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732" r:id="rId1"/>
  </p:sldMasterIdLst>
  <p:notesMasterIdLst>
    <p:notesMasterId r:id="rId167"/>
  </p:notesMasterIdLst>
  <p:handoutMasterIdLst>
    <p:handoutMasterId r:id="rId168"/>
  </p:handoutMasterIdLst>
  <p:sldIdLst>
    <p:sldId id="258" r:id="rId2"/>
    <p:sldId id="257" r:id="rId3"/>
    <p:sldId id="259"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365" r:id="rId30"/>
    <p:sldId id="286" r:id="rId31"/>
    <p:sldId id="366" r:id="rId32"/>
    <p:sldId id="287" r:id="rId33"/>
    <p:sldId id="359" r:id="rId34"/>
    <p:sldId id="360" r:id="rId35"/>
    <p:sldId id="361" r:id="rId36"/>
    <p:sldId id="362" r:id="rId37"/>
    <p:sldId id="367" r:id="rId38"/>
    <p:sldId id="418" r:id="rId39"/>
    <p:sldId id="419" r:id="rId40"/>
    <p:sldId id="420"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63" r:id="rId54"/>
    <p:sldId id="364" r:id="rId55"/>
    <p:sldId id="368" r:id="rId56"/>
    <p:sldId id="369" r:id="rId57"/>
    <p:sldId id="370" r:id="rId58"/>
    <p:sldId id="422" r:id="rId59"/>
    <p:sldId id="372" r:id="rId60"/>
    <p:sldId id="373" r:id="rId61"/>
    <p:sldId id="374" r:id="rId62"/>
    <p:sldId id="375" r:id="rId63"/>
    <p:sldId id="376" r:id="rId64"/>
    <p:sldId id="377" r:id="rId65"/>
    <p:sldId id="378" r:id="rId66"/>
    <p:sldId id="379" r:id="rId67"/>
    <p:sldId id="380" r:id="rId68"/>
    <p:sldId id="381" r:id="rId69"/>
    <p:sldId id="382" r:id="rId70"/>
    <p:sldId id="384" r:id="rId71"/>
    <p:sldId id="385" r:id="rId72"/>
    <p:sldId id="386" r:id="rId73"/>
    <p:sldId id="387" r:id="rId74"/>
    <p:sldId id="388" r:id="rId75"/>
    <p:sldId id="389" r:id="rId76"/>
    <p:sldId id="390" r:id="rId77"/>
    <p:sldId id="391" r:id="rId78"/>
    <p:sldId id="392" r:id="rId79"/>
    <p:sldId id="393" r:id="rId80"/>
    <p:sldId id="394" r:id="rId81"/>
    <p:sldId id="395" r:id="rId82"/>
    <p:sldId id="396" r:id="rId83"/>
    <p:sldId id="397" r:id="rId84"/>
    <p:sldId id="398" r:id="rId85"/>
    <p:sldId id="399" r:id="rId86"/>
    <p:sldId id="400" r:id="rId87"/>
    <p:sldId id="401" r:id="rId88"/>
    <p:sldId id="402" r:id="rId89"/>
    <p:sldId id="421" r:id="rId90"/>
    <p:sldId id="403" r:id="rId91"/>
    <p:sldId id="404" r:id="rId92"/>
    <p:sldId id="405" r:id="rId93"/>
    <p:sldId id="406" r:id="rId94"/>
    <p:sldId id="407" r:id="rId95"/>
    <p:sldId id="408" r:id="rId96"/>
    <p:sldId id="409" r:id="rId97"/>
    <p:sldId id="410" r:id="rId98"/>
    <p:sldId id="411" r:id="rId99"/>
    <p:sldId id="412" r:id="rId100"/>
    <p:sldId id="413" r:id="rId101"/>
    <p:sldId id="414" r:id="rId102"/>
    <p:sldId id="415" r:id="rId103"/>
    <p:sldId id="416" r:id="rId104"/>
    <p:sldId id="417" r:id="rId105"/>
    <p:sldId id="307" r:id="rId106"/>
    <p:sldId id="308" r:id="rId107"/>
    <p:sldId id="309" r:id="rId108"/>
    <p:sldId id="310" r:id="rId109"/>
    <p:sldId id="311" r:id="rId110"/>
    <p:sldId id="312" r:id="rId111"/>
    <p:sldId id="313" r:id="rId112"/>
    <p:sldId id="314" r:id="rId113"/>
    <p:sldId id="315" r:id="rId114"/>
    <p:sldId id="316" r:id="rId115"/>
    <p:sldId id="317" r:id="rId116"/>
    <p:sldId id="318" r:id="rId117"/>
    <p:sldId id="319" r:id="rId118"/>
    <p:sldId id="320" r:id="rId119"/>
    <p:sldId id="321" r:id="rId120"/>
    <p:sldId id="322" r:id="rId121"/>
    <p:sldId id="323" r:id="rId122"/>
    <p:sldId id="324" r:id="rId123"/>
    <p:sldId id="325" r:id="rId124"/>
    <p:sldId id="326" r:id="rId125"/>
    <p:sldId id="327" r:id="rId126"/>
    <p:sldId id="328" r:id="rId127"/>
    <p:sldId id="329" r:id="rId128"/>
    <p:sldId id="330" r:id="rId129"/>
    <p:sldId id="331" r:id="rId130"/>
    <p:sldId id="332" r:id="rId131"/>
    <p:sldId id="333" r:id="rId132"/>
    <p:sldId id="334" r:id="rId133"/>
    <p:sldId id="336" r:id="rId134"/>
    <p:sldId id="337" r:id="rId135"/>
    <p:sldId id="338" r:id="rId136"/>
    <p:sldId id="339" r:id="rId137"/>
    <p:sldId id="340" r:id="rId138"/>
    <p:sldId id="341" r:id="rId139"/>
    <p:sldId id="342" r:id="rId140"/>
    <p:sldId id="358" r:id="rId141"/>
    <p:sldId id="343" r:id="rId142"/>
    <p:sldId id="344" r:id="rId143"/>
    <p:sldId id="345" r:id="rId144"/>
    <p:sldId id="346" r:id="rId145"/>
    <p:sldId id="347" r:id="rId146"/>
    <p:sldId id="348" r:id="rId147"/>
    <p:sldId id="349" r:id="rId148"/>
    <p:sldId id="350" r:id="rId149"/>
    <p:sldId id="351" r:id="rId150"/>
    <p:sldId id="352" r:id="rId151"/>
    <p:sldId id="353" r:id="rId152"/>
    <p:sldId id="354" r:id="rId153"/>
    <p:sldId id="355" r:id="rId154"/>
    <p:sldId id="356" r:id="rId155"/>
    <p:sldId id="357" r:id="rId156"/>
    <p:sldId id="423" r:id="rId157"/>
    <p:sldId id="424" r:id="rId158"/>
    <p:sldId id="425" r:id="rId159"/>
    <p:sldId id="426" r:id="rId160"/>
    <p:sldId id="427" r:id="rId161"/>
    <p:sldId id="428" r:id="rId162"/>
    <p:sldId id="429" r:id="rId163"/>
    <p:sldId id="430" r:id="rId164"/>
    <p:sldId id="431" r:id="rId165"/>
    <p:sldId id="432" r:id="rId166"/>
  </p:sldIdLst>
  <p:sldSz cx="9144000" cy="6858000" type="screen4x3"/>
  <p:notesSz cx="6858000" cy="9144000"/>
  <p:embeddedFontLst>
    <p:embeddedFont>
      <p:font typeface="楷体_GB2312" panose="02010600030101010101" charset="-122"/>
      <p:regular r:id="rId169"/>
    </p:embeddedFont>
    <p:embeddedFont>
      <p:font typeface="Wingdings 2" panose="05020102010507070707" pitchFamily="18" charset="2"/>
      <p:regular r:id="rId170"/>
    </p:embeddedFont>
    <p:embeddedFont>
      <p:font typeface="华文中宋" panose="02010600040101010101" pitchFamily="2" charset="-122"/>
      <p:regular r:id="rId171"/>
    </p:embeddedFont>
    <p:embeddedFont>
      <p:font typeface="Arial Unicode MS" panose="020B0604020202020204" pitchFamily="34" charset="-122"/>
      <p:regular r:id="rId172"/>
    </p:embeddedFont>
    <p:embeddedFont>
      <p:font typeface="MT Extra" panose="05050102010205020202" pitchFamily="18" charset="2"/>
      <p:regular r:id="rId173"/>
    </p:embeddedFont>
    <p:embeddedFont>
      <p:font typeface="隶书" panose="02010509060101010101" pitchFamily="49" charset="-122"/>
      <p:regular r:id="rId174"/>
    </p:embeddedFont>
    <p:embeddedFont>
      <p:font typeface="华文新魏" panose="02010800040101010101" pitchFamily="2" charset="-122"/>
      <p:regular r:id="rId175"/>
    </p:embeddedFont>
    <p:embeddedFont>
      <p:font typeface="新宋体" panose="02010609030101010101" pitchFamily="49" charset="-122"/>
      <p:regular r:id="rId176"/>
    </p:embeddedFont>
    <p:embeddedFont>
      <p:font typeface="仿宋_GB2312" panose="02010600030101010101" charset="-122"/>
      <p:regular r:id="rId177"/>
    </p:embeddedFont>
    <p:embeddedFont>
      <p:font typeface="黑体" panose="02010609060101010101" pitchFamily="49" charset="-122"/>
      <p:regular r:id="rId178"/>
    </p:embeddedFont>
    <p:embeddedFont>
      <p:font typeface="Cambria Math" panose="02040503050406030204" pitchFamily="18" charset="0"/>
      <p:regular r:id="rId179"/>
    </p:embeddedFont>
    <p:embeddedFont>
      <p:font typeface="Calibri" panose="020F0502020204030204" pitchFamily="34" charset="0"/>
      <p:regular r:id="rId180"/>
      <p:bold r:id="rId181"/>
      <p:italic r:id="rId182"/>
      <p:boldItalic r:id="rId183"/>
    </p:embeddedFont>
  </p:embeddedFontLst>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08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89" autoAdjust="0"/>
  </p:normalViewPr>
  <p:slideViewPr>
    <p:cSldViewPr>
      <p:cViewPr varScale="1">
        <p:scale>
          <a:sx n="63" d="100"/>
          <a:sy n="63" d="100"/>
        </p:scale>
        <p:origin x="1308" y="3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13.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3.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14.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6.fntdata"/><Relationship Id="rId179"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font" Target="fonts/font1.fntdata"/><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12.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7.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8.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9.fntdata"/></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emf"/><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69.emf"/><Relationship Id="rId7" Type="http://schemas.openxmlformats.org/officeDocument/2006/relationships/image" Target="../media/image73.emf"/><Relationship Id="rId2" Type="http://schemas.openxmlformats.org/officeDocument/2006/relationships/image" Target="../media/image68.emf"/><Relationship Id="rId1" Type="http://schemas.openxmlformats.org/officeDocument/2006/relationships/image" Target="../media/image67.emf"/><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 Id="rId9" Type="http://schemas.openxmlformats.org/officeDocument/2006/relationships/image" Target="../media/image75.e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602.wmf"/><Relationship Id="rId2" Type="http://schemas.openxmlformats.org/officeDocument/2006/relationships/image" Target="../media/image601.wmf"/><Relationship Id="rId1" Type="http://schemas.openxmlformats.org/officeDocument/2006/relationships/image" Target="../media/image600.w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605.wmf"/><Relationship Id="rId2" Type="http://schemas.openxmlformats.org/officeDocument/2006/relationships/image" Target="../media/image604.wmf"/><Relationship Id="rId1" Type="http://schemas.openxmlformats.org/officeDocument/2006/relationships/image" Target="../media/image603.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608.wmf"/><Relationship Id="rId7" Type="http://schemas.openxmlformats.org/officeDocument/2006/relationships/image" Target="../media/image612.wmf"/><Relationship Id="rId2" Type="http://schemas.openxmlformats.org/officeDocument/2006/relationships/image" Target="../media/image607.wmf"/><Relationship Id="rId1" Type="http://schemas.openxmlformats.org/officeDocument/2006/relationships/image" Target="../media/image606.wmf"/><Relationship Id="rId6" Type="http://schemas.openxmlformats.org/officeDocument/2006/relationships/image" Target="../media/image611.wmf"/><Relationship Id="rId5" Type="http://schemas.openxmlformats.org/officeDocument/2006/relationships/image" Target="../media/image610.wmf"/><Relationship Id="rId4" Type="http://schemas.openxmlformats.org/officeDocument/2006/relationships/image" Target="../media/image609.w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613.wmf"/></Relationships>
</file>

<file path=ppt/drawings/_rels/vmlDrawing104.vml.rels><?xml version="1.0" encoding="UTF-8" standalone="yes"?>
<Relationships xmlns="http://schemas.openxmlformats.org/package/2006/relationships"><Relationship Id="rId2" Type="http://schemas.openxmlformats.org/officeDocument/2006/relationships/image" Target="../media/image615.emf"/><Relationship Id="rId1" Type="http://schemas.openxmlformats.org/officeDocument/2006/relationships/image" Target="../media/image614.emf"/></Relationships>
</file>

<file path=ppt/drawings/_rels/vmlDrawing105.vml.rels><?xml version="1.0" encoding="UTF-8" standalone="yes"?>
<Relationships xmlns="http://schemas.openxmlformats.org/package/2006/relationships"><Relationship Id="rId3" Type="http://schemas.openxmlformats.org/officeDocument/2006/relationships/image" Target="../media/image618.emf"/><Relationship Id="rId2" Type="http://schemas.openxmlformats.org/officeDocument/2006/relationships/image" Target="../media/image617.emf"/><Relationship Id="rId1" Type="http://schemas.openxmlformats.org/officeDocument/2006/relationships/image" Target="../media/image616.emf"/><Relationship Id="rId4" Type="http://schemas.openxmlformats.org/officeDocument/2006/relationships/image" Target="../media/image619.emf"/></Relationships>
</file>

<file path=ppt/drawings/_rels/vmlDrawing106.vml.rels><?xml version="1.0" encoding="UTF-8" standalone="yes"?>
<Relationships xmlns="http://schemas.openxmlformats.org/package/2006/relationships"><Relationship Id="rId2" Type="http://schemas.openxmlformats.org/officeDocument/2006/relationships/image" Target="../media/image621.emf"/><Relationship Id="rId1" Type="http://schemas.openxmlformats.org/officeDocument/2006/relationships/image" Target="../media/image620.emf"/></Relationships>
</file>

<file path=ppt/drawings/_rels/vmlDrawing107.vml.rels><?xml version="1.0" encoding="UTF-8" standalone="yes"?>
<Relationships xmlns="http://schemas.openxmlformats.org/package/2006/relationships"><Relationship Id="rId3" Type="http://schemas.openxmlformats.org/officeDocument/2006/relationships/image" Target="../media/image624.emf"/><Relationship Id="rId2" Type="http://schemas.openxmlformats.org/officeDocument/2006/relationships/image" Target="../media/image623.emf"/><Relationship Id="rId1" Type="http://schemas.openxmlformats.org/officeDocument/2006/relationships/image" Target="../media/image622.emf"/><Relationship Id="rId4" Type="http://schemas.openxmlformats.org/officeDocument/2006/relationships/image" Target="../media/image625.emf"/></Relationships>
</file>

<file path=ppt/drawings/_rels/vmlDrawing108.vml.rels><?xml version="1.0" encoding="UTF-8" standalone="yes"?>
<Relationships xmlns="http://schemas.openxmlformats.org/package/2006/relationships"><Relationship Id="rId3" Type="http://schemas.openxmlformats.org/officeDocument/2006/relationships/image" Target="../media/image628.emf"/><Relationship Id="rId2" Type="http://schemas.openxmlformats.org/officeDocument/2006/relationships/image" Target="../media/image627.emf"/><Relationship Id="rId1" Type="http://schemas.openxmlformats.org/officeDocument/2006/relationships/image" Target="../media/image626.emf"/><Relationship Id="rId4" Type="http://schemas.openxmlformats.org/officeDocument/2006/relationships/image" Target="../media/image629.e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632.emf"/><Relationship Id="rId2" Type="http://schemas.openxmlformats.org/officeDocument/2006/relationships/image" Target="../media/image631.emf"/><Relationship Id="rId1" Type="http://schemas.openxmlformats.org/officeDocument/2006/relationships/image" Target="../media/image630.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image" Target="../media/image78.emf"/><Relationship Id="rId7" Type="http://schemas.openxmlformats.org/officeDocument/2006/relationships/image" Target="../media/image82.emf"/><Relationship Id="rId2" Type="http://schemas.openxmlformats.org/officeDocument/2006/relationships/image" Target="../media/image77.emf"/><Relationship Id="rId1" Type="http://schemas.openxmlformats.org/officeDocument/2006/relationships/image" Target="../media/image76.emf"/><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drawings/_rels/vmlDrawing110.vml.rels><?xml version="1.0" encoding="UTF-8" standalone="yes"?>
<Relationships xmlns="http://schemas.openxmlformats.org/package/2006/relationships"><Relationship Id="rId3" Type="http://schemas.openxmlformats.org/officeDocument/2006/relationships/image" Target="../media/image635.emf"/><Relationship Id="rId2" Type="http://schemas.openxmlformats.org/officeDocument/2006/relationships/image" Target="../media/image634.emf"/><Relationship Id="rId1" Type="http://schemas.openxmlformats.org/officeDocument/2006/relationships/image" Target="../media/image633.emf"/></Relationships>
</file>

<file path=ppt/drawings/_rels/vmlDrawing111.vml.rels><?xml version="1.0" encoding="UTF-8" standalone="yes"?>
<Relationships xmlns="http://schemas.openxmlformats.org/package/2006/relationships"><Relationship Id="rId3" Type="http://schemas.openxmlformats.org/officeDocument/2006/relationships/image" Target="../media/image638.emf"/><Relationship Id="rId2" Type="http://schemas.openxmlformats.org/officeDocument/2006/relationships/image" Target="../media/image637.emf"/><Relationship Id="rId1" Type="http://schemas.openxmlformats.org/officeDocument/2006/relationships/image" Target="../media/image636.emf"/><Relationship Id="rId5" Type="http://schemas.openxmlformats.org/officeDocument/2006/relationships/image" Target="../media/image640.wmf"/><Relationship Id="rId4" Type="http://schemas.openxmlformats.org/officeDocument/2006/relationships/image" Target="../media/image639.emf"/></Relationships>
</file>

<file path=ppt/drawings/_rels/vmlDrawing112.vml.rels><?xml version="1.0" encoding="UTF-8" standalone="yes"?>
<Relationships xmlns="http://schemas.openxmlformats.org/package/2006/relationships"><Relationship Id="rId3" Type="http://schemas.openxmlformats.org/officeDocument/2006/relationships/image" Target="../media/image643.emf"/><Relationship Id="rId2" Type="http://schemas.openxmlformats.org/officeDocument/2006/relationships/image" Target="../media/image642.emf"/><Relationship Id="rId1" Type="http://schemas.openxmlformats.org/officeDocument/2006/relationships/image" Target="../media/image641.emf"/><Relationship Id="rId4" Type="http://schemas.openxmlformats.org/officeDocument/2006/relationships/image" Target="../media/image644.emf"/></Relationships>
</file>

<file path=ppt/drawings/_rels/vmlDrawing113.vml.rels><?xml version="1.0" encoding="UTF-8" standalone="yes"?>
<Relationships xmlns="http://schemas.openxmlformats.org/package/2006/relationships"><Relationship Id="rId3" Type="http://schemas.openxmlformats.org/officeDocument/2006/relationships/image" Target="../media/image647.emf"/><Relationship Id="rId2" Type="http://schemas.openxmlformats.org/officeDocument/2006/relationships/image" Target="../media/image646.emf"/><Relationship Id="rId1" Type="http://schemas.openxmlformats.org/officeDocument/2006/relationships/image" Target="../media/image645.emf"/><Relationship Id="rId6" Type="http://schemas.openxmlformats.org/officeDocument/2006/relationships/image" Target="../media/image650.emf"/><Relationship Id="rId5" Type="http://schemas.openxmlformats.org/officeDocument/2006/relationships/image" Target="../media/image649.emf"/><Relationship Id="rId4" Type="http://schemas.openxmlformats.org/officeDocument/2006/relationships/image" Target="../media/image648.emf"/></Relationships>
</file>

<file path=ppt/drawings/_rels/vmlDrawing114.vml.rels><?xml version="1.0" encoding="UTF-8" standalone="yes"?>
<Relationships xmlns="http://schemas.openxmlformats.org/package/2006/relationships"><Relationship Id="rId2" Type="http://schemas.openxmlformats.org/officeDocument/2006/relationships/image" Target="../media/image652.emf"/><Relationship Id="rId1" Type="http://schemas.openxmlformats.org/officeDocument/2006/relationships/image" Target="../media/image651.emf"/></Relationships>
</file>

<file path=ppt/drawings/_rels/vmlDrawing115.vml.rels><?xml version="1.0" encoding="UTF-8" standalone="yes"?>
<Relationships xmlns="http://schemas.openxmlformats.org/package/2006/relationships"><Relationship Id="rId3" Type="http://schemas.openxmlformats.org/officeDocument/2006/relationships/image" Target="../media/image655.emf"/><Relationship Id="rId2" Type="http://schemas.openxmlformats.org/officeDocument/2006/relationships/image" Target="../media/image654.emf"/><Relationship Id="rId1" Type="http://schemas.openxmlformats.org/officeDocument/2006/relationships/image" Target="../media/image653.emf"/></Relationships>
</file>

<file path=ppt/drawings/_rels/vmlDrawing116.vml.rels><?xml version="1.0" encoding="UTF-8" standalone="yes"?>
<Relationships xmlns="http://schemas.openxmlformats.org/package/2006/relationships"><Relationship Id="rId3" Type="http://schemas.openxmlformats.org/officeDocument/2006/relationships/image" Target="../media/image658.emf"/><Relationship Id="rId2" Type="http://schemas.openxmlformats.org/officeDocument/2006/relationships/image" Target="../media/image657.emf"/><Relationship Id="rId1" Type="http://schemas.openxmlformats.org/officeDocument/2006/relationships/image" Target="../media/image656.emf"/><Relationship Id="rId5" Type="http://schemas.openxmlformats.org/officeDocument/2006/relationships/image" Target="../media/image660.emf"/><Relationship Id="rId4" Type="http://schemas.openxmlformats.org/officeDocument/2006/relationships/image" Target="../media/image659.emf"/></Relationships>
</file>

<file path=ppt/drawings/_rels/vmlDrawing117.vml.rels><?xml version="1.0" encoding="UTF-8" standalone="yes"?>
<Relationships xmlns="http://schemas.openxmlformats.org/package/2006/relationships"><Relationship Id="rId3" Type="http://schemas.openxmlformats.org/officeDocument/2006/relationships/image" Target="../media/image663.emf"/><Relationship Id="rId2" Type="http://schemas.openxmlformats.org/officeDocument/2006/relationships/image" Target="../media/image662.emf"/><Relationship Id="rId1" Type="http://schemas.openxmlformats.org/officeDocument/2006/relationships/image" Target="../media/image661.emf"/><Relationship Id="rId4" Type="http://schemas.openxmlformats.org/officeDocument/2006/relationships/image" Target="../media/image664.emf"/></Relationships>
</file>

<file path=ppt/drawings/_rels/vmlDrawing118.vml.rels><?xml version="1.0" encoding="UTF-8" standalone="yes"?>
<Relationships xmlns="http://schemas.openxmlformats.org/package/2006/relationships"><Relationship Id="rId3" Type="http://schemas.openxmlformats.org/officeDocument/2006/relationships/image" Target="../media/image667.emf"/><Relationship Id="rId7" Type="http://schemas.openxmlformats.org/officeDocument/2006/relationships/image" Target="../media/image671.wmf"/><Relationship Id="rId2" Type="http://schemas.openxmlformats.org/officeDocument/2006/relationships/image" Target="../media/image666.wmf"/><Relationship Id="rId1" Type="http://schemas.openxmlformats.org/officeDocument/2006/relationships/image" Target="../media/image665.wmf"/><Relationship Id="rId6" Type="http://schemas.openxmlformats.org/officeDocument/2006/relationships/image" Target="../media/image670.wmf"/><Relationship Id="rId5" Type="http://schemas.openxmlformats.org/officeDocument/2006/relationships/image" Target="../media/image669.emf"/><Relationship Id="rId4" Type="http://schemas.openxmlformats.org/officeDocument/2006/relationships/image" Target="../media/image668.emf"/></Relationships>
</file>

<file path=ppt/drawings/_rels/vmlDrawing119.vml.rels><?xml version="1.0" encoding="UTF-8" standalone="yes"?>
<Relationships xmlns="http://schemas.openxmlformats.org/package/2006/relationships"><Relationship Id="rId3" Type="http://schemas.openxmlformats.org/officeDocument/2006/relationships/image" Target="../media/image674.wmf"/><Relationship Id="rId2" Type="http://schemas.openxmlformats.org/officeDocument/2006/relationships/image" Target="../media/image673.wmf"/><Relationship Id="rId1" Type="http://schemas.openxmlformats.org/officeDocument/2006/relationships/image" Target="../media/image672.wmf"/><Relationship Id="rId4" Type="http://schemas.openxmlformats.org/officeDocument/2006/relationships/image" Target="../media/image675.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91.emf"/><Relationship Id="rId13" Type="http://schemas.openxmlformats.org/officeDocument/2006/relationships/image" Target="../media/image96.emf"/><Relationship Id="rId3" Type="http://schemas.openxmlformats.org/officeDocument/2006/relationships/image" Target="../media/image86.emf"/><Relationship Id="rId7" Type="http://schemas.openxmlformats.org/officeDocument/2006/relationships/image" Target="../media/image90.emf"/><Relationship Id="rId12" Type="http://schemas.openxmlformats.org/officeDocument/2006/relationships/image" Target="../media/image95.emf"/><Relationship Id="rId2" Type="http://schemas.openxmlformats.org/officeDocument/2006/relationships/image" Target="../media/image85.emf"/><Relationship Id="rId1" Type="http://schemas.openxmlformats.org/officeDocument/2006/relationships/image" Target="../media/image84.emf"/><Relationship Id="rId6" Type="http://schemas.openxmlformats.org/officeDocument/2006/relationships/image" Target="../media/image89.emf"/><Relationship Id="rId11" Type="http://schemas.openxmlformats.org/officeDocument/2006/relationships/image" Target="../media/image94.emf"/><Relationship Id="rId5" Type="http://schemas.openxmlformats.org/officeDocument/2006/relationships/image" Target="../media/image88.emf"/><Relationship Id="rId10" Type="http://schemas.openxmlformats.org/officeDocument/2006/relationships/image" Target="../media/image93.emf"/><Relationship Id="rId4" Type="http://schemas.openxmlformats.org/officeDocument/2006/relationships/image" Target="../media/image87.emf"/><Relationship Id="rId9" Type="http://schemas.openxmlformats.org/officeDocument/2006/relationships/image" Target="../media/image92.emf"/></Relationships>
</file>

<file path=ppt/drawings/_rels/vmlDrawing120.vml.rels><?xml version="1.0" encoding="UTF-8" standalone="yes"?>
<Relationships xmlns="http://schemas.openxmlformats.org/package/2006/relationships"><Relationship Id="rId3" Type="http://schemas.openxmlformats.org/officeDocument/2006/relationships/image" Target="../media/image678.wmf"/><Relationship Id="rId2" Type="http://schemas.openxmlformats.org/officeDocument/2006/relationships/image" Target="../media/image677.wmf"/><Relationship Id="rId1" Type="http://schemas.openxmlformats.org/officeDocument/2006/relationships/image" Target="../media/image676.wmf"/></Relationships>
</file>

<file path=ppt/drawings/_rels/vmlDrawing121.vml.rels><?xml version="1.0" encoding="UTF-8" standalone="yes"?>
<Relationships xmlns="http://schemas.openxmlformats.org/package/2006/relationships"><Relationship Id="rId2" Type="http://schemas.openxmlformats.org/officeDocument/2006/relationships/image" Target="../media/image680.wmf"/><Relationship Id="rId1" Type="http://schemas.openxmlformats.org/officeDocument/2006/relationships/image" Target="../media/image679.wmf"/></Relationships>
</file>

<file path=ppt/drawings/_rels/vmlDrawing122.vml.rels><?xml version="1.0" encoding="UTF-8" standalone="yes"?>
<Relationships xmlns="http://schemas.openxmlformats.org/package/2006/relationships"><Relationship Id="rId3" Type="http://schemas.openxmlformats.org/officeDocument/2006/relationships/image" Target="../media/image683.wmf"/><Relationship Id="rId2" Type="http://schemas.openxmlformats.org/officeDocument/2006/relationships/image" Target="../media/image682.wmf"/><Relationship Id="rId1" Type="http://schemas.openxmlformats.org/officeDocument/2006/relationships/image" Target="../media/image681.wmf"/></Relationships>
</file>

<file path=ppt/drawings/_rels/vmlDrawing123.vml.rels><?xml version="1.0" encoding="UTF-8" standalone="yes"?>
<Relationships xmlns="http://schemas.openxmlformats.org/package/2006/relationships"><Relationship Id="rId3" Type="http://schemas.openxmlformats.org/officeDocument/2006/relationships/image" Target="../media/image686.wmf"/><Relationship Id="rId2" Type="http://schemas.openxmlformats.org/officeDocument/2006/relationships/image" Target="../media/image685.wmf"/><Relationship Id="rId1" Type="http://schemas.openxmlformats.org/officeDocument/2006/relationships/image" Target="../media/image684.wmf"/><Relationship Id="rId4" Type="http://schemas.openxmlformats.org/officeDocument/2006/relationships/image" Target="../media/image687.wmf"/></Relationships>
</file>

<file path=ppt/drawings/_rels/vmlDrawing124.vml.rels><?xml version="1.0" encoding="UTF-8" standalone="yes"?>
<Relationships xmlns="http://schemas.openxmlformats.org/package/2006/relationships"><Relationship Id="rId3" Type="http://schemas.openxmlformats.org/officeDocument/2006/relationships/image" Target="../media/image690.wmf"/><Relationship Id="rId2" Type="http://schemas.openxmlformats.org/officeDocument/2006/relationships/image" Target="../media/image689.wmf"/><Relationship Id="rId1" Type="http://schemas.openxmlformats.org/officeDocument/2006/relationships/image" Target="../media/image688.wmf"/><Relationship Id="rId4" Type="http://schemas.openxmlformats.org/officeDocument/2006/relationships/image" Target="../media/image691.wmf"/></Relationships>
</file>

<file path=ppt/drawings/_rels/vmlDrawing125.vml.rels><?xml version="1.0" encoding="UTF-8" standalone="yes"?>
<Relationships xmlns="http://schemas.openxmlformats.org/package/2006/relationships"><Relationship Id="rId3" Type="http://schemas.openxmlformats.org/officeDocument/2006/relationships/image" Target="../media/image694.wmf"/><Relationship Id="rId2" Type="http://schemas.openxmlformats.org/officeDocument/2006/relationships/image" Target="../media/image693.wmf"/><Relationship Id="rId1" Type="http://schemas.openxmlformats.org/officeDocument/2006/relationships/image" Target="../media/image692.wmf"/></Relationships>
</file>

<file path=ppt/drawings/_rels/vmlDrawing126.vml.rels><?xml version="1.0" encoding="UTF-8" standalone="yes"?>
<Relationships xmlns="http://schemas.openxmlformats.org/package/2006/relationships"><Relationship Id="rId3" Type="http://schemas.openxmlformats.org/officeDocument/2006/relationships/image" Target="../media/image697.wmf"/><Relationship Id="rId2" Type="http://schemas.openxmlformats.org/officeDocument/2006/relationships/image" Target="../media/image696.wmf"/><Relationship Id="rId1" Type="http://schemas.openxmlformats.org/officeDocument/2006/relationships/image" Target="../media/image695.wmf"/><Relationship Id="rId5" Type="http://schemas.openxmlformats.org/officeDocument/2006/relationships/image" Target="../media/image699.wmf"/><Relationship Id="rId4" Type="http://schemas.openxmlformats.org/officeDocument/2006/relationships/image" Target="../media/image698.wmf"/></Relationships>
</file>

<file path=ppt/drawings/_rels/vmlDrawing127.vml.rels><?xml version="1.0" encoding="UTF-8" standalone="yes"?>
<Relationships xmlns="http://schemas.openxmlformats.org/package/2006/relationships"><Relationship Id="rId3" Type="http://schemas.openxmlformats.org/officeDocument/2006/relationships/image" Target="../media/image702.wmf"/><Relationship Id="rId2" Type="http://schemas.openxmlformats.org/officeDocument/2006/relationships/image" Target="../media/image701.wmf"/><Relationship Id="rId1" Type="http://schemas.openxmlformats.org/officeDocument/2006/relationships/image" Target="../media/image700.wmf"/><Relationship Id="rId5" Type="http://schemas.openxmlformats.org/officeDocument/2006/relationships/image" Target="../media/image704.wmf"/><Relationship Id="rId4" Type="http://schemas.openxmlformats.org/officeDocument/2006/relationships/image" Target="../media/image703.wmf"/></Relationships>
</file>

<file path=ppt/drawings/_rels/vmlDrawing128.vml.rels><?xml version="1.0" encoding="UTF-8" standalone="yes"?>
<Relationships xmlns="http://schemas.openxmlformats.org/package/2006/relationships"><Relationship Id="rId3" Type="http://schemas.openxmlformats.org/officeDocument/2006/relationships/image" Target="../media/image707.wmf"/><Relationship Id="rId2" Type="http://schemas.openxmlformats.org/officeDocument/2006/relationships/image" Target="../media/image706.wmf"/><Relationship Id="rId1" Type="http://schemas.openxmlformats.org/officeDocument/2006/relationships/image" Target="../media/image705.wmf"/><Relationship Id="rId5" Type="http://schemas.openxmlformats.org/officeDocument/2006/relationships/image" Target="../media/image709.wmf"/><Relationship Id="rId4" Type="http://schemas.openxmlformats.org/officeDocument/2006/relationships/image" Target="../media/image708.wmf"/></Relationships>
</file>

<file path=ppt/drawings/_rels/vmlDrawing129.vml.rels><?xml version="1.0" encoding="UTF-8" standalone="yes"?>
<Relationships xmlns="http://schemas.openxmlformats.org/package/2006/relationships"><Relationship Id="rId3" Type="http://schemas.openxmlformats.org/officeDocument/2006/relationships/image" Target="../media/image712.wmf"/><Relationship Id="rId2" Type="http://schemas.openxmlformats.org/officeDocument/2006/relationships/image" Target="../media/image711.wmf"/><Relationship Id="rId1" Type="http://schemas.openxmlformats.org/officeDocument/2006/relationships/image" Target="../media/image710.wmf"/><Relationship Id="rId5" Type="http://schemas.openxmlformats.org/officeDocument/2006/relationships/image" Target="../media/image714.wmf"/><Relationship Id="rId4" Type="http://schemas.openxmlformats.org/officeDocument/2006/relationships/image" Target="../media/image71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 Id="rId4" Type="http://schemas.openxmlformats.org/officeDocument/2006/relationships/image" Target="../media/image100.wmf"/></Relationships>
</file>

<file path=ppt/drawings/_rels/vmlDrawing130.vml.rels><?xml version="1.0" encoding="UTF-8" standalone="yes"?>
<Relationships xmlns="http://schemas.openxmlformats.org/package/2006/relationships"><Relationship Id="rId3" Type="http://schemas.openxmlformats.org/officeDocument/2006/relationships/image" Target="../media/image717.wmf"/><Relationship Id="rId2" Type="http://schemas.openxmlformats.org/officeDocument/2006/relationships/image" Target="../media/image716.wmf"/><Relationship Id="rId1" Type="http://schemas.openxmlformats.org/officeDocument/2006/relationships/image" Target="../media/image715.wmf"/><Relationship Id="rId5" Type="http://schemas.openxmlformats.org/officeDocument/2006/relationships/image" Target="../media/image719.wmf"/><Relationship Id="rId4" Type="http://schemas.openxmlformats.org/officeDocument/2006/relationships/image" Target="../media/image718.wmf"/></Relationships>
</file>

<file path=ppt/drawings/_rels/vmlDrawing131.vml.rels><?xml version="1.0" encoding="UTF-8" standalone="yes"?>
<Relationships xmlns="http://schemas.openxmlformats.org/package/2006/relationships"><Relationship Id="rId3" Type="http://schemas.openxmlformats.org/officeDocument/2006/relationships/image" Target="../media/image722.wmf"/><Relationship Id="rId2" Type="http://schemas.openxmlformats.org/officeDocument/2006/relationships/image" Target="../media/image721.wmf"/><Relationship Id="rId1" Type="http://schemas.openxmlformats.org/officeDocument/2006/relationships/image" Target="../media/image720.wmf"/></Relationships>
</file>

<file path=ppt/drawings/_rels/vmlDrawing132.vml.rels><?xml version="1.0" encoding="UTF-8" standalone="yes"?>
<Relationships xmlns="http://schemas.openxmlformats.org/package/2006/relationships"><Relationship Id="rId3" Type="http://schemas.openxmlformats.org/officeDocument/2006/relationships/image" Target="../media/image725.wmf"/><Relationship Id="rId2" Type="http://schemas.openxmlformats.org/officeDocument/2006/relationships/image" Target="../media/image724.wmf"/><Relationship Id="rId1" Type="http://schemas.openxmlformats.org/officeDocument/2006/relationships/image" Target="../media/image723.wmf"/></Relationships>
</file>

<file path=ppt/drawings/_rels/vmlDrawing133.vml.rels><?xml version="1.0" encoding="UTF-8" standalone="yes"?>
<Relationships xmlns="http://schemas.openxmlformats.org/package/2006/relationships"><Relationship Id="rId3" Type="http://schemas.openxmlformats.org/officeDocument/2006/relationships/image" Target="../media/image728.wmf"/><Relationship Id="rId2" Type="http://schemas.openxmlformats.org/officeDocument/2006/relationships/image" Target="../media/image727.wmf"/><Relationship Id="rId1" Type="http://schemas.openxmlformats.org/officeDocument/2006/relationships/image" Target="../media/image72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4" Type="http://schemas.openxmlformats.org/officeDocument/2006/relationships/image" Target="../media/image104.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07.emf"/><Relationship Id="rId7" Type="http://schemas.openxmlformats.org/officeDocument/2006/relationships/image" Target="../media/image111.emf"/><Relationship Id="rId2" Type="http://schemas.openxmlformats.org/officeDocument/2006/relationships/image" Target="../media/image106.emf"/><Relationship Id="rId1" Type="http://schemas.openxmlformats.org/officeDocument/2006/relationships/image" Target="../media/image105.e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emf"/><Relationship Id="rId9" Type="http://schemas.openxmlformats.org/officeDocument/2006/relationships/image" Target="../media/image113.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image" Target="../media/image116.emf"/><Relationship Id="rId7" Type="http://schemas.openxmlformats.org/officeDocument/2006/relationships/image" Target="../media/image120.emf"/><Relationship Id="rId12" Type="http://schemas.openxmlformats.org/officeDocument/2006/relationships/image" Target="../media/image125.wmf"/><Relationship Id="rId2" Type="http://schemas.openxmlformats.org/officeDocument/2006/relationships/image" Target="../media/image115.emf"/><Relationship Id="rId1" Type="http://schemas.openxmlformats.org/officeDocument/2006/relationships/image" Target="../media/image114.wmf"/><Relationship Id="rId6" Type="http://schemas.openxmlformats.org/officeDocument/2006/relationships/image" Target="../media/image119.emf"/><Relationship Id="rId11" Type="http://schemas.openxmlformats.org/officeDocument/2006/relationships/image" Target="../media/image124.wmf"/><Relationship Id="rId5" Type="http://schemas.openxmlformats.org/officeDocument/2006/relationships/image" Target="../media/image118.emf"/><Relationship Id="rId10" Type="http://schemas.openxmlformats.org/officeDocument/2006/relationships/image" Target="../media/image123.wmf"/><Relationship Id="rId4" Type="http://schemas.openxmlformats.org/officeDocument/2006/relationships/image" Target="../media/image117.wmf"/><Relationship Id="rId9" Type="http://schemas.openxmlformats.org/officeDocument/2006/relationships/image" Target="../media/image122.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33.emf"/><Relationship Id="rId3" Type="http://schemas.openxmlformats.org/officeDocument/2006/relationships/image" Target="../media/image128.emf"/><Relationship Id="rId7" Type="http://schemas.openxmlformats.org/officeDocument/2006/relationships/image" Target="../media/image132.emf"/><Relationship Id="rId2" Type="http://schemas.openxmlformats.org/officeDocument/2006/relationships/image" Target="../media/image127.emf"/><Relationship Id="rId1" Type="http://schemas.openxmlformats.org/officeDocument/2006/relationships/image" Target="../media/image126.emf"/><Relationship Id="rId6" Type="http://schemas.openxmlformats.org/officeDocument/2006/relationships/image" Target="../media/image131.emf"/><Relationship Id="rId5" Type="http://schemas.openxmlformats.org/officeDocument/2006/relationships/image" Target="../media/image130.emf"/><Relationship Id="rId10" Type="http://schemas.openxmlformats.org/officeDocument/2006/relationships/image" Target="../media/image135.emf"/><Relationship Id="rId4" Type="http://schemas.openxmlformats.org/officeDocument/2006/relationships/image" Target="../media/image129.emf"/><Relationship Id="rId9" Type="http://schemas.openxmlformats.org/officeDocument/2006/relationships/image" Target="../media/image134.e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43.emf"/><Relationship Id="rId3" Type="http://schemas.openxmlformats.org/officeDocument/2006/relationships/image" Target="../media/image138.emf"/><Relationship Id="rId7" Type="http://schemas.openxmlformats.org/officeDocument/2006/relationships/image" Target="../media/image142.emf"/><Relationship Id="rId2" Type="http://schemas.openxmlformats.org/officeDocument/2006/relationships/image" Target="../media/image137.emf"/><Relationship Id="rId1" Type="http://schemas.openxmlformats.org/officeDocument/2006/relationships/image" Target="../media/image136.emf"/><Relationship Id="rId6" Type="http://schemas.openxmlformats.org/officeDocument/2006/relationships/image" Target="../media/image141.emf"/><Relationship Id="rId5" Type="http://schemas.openxmlformats.org/officeDocument/2006/relationships/image" Target="../media/image140.emf"/><Relationship Id="rId4" Type="http://schemas.openxmlformats.org/officeDocument/2006/relationships/image" Target="../media/image139.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53.emf"/><Relationship Id="rId3" Type="http://schemas.openxmlformats.org/officeDocument/2006/relationships/image" Target="../media/image148.emf"/><Relationship Id="rId7" Type="http://schemas.openxmlformats.org/officeDocument/2006/relationships/image" Target="../media/image152.emf"/><Relationship Id="rId2" Type="http://schemas.openxmlformats.org/officeDocument/2006/relationships/image" Target="../media/image147.emf"/><Relationship Id="rId1" Type="http://schemas.openxmlformats.org/officeDocument/2006/relationships/image" Target="../media/image146.emf"/><Relationship Id="rId6" Type="http://schemas.openxmlformats.org/officeDocument/2006/relationships/image" Target="../media/image151.emf"/><Relationship Id="rId5" Type="http://schemas.openxmlformats.org/officeDocument/2006/relationships/image" Target="../media/image150.emf"/><Relationship Id="rId4" Type="http://schemas.openxmlformats.org/officeDocument/2006/relationships/image" Target="../media/image149.emf"/><Relationship Id="rId9" Type="http://schemas.openxmlformats.org/officeDocument/2006/relationships/image" Target="../media/image15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5" Type="http://schemas.openxmlformats.org/officeDocument/2006/relationships/image" Target="../media/image10.wmf"/><Relationship Id="rId4"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6.wmf"/><Relationship Id="rId1" Type="http://schemas.openxmlformats.org/officeDocument/2006/relationships/image" Target="../media/image155.wmf"/><Relationship Id="rId5" Type="http://schemas.openxmlformats.org/officeDocument/2006/relationships/image" Target="../media/image159.wmf"/><Relationship Id="rId4" Type="http://schemas.openxmlformats.org/officeDocument/2006/relationships/image" Target="../media/image158.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67.wmf"/><Relationship Id="rId3" Type="http://schemas.openxmlformats.org/officeDocument/2006/relationships/image" Target="../media/image162.wmf"/><Relationship Id="rId7" Type="http://schemas.openxmlformats.org/officeDocument/2006/relationships/image" Target="../media/image166.wmf"/><Relationship Id="rId2" Type="http://schemas.openxmlformats.org/officeDocument/2006/relationships/image" Target="../media/image161.wmf"/><Relationship Id="rId1" Type="http://schemas.openxmlformats.org/officeDocument/2006/relationships/image" Target="../media/image160.wmf"/><Relationship Id="rId6" Type="http://schemas.openxmlformats.org/officeDocument/2006/relationships/image" Target="../media/image165.wmf"/><Relationship Id="rId5" Type="http://schemas.openxmlformats.org/officeDocument/2006/relationships/image" Target="../media/image164.wmf"/><Relationship Id="rId4" Type="http://schemas.openxmlformats.org/officeDocument/2006/relationships/image" Target="../media/image163.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70.wmf"/><Relationship Id="rId1" Type="http://schemas.openxmlformats.org/officeDocument/2006/relationships/image" Target="../media/image169.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73.wmf"/><Relationship Id="rId7" Type="http://schemas.openxmlformats.org/officeDocument/2006/relationships/image" Target="../media/image170.wmf"/><Relationship Id="rId2" Type="http://schemas.openxmlformats.org/officeDocument/2006/relationships/image" Target="../media/image172.wmf"/><Relationship Id="rId1" Type="http://schemas.openxmlformats.org/officeDocument/2006/relationships/image" Target="../media/image171.wmf"/><Relationship Id="rId6" Type="http://schemas.openxmlformats.org/officeDocument/2006/relationships/image" Target="../media/image169.wmf"/><Relationship Id="rId5" Type="http://schemas.openxmlformats.org/officeDocument/2006/relationships/image" Target="../media/image175.wmf"/><Relationship Id="rId4" Type="http://schemas.openxmlformats.org/officeDocument/2006/relationships/image" Target="../media/image174.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80.wmf"/><Relationship Id="rId3" Type="http://schemas.openxmlformats.org/officeDocument/2006/relationships/image" Target="../media/image171.wmf"/><Relationship Id="rId7" Type="http://schemas.openxmlformats.org/officeDocument/2006/relationships/image" Target="../media/image179.wmf"/><Relationship Id="rId2" Type="http://schemas.openxmlformats.org/officeDocument/2006/relationships/image" Target="../media/image170.wmf"/><Relationship Id="rId1" Type="http://schemas.openxmlformats.org/officeDocument/2006/relationships/image" Target="../media/image169.wmf"/><Relationship Id="rId6" Type="http://schemas.openxmlformats.org/officeDocument/2006/relationships/image" Target="../media/image178.wmf"/><Relationship Id="rId5" Type="http://schemas.openxmlformats.org/officeDocument/2006/relationships/image" Target="../media/image177.wmf"/><Relationship Id="rId4" Type="http://schemas.openxmlformats.org/officeDocument/2006/relationships/image" Target="../media/image176.wmf"/><Relationship Id="rId9" Type="http://schemas.openxmlformats.org/officeDocument/2006/relationships/image" Target="../media/image181.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image" Target="../media/image183.wmf"/><Relationship Id="rId1" Type="http://schemas.openxmlformats.org/officeDocument/2006/relationships/image" Target="../media/image182.wmf"/><Relationship Id="rId6" Type="http://schemas.openxmlformats.org/officeDocument/2006/relationships/image" Target="../media/image187.wmf"/><Relationship Id="rId5" Type="http://schemas.openxmlformats.org/officeDocument/2006/relationships/image" Target="../media/image186.wmf"/><Relationship Id="rId4" Type="http://schemas.openxmlformats.org/officeDocument/2006/relationships/image" Target="../media/image185.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image" Target="../media/image188.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98.wmf"/><Relationship Id="rId3" Type="http://schemas.openxmlformats.org/officeDocument/2006/relationships/image" Target="../media/image193.wmf"/><Relationship Id="rId7" Type="http://schemas.openxmlformats.org/officeDocument/2006/relationships/image" Target="../media/image197.wmf"/><Relationship Id="rId2" Type="http://schemas.openxmlformats.org/officeDocument/2006/relationships/image" Target="../media/image192.wmf"/><Relationship Id="rId1" Type="http://schemas.openxmlformats.org/officeDocument/2006/relationships/image" Target="../media/image191.wmf"/><Relationship Id="rId6" Type="http://schemas.openxmlformats.org/officeDocument/2006/relationships/image" Target="../media/image196.wmf"/><Relationship Id="rId5" Type="http://schemas.openxmlformats.org/officeDocument/2006/relationships/image" Target="../media/image195.wmf"/><Relationship Id="rId10" Type="http://schemas.openxmlformats.org/officeDocument/2006/relationships/image" Target="../media/image200.wmf"/><Relationship Id="rId4" Type="http://schemas.openxmlformats.org/officeDocument/2006/relationships/image" Target="../media/image194.wmf"/><Relationship Id="rId9" Type="http://schemas.openxmlformats.org/officeDocument/2006/relationships/image" Target="../media/image199.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205.wmf"/><Relationship Id="rId3" Type="http://schemas.openxmlformats.org/officeDocument/2006/relationships/image" Target="../media/image201.wmf"/><Relationship Id="rId7" Type="http://schemas.openxmlformats.org/officeDocument/2006/relationships/image" Target="../media/image204.wmf"/><Relationship Id="rId2" Type="http://schemas.openxmlformats.org/officeDocument/2006/relationships/image" Target="../media/image192.wmf"/><Relationship Id="rId1" Type="http://schemas.openxmlformats.org/officeDocument/2006/relationships/image" Target="../media/image191.wmf"/><Relationship Id="rId6" Type="http://schemas.openxmlformats.org/officeDocument/2006/relationships/image" Target="../media/image203.wmf"/><Relationship Id="rId5" Type="http://schemas.openxmlformats.org/officeDocument/2006/relationships/image" Target="../media/image202.wmf"/><Relationship Id="rId4" Type="http://schemas.openxmlformats.org/officeDocument/2006/relationships/image" Target="../media/image194.wmf"/><Relationship Id="rId9" Type="http://schemas.openxmlformats.org/officeDocument/2006/relationships/image" Target="../media/image206.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210.wmf"/><Relationship Id="rId3" Type="http://schemas.openxmlformats.org/officeDocument/2006/relationships/image" Target="../media/image193.wmf"/><Relationship Id="rId7" Type="http://schemas.openxmlformats.org/officeDocument/2006/relationships/image" Target="../media/image209.wmf"/><Relationship Id="rId2" Type="http://schemas.openxmlformats.org/officeDocument/2006/relationships/image" Target="../media/image192.wmf"/><Relationship Id="rId1" Type="http://schemas.openxmlformats.org/officeDocument/2006/relationships/image" Target="../media/image191.wmf"/><Relationship Id="rId6" Type="http://schemas.openxmlformats.org/officeDocument/2006/relationships/image" Target="../media/image208.wmf"/><Relationship Id="rId5" Type="http://schemas.openxmlformats.org/officeDocument/2006/relationships/image" Target="../media/image207.wmf"/><Relationship Id="rId4" Type="http://schemas.openxmlformats.org/officeDocument/2006/relationships/image" Target="../media/image19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13.emf"/><Relationship Id="rId2" Type="http://schemas.openxmlformats.org/officeDocument/2006/relationships/image" Target="../media/image212.emf"/><Relationship Id="rId1" Type="http://schemas.openxmlformats.org/officeDocument/2006/relationships/image" Target="../media/image211.emf"/><Relationship Id="rId4" Type="http://schemas.openxmlformats.org/officeDocument/2006/relationships/image" Target="../media/image21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15.e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223.wmf"/><Relationship Id="rId3" Type="http://schemas.openxmlformats.org/officeDocument/2006/relationships/image" Target="../media/image218.wmf"/><Relationship Id="rId7" Type="http://schemas.openxmlformats.org/officeDocument/2006/relationships/image" Target="../media/image222.wmf"/><Relationship Id="rId2" Type="http://schemas.openxmlformats.org/officeDocument/2006/relationships/image" Target="../media/image217.emf"/><Relationship Id="rId1" Type="http://schemas.openxmlformats.org/officeDocument/2006/relationships/image" Target="../media/image216.emf"/><Relationship Id="rId6" Type="http://schemas.openxmlformats.org/officeDocument/2006/relationships/image" Target="../media/image221.wmf"/><Relationship Id="rId5" Type="http://schemas.openxmlformats.org/officeDocument/2006/relationships/image" Target="../media/image220.emf"/><Relationship Id="rId4" Type="http://schemas.openxmlformats.org/officeDocument/2006/relationships/image" Target="../media/image219.e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231.emf"/><Relationship Id="rId13" Type="http://schemas.openxmlformats.org/officeDocument/2006/relationships/image" Target="../media/image236.emf"/><Relationship Id="rId18" Type="http://schemas.openxmlformats.org/officeDocument/2006/relationships/image" Target="../media/image241.emf"/><Relationship Id="rId26" Type="http://schemas.openxmlformats.org/officeDocument/2006/relationships/image" Target="../media/image249.emf"/><Relationship Id="rId3" Type="http://schemas.openxmlformats.org/officeDocument/2006/relationships/image" Target="../media/image226.emf"/><Relationship Id="rId21" Type="http://schemas.openxmlformats.org/officeDocument/2006/relationships/image" Target="../media/image244.emf"/><Relationship Id="rId7" Type="http://schemas.openxmlformats.org/officeDocument/2006/relationships/image" Target="../media/image230.emf"/><Relationship Id="rId12" Type="http://schemas.openxmlformats.org/officeDocument/2006/relationships/image" Target="../media/image235.emf"/><Relationship Id="rId17" Type="http://schemas.openxmlformats.org/officeDocument/2006/relationships/image" Target="../media/image240.emf"/><Relationship Id="rId25" Type="http://schemas.openxmlformats.org/officeDocument/2006/relationships/image" Target="../media/image248.emf"/><Relationship Id="rId2" Type="http://schemas.openxmlformats.org/officeDocument/2006/relationships/image" Target="../media/image225.emf"/><Relationship Id="rId16" Type="http://schemas.openxmlformats.org/officeDocument/2006/relationships/image" Target="../media/image239.emf"/><Relationship Id="rId20" Type="http://schemas.openxmlformats.org/officeDocument/2006/relationships/image" Target="../media/image243.emf"/><Relationship Id="rId29" Type="http://schemas.openxmlformats.org/officeDocument/2006/relationships/image" Target="../media/image252.emf"/><Relationship Id="rId1" Type="http://schemas.openxmlformats.org/officeDocument/2006/relationships/image" Target="../media/image224.emf"/><Relationship Id="rId6" Type="http://schemas.openxmlformats.org/officeDocument/2006/relationships/image" Target="../media/image229.emf"/><Relationship Id="rId11" Type="http://schemas.openxmlformats.org/officeDocument/2006/relationships/image" Target="../media/image234.emf"/><Relationship Id="rId24" Type="http://schemas.openxmlformats.org/officeDocument/2006/relationships/image" Target="../media/image247.emf"/><Relationship Id="rId5" Type="http://schemas.openxmlformats.org/officeDocument/2006/relationships/image" Target="../media/image228.emf"/><Relationship Id="rId15" Type="http://schemas.openxmlformats.org/officeDocument/2006/relationships/image" Target="../media/image238.emf"/><Relationship Id="rId23" Type="http://schemas.openxmlformats.org/officeDocument/2006/relationships/image" Target="../media/image246.emf"/><Relationship Id="rId28" Type="http://schemas.openxmlformats.org/officeDocument/2006/relationships/image" Target="../media/image251.emf"/><Relationship Id="rId10" Type="http://schemas.openxmlformats.org/officeDocument/2006/relationships/image" Target="../media/image233.emf"/><Relationship Id="rId19" Type="http://schemas.openxmlformats.org/officeDocument/2006/relationships/image" Target="../media/image242.emf"/><Relationship Id="rId4" Type="http://schemas.openxmlformats.org/officeDocument/2006/relationships/image" Target="../media/image227.emf"/><Relationship Id="rId9" Type="http://schemas.openxmlformats.org/officeDocument/2006/relationships/image" Target="../media/image232.emf"/><Relationship Id="rId14" Type="http://schemas.openxmlformats.org/officeDocument/2006/relationships/image" Target="../media/image237.emf"/><Relationship Id="rId22" Type="http://schemas.openxmlformats.org/officeDocument/2006/relationships/image" Target="../media/image245.emf"/><Relationship Id="rId27" Type="http://schemas.openxmlformats.org/officeDocument/2006/relationships/image" Target="../media/image250.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56.emf"/><Relationship Id="rId2" Type="http://schemas.openxmlformats.org/officeDocument/2006/relationships/image" Target="../media/image255.emf"/><Relationship Id="rId1" Type="http://schemas.openxmlformats.org/officeDocument/2006/relationships/image" Target="../media/image254.emf"/><Relationship Id="rId4" Type="http://schemas.openxmlformats.org/officeDocument/2006/relationships/image" Target="../media/image257.e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265.emf"/><Relationship Id="rId3" Type="http://schemas.openxmlformats.org/officeDocument/2006/relationships/image" Target="../media/image260.emf"/><Relationship Id="rId7" Type="http://schemas.openxmlformats.org/officeDocument/2006/relationships/image" Target="../media/image264.emf"/><Relationship Id="rId2" Type="http://schemas.openxmlformats.org/officeDocument/2006/relationships/image" Target="../media/image259.emf"/><Relationship Id="rId1" Type="http://schemas.openxmlformats.org/officeDocument/2006/relationships/image" Target="../media/image258.emf"/><Relationship Id="rId6" Type="http://schemas.openxmlformats.org/officeDocument/2006/relationships/image" Target="../media/image263.emf"/><Relationship Id="rId5" Type="http://schemas.openxmlformats.org/officeDocument/2006/relationships/image" Target="../media/image262.emf"/><Relationship Id="rId10" Type="http://schemas.openxmlformats.org/officeDocument/2006/relationships/image" Target="../media/image267.emf"/><Relationship Id="rId4" Type="http://schemas.openxmlformats.org/officeDocument/2006/relationships/image" Target="../media/image261.emf"/><Relationship Id="rId9" Type="http://schemas.openxmlformats.org/officeDocument/2006/relationships/image" Target="../media/image266.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68.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276.emf"/><Relationship Id="rId3" Type="http://schemas.openxmlformats.org/officeDocument/2006/relationships/image" Target="../media/image271.emf"/><Relationship Id="rId7" Type="http://schemas.openxmlformats.org/officeDocument/2006/relationships/image" Target="../media/image275.emf"/><Relationship Id="rId2" Type="http://schemas.openxmlformats.org/officeDocument/2006/relationships/image" Target="../media/image270.emf"/><Relationship Id="rId1" Type="http://schemas.openxmlformats.org/officeDocument/2006/relationships/image" Target="../media/image269.emf"/><Relationship Id="rId6" Type="http://schemas.openxmlformats.org/officeDocument/2006/relationships/image" Target="../media/image274.emf"/><Relationship Id="rId11" Type="http://schemas.openxmlformats.org/officeDocument/2006/relationships/image" Target="../media/image279.emf"/><Relationship Id="rId5" Type="http://schemas.openxmlformats.org/officeDocument/2006/relationships/image" Target="../media/image273.emf"/><Relationship Id="rId10" Type="http://schemas.openxmlformats.org/officeDocument/2006/relationships/image" Target="../media/image278.emf"/><Relationship Id="rId4" Type="http://schemas.openxmlformats.org/officeDocument/2006/relationships/image" Target="../media/image272.emf"/><Relationship Id="rId9" Type="http://schemas.openxmlformats.org/officeDocument/2006/relationships/image" Target="../media/image277.e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287.emf"/><Relationship Id="rId13" Type="http://schemas.openxmlformats.org/officeDocument/2006/relationships/image" Target="../media/image292.emf"/><Relationship Id="rId18" Type="http://schemas.openxmlformats.org/officeDocument/2006/relationships/image" Target="../media/image297.emf"/><Relationship Id="rId3" Type="http://schemas.openxmlformats.org/officeDocument/2006/relationships/image" Target="../media/image282.emf"/><Relationship Id="rId7" Type="http://schemas.openxmlformats.org/officeDocument/2006/relationships/image" Target="../media/image286.emf"/><Relationship Id="rId12" Type="http://schemas.openxmlformats.org/officeDocument/2006/relationships/image" Target="../media/image291.emf"/><Relationship Id="rId17" Type="http://schemas.openxmlformats.org/officeDocument/2006/relationships/image" Target="../media/image296.emf"/><Relationship Id="rId2" Type="http://schemas.openxmlformats.org/officeDocument/2006/relationships/image" Target="../media/image281.emf"/><Relationship Id="rId16" Type="http://schemas.openxmlformats.org/officeDocument/2006/relationships/image" Target="../media/image295.emf"/><Relationship Id="rId20" Type="http://schemas.openxmlformats.org/officeDocument/2006/relationships/image" Target="../media/image299.emf"/><Relationship Id="rId1" Type="http://schemas.openxmlformats.org/officeDocument/2006/relationships/image" Target="../media/image280.emf"/><Relationship Id="rId6" Type="http://schemas.openxmlformats.org/officeDocument/2006/relationships/image" Target="../media/image285.emf"/><Relationship Id="rId11" Type="http://schemas.openxmlformats.org/officeDocument/2006/relationships/image" Target="../media/image290.emf"/><Relationship Id="rId5" Type="http://schemas.openxmlformats.org/officeDocument/2006/relationships/image" Target="../media/image284.emf"/><Relationship Id="rId15" Type="http://schemas.openxmlformats.org/officeDocument/2006/relationships/image" Target="../media/image294.emf"/><Relationship Id="rId10" Type="http://schemas.openxmlformats.org/officeDocument/2006/relationships/image" Target="../media/image289.emf"/><Relationship Id="rId19" Type="http://schemas.openxmlformats.org/officeDocument/2006/relationships/image" Target="../media/image298.emf"/><Relationship Id="rId4" Type="http://schemas.openxmlformats.org/officeDocument/2006/relationships/image" Target="../media/image283.emf"/><Relationship Id="rId9" Type="http://schemas.openxmlformats.org/officeDocument/2006/relationships/image" Target="../media/image288.emf"/><Relationship Id="rId14" Type="http://schemas.openxmlformats.org/officeDocument/2006/relationships/image" Target="../media/image293.e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309.wmf"/><Relationship Id="rId3" Type="http://schemas.openxmlformats.org/officeDocument/2006/relationships/image" Target="../media/image304.wmf"/><Relationship Id="rId7" Type="http://schemas.openxmlformats.org/officeDocument/2006/relationships/image" Target="../media/image308.wmf"/><Relationship Id="rId2" Type="http://schemas.openxmlformats.org/officeDocument/2006/relationships/image" Target="../media/image303.wmf"/><Relationship Id="rId1" Type="http://schemas.openxmlformats.org/officeDocument/2006/relationships/image" Target="../media/image302.wmf"/><Relationship Id="rId6" Type="http://schemas.openxmlformats.org/officeDocument/2006/relationships/image" Target="../media/image307.wmf"/><Relationship Id="rId5" Type="http://schemas.openxmlformats.org/officeDocument/2006/relationships/image" Target="../media/image306.wmf"/><Relationship Id="rId4" Type="http://schemas.openxmlformats.org/officeDocument/2006/relationships/image" Target="../media/image305.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15.wmf"/><Relationship Id="rId7" Type="http://schemas.openxmlformats.org/officeDocument/2006/relationships/image" Target="../media/image19.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18.wmf"/><Relationship Id="rId5" Type="http://schemas.openxmlformats.org/officeDocument/2006/relationships/image" Target="../media/image17.wmf"/><Relationship Id="rId10" Type="http://schemas.openxmlformats.org/officeDocument/2006/relationships/image" Target="../media/image22.wmf"/><Relationship Id="rId4" Type="http://schemas.openxmlformats.org/officeDocument/2006/relationships/image" Target="../media/image16.wmf"/><Relationship Id="rId9" Type="http://schemas.openxmlformats.org/officeDocument/2006/relationships/image" Target="../media/image21.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313.wmf"/><Relationship Id="rId3" Type="http://schemas.openxmlformats.org/officeDocument/2006/relationships/image" Target="../media/image311.wmf"/><Relationship Id="rId7" Type="http://schemas.openxmlformats.org/officeDocument/2006/relationships/image" Target="../media/image312.wmf"/><Relationship Id="rId2" Type="http://schemas.openxmlformats.org/officeDocument/2006/relationships/image" Target="../media/image303.wmf"/><Relationship Id="rId1" Type="http://schemas.openxmlformats.org/officeDocument/2006/relationships/image" Target="../media/image310.wmf"/><Relationship Id="rId6" Type="http://schemas.openxmlformats.org/officeDocument/2006/relationships/image" Target="../media/image307.wmf"/><Relationship Id="rId5" Type="http://schemas.openxmlformats.org/officeDocument/2006/relationships/image" Target="../media/image306.wmf"/><Relationship Id="rId4" Type="http://schemas.openxmlformats.org/officeDocument/2006/relationships/image" Target="../media/image305.wmf"/><Relationship Id="rId9" Type="http://schemas.openxmlformats.org/officeDocument/2006/relationships/image" Target="../media/image314.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319.wmf"/><Relationship Id="rId3" Type="http://schemas.openxmlformats.org/officeDocument/2006/relationships/image" Target="../media/image271.emf"/><Relationship Id="rId7" Type="http://schemas.openxmlformats.org/officeDocument/2006/relationships/image" Target="../media/image318.wmf"/><Relationship Id="rId2" Type="http://schemas.openxmlformats.org/officeDocument/2006/relationships/image" Target="../media/image270.emf"/><Relationship Id="rId1" Type="http://schemas.openxmlformats.org/officeDocument/2006/relationships/image" Target="../media/image269.emf"/><Relationship Id="rId6" Type="http://schemas.openxmlformats.org/officeDocument/2006/relationships/image" Target="../media/image317.wmf"/><Relationship Id="rId5" Type="http://schemas.openxmlformats.org/officeDocument/2006/relationships/image" Target="../media/image316.wmf"/><Relationship Id="rId4" Type="http://schemas.openxmlformats.org/officeDocument/2006/relationships/image" Target="../media/image315.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327.wmf"/><Relationship Id="rId3" Type="http://schemas.openxmlformats.org/officeDocument/2006/relationships/image" Target="../media/image322.wmf"/><Relationship Id="rId7" Type="http://schemas.openxmlformats.org/officeDocument/2006/relationships/image" Target="../media/image326.wmf"/><Relationship Id="rId2" Type="http://schemas.openxmlformats.org/officeDocument/2006/relationships/image" Target="../media/image321.wmf"/><Relationship Id="rId1" Type="http://schemas.openxmlformats.org/officeDocument/2006/relationships/image" Target="../media/image320.wmf"/><Relationship Id="rId6" Type="http://schemas.openxmlformats.org/officeDocument/2006/relationships/image" Target="../media/image325.wmf"/><Relationship Id="rId5" Type="http://schemas.openxmlformats.org/officeDocument/2006/relationships/image" Target="../media/image324.wmf"/><Relationship Id="rId4" Type="http://schemas.openxmlformats.org/officeDocument/2006/relationships/image" Target="../media/image323.wmf"/><Relationship Id="rId9" Type="http://schemas.openxmlformats.org/officeDocument/2006/relationships/image" Target="../media/image328.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331.wmf"/><Relationship Id="rId2" Type="http://schemas.openxmlformats.org/officeDocument/2006/relationships/image" Target="../media/image330.wmf"/><Relationship Id="rId1" Type="http://schemas.openxmlformats.org/officeDocument/2006/relationships/image" Target="../media/image329.wmf"/><Relationship Id="rId5" Type="http://schemas.openxmlformats.org/officeDocument/2006/relationships/image" Target="../media/image333.wmf"/><Relationship Id="rId4" Type="http://schemas.openxmlformats.org/officeDocument/2006/relationships/image" Target="../media/image332.w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341.wmf"/><Relationship Id="rId3" Type="http://schemas.openxmlformats.org/officeDocument/2006/relationships/image" Target="../media/image336.wmf"/><Relationship Id="rId7" Type="http://schemas.openxmlformats.org/officeDocument/2006/relationships/image" Target="../media/image340.wmf"/><Relationship Id="rId2" Type="http://schemas.openxmlformats.org/officeDocument/2006/relationships/image" Target="../media/image335.wmf"/><Relationship Id="rId1" Type="http://schemas.openxmlformats.org/officeDocument/2006/relationships/image" Target="../media/image334.wmf"/><Relationship Id="rId6" Type="http://schemas.openxmlformats.org/officeDocument/2006/relationships/image" Target="../media/image339.wmf"/><Relationship Id="rId5" Type="http://schemas.openxmlformats.org/officeDocument/2006/relationships/image" Target="../media/image338.wmf"/><Relationship Id="rId10" Type="http://schemas.openxmlformats.org/officeDocument/2006/relationships/image" Target="../media/image343.wmf"/><Relationship Id="rId4" Type="http://schemas.openxmlformats.org/officeDocument/2006/relationships/image" Target="../media/image337.wmf"/><Relationship Id="rId9" Type="http://schemas.openxmlformats.org/officeDocument/2006/relationships/image" Target="../media/image342.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345.wmf"/><Relationship Id="rId1" Type="http://schemas.openxmlformats.org/officeDocument/2006/relationships/image" Target="../media/image344.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348.wmf"/><Relationship Id="rId2" Type="http://schemas.openxmlformats.org/officeDocument/2006/relationships/image" Target="../media/image347.wmf"/><Relationship Id="rId1" Type="http://schemas.openxmlformats.org/officeDocument/2006/relationships/image" Target="../media/image346.wmf"/><Relationship Id="rId5" Type="http://schemas.openxmlformats.org/officeDocument/2006/relationships/image" Target="../media/image349.wmf"/><Relationship Id="rId4" Type="http://schemas.openxmlformats.org/officeDocument/2006/relationships/image" Target="../media/image341.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357.wmf"/><Relationship Id="rId13" Type="http://schemas.openxmlformats.org/officeDocument/2006/relationships/image" Target="../media/image360.wmf"/><Relationship Id="rId3" Type="http://schemas.openxmlformats.org/officeDocument/2006/relationships/image" Target="../media/image352.wmf"/><Relationship Id="rId7" Type="http://schemas.openxmlformats.org/officeDocument/2006/relationships/image" Target="../media/image356.wmf"/><Relationship Id="rId12" Type="http://schemas.openxmlformats.org/officeDocument/2006/relationships/image" Target="../media/image359.wmf"/><Relationship Id="rId2" Type="http://schemas.openxmlformats.org/officeDocument/2006/relationships/image" Target="../media/image351.wmf"/><Relationship Id="rId1" Type="http://schemas.openxmlformats.org/officeDocument/2006/relationships/image" Target="../media/image350.wmf"/><Relationship Id="rId6" Type="http://schemas.openxmlformats.org/officeDocument/2006/relationships/image" Target="../media/image355.wmf"/><Relationship Id="rId11" Type="http://schemas.openxmlformats.org/officeDocument/2006/relationships/image" Target="../media/image337.wmf"/><Relationship Id="rId5" Type="http://schemas.openxmlformats.org/officeDocument/2006/relationships/image" Target="../media/image354.wmf"/><Relationship Id="rId15" Type="http://schemas.openxmlformats.org/officeDocument/2006/relationships/image" Target="../media/image362.wmf"/><Relationship Id="rId10" Type="http://schemas.openxmlformats.org/officeDocument/2006/relationships/image" Target="../media/image336.wmf"/><Relationship Id="rId4" Type="http://schemas.openxmlformats.org/officeDocument/2006/relationships/image" Target="../media/image353.wmf"/><Relationship Id="rId9" Type="http://schemas.openxmlformats.org/officeDocument/2006/relationships/image" Target="../media/image358.wmf"/><Relationship Id="rId14" Type="http://schemas.openxmlformats.org/officeDocument/2006/relationships/image" Target="../media/image361.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365.wmf"/><Relationship Id="rId2" Type="http://schemas.openxmlformats.org/officeDocument/2006/relationships/image" Target="../media/image364.wmf"/><Relationship Id="rId1" Type="http://schemas.openxmlformats.org/officeDocument/2006/relationships/image" Target="../media/image363.wmf"/><Relationship Id="rId5" Type="http://schemas.openxmlformats.org/officeDocument/2006/relationships/image" Target="../media/image367.wmf"/><Relationship Id="rId4" Type="http://schemas.openxmlformats.org/officeDocument/2006/relationships/image" Target="../media/image366.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375.wmf"/><Relationship Id="rId3" Type="http://schemas.openxmlformats.org/officeDocument/2006/relationships/image" Target="../media/image370.wmf"/><Relationship Id="rId7" Type="http://schemas.openxmlformats.org/officeDocument/2006/relationships/image" Target="../media/image374.wmf"/><Relationship Id="rId2" Type="http://schemas.openxmlformats.org/officeDocument/2006/relationships/image" Target="../media/image369.wmf"/><Relationship Id="rId1" Type="http://schemas.openxmlformats.org/officeDocument/2006/relationships/image" Target="../media/image368.wmf"/><Relationship Id="rId6" Type="http://schemas.openxmlformats.org/officeDocument/2006/relationships/image" Target="../media/image373.emf"/><Relationship Id="rId5" Type="http://schemas.openxmlformats.org/officeDocument/2006/relationships/image" Target="../media/image372.wmf"/><Relationship Id="rId4" Type="http://schemas.openxmlformats.org/officeDocument/2006/relationships/image" Target="../media/image371.wmf"/><Relationship Id="rId9" Type="http://schemas.openxmlformats.org/officeDocument/2006/relationships/image" Target="../media/image37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wmf"/><Relationship Id="rId6" Type="http://schemas.openxmlformats.org/officeDocument/2006/relationships/image" Target="../media/image28.wmf"/><Relationship Id="rId5" Type="http://schemas.openxmlformats.org/officeDocument/2006/relationships/image" Target="../media/image27.emf"/><Relationship Id="rId4" Type="http://schemas.openxmlformats.org/officeDocument/2006/relationships/image" Target="../media/image26.e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378.wmf"/><Relationship Id="rId1" Type="http://schemas.openxmlformats.org/officeDocument/2006/relationships/image" Target="../media/image377.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381.wmf"/><Relationship Id="rId2" Type="http://schemas.openxmlformats.org/officeDocument/2006/relationships/image" Target="../media/image380.wmf"/><Relationship Id="rId1" Type="http://schemas.openxmlformats.org/officeDocument/2006/relationships/image" Target="../media/image379.wmf"/><Relationship Id="rId4" Type="http://schemas.openxmlformats.org/officeDocument/2006/relationships/image" Target="../media/image382.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385.wmf"/><Relationship Id="rId2" Type="http://schemas.openxmlformats.org/officeDocument/2006/relationships/image" Target="../media/image384.wmf"/><Relationship Id="rId1" Type="http://schemas.openxmlformats.org/officeDocument/2006/relationships/image" Target="../media/image383.wmf"/><Relationship Id="rId6" Type="http://schemas.openxmlformats.org/officeDocument/2006/relationships/image" Target="../media/image338.wmf"/><Relationship Id="rId5" Type="http://schemas.openxmlformats.org/officeDocument/2006/relationships/image" Target="../media/image337.wmf"/><Relationship Id="rId4" Type="http://schemas.openxmlformats.org/officeDocument/2006/relationships/image" Target="../media/image336.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385.wmf"/><Relationship Id="rId1" Type="http://schemas.openxmlformats.org/officeDocument/2006/relationships/image" Target="../media/image383.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386.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389.wmf"/><Relationship Id="rId2" Type="http://schemas.openxmlformats.org/officeDocument/2006/relationships/image" Target="../media/image388.wmf"/><Relationship Id="rId1" Type="http://schemas.openxmlformats.org/officeDocument/2006/relationships/image" Target="../media/image387.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390.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393.wmf"/><Relationship Id="rId2" Type="http://schemas.openxmlformats.org/officeDocument/2006/relationships/image" Target="../media/image392.wmf"/><Relationship Id="rId1" Type="http://schemas.openxmlformats.org/officeDocument/2006/relationships/image" Target="../media/image391.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396.wmf"/><Relationship Id="rId7" Type="http://schemas.openxmlformats.org/officeDocument/2006/relationships/image" Target="../media/image400.wmf"/><Relationship Id="rId2" Type="http://schemas.openxmlformats.org/officeDocument/2006/relationships/image" Target="../media/image395.wmf"/><Relationship Id="rId1" Type="http://schemas.openxmlformats.org/officeDocument/2006/relationships/image" Target="../media/image394.wmf"/><Relationship Id="rId6" Type="http://schemas.openxmlformats.org/officeDocument/2006/relationships/image" Target="../media/image399.wmf"/><Relationship Id="rId5" Type="http://schemas.openxmlformats.org/officeDocument/2006/relationships/image" Target="../media/image398.wmf"/><Relationship Id="rId4" Type="http://schemas.openxmlformats.org/officeDocument/2006/relationships/image" Target="../media/image397.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40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403.wmf"/><Relationship Id="rId1" Type="http://schemas.openxmlformats.org/officeDocument/2006/relationships/image" Target="../media/image402.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406.wmf"/><Relationship Id="rId2" Type="http://schemas.openxmlformats.org/officeDocument/2006/relationships/image" Target="../media/image405.wmf"/><Relationship Id="rId1" Type="http://schemas.openxmlformats.org/officeDocument/2006/relationships/image" Target="../media/image404.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408.wmf"/><Relationship Id="rId1" Type="http://schemas.openxmlformats.org/officeDocument/2006/relationships/image" Target="../media/image407.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338.wmf"/><Relationship Id="rId2" Type="http://schemas.openxmlformats.org/officeDocument/2006/relationships/image" Target="../media/image337.wmf"/><Relationship Id="rId1" Type="http://schemas.openxmlformats.org/officeDocument/2006/relationships/image" Target="../media/image336.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416.wmf"/><Relationship Id="rId3" Type="http://schemas.openxmlformats.org/officeDocument/2006/relationships/image" Target="../media/image411.wmf"/><Relationship Id="rId7" Type="http://schemas.openxmlformats.org/officeDocument/2006/relationships/image" Target="../media/image415.wmf"/><Relationship Id="rId2" Type="http://schemas.openxmlformats.org/officeDocument/2006/relationships/image" Target="../media/image410.wmf"/><Relationship Id="rId1" Type="http://schemas.openxmlformats.org/officeDocument/2006/relationships/image" Target="../media/image409.wmf"/><Relationship Id="rId6" Type="http://schemas.openxmlformats.org/officeDocument/2006/relationships/image" Target="../media/image414.wmf"/><Relationship Id="rId5" Type="http://schemas.openxmlformats.org/officeDocument/2006/relationships/image" Target="../media/image413.wmf"/><Relationship Id="rId10" Type="http://schemas.openxmlformats.org/officeDocument/2006/relationships/image" Target="../media/image418.wmf"/><Relationship Id="rId4" Type="http://schemas.openxmlformats.org/officeDocument/2006/relationships/image" Target="../media/image412.wmf"/><Relationship Id="rId9" Type="http://schemas.openxmlformats.org/officeDocument/2006/relationships/image" Target="../media/image417.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421.wmf"/><Relationship Id="rId2" Type="http://schemas.openxmlformats.org/officeDocument/2006/relationships/image" Target="../media/image420.wmf"/><Relationship Id="rId1" Type="http://schemas.openxmlformats.org/officeDocument/2006/relationships/image" Target="../media/image419.wmf"/><Relationship Id="rId5" Type="http://schemas.openxmlformats.org/officeDocument/2006/relationships/image" Target="../media/image423.wmf"/><Relationship Id="rId4" Type="http://schemas.openxmlformats.org/officeDocument/2006/relationships/image" Target="../media/image422.w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429.wmf"/><Relationship Id="rId3" Type="http://schemas.openxmlformats.org/officeDocument/2006/relationships/image" Target="../media/image424.wmf"/><Relationship Id="rId7" Type="http://schemas.openxmlformats.org/officeDocument/2006/relationships/image" Target="../media/image428.wmf"/><Relationship Id="rId2" Type="http://schemas.openxmlformats.org/officeDocument/2006/relationships/image" Target="../media/image351.wmf"/><Relationship Id="rId1" Type="http://schemas.openxmlformats.org/officeDocument/2006/relationships/image" Target="../media/image350.wmf"/><Relationship Id="rId6" Type="http://schemas.openxmlformats.org/officeDocument/2006/relationships/image" Target="../media/image427.wmf"/><Relationship Id="rId5" Type="http://schemas.openxmlformats.org/officeDocument/2006/relationships/image" Target="../media/image426.wmf"/><Relationship Id="rId10" Type="http://schemas.openxmlformats.org/officeDocument/2006/relationships/image" Target="../media/image431.wmf"/><Relationship Id="rId4" Type="http://schemas.openxmlformats.org/officeDocument/2006/relationships/image" Target="../media/image425.wmf"/><Relationship Id="rId9" Type="http://schemas.openxmlformats.org/officeDocument/2006/relationships/image" Target="../media/image430.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434.wmf"/><Relationship Id="rId2" Type="http://schemas.openxmlformats.org/officeDocument/2006/relationships/image" Target="../media/image433.wmf"/><Relationship Id="rId1" Type="http://schemas.openxmlformats.org/officeDocument/2006/relationships/image" Target="../media/image432.wmf"/><Relationship Id="rId6" Type="http://schemas.openxmlformats.org/officeDocument/2006/relationships/image" Target="../media/image437.wmf"/><Relationship Id="rId5" Type="http://schemas.openxmlformats.org/officeDocument/2006/relationships/image" Target="../media/image436.wmf"/><Relationship Id="rId4" Type="http://schemas.openxmlformats.org/officeDocument/2006/relationships/image" Target="../media/image435.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440.wmf"/><Relationship Id="rId7" Type="http://schemas.openxmlformats.org/officeDocument/2006/relationships/image" Target="../media/image444.wmf"/><Relationship Id="rId2" Type="http://schemas.openxmlformats.org/officeDocument/2006/relationships/image" Target="../media/image439.wmf"/><Relationship Id="rId1" Type="http://schemas.openxmlformats.org/officeDocument/2006/relationships/image" Target="../media/image438.wmf"/><Relationship Id="rId6" Type="http://schemas.openxmlformats.org/officeDocument/2006/relationships/image" Target="../media/image443.wmf"/><Relationship Id="rId5" Type="http://schemas.openxmlformats.org/officeDocument/2006/relationships/image" Target="../media/image442.wmf"/><Relationship Id="rId4" Type="http://schemas.openxmlformats.org/officeDocument/2006/relationships/image" Target="../media/image441.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448.wmf"/><Relationship Id="rId13" Type="http://schemas.openxmlformats.org/officeDocument/2006/relationships/image" Target="../media/image453.wmf"/><Relationship Id="rId3" Type="http://schemas.openxmlformats.org/officeDocument/2006/relationships/image" Target="../media/image444.wmf"/><Relationship Id="rId7" Type="http://schemas.openxmlformats.org/officeDocument/2006/relationships/image" Target="../media/image447.wmf"/><Relationship Id="rId12" Type="http://schemas.openxmlformats.org/officeDocument/2006/relationships/image" Target="../media/image452.wmf"/><Relationship Id="rId2" Type="http://schemas.openxmlformats.org/officeDocument/2006/relationships/image" Target="../media/image443.wmf"/><Relationship Id="rId1" Type="http://schemas.openxmlformats.org/officeDocument/2006/relationships/image" Target="../media/image440.wmf"/><Relationship Id="rId6" Type="http://schemas.openxmlformats.org/officeDocument/2006/relationships/image" Target="../media/image446.wmf"/><Relationship Id="rId11" Type="http://schemas.openxmlformats.org/officeDocument/2006/relationships/image" Target="../media/image451.wmf"/><Relationship Id="rId5" Type="http://schemas.openxmlformats.org/officeDocument/2006/relationships/image" Target="../media/image423.wmf"/><Relationship Id="rId10" Type="http://schemas.openxmlformats.org/officeDocument/2006/relationships/image" Target="../media/image450.wmf"/><Relationship Id="rId4" Type="http://schemas.openxmlformats.org/officeDocument/2006/relationships/image" Target="../media/image445.wmf"/><Relationship Id="rId9" Type="http://schemas.openxmlformats.org/officeDocument/2006/relationships/image" Target="../media/image449.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wmf"/><Relationship Id="rId7" Type="http://schemas.openxmlformats.org/officeDocument/2006/relationships/image" Target="../media/image40.wmf"/><Relationship Id="rId2" Type="http://schemas.openxmlformats.org/officeDocument/2006/relationships/image" Target="../media/image35.wmf"/><Relationship Id="rId1" Type="http://schemas.openxmlformats.org/officeDocument/2006/relationships/image" Target="../media/image34.wmf"/><Relationship Id="rId6" Type="http://schemas.openxmlformats.org/officeDocument/2006/relationships/image" Target="../media/image39.wmf"/><Relationship Id="rId5" Type="http://schemas.openxmlformats.org/officeDocument/2006/relationships/image" Target="../media/image38.wmf"/><Relationship Id="rId10" Type="http://schemas.openxmlformats.org/officeDocument/2006/relationships/image" Target="../media/image43.emf"/><Relationship Id="rId4" Type="http://schemas.openxmlformats.org/officeDocument/2006/relationships/image" Target="../media/image37.wmf"/><Relationship Id="rId9" Type="http://schemas.openxmlformats.org/officeDocument/2006/relationships/image" Target="../media/image42.e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456.wmf"/><Relationship Id="rId2" Type="http://schemas.openxmlformats.org/officeDocument/2006/relationships/image" Target="../media/image455.wmf"/><Relationship Id="rId1" Type="http://schemas.openxmlformats.org/officeDocument/2006/relationships/image" Target="../media/image454.wmf"/><Relationship Id="rId5" Type="http://schemas.openxmlformats.org/officeDocument/2006/relationships/image" Target="../media/image458.wmf"/><Relationship Id="rId4" Type="http://schemas.openxmlformats.org/officeDocument/2006/relationships/image" Target="../media/image457.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461.wmf"/><Relationship Id="rId2" Type="http://schemas.openxmlformats.org/officeDocument/2006/relationships/image" Target="../media/image460.wmf"/><Relationship Id="rId1" Type="http://schemas.openxmlformats.org/officeDocument/2006/relationships/image" Target="../media/image459.wmf"/><Relationship Id="rId6" Type="http://schemas.openxmlformats.org/officeDocument/2006/relationships/image" Target="../media/image463.wmf"/><Relationship Id="rId5" Type="http://schemas.openxmlformats.org/officeDocument/2006/relationships/image" Target="../media/image462.wmf"/><Relationship Id="rId4" Type="http://schemas.openxmlformats.org/officeDocument/2006/relationships/image" Target="../media/image454.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466.wmf"/><Relationship Id="rId2" Type="http://schemas.openxmlformats.org/officeDocument/2006/relationships/image" Target="../media/image465.wmf"/><Relationship Id="rId1" Type="http://schemas.openxmlformats.org/officeDocument/2006/relationships/image" Target="../media/image464.wmf"/><Relationship Id="rId5" Type="http://schemas.openxmlformats.org/officeDocument/2006/relationships/image" Target="../media/image468.wmf"/><Relationship Id="rId4" Type="http://schemas.openxmlformats.org/officeDocument/2006/relationships/image" Target="../media/image467.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471.wmf"/><Relationship Id="rId2" Type="http://schemas.openxmlformats.org/officeDocument/2006/relationships/image" Target="../media/image470.wmf"/><Relationship Id="rId1" Type="http://schemas.openxmlformats.org/officeDocument/2006/relationships/image" Target="../media/image469.wmf"/><Relationship Id="rId5" Type="http://schemas.openxmlformats.org/officeDocument/2006/relationships/image" Target="../media/image473.wmf"/><Relationship Id="rId4" Type="http://schemas.openxmlformats.org/officeDocument/2006/relationships/image" Target="../media/image472.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476.wmf"/><Relationship Id="rId2" Type="http://schemas.openxmlformats.org/officeDocument/2006/relationships/image" Target="../media/image475.wmf"/><Relationship Id="rId1" Type="http://schemas.openxmlformats.org/officeDocument/2006/relationships/image" Target="../media/image474.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479.wmf"/><Relationship Id="rId2" Type="http://schemas.openxmlformats.org/officeDocument/2006/relationships/image" Target="../media/image478.wmf"/><Relationship Id="rId1" Type="http://schemas.openxmlformats.org/officeDocument/2006/relationships/image" Target="../media/image477.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480.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483.wmf"/><Relationship Id="rId2" Type="http://schemas.openxmlformats.org/officeDocument/2006/relationships/image" Target="../media/image482.wmf"/><Relationship Id="rId1" Type="http://schemas.openxmlformats.org/officeDocument/2006/relationships/image" Target="../media/image481.wmf"/><Relationship Id="rId5" Type="http://schemas.openxmlformats.org/officeDocument/2006/relationships/image" Target="../media/image485.wmf"/><Relationship Id="rId4" Type="http://schemas.openxmlformats.org/officeDocument/2006/relationships/image" Target="../media/image484.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488.wmf"/><Relationship Id="rId2" Type="http://schemas.openxmlformats.org/officeDocument/2006/relationships/image" Target="../media/image487.wmf"/><Relationship Id="rId1" Type="http://schemas.openxmlformats.org/officeDocument/2006/relationships/image" Target="../media/image486.wmf"/><Relationship Id="rId4" Type="http://schemas.openxmlformats.org/officeDocument/2006/relationships/image" Target="../media/image489.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487.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image" Target="../media/image56.emf"/><Relationship Id="rId3" Type="http://schemas.openxmlformats.org/officeDocument/2006/relationships/image" Target="../media/image46.emf"/><Relationship Id="rId7" Type="http://schemas.openxmlformats.org/officeDocument/2006/relationships/image" Target="../media/image50.emf"/><Relationship Id="rId12" Type="http://schemas.openxmlformats.org/officeDocument/2006/relationships/image" Target="../media/image55.emf"/><Relationship Id="rId2" Type="http://schemas.openxmlformats.org/officeDocument/2006/relationships/image" Target="../media/image45.emf"/><Relationship Id="rId1" Type="http://schemas.openxmlformats.org/officeDocument/2006/relationships/image" Target="../media/image44.emf"/><Relationship Id="rId6" Type="http://schemas.openxmlformats.org/officeDocument/2006/relationships/image" Target="../media/image49.emf"/><Relationship Id="rId11" Type="http://schemas.openxmlformats.org/officeDocument/2006/relationships/image" Target="../media/image54.emf"/><Relationship Id="rId5" Type="http://schemas.openxmlformats.org/officeDocument/2006/relationships/image" Target="../media/image48.emf"/><Relationship Id="rId15" Type="http://schemas.openxmlformats.org/officeDocument/2006/relationships/image" Target="../media/image58.emf"/><Relationship Id="rId10" Type="http://schemas.openxmlformats.org/officeDocument/2006/relationships/image" Target="../media/image53.emf"/><Relationship Id="rId4" Type="http://schemas.openxmlformats.org/officeDocument/2006/relationships/image" Target="../media/image47.emf"/><Relationship Id="rId9" Type="http://schemas.openxmlformats.org/officeDocument/2006/relationships/image" Target="../media/image52.emf"/><Relationship Id="rId14" Type="http://schemas.openxmlformats.org/officeDocument/2006/relationships/image" Target="../media/image57.e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492.wmf"/><Relationship Id="rId1" Type="http://schemas.openxmlformats.org/officeDocument/2006/relationships/image" Target="../media/image491.wmf"/></Relationships>
</file>

<file path=ppt/drawings/_rels/vmlDrawing81.vml.rels><?xml version="1.0" encoding="UTF-8" standalone="yes"?>
<Relationships xmlns="http://schemas.openxmlformats.org/package/2006/relationships"><Relationship Id="rId8" Type="http://schemas.openxmlformats.org/officeDocument/2006/relationships/image" Target="../media/image500.emf"/><Relationship Id="rId13" Type="http://schemas.openxmlformats.org/officeDocument/2006/relationships/image" Target="../media/image505.emf"/><Relationship Id="rId18" Type="http://schemas.openxmlformats.org/officeDocument/2006/relationships/image" Target="../media/image510.emf"/><Relationship Id="rId3" Type="http://schemas.openxmlformats.org/officeDocument/2006/relationships/image" Target="../media/image495.emf"/><Relationship Id="rId21" Type="http://schemas.openxmlformats.org/officeDocument/2006/relationships/image" Target="../media/image513.emf"/><Relationship Id="rId7" Type="http://schemas.openxmlformats.org/officeDocument/2006/relationships/image" Target="../media/image499.emf"/><Relationship Id="rId12" Type="http://schemas.openxmlformats.org/officeDocument/2006/relationships/image" Target="../media/image504.wmf"/><Relationship Id="rId17" Type="http://schemas.openxmlformats.org/officeDocument/2006/relationships/image" Target="../media/image509.emf"/><Relationship Id="rId2" Type="http://schemas.openxmlformats.org/officeDocument/2006/relationships/image" Target="../media/image494.emf"/><Relationship Id="rId16" Type="http://schemas.openxmlformats.org/officeDocument/2006/relationships/image" Target="../media/image508.wmf"/><Relationship Id="rId20" Type="http://schemas.openxmlformats.org/officeDocument/2006/relationships/image" Target="../media/image512.wmf"/><Relationship Id="rId1" Type="http://schemas.openxmlformats.org/officeDocument/2006/relationships/image" Target="../media/image493.emf"/><Relationship Id="rId6" Type="http://schemas.openxmlformats.org/officeDocument/2006/relationships/image" Target="../media/image498.emf"/><Relationship Id="rId11" Type="http://schemas.openxmlformats.org/officeDocument/2006/relationships/image" Target="../media/image503.wmf"/><Relationship Id="rId5" Type="http://schemas.openxmlformats.org/officeDocument/2006/relationships/image" Target="../media/image497.emf"/><Relationship Id="rId15" Type="http://schemas.openxmlformats.org/officeDocument/2006/relationships/image" Target="../media/image507.emf"/><Relationship Id="rId23" Type="http://schemas.openxmlformats.org/officeDocument/2006/relationships/image" Target="../media/image515.emf"/><Relationship Id="rId10" Type="http://schemas.openxmlformats.org/officeDocument/2006/relationships/image" Target="../media/image502.wmf"/><Relationship Id="rId19" Type="http://schemas.openxmlformats.org/officeDocument/2006/relationships/image" Target="../media/image511.emf"/><Relationship Id="rId4" Type="http://schemas.openxmlformats.org/officeDocument/2006/relationships/image" Target="../media/image496.emf"/><Relationship Id="rId9" Type="http://schemas.openxmlformats.org/officeDocument/2006/relationships/image" Target="../media/image501.emf"/><Relationship Id="rId14" Type="http://schemas.openxmlformats.org/officeDocument/2006/relationships/image" Target="../media/image506.emf"/><Relationship Id="rId22" Type="http://schemas.openxmlformats.org/officeDocument/2006/relationships/image" Target="../media/image514.e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519.wmf"/><Relationship Id="rId2" Type="http://schemas.openxmlformats.org/officeDocument/2006/relationships/image" Target="../media/image518.wmf"/><Relationship Id="rId1" Type="http://schemas.openxmlformats.org/officeDocument/2006/relationships/image" Target="../media/image517.wmf"/></Relationships>
</file>

<file path=ppt/drawings/_rels/vmlDrawing83.vml.rels><?xml version="1.0" encoding="UTF-8" standalone="yes"?>
<Relationships xmlns="http://schemas.openxmlformats.org/package/2006/relationships"><Relationship Id="rId8" Type="http://schemas.openxmlformats.org/officeDocument/2006/relationships/image" Target="../media/image527.wmf"/><Relationship Id="rId3" Type="http://schemas.openxmlformats.org/officeDocument/2006/relationships/image" Target="../media/image522.emf"/><Relationship Id="rId7" Type="http://schemas.openxmlformats.org/officeDocument/2006/relationships/image" Target="../media/image526.emf"/><Relationship Id="rId2" Type="http://schemas.openxmlformats.org/officeDocument/2006/relationships/image" Target="../media/image521.emf"/><Relationship Id="rId1" Type="http://schemas.openxmlformats.org/officeDocument/2006/relationships/image" Target="../media/image520.emf"/><Relationship Id="rId6" Type="http://schemas.openxmlformats.org/officeDocument/2006/relationships/image" Target="../media/image525.emf"/><Relationship Id="rId5" Type="http://schemas.openxmlformats.org/officeDocument/2006/relationships/image" Target="../media/image524.emf"/><Relationship Id="rId10" Type="http://schemas.openxmlformats.org/officeDocument/2006/relationships/image" Target="../media/image529.wmf"/><Relationship Id="rId4" Type="http://schemas.openxmlformats.org/officeDocument/2006/relationships/image" Target="../media/image523.emf"/><Relationship Id="rId9" Type="http://schemas.openxmlformats.org/officeDocument/2006/relationships/image" Target="../media/image528.w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533.emf"/><Relationship Id="rId2" Type="http://schemas.openxmlformats.org/officeDocument/2006/relationships/image" Target="../media/image532.emf"/><Relationship Id="rId1" Type="http://schemas.openxmlformats.org/officeDocument/2006/relationships/image" Target="../media/image531.emf"/><Relationship Id="rId4" Type="http://schemas.openxmlformats.org/officeDocument/2006/relationships/image" Target="../media/image534.wmf"/></Relationships>
</file>

<file path=ppt/drawings/_rels/vmlDrawing85.vml.rels><?xml version="1.0" encoding="UTF-8" standalone="yes"?>
<Relationships xmlns="http://schemas.openxmlformats.org/package/2006/relationships"><Relationship Id="rId8" Type="http://schemas.openxmlformats.org/officeDocument/2006/relationships/image" Target="../media/image542.wmf"/><Relationship Id="rId3" Type="http://schemas.openxmlformats.org/officeDocument/2006/relationships/image" Target="../media/image537.wmf"/><Relationship Id="rId7" Type="http://schemas.openxmlformats.org/officeDocument/2006/relationships/image" Target="../media/image541.wmf"/><Relationship Id="rId2" Type="http://schemas.openxmlformats.org/officeDocument/2006/relationships/image" Target="../media/image536.wmf"/><Relationship Id="rId1" Type="http://schemas.openxmlformats.org/officeDocument/2006/relationships/image" Target="../media/image535.wmf"/><Relationship Id="rId6" Type="http://schemas.openxmlformats.org/officeDocument/2006/relationships/image" Target="../media/image540.wmf"/><Relationship Id="rId5" Type="http://schemas.openxmlformats.org/officeDocument/2006/relationships/image" Target="../media/image539.wmf"/><Relationship Id="rId4" Type="http://schemas.openxmlformats.org/officeDocument/2006/relationships/image" Target="../media/image538.wmf"/><Relationship Id="rId9" Type="http://schemas.openxmlformats.org/officeDocument/2006/relationships/image" Target="../media/image543.w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545.wmf"/><Relationship Id="rId1" Type="http://schemas.openxmlformats.org/officeDocument/2006/relationships/image" Target="../media/image544.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548.wmf"/><Relationship Id="rId2" Type="http://schemas.openxmlformats.org/officeDocument/2006/relationships/image" Target="../media/image547.wmf"/><Relationship Id="rId1" Type="http://schemas.openxmlformats.org/officeDocument/2006/relationships/image" Target="../media/image546.wmf"/><Relationship Id="rId6" Type="http://schemas.openxmlformats.org/officeDocument/2006/relationships/image" Target="../media/image551.wmf"/><Relationship Id="rId5" Type="http://schemas.openxmlformats.org/officeDocument/2006/relationships/image" Target="../media/image550.wmf"/><Relationship Id="rId4" Type="http://schemas.openxmlformats.org/officeDocument/2006/relationships/image" Target="../media/image549.w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554.emf"/><Relationship Id="rId2" Type="http://schemas.openxmlformats.org/officeDocument/2006/relationships/image" Target="../media/image553.wmf"/><Relationship Id="rId1" Type="http://schemas.openxmlformats.org/officeDocument/2006/relationships/image" Target="../media/image552.w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556.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image" Target="../media/image61.emf"/><Relationship Id="rId7" Type="http://schemas.openxmlformats.org/officeDocument/2006/relationships/image" Target="../media/image65.emf"/><Relationship Id="rId2" Type="http://schemas.openxmlformats.org/officeDocument/2006/relationships/image" Target="../media/image60.emf"/><Relationship Id="rId1" Type="http://schemas.openxmlformats.org/officeDocument/2006/relationships/image" Target="../media/image59.emf"/><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559.wmf"/><Relationship Id="rId2" Type="http://schemas.openxmlformats.org/officeDocument/2006/relationships/image" Target="../media/image558.wmf"/><Relationship Id="rId1" Type="http://schemas.openxmlformats.org/officeDocument/2006/relationships/image" Target="../media/image557.wmf"/></Relationships>
</file>

<file path=ppt/drawings/_rels/vmlDrawing91.vml.rels><?xml version="1.0" encoding="UTF-8" standalone="yes"?>
<Relationships xmlns="http://schemas.openxmlformats.org/package/2006/relationships"><Relationship Id="rId3" Type="http://schemas.openxmlformats.org/officeDocument/2006/relationships/image" Target="../media/image563.wmf"/><Relationship Id="rId2" Type="http://schemas.openxmlformats.org/officeDocument/2006/relationships/image" Target="../media/image562.wmf"/><Relationship Id="rId1" Type="http://schemas.openxmlformats.org/officeDocument/2006/relationships/image" Target="../media/image561.wmf"/><Relationship Id="rId4" Type="http://schemas.openxmlformats.org/officeDocument/2006/relationships/image" Target="../media/image564.wmf"/></Relationships>
</file>

<file path=ppt/drawings/_rels/vmlDrawing92.vml.rels><?xml version="1.0" encoding="UTF-8" standalone="yes"?>
<Relationships xmlns="http://schemas.openxmlformats.org/package/2006/relationships"><Relationship Id="rId8" Type="http://schemas.openxmlformats.org/officeDocument/2006/relationships/image" Target="../media/image572.wmf"/><Relationship Id="rId3" Type="http://schemas.openxmlformats.org/officeDocument/2006/relationships/image" Target="../media/image567.wmf"/><Relationship Id="rId7" Type="http://schemas.openxmlformats.org/officeDocument/2006/relationships/image" Target="../media/image571.emf"/><Relationship Id="rId12" Type="http://schemas.openxmlformats.org/officeDocument/2006/relationships/image" Target="../media/image576.emf"/><Relationship Id="rId2" Type="http://schemas.openxmlformats.org/officeDocument/2006/relationships/image" Target="../media/image566.wmf"/><Relationship Id="rId1" Type="http://schemas.openxmlformats.org/officeDocument/2006/relationships/image" Target="../media/image565.wmf"/><Relationship Id="rId6" Type="http://schemas.openxmlformats.org/officeDocument/2006/relationships/image" Target="../media/image570.emf"/><Relationship Id="rId11" Type="http://schemas.openxmlformats.org/officeDocument/2006/relationships/image" Target="../media/image575.emf"/><Relationship Id="rId5" Type="http://schemas.openxmlformats.org/officeDocument/2006/relationships/image" Target="../media/image569.emf"/><Relationship Id="rId10" Type="http://schemas.openxmlformats.org/officeDocument/2006/relationships/image" Target="../media/image574.wmf"/><Relationship Id="rId4" Type="http://schemas.openxmlformats.org/officeDocument/2006/relationships/image" Target="../media/image568.wmf"/><Relationship Id="rId9" Type="http://schemas.openxmlformats.org/officeDocument/2006/relationships/image" Target="../media/image573.emf"/></Relationships>
</file>

<file path=ppt/drawings/_rels/vmlDrawing93.vml.rels><?xml version="1.0" encoding="UTF-8" standalone="yes"?>
<Relationships xmlns="http://schemas.openxmlformats.org/package/2006/relationships"><Relationship Id="rId2" Type="http://schemas.openxmlformats.org/officeDocument/2006/relationships/image" Target="../media/image578.wmf"/><Relationship Id="rId1" Type="http://schemas.openxmlformats.org/officeDocument/2006/relationships/image" Target="../media/image577.w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581.wmf"/><Relationship Id="rId2" Type="http://schemas.openxmlformats.org/officeDocument/2006/relationships/image" Target="../media/image580.wmf"/><Relationship Id="rId1" Type="http://schemas.openxmlformats.org/officeDocument/2006/relationships/image" Target="../media/image579.wmf"/><Relationship Id="rId5" Type="http://schemas.openxmlformats.org/officeDocument/2006/relationships/image" Target="../media/image583.wmf"/><Relationship Id="rId4" Type="http://schemas.openxmlformats.org/officeDocument/2006/relationships/image" Target="../media/image582.w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586.wmf"/><Relationship Id="rId2" Type="http://schemas.openxmlformats.org/officeDocument/2006/relationships/image" Target="../media/image585.wmf"/><Relationship Id="rId1" Type="http://schemas.openxmlformats.org/officeDocument/2006/relationships/image" Target="../media/image584.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589.wmf"/><Relationship Id="rId2" Type="http://schemas.openxmlformats.org/officeDocument/2006/relationships/image" Target="../media/image588.wmf"/><Relationship Id="rId1" Type="http://schemas.openxmlformats.org/officeDocument/2006/relationships/image" Target="../media/image587.wmf"/><Relationship Id="rId5" Type="http://schemas.openxmlformats.org/officeDocument/2006/relationships/image" Target="../media/image591.wmf"/><Relationship Id="rId4" Type="http://schemas.openxmlformats.org/officeDocument/2006/relationships/image" Target="../media/image590.w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593.wmf"/><Relationship Id="rId1" Type="http://schemas.openxmlformats.org/officeDocument/2006/relationships/image" Target="../media/image592.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596.wmf"/><Relationship Id="rId2" Type="http://schemas.openxmlformats.org/officeDocument/2006/relationships/image" Target="../media/image595.wmf"/><Relationship Id="rId1" Type="http://schemas.openxmlformats.org/officeDocument/2006/relationships/image" Target="../media/image594.wmf"/><Relationship Id="rId4" Type="http://schemas.openxmlformats.org/officeDocument/2006/relationships/image" Target="../media/image597.wmf"/></Relationships>
</file>

<file path=ppt/drawings/_rels/vmlDrawing99.vml.rels><?xml version="1.0" encoding="UTF-8" standalone="yes"?>
<Relationships xmlns="http://schemas.openxmlformats.org/package/2006/relationships"><Relationship Id="rId2" Type="http://schemas.openxmlformats.org/officeDocument/2006/relationships/image" Target="../media/image599.wmf"/><Relationship Id="rId1" Type="http://schemas.openxmlformats.org/officeDocument/2006/relationships/image" Target="../media/image59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1F7F33D-7766-4F22-9648-FAB4658C09E7}" type="datetimeFigureOut">
              <a:rPr lang="zh-CN" altLang="en-US" smtClean="0"/>
              <a:pPr/>
              <a:t>2015-10-04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CB6166-ADDF-4BD8-B4DD-2411FCEFF50B}" type="slidenum">
              <a:rPr lang="zh-CN" altLang="en-US" smtClean="0"/>
              <a:pPr/>
              <a:t>‹#›</a:t>
            </a:fld>
            <a:endParaRPr lang="zh-CN" altLang="en-US"/>
          </a:p>
        </p:txBody>
      </p:sp>
    </p:spTree>
    <p:extLst>
      <p:ext uri="{BB962C8B-B14F-4D97-AF65-F5344CB8AC3E}">
        <p14:creationId xmlns:p14="http://schemas.microsoft.com/office/powerpoint/2010/main" val="374951161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FF1BCE81-1394-49FD-B231-41763FF398FE}" type="datetimeFigureOut">
              <a:rPr lang="zh-CN" altLang="en-US"/>
              <a:pPr>
                <a:defRPr/>
              </a:pPr>
              <a:t>2015-10-04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943C4BAF-B0FF-4702-B969-355EE45875A4}" type="slidenum">
              <a:rPr lang="zh-CN" altLang="en-US"/>
              <a:pPr>
                <a:defRPr/>
              </a:pPr>
              <a:t>‹#›</a:t>
            </a:fld>
            <a:endParaRPr lang="zh-CN" altLang="en-US"/>
          </a:p>
        </p:txBody>
      </p:sp>
    </p:spTree>
    <p:extLst>
      <p:ext uri="{BB962C8B-B14F-4D97-AF65-F5344CB8AC3E}">
        <p14:creationId xmlns:p14="http://schemas.microsoft.com/office/powerpoint/2010/main" val="3429739088"/>
      </p:ext>
    </p:extLst>
  </p:cSld>
  <p:clrMap bg1="lt1" tx1="dk1" bg2="lt2" tx2="dk2" accent1="accent1" accent2="accent2" accent3="accent3" accent4="accent4" accent5="accent5" accent6="accent6" hlink="hlink" folHlink="folHlink"/>
  <p:hf hdr="0" ftr="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43C4BAF-B0FF-4702-B969-355EE45875A4}" type="slidenum">
              <a:rPr lang="zh-CN" altLang="en-US" smtClean="0"/>
              <a:pPr>
                <a:defRPr/>
              </a:pPr>
              <a:t>1</a:t>
            </a:fld>
            <a:endParaRPr lang="zh-CN" altLang="en-US"/>
          </a:p>
        </p:txBody>
      </p:sp>
      <p:sp>
        <p:nvSpPr>
          <p:cNvPr id="5" name="日期占位符 4"/>
          <p:cNvSpPr>
            <a:spLocks noGrp="1"/>
          </p:cNvSpPr>
          <p:nvPr>
            <p:ph type="dt" idx="11"/>
          </p:nvPr>
        </p:nvSpPr>
        <p:spPr/>
        <p:txBody>
          <a:bodyPr/>
          <a:lstStyle/>
          <a:p>
            <a:pPr>
              <a:defRPr/>
            </a:pPr>
            <a:fld id="{40531AFC-A05F-4FB6-8986-AA85A277CA94}" type="datetime1">
              <a:rPr lang="zh-CN" altLang="en-US" smtClean="0"/>
              <a:pPr>
                <a:defRPr/>
              </a:pPr>
              <a:t>2015-10-04</a:t>
            </a:fld>
            <a:endParaRPr lang="zh-CN" altLang="en-US"/>
          </a:p>
        </p:txBody>
      </p:sp>
    </p:spTree>
    <p:extLst>
      <p:ext uri="{BB962C8B-B14F-4D97-AF65-F5344CB8AC3E}">
        <p14:creationId xmlns:p14="http://schemas.microsoft.com/office/powerpoint/2010/main" val="228584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075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359E4503-01D4-4E44-9811-042261084633}" type="slidenum">
              <a:rPr lang="zh-CN" altLang="en-US"/>
              <a:pPr eaLnBrk="1" hangingPunct="1"/>
              <a:t>155</a:t>
            </a:fld>
            <a:endParaRPr lang="zh-CN" altLang="en-US"/>
          </a:p>
        </p:txBody>
      </p:sp>
      <p:sp>
        <p:nvSpPr>
          <p:cNvPr id="2" name="日期占位符 1"/>
          <p:cNvSpPr>
            <a:spLocks noGrp="1"/>
          </p:cNvSpPr>
          <p:nvPr>
            <p:ph type="dt" idx="10"/>
          </p:nvPr>
        </p:nvSpPr>
        <p:spPr/>
        <p:txBody>
          <a:bodyPr/>
          <a:lstStyle/>
          <a:p>
            <a:pPr>
              <a:defRPr/>
            </a:pPr>
            <a:fld id="{375AD937-CE69-4DEB-973F-8AE31881E4AB}" type="datetime1">
              <a:rPr lang="zh-CN" altLang="en-US" smtClean="0"/>
              <a:pPr>
                <a:defRPr/>
              </a:pPr>
              <a:t>2015-10-04</a:t>
            </a:fld>
            <a:endParaRPr lang="zh-CN" altLang="en-US"/>
          </a:p>
        </p:txBody>
      </p:sp>
    </p:spTree>
    <p:extLst>
      <p:ext uri="{BB962C8B-B14F-4D97-AF65-F5344CB8AC3E}">
        <p14:creationId xmlns:p14="http://schemas.microsoft.com/office/powerpoint/2010/main" val="2204405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6A0EF4-9F05-4E8D-B040-5434A1744E50}" type="slidenum">
              <a:rPr lang="zh-CN" altLang="en-US" smtClean="0"/>
              <a:t>156</a:t>
            </a:fld>
            <a:endParaRPr lang="zh-CN" altLang="en-US"/>
          </a:p>
        </p:txBody>
      </p:sp>
    </p:spTree>
    <p:extLst>
      <p:ext uri="{BB962C8B-B14F-4D97-AF65-F5344CB8AC3E}">
        <p14:creationId xmlns:p14="http://schemas.microsoft.com/office/powerpoint/2010/main" val="1344249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7D85D2-39D9-4733-8621-104760ED3BE0}" type="slidenum">
              <a:rPr lang="en-US" altLang="zh-CN" smtClean="0"/>
              <a:pPr/>
              <a:t>163</a:t>
            </a:fld>
            <a:endParaRPr lang="en-US" altLang="zh-CN"/>
          </a:p>
        </p:txBody>
      </p:sp>
    </p:spTree>
    <p:extLst>
      <p:ext uri="{BB962C8B-B14F-4D97-AF65-F5344CB8AC3E}">
        <p14:creationId xmlns:p14="http://schemas.microsoft.com/office/powerpoint/2010/main" val="14230604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etrxyin@scut.edu.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3109" name="Rectangle 37"/>
          <p:cNvSpPr>
            <a:spLocks noChangeArrowheads="1"/>
          </p:cNvSpPr>
          <p:nvPr/>
        </p:nvSpPr>
        <p:spPr bwMode="auto">
          <a:xfrm>
            <a:off x="1600200" y="0"/>
            <a:ext cx="716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25" name="Group 53"/>
          <p:cNvGrpSpPr>
            <a:grpSpLocks/>
          </p:cNvGrpSpPr>
          <p:nvPr/>
        </p:nvGrpSpPr>
        <p:grpSpPr bwMode="auto">
          <a:xfrm>
            <a:off x="19050" y="2330450"/>
            <a:ext cx="9115425" cy="358775"/>
            <a:chOff x="3827" y="1468"/>
            <a:chExt cx="1927" cy="226"/>
          </a:xfrm>
        </p:grpSpPr>
        <p:sp>
          <p:nvSpPr>
            <p:cNvPr id="3126" name="Line 54"/>
            <p:cNvSpPr>
              <a:spLocks noChangeShapeType="1"/>
            </p:cNvSpPr>
            <p:nvPr/>
          </p:nvSpPr>
          <p:spPr bwMode="white">
            <a:xfrm>
              <a:off x="3827" y="1468"/>
              <a:ext cx="1927" cy="0"/>
            </a:xfrm>
            <a:prstGeom prst="line">
              <a:avLst/>
            </a:prstGeom>
            <a:noFill/>
            <a:ln w="1905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7" name="Line 55"/>
            <p:cNvSpPr>
              <a:spLocks noChangeShapeType="1"/>
            </p:cNvSpPr>
            <p:nvPr/>
          </p:nvSpPr>
          <p:spPr bwMode="white">
            <a:xfrm>
              <a:off x="3827" y="1540"/>
              <a:ext cx="1927" cy="0"/>
            </a:xfrm>
            <a:prstGeom prst="line">
              <a:avLst/>
            </a:prstGeom>
            <a:noFill/>
            <a:ln w="1905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8" name="Line 56"/>
            <p:cNvSpPr>
              <a:spLocks noChangeShapeType="1"/>
            </p:cNvSpPr>
            <p:nvPr/>
          </p:nvSpPr>
          <p:spPr bwMode="white">
            <a:xfrm>
              <a:off x="3827" y="1616"/>
              <a:ext cx="1927" cy="0"/>
            </a:xfrm>
            <a:prstGeom prst="line">
              <a:avLst/>
            </a:prstGeom>
            <a:noFill/>
            <a:ln w="1905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9" name="Line 57"/>
            <p:cNvSpPr>
              <a:spLocks noChangeShapeType="1"/>
            </p:cNvSpPr>
            <p:nvPr/>
          </p:nvSpPr>
          <p:spPr bwMode="white">
            <a:xfrm>
              <a:off x="3827" y="1694"/>
              <a:ext cx="1927" cy="0"/>
            </a:xfrm>
            <a:prstGeom prst="line">
              <a:avLst/>
            </a:prstGeom>
            <a:noFill/>
            <a:ln w="1905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74" name="Rectangle 2"/>
          <p:cNvSpPr>
            <a:spLocks noGrp="1" noChangeArrowheads="1"/>
          </p:cNvSpPr>
          <p:nvPr>
            <p:ph type="ctrTitle"/>
          </p:nvPr>
        </p:nvSpPr>
        <p:spPr bwMode="ltGray">
          <a:xfrm>
            <a:off x="791580" y="1988840"/>
            <a:ext cx="8208912" cy="1728192"/>
          </a:xfrm>
          <a:extLst>
            <a:ext uri="{AF507438-7753-43E0-B8FC-AC1667EBCBE1}">
              <a14:hiddenEffects xmlns:a14="http://schemas.microsoft.com/office/drawing/2010/main">
                <a:effectLst>
                  <a:outerShdw dist="53882" dir="2700000" algn="ctr" rotWithShape="0">
                    <a:srgbClr val="000000"/>
                  </a:outerShdw>
                </a:effectLst>
              </a14:hiddenEffects>
            </a:ext>
          </a:extLst>
        </p:spPr>
        <p:txBody>
          <a:bodyPr/>
          <a:lstStyle>
            <a:lvl1pPr algn="ctr">
              <a:defRPr sz="4800">
                <a:solidFill>
                  <a:schemeClr val="tx2"/>
                </a:solidFill>
              </a:defRPr>
            </a:lvl1pPr>
          </a:lstStyle>
          <a:p>
            <a:pPr lvl="0"/>
            <a:r>
              <a:rPr lang="zh-CN" altLang="en-US" noProof="0" smtClean="0"/>
              <a:t>单击此处编辑母版标题样式</a:t>
            </a:r>
            <a:endParaRPr lang="zh-CN" altLang="en-US" noProof="0" dirty="0" smtClean="0"/>
          </a:p>
        </p:txBody>
      </p:sp>
      <p:sp>
        <p:nvSpPr>
          <p:cNvPr id="3" name="TextBox 2"/>
          <p:cNvSpPr txBox="1"/>
          <p:nvPr/>
        </p:nvSpPr>
        <p:spPr>
          <a:xfrm>
            <a:off x="1835696" y="6372036"/>
            <a:ext cx="7300396" cy="369332"/>
          </a:xfrm>
          <a:prstGeom prst="rect">
            <a:avLst/>
          </a:prstGeom>
          <a:noFill/>
        </p:spPr>
        <p:txBody>
          <a:bodyPr wrap="none" rtlCol="0">
            <a:spAutoFit/>
          </a:bodyPr>
          <a:lstStyle/>
          <a:p>
            <a:pPr algn="ctr"/>
            <a:r>
              <a:rPr lang="zh-CN" altLang="en-US" b="1" dirty="0" smtClean="0">
                <a:solidFill>
                  <a:schemeClr val="accent6">
                    <a:lumMod val="50000"/>
                  </a:schemeClr>
                </a:solidFill>
                <a:latin typeface="隶书" pitchFamily="49" charset="-122"/>
                <a:ea typeface="隶书" pitchFamily="49" charset="-122"/>
              </a:rPr>
              <a:t>殷瑞祥教授 </a:t>
            </a:r>
            <a:r>
              <a:rPr lang="en-US" altLang="zh-CN" b="1" dirty="0" smtClean="0">
                <a:solidFill>
                  <a:schemeClr val="accent6">
                    <a:lumMod val="50000"/>
                  </a:schemeClr>
                </a:solidFill>
                <a:latin typeface="隶书" pitchFamily="49" charset="-122"/>
                <a:ea typeface="隶书" pitchFamily="49" charset="-122"/>
              </a:rPr>
              <a:t>Professor </a:t>
            </a:r>
            <a:r>
              <a:rPr lang="en-US" altLang="zh-CN" b="1" dirty="0" err="1" smtClean="0">
                <a:solidFill>
                  <a:schemeClr val="accent6">
                    <a:lumMod val="50000"/>
                  </a:schemeClr>
                </a:solidFill>
                <a:latin typeface="隶书" pitchFamily="49" charset="-122"/>
                <a:ea typeface="隶书" pitchFamily="49" charset="-122"/>
              </a:rPr>
              <a:t>Rui</a:t>
            </a:r>
            <a:r>
              <a:rPr lang="en-US" altLang="zh-CN" b="1" dirty="0" smtClean="0">
                <a:solidFill>
                  <a:schemeClr val="accent6">
                    <a:lumMod val="50000"/>
                  </a:schemeClr>
                </a:solidFill>
                <a:latin typeface="隶书" pitchFamily="49" charset="-122"/>
                <a:ea typeface="隶书" pitchFamily="49" charset="-122"/>
              </a:rPr>
              <a:t>-Xiang Yin</a:t>
            </a:r>
            <a:r>
              <a:rPr lang="zh-CN" altLang="en-US" b="1" dirty="0" smtClean="0">
                <a:solidFill>
                  <a:schemeClr val="accent6">
                    <a:lumMod val="50000"/>
                  </a:schemeClr>
                </a:solidFill>
                <a:latin typeface="隶书" pitchFamily="49" charset="-122"/>
                <a:ea typeface="隶书" pitchFamily="49" charset="-122"/>
              </a:rPr>
              <a:t>（</a:t>
            </a:r>
            <a:r>
              <a:rPr lang="en-US" altLang="zh-CN" b="1" dirty="0" smtClean="0">
                <a:solidFill>
                  <a:schemeClr val="accent6">
                    <a:lumMod val="50000"/>
                  </a:schemeClr>
                </a:solidFill>
                <a:latin typeface="隶书" pitchFamily="49" charset="-122"/>
                <a:ea typeface="隶书" pitchFamily="49" charset="-122"/>
              </a:rPr>
              <a:t>PhD) </a:t>
            </a:r>
            <a:r>
              <a:rPr lang="en-US" altLang="zh-CN" b="1" dirty="0" smtClean="0">
                <a:solidFill>
                  <a:schemeClr val="accent6">
                    <a:lumMod val="50000"/>
                  </a:schemeClr>
                </a:solidFill>
                <a:latin typeface="+mn-lt"/>
                <a:ea typeface="隶书" pitchFamily="49" charset="-122"/>
                <a:hlinkClick r:id="rId2"/>
              </a:rPr>
              <a:t>etrxyin@scut.edu.cn</a:t>
            </a:r>
            <a:r>
              <a:rPr lang="en-US" altLang="zh-CN" b="1" dirty="0" smtClean="0">
                <a:solidFill>
                  <a:schemeClr val="accent6">
                    <a:lumMod val="50000"/>
                  </a:schemeClr>
                </a:solidFill>
                <a:latin typeface="+mn-lt"/>
                <a:ea typeface="隶书" pitchFamily="49" charset="-122"/>
              </a:rPr>
              <a:t> </a:t>
            </a:r>
            <a:endParaRPr lang="zh-CN" altLang="en-US" b="1" dirty="0">
              <a:solidFill>
                <a:schemeClr val="accent6">
                  <a:lumMod val="50000"/>
                </a:schemeClr>
              </a:solidFill>
              <a:latin typeface="+mn-lt"/>
              <a:ea typeface="隶书" pitchFamily="49" charset="-122"/>
            </a:endParaRPr>
          </a:p>
        </p:txBody>
      </p:sp>
      <p:pic>
        <p:nvPicPr>
          <p:cNvPr id="14"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251"/>
            <a:ext cx="1979712" cy="6858000"/>
          </a:xfrm>
          <a:prstGeom prst="rect">
            <a:avLst/>
          </a:prstGeom>
        </p:spPr>
      </p:pic>
      <p:sp>
        <p:nvSpPr>
          <p:cNvPr id="4" name="TextBox 3"/>
          <p:cNvSpPr txBox="1"/>
          <p:nvPr/>
        </p:nvSpPr>
        <p:spPr>
          <a:xfrm>
            <a:off x="1043608" y="550421"/>
            <a:ext cx="7704856" cy="1446550"/>
          </a:xfrm>
          <a:prstGeom prst="rect">
            <a:avLst/>
          </a:prstGeom>
          <a:noFill/>
        </p:spPr>
        <p:txBody>
          <a:bodyPr wrap="square" rtlCol="0">
            <a:spAutoFit/>
          </a:bodyPr>
          <a:lstStyle/>
          <a:p>
            <a:pPr algn="ctr"/>
            <a:r>
              <a:rPr lang="en-US" altLang="zh-CN" sz="4400" b="1" dirty="0" smtClean="0">
                <a:solidFill>
                  <a:srgbClr val="FF0000"/>
                </a:solidFill>
                <a:latin typeface="华文新魏" pitchFamily="2" charset="-122"/>
                <a:ea typeface="华文新魏" pitchFamily="2" charset="-122"/>
              </a:rPr>
              <a:t>《</a:t>
            </a:r>
            <a:r>
              <a:rPr lang="zh-CN" altLang="en-US" sz="4400" b="1" dirty="0" smtClean="0">
                <a:solidFill>
                  <a:srgbClr val="FF0000"/>
                </a:solidFill>
                <a:latin typeface="华文新魏" pitchFamily="2" charset="-122"/>
                <a:ea typeface="华文新魏" pitchFamily="2" charset="-122"/>
              </a:rPr>
              <a:t>电路与模拟电子技术</a:t>
            </a:r>
            <a:r>
              <a:rPr lang="en-US" altLang="zh-CN" sz="4400" b="1" dirty="0" smtClean="0">
                <a:solidFill>
                  <a:srgbClr val="FF0000"/>
                </a:solidFill>
                <a:latin typeface="华文新魏" pitchFamily="2" charset="-122"/>
                <a:ea typeface="华文新魏" pitchFamily="2" charset="-122"/>
              </a:rPr>
              <a:t>》</a:t>
            </a:r>
          </a:p>
          <a:p>
            <a:pPr algn="ctr"/>
            <a:r>
              <a:rPr lang="zh-CN" altLang="en-US" sz="4400" b="1" dirty="0" smtClean="0">
                <a:solidFill>
                  <a:srgbClr val="FF0000"/>
                </a:solidFill>
                <a:latin typeface="华文新魏" pitchFamily="2" charset="-122"/>
                <a:ea typeface="华文新魏" pitchFamily="2" charset="-122"/>
              </a:rPr>
              <a:t>课程讲义</a:t>
            </a:r>
            <a:endParaRPr lang="zh-CN" altLang="en-US" sz="4400" b="1" dirty="0">
              <a:solidFill>
                <a:srgbClr val="FF0000"/>
              </a:solidFill>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wipe(left)">
                                      <p:cBhvr>
                                        <p:cTn id="15" dur="500"/>
                                        <p:tgtEl>
                                          <p:spTgt spid="307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P spid="3" grpId="0"/>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p>
            <a:pPr>
              <a:defRPr/>
            </a:pPr>
            <a:fld id="{E4DCDFD6-397A-4776-9F04-AECACB83C822}" type="slidenum">
              <a:rPr lang="zh-CN" altLang="en-US" smtClean="0"/>
              <a:pPr>
                <a:defRPr/>
              </a:pPr>
              <a:t>‹#›</a:t>
            </a:fld>
            <a:endParaRPr lang="zh-CN" altLang="en-US"/>
          </a:p>
        </p:txBody>
      </p:sp>
      <p:sp>
        <p:nvSpPr>
          <p:cNvPr id="5" name="内容占位符 4"/>
          <p:cNvSpPr>
            <a:spLocks noGrp="1"/>
          </p:cNvSpPr>
          <p:nvPr>
            <p:ph sz="quarter" idx="11"/>
          </p:nvPr>
        </p:nvSpPr>
        <p:spPr>
          <a:xfrm>
            <a:off x="107504" y="764704"/>
            <a:ext cx="8892480" cy="5544616"/>
          </a:xfrm>
        </p:spPr>
        <p:txBody>
          <a:bodyPr/>
          <a:lstStyle>
            <a:lvl1pPr marL="457200" indent="-457200">
              <a:lnSpc>
                <a:spcPct val="150000"/>
              </a:lnSpc>
              <a:spcBef>
                <a:spcPts val="0"/>
              </a:spcBef>
              <a:buFont typeface="Wingdings" pitchFamily="2" charset="2"/>
              <a:buChar char="u"/>
              <a:defRPr sz="2800" baseline="0"/>
            </a:lvl1pPr>
            <a:lvl2pPr marL="539750" indent="-360363">
              <a:lnSpc>
                <a:spcPct val="150000"/>
              </a:lnSpc>
              <a:spcBef>
                <a:spcPts val="0"/>
              </a:spcBef>
              <a:buSzPct val="100000"/>
              <a:buFont typeface="Wingdings" pitchFamily="2" charset="2"/>
              <a:buChar char="Ø"/>
              <a:defRPr baseline="0"/>
            </a:lvl2pPr>
            <a:lvl3pPr marL="623888" indent="-263525">
              <a:lnSpc>
                <a:spcPct val="150000"/>
              </a:lnSpc>
              <a:spcBef>
                <a:spcPts val="0"/>
              </a:spcBef>
              <a:buFont typeface="Wingdings" pitchFamily="2" charset="2"/>
              <a:buChar char="n"/>
              <a:defRPr baseline="0"/>
            </a:lvl3pPr>
            <a:lvl4pPr marL="900113" indent="-360363">
              <a:lnSpc>
                <a:spcPct val="150000"/>
              </a:lnSpc>
              <a:spcBef>
                <a:spcPts val="0"/>
              </a:spcBef>
              <a:buSzPct val="100000"/>
              <a:buFont typeface="Wingdings" pitchFamily="2" charset="2"/>
              <a:buChar char="l"/>
              <a:defRPr/>
            </a:lvl4pPr>
            <a:lvl5pPr>
              <a:lnSpc>
                <a:spcPct val="150000"/>
              </a:lnSpc>
              <a:spcBef>
                <a:spcPts val="0"/>
              </a:spcBef>
              <a:defRPr/>
            </a:lvl5pPr>
          </a:lstStyle>
          <a:p>
            <a:pPr lvl="0"/>
            <a:r>
              <a:rPr lang="zh-CN" altLang="en-US" smtClean="0"/>
              <a:t>单击此处编辑母版文本样式</a:t>
            </a:r>
          </a:p>
          <a:p>
            <a:pPr lvl="1"/>
            <a:r>
              <a:rPr lang="zh-CN" altLang="en-US" smtClean="0"/>
              <a:t>第二级</a:t>
            </a:r>
          </a:p>
          <a:p>
            <a:pPr lvl="2"/>
            <a:r>
              <a:rPr lang="zh-CN" altLang="en-US" smtClean="0"/>
              <a:t>第三级</a:t>
            </a:r>
          </a:p>
        </p:txBody>
      </p:sp>
    </p:spTree>
    <p:extLst>
      <p:ext uri="{BB962C8B-B14F-4D97-AF65-F5344CB8AC3E}">
        <p14:creationId xmlns:p14="http://schemas.microsoft.com/office/powerpoint/2010/main" val="43863055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331640" y="116632"/>
            <a:ext cx="7632848" cy="533400"/>
          </a:xfrm>
        </p:spPr>
        <p:txBody>
          <a:bodyPr/>
          <a:lstStyle/>
          <a:p>
            <a:r>
              <a:rPr lang="zh-CN" altLang="en-US" smtClean="0"/>
              <a:t>单击此处编辑母版标题样式</a:t>
            </a:r>
            <a:endParaRPr lang="zh-CN" altLang="en-US" dirty="0"/>
          </a:p>
        </p:txBody>
      </p:sp>
      <p:sp>
        <p:nvSpPr>
          <p:cNvPr id="3" name="表格占位符 2"/>
          <p:cNvSpPr>
            <a:spLocks noGrp="1"/>
          </p:cNvSpPr>
          <p:nvPr>
            <p:ph type="tbl" idx="1"/>
          </p:nvPr>
        </p:nvSpPr>
        <p:spPr>
          <a:xfrm>
            <a:off x="179512" y="836712"/>
            <a:ext cx="8784976" cy="5484713"/>
          </a:xfrm>
        </p:spPr>
        <p:txBody>
          <a:bodyPr/>
          <a:lstStyle>
            <a:lvl1pPr marL="0" indent="0">
              <a:buNone/>
              <a:defRPr/>
            </a:lvl1pPr>
          </a:lstStyle>
          <a:p>
            <a:r>
              <a:rPr lang="zh-CN" altLang="en-US" smtClean="0"/>
              <a:t>单击图标添加表格</a:t>
            </a:r>
            <a:endParaRPr lang="zh-CN" altLang="en-US" dirty="0"/>
          </a:p>
        </p:txBody>
      </p:sp>
      <p:sp>
        <p:nvSpPr>
          <p:cNvPr id="6" name="灯片编号占位符 5"/>
          <p:cNvSpPr>
            <a:spLocks noGrp="1"/>
          </p:cNvSpPr>
          <p:nvPr>
            <p:ph type="sldNum" sz="quarter" idx="12"/>
          </p:nvPr>
        </p:nvSpPr>
        <p:spPr>
          <a:xfrm>
            <a:off x="7884368" y="6428779"/>
            <a:ext cx="1090464" cy="384597"/>
          </a:xfrm>
        </p:spPr>
        <p:txBody>
          <a:bodyPr/>
          <a:lstStyle>
            <a:lvl1pPr>
              <a:defRPr/>
            </a:lvl1pPr>
          </a:lstStyle>
          <a:p>
            <a:pPr>
              <a:defRPr/>
            </a:pPr>
            <a:fld id="{77851349-B7D9-403A-A43C-C644AFE9196E}" type="slidenum">
              <a:rPr lang="zh-CN" altLang="en-US" smtClean="0"/>
              <a:pPr>
                <a:defRPr/>
              </a:pPr>
              <a:t>‹#›</a:t>
            </a:fld>
            <a:endParaRPr lang="zh-CN" altLang="en-US"/>
          </a:p>
        </p:txBody>
      </p:sp>
    </p:spTree>
    <p:extLst>
      <p:ext uri="{BB962C8B-B14F-4D97-AF65-F5344CB8AC3E}">
        <p14:creationId xmlns:p14="http://schemas.microsoft.com/office/powerpoint/2010/main" val="2705735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和对象">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p>
            <a:pPr>
              <a:defRPr/>
            </a:pPr>
            <a:fld id="{77851349-B7D9-403A-A43C-C644AFE9196E}" type="slidenum">
              <a:rPr lang="zh-CN" altLang="en-US" smtClean="0"/>
              <a:pPr>
                <a:defRPr/>
              </a:pPr>
              <a:t>‹#›</a:t>
            </a:fld>
            <a:endParaRPr lang="zh-CN" altLang="en-US"/>
          </a:p>
        </p:txBody>
      </p:sp>
      <p:sp>
        <p:nvSpPr>
          <p:cNvPr id="5" name="SmartArt 占位符 4"/>
          <p:cNvSpPr>
            <a:spLocks noGrp="1"/>
          </p:cNvSpPr>
          <p:nvPr>
            <p:ph type="dgm" sz="quarter" idx="11"/>
          </p:nvPr>
        </p:nvSpPr>
        <p:spPr>
          <a:xfrm>
            <a:off x="179512" y="836712"/>
            <a:ext cx="8712968" cy="5472608"/>
          </a:xfrm>
        </p:spPr>
        <p:txBody>
          <a:bodyPr/>
          <a:lstStyle/>
          <a:p>
            <a:r>
              <a:rPr lang="zh-CN" altLang="en-US" smtClean="0"/>
              <a:t>单击图标添加 </a:t>
            </a:r>
            <a:r>
              <a:rPr lang="en-US" altLang="zh-CN" smtClean="0"/>
              <a:t>SmartArt </a:t>
            </a:r>
            <a:r>
              <a:rPr lang="zh-CN" altLang="en-US" smtClean="0"/>
              <a:t>图形</a:t>
            </a:r>
            <a:endParaRPr lang="zh-CN" altLang="en-US" dirty="0"/>
          </a:p>
        </p:txBody>
      </p:sp>
    </p:spTree>
    <p:extLst>
      <p:ext uri="{BB962C8B-B14F-4D97-AF65-F5344CB8AC3E}">
        <p14:creationId xmlns:p14="http://schemas.microsoft.com/office/powerpoint/2010/main" val="263373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页脚占位符 3"/>
          <p:cNvSpPr>
            <a:spLocks noGrp="1"/>
          </p:cNvSpPr>
          <p:nvPr>
            <p:ph type="ftr" sz="quarter" idx="11"/>
          </p:nvPr>
        </p:nvSpPr>
        <p:spPr>
          <a:xfrm>
            <a:off x="2195736" y="6453336"/>
            <a:ext cx="4464496" cy="384597"/>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pPr>
              <a:defRPr/>
            </a:pPr>
            <a:fld id="{8F62CFF0-E9F0-4C06-8BF8-C2E8AB4DCF74}" type="slidenum">
              <a:rPr lang="zh-CN" altLang="en-US" smtClean="0"/>
              <a:pPr>
                <a:defRPr/>
              </a:pPr>
              <a:t>‹#›</a:t>
            </a:fld>
            <a:endParaRPr lang="zh-CN" altLang="en-US"/>
          </a:p>
        </p:txBody>
      </p:sp>
    </p:spTree>
    <p:extLst>
      <p:ext uri="{BB962C8B-B14F-4D97-AF65-F5344CB8AC3E}">
        <p14:creationId xmlns:p14="http://schemas.microsoft.com/office/powerpoint/2010/main" val="822747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
        <p:nvSpPr>
          <p:cNvPr id="3075" name="Rectangle 3"/>
          <p:cNvSpPr>
            <a:spLocks noGrp="1" noChangeArrowheads="1"/>
          </p:cNvSpPr>
          <p:nvPr>
            <p:ph type="subTitle" idx="1"/>
          </p:nvPr>
        </p:nvSpPr>
        <p:spPr bwMode="grayWhite">
          <a:xfrm>
            <a:off x="1142976" y="4429132"/>
            <a:ext cx="8001024" cy="1171580"/>
          </a:xfrm>
          <a:noFill/>
          <a:ln>
            <a:noFill/>
          </a:ln>
        </p:spPr>
        <p:txBody>
          <a:bodyPr/>
          <a:lstStyle>
            <a:lvl1pPr marL="0" indent="0">
              <a:buFont typeface="Wingdings" pitchFamily="2" charset="2"/>
              <a:buNone/>
              <a:defRPr sz="4400" b="1" i="0" baseline="0">
                <a:solidFill>
                  <a:srgbClr val="002060"/>
                </a:solidFill>
                <a:latin typeface="华文中宋" pitchFamily="2" charset="-122"/>
                <a:ea typeface="华文中宋" pitchFamily="2" charset="-122"/>
              </a:defRPr>
            </a:lvl1pPr>
          </a:lstStyle>
          <a:p>
            <a:r>
              <a:rPr lang="zh-CN" altLang="en-US" smtClean="0"/>
              <a:t>单击此处编辑母版副标题样式</a:t>
            </a:r>
            <a:endParaRPr lang="zh-CN" altLang="en-US" dirty="0"/>
          </a:p>
        </p:txBody>
      </p:sp>
      <p:sp>
        <p:nvSpPr>
          <p:cNvPr id="3074" name="Rectangle 2"/>
          <p:cNvSpPr>
            <a:spLocks noGrp="1" noChangeArrowheads="1"/>
          </p:cNvSpPr>
          <p:nvPr>
            <p:ph type="ctrTitle"/>
          </p:nvPr>
        </p:nvSpPr>
        <p:spPr bwMode="ltGray">
          <a:xfrm>
            <a:off x="585790" y="2819400"/>
            <a:ext cx="8558242" cy="1466856"/>
          </a:xfrm>
        </p:spPr>
        <p:txBody>
          <a:bodyPr/>
          <a:lstStyle>
            <a:lvl1pPr algn="l">
              <a:defRPr sz="5400" b="1" i="0" baseline="0">
                <a:solidFill>
                  <a:srgbClr val="C00000"/>
                </a:solidFill>
                <a:effectLst/>
                <a:latin typeface="Arial Unicode MS" pitchFamily="34" charset="-122"/>
                <a:ea typeface="黑体" pitchFamily="2"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12513540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p>
            <a:fld id="{C9682756-EC6C-4E7C-8D57-90E8392FCAE1}" type="slidenum">
              <a:rPr lang="en-US" altLang="zh-CN" smtClean="0"/>
              <a:pPr/>
              <a:t>‹#›</a:t>
            </a:fld>
            <a:endParaRPr lang="en-US" altLang="zh-CN"/>
          </a:p>
        </p:txBody>
      </p:sp>
      <p:sp>
        <p:nvSpPr>
          <p:cNvPr id="5" name="Rectangle 3"/>
          <p:cNvSpPr>
            <a:spLocks noGrp="1" noChangeArrowheads="1"/>
          </p:cNvSpPr>
          <p:nvPr>
            <p:ph idx="1"/>
          </p:nvPr>
        </p:nvSpPr>
        <p:spPr bwMode="auto">
          <a:xfrm>
            <a:off x="158824" y="836712"/>
            <a:ext cx="8877672" cy="5458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smtClean="0"/>
          </a:p>
        </p:txBody>
      </p:sp>
    </p:spTree>
    <p:extLst>
      <p:ext uri="{BB962C8B-B14F-4D97-AF65-F5344CB8AC3E}">
        <p14:creationId xmlns:p14="http://schemas.microsoft.com/office/powerpoint/2010/main" val="259548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lvl1pPr>
              <a:defRPr/>
            </a:lvl1pPr>
          </a:lstStyle>
          <a:p>
            <a:fld id="{ABBCC098-7D3D-443C-9382-7F234345A6F0}" type="slidenum">
              <a:rPr lang="en-US" altLang="zh-CN"/>
              <a:pPr/>
              <a:t>‹#›</a:t>
            </a:fld>
            <a:endParaRPr lang="en-US" altLang="zh-CN"/>
          </a:p>
        </p:txBody>
      </p:sp>
    </p:spTree>
    <p:extLst>
      <p:ext uri="{BB962C8B-B14F-4D97-AF65-F5344CB8AC3E}">
        <p14:creationId xmlns:p14="http://schemas.microsoft.com/office/powerpoint/2010/main" val="228320647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mailto:etrxyin@scut.edu.cn" TargetMode="Externa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11" name="Rectangle 32"/>
          <p:cNvSpPr>
            <a:spLocks noChangeArrowheads="1"/>
          </p:cNvSpPr>
          <p:nvPr/>
        </p:nvSpPr>
        <p:spPr bwMode="ltGray">
          <a:xfrm>
            <a:off x="-17873" y="6363899"/>
            <a:ext cx="9180782" cy="515624"/>
          </a:xfrm>
          <a:prstGeom prst="rect">
            <a:avLst/>
          </a:prstGeom>
          <a:solidFill>
            <a:srgbClr val="BC0000"/>
          </a:solidFill>
          <a:ln>
            <a:noFill/>
          </a:ln>
          <a:effectLst/>
          <a:extLst/>
        </p:spPr>
        <p:txBody>
          <a:bodyPr wrap="none" anchor="ctr"/>
          <a:lstStyle/>
          <a:p>
            <a:endParaRPr lang="zh-CN" altLang="en-US"/>
          </a:p>
        </p:txBody>
      </p:sp>
      <p:grpSp>
        <p:nvGrpSpPr>
          <p:cNvPr id="2" name="组合 1"/>
          <p:cNvGrpSpPr/>
          <p:nvPr/>
        </p:nvGrpSpPr>
        <p:grpSpPr>
          <a:xfrm>
            <a:off x="-17874" y="0"/>
            <a:ext cx="9180783" cy="738282"/>
            <a:chOff x="-17874" y="0"/>
            <a:chExt cx="9180783" cy="738282"/>
          </a:xfrm>
        </p:grpSpPr>
        <p:sp>
          <p:nvSpPr>
            <p:cNvPr id="1056" name="Rectangle 32"/>
            <p:cNvSpPr>
              <a:spLocks noChangeArrowheads="1"/>
            </p:cNvSpPr>
            <p:nvPr/>
          </p:nvSpPr>
          <p:spPr bwMode="ltGray">
            <a:xfrm>
              <a:off x="-17874" y="0"/>
              <a:ext cx="9180783" cy="692696"/>
            </a:xfrm>
            <a:prstGeom prst="rect">
              <a:avLst/>
            </a:prstGeom>
            <a:solidFill>
              <a:srgbClr val="2B0CE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Rectangle 40"/>
            <p:cNvSpPr>
              <a:spLocks noChangeArrowheads="1"/>
            </p:cNvSpPr>
            <p:nvPr userDrawn="1"/>
          </p:nvSpPr>
          <p:spPr bwMode="gray">
            <a:xfrm>
              <a:off x="-11133" y="666845"/>
              <a:ext cx="9160186" cy="71437"/>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26" name="Rectangle 2"/>
          <p:cNvSpPr>
            <a:spLocks noGrp="1" noChangeArrowheads="1"/>
          </p:cNvSpPr>
          <p:nvPr>
            <p:ph type="title"/>
          </p:nvPr>
        </p:nvSpPr>
        <p:spPr bwMode="auto">
          <a:xfrm>
            <a:off x="-1" y="0"/>
            <a:ext cx="9162909" cy="664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rgbClr val="000000">
                      <a:alpha val="50000"/>
                    </a:srgbClr>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158824" y="779239"/>
            <a:ext cx="8877672" cy="5458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1030" name="Rectangle 6"/>
          <p:cNvSpPr>
            <a:spLocks noGrp="1" noChangeArrowheads="1"/>
          </p:cNvSpPr>
          <p:nvPr>
            <p:ph type="sldNum" sz="quarter" idx="4"/>
          </p:nvPr>
        </p:nvSpPr>
        <p:spPr bwMode="auto">
          <a:xfrm>
            <a:off x="8194644" y="6496846"/>
            <a:ext cx="864096" cy="28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800" b="1">
                <a:solidFill>
                  <a:srgbClr val="FFFF00"/>
                </a:solidFill>
                <a:ea typeface="宋体" charset="-122"/>
              </a:defRPr>
            </a:lvl1pPr>
          </a:lstStyle>
          <a:p>
            <a:pPr>
              <a:defRPr/>
            </a:pPr>
            <a:fld id="{77851349-B7D9-403A-A43C-C644AFE9196E}" type="slidenum">
              <a:rPr lang="zh-CN" altLang="en-US" smtClean="0"/>
              <a:pPr>
                <a:defRPr/>
              </a:pPr>
              <a:t>‹#›</a:t>
            </a:fld>
            <a:endParaRPr lang="zh-CN" altLang="en-US"/>
          </a:p>
        </p:txBody>
      </p:sp>
      <p:sp>
        <p:nvSpPr>
          <p:cNvPr id="5" name="矩形 4"/>
          <p:cNvSpPr/>
          <p:nvPr/>
        </p:nvSpPr>
        <p:spPr>
          <a:xfrm>
            <a:off x="179512" y="6474822"/>
            <a:ext cx="8064896" cy="338554"/>
          </a:xfrm>
          <a:prstGeom prst="rect">
            <a:avLst/>
          </a:prstGeom>
        </p:spPr>
        <p:txBody>
          <a:bodyPr wrap="square">
            <a:spAutoFit/>
          </a:bodyPr>
          <a:lstStyle/>
          <a:p>
            <a:r>
              <a:rPr lang="en-US" altLang="zh-CN" sz="1600" b="1" i="0" dirty="0" smtClean="0">
                <a:solidFill>
                  <a:srgbClr val="FFC000"/>
                </a:solidFill>
                <a:latin typeface="Times New Roman" pitchFamily="18" charset="0"/>
                <a:cs typeface="Times New Roman" pitchFamily="18" charset="0"/>
              </a:rPr>
              <a:t>《</a:t>
            </a:r>
            <a:r>
              <a:rPr lang="zh-CN" altLang="en-US" sz="1600" b="1" i="0" dirty="0" smtClean="0">
                <a:solidFill>
                  <a:srgbClr val="FFC000"/>
                </a:solidFill>
                <a:latin typeface="Times New Roman" pitchFamily="18" charset="0"/>
                <a:cs typeface="Times New Roman" pitchFamily="18" charset="0"/>
              </a:rPr>
              <a:t>电路与模拟电子技术</a:t>
            </a:r>
            <a:r>
              <a:rPr lang="en-US" altLang="zh-CN" sz="1600" b="1" i="0" dirty="0" smtClean="0">
                <a:solidFill>
                  <a:srgbClr val="FFC000"/>
                </a:solidFill>
                <a:latin typeface="Times New Roman" pitchFamily="18" charset="0"/>
                <a:cs typeface="Times New Roman" pitchFamily="18" charset="0"/>
              </a:rPr>
              <a:t>》</a:t>
            </a:r>
            <a:r>
              <a:rPr lang="zh-CN" altLang="en-US" sz="1600" b="1" i="0" dirty="0" smtClean="0">
                <a:solidFill>
                  <a:srgbClr val="FFC000"/>
                </a:solidFill>
                <a:latin typeface="Times New Roman" pitchFamily="18" charset="0"/>
                <a:cs typeface="Times New Roman" pitchFamily="18" charset="0"/>
              </a:rPr>
              <a:t>课程讲义 </a:t>
            </a:r>
            <a:r>
              <a:rPr lang="en-US" altLang="zh-CN" sz="1600" b="1" i="1" dirty="0" smtClean="0">
                <a:solidFill>
                  <a:srgbClr val="FFC000"/>
                </a:solidFill>
                <a:latin typeface="Times New Roman" pitchFamily="18" charset="0"/>
                <a:cs typeface="Times New Roman" pitchFamily="18" charset="0"/>
              </a:rPr>
              <a:t>Professor </a:t>
            </a:r>
            <a:r>
              <a:rPr lang="en-US" altLang="zh-CN" sz="1600" b="1" i="1" dirty="0" err="1" smtClean="0">
                <a:solidFill>
                  <a:srgbClr val="FFC000"/>
                </a:solidFill>
                <a:latin typeface="Times New Roman" pitchFamily="18" charset="0"/>
                <a:cs typeface="Times New Roman" pitchFamily="18" charset="0"/>
              </a:rPr>
              <a:t>Rui</a:t>
            </a:r>
            <a:r>
              <a:rPr lang="en-US" altLang="zh-CN" sz="1600" b="1" i="1" dirty="0" smtClean="0">
                <a:solidFill>
                  <a:srgbClr val="FFC000"/>
                </a:solidFill>
                <a:latin typeface="Times New Roman" pitchFamily="18" charset="0"/>
                <a:cs typeface="Times New Roman" pitchFamily="18" charset="0"/>
              </a:rPr>
              <a:t>-Xiang Yin</a:t>
            </a:r>
            <a:r>
              <a:rPr lang="en-US" altLang="zh-CN" sz="1600" b="1" i="0" dirty="0" smtClean="0">
                <a:solidFill>
                  <a:srgbClr val="FFC000"/>
                </a:solidFill>
                <a:latin typeface="Times New Roman" pitchFamily="18" charset="0"/>
                <a:cs typeface="Times New Roman" pitchFamily="18" charset="0"/>
              </a:rPr>
              <a:t>(</a:t>
            </a:r>
            <a:r>
              <a:rPr lang="en-US" altLang="zh-CN" sz="1600" b="1" i="1" dirty="0" smtClean="0">
                <a:solidFill>
                  <a:srgbClr val="FFC000"/>
                </a:solidFill>
                <a:latin typeface="Times New Roman" pitchFamily="18" charset="0"/>
                <a:cs typeface="Times New Roman" pitchFamily="18" charset="0"/>
              </a:rPr>
              <a:t>PhD</a:t>
            </a:r>
            <a:r>
              <a:rPr lang="en-US" altLang="zh-CN" sz="1600" b="1" i="0" dirty="0" smtClean="0">
                <a:solidFill>
                  <a:srgbClr val="FFC000"/>
                </a:solidFill>
                <a:latin typeface="Times New Roman" pitchFamily="18" charset="0"/>
                <a:cs typeface="Times New Roman" pitchFamily="18" charset="0"/>
              </a:rPr>
              <a:t>)</a:t>
            </a:r>
            <a:r>
              <a:rPr lang="en-US" altLang="zh-CN" sz="1600" b="1" i="1" dirty="0" smtClean="0">
                <a:solidFill>
                  <a:srgbClr val="FFC000"/>
                </a:solidFill>
                <a:latin typeface="Times New Roman" pitchFamily="18" charset="0"/>
                <a:cs typeface="Times New Roman" pitchFamily="18" charset="0"/>
              </a:rPr>
              <a:t>  </a:t>
            </a:r>
            <a:r>
              <a:rPr lang="en-US" altLang="zh-CN" sz="1600" dirty="0" smtClean="0">
                <a:solidFill>
                  <a:srgbClr val="FFC000"/>
                </a:solidFill>
                <a:hlinkClick r:id="rId11"/>
              </a:rPr>
              <a:t>etrxyin@scut.edu.cn</a:t>
            </a:r>
            <a:r>
              <a:rPr lang="en-US" altLang="zh-CN" sz="1600" dirty="0" smtClean="0">
                <a:solidFill>
                  <a:srgbClr val="FFC000"/>
                </a:solidFill>
              </a:rPr>
              <a:t>  </a:t>
            </a:r>
            <a:endParaRPr lang="zh-CN" altLang="en-US" sz="1600" dirty="0">
              <a:solidFill>
                <a:srgbClr val="FFC000"/>
              </a:solidFill>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Lst>
  <p:timing>
    <p:tnLst>
      <p:par>
        <p:cTn id="1" dur="indefinite" restart="never" nodeType="tmRoot"/>
      </p:par>
    </p:tnLst>
  </p:timing>
  <p:hf hdr="0" ftr="0"/>
  <p:txStyles>
    <p:titleStyle>
      <a:lvl1pPr algn="ctr" rtl="0" eaLnBrk="1" fontAlgn="base" hangingPunct="1">
        <a:spcBef>
          <a:spcPct val="0"/>
        </a:spcBef>
        <a:spcAft>
          <a:spcPct val="0"/>
        </a:spcAft>
        <a:defRPr sz="3600" b="1" baseline="0">
          <a:solidFill>
            <a:srgbClr val="FFFF00"/>
          </a:solidFill>
          <a:latin typeface="Times New Roman" pitchFamily="18" charset="0"/>
          <a:ea typeface="黑体" pitchFamily="49" charset="-122"/>
          <a:cs typeface="+mj-cs"/>
        </a:defRPr>
      </a:lvl1pPr>
      <a:lvl2pPr algn="r" rtl="0" eaLnBrk="1" fontAlgn="base" hangingPunct="1">
        <a:spcBef>
          <a:spcPct val="0"/>
        </a:spcBef>
        <a:spcAft>
          <a:spcPct val="0"/>
        </a:spcAft>
        <a:defRPr sz="4000">
          <a:solidFill>
            <a:schemeClr val="bg1"/>
          </a:solidFill>
          <a:latin typeface="Arial" charset="0"/>
        </a:defRPr>
      </a:lvl2pPr>
      <a:lvl3pPr algn="r" rtl="0" eaLnBrk="1" fontAlgn="base" hangingPunct="1">
        <a:spcBef>
          <a:spcPct val="0"/>
        </a:spcBef>
        <a:spcAft>
          <a:spcPct val="0"/>
        </a:spcAft>
        <a:defRPr sz="4000">
          <a:solidFill>
            <a:schemeClr val="bg1"/>
          </a:solidFill>
          <a:latin typeface="Arial" charset="0"/>
        </a:defRPr>
      </a:lvl3pPr>
      <a:lvl4pPr algn="r" rtl="0" eaLnBrk="1" fontAlgn="base" hangingPunct="1">
        <a:spcBef>
          <a:spcPct val="0"/>
        </a:spcBef>
        <a:spcAft>
          <a:spcPct val="0"/>
        </a:spcAft>
        <a:defRPr sz="4000">
          <a:solidFill>
            <a:schemeClr val="bg1"/>
          </a:solidFill>
          <a:latin typeface="Arial" charset="0"/>
        </a:defRPr>
      </a:lvl4pPr>
      <a:lvl5pPr algn="r" rtl="0" eaLnBrk="1" fontAlgn="base" hangingPunct="1">
        <a:spcBef>
          <a:spcPct val="0"/>
        </a:spcBef>
        <a:spcAft>
          <a:spcPct val="0"/>
        </a:spcAft>
        <a:defRPr sz="4000">
          <a:solidFill>
            <a:schemeClr val="bg1"/>
          </a:solidFill>
          <a:latin typeface="Arial" charset="0"/>
        </a:defRPr>
      </a:lvl5pPr>
      <a:lvl6pPr marL="457200" algn="r" rtl="0" eaLnBrk="1" fontAlgn="base" hangingPunct="1">
        <a:spcBef>
          <a:spcPct val="0"/>
        </a:spcBef>
        <a:spcAft>
          <a:spcPct val="0"/>
        </a:spcAft>
        <a:defRPr sz="4000">
          <a:solidFill>
            <a:schemeClr val="bg1"/>
          </a:solidFill>
          <a:latin typeface="Arial" charset="0"/>
        </a:defRPr>
      </a:lvl6pPr>
      <a:lvl7pPr marL="914400" algn="r" rtl="0" eaLnBrk="1" fontAlgn="base" hangingPunct="1">
        <a:spcBef>
          <a:spcPct val="0"/>
        </a:spcBef>
        <a:spcAft>
          <a:spcPct val="0"/>
        </a:spcAft>
        <a:defRPr sz="4000">
          <a:solidFill>
            <a:schemeClr val="bg1"/>
          </a:solidFill>
          <a:latin typeface="Arial" charset="0"/>
        </a:defRPr>
      </a:lvl7pPr>
      <a:lvl8pPr marL="1371600" algn="r" rtl="0" eaLnBrk="1" fontAlgn="base" hangingPunct="1">
        <a:spcBef>
          <a:spcPct val="0"/>
        </a:spcBef>
        <a:spcAft>
          <a:spcPct val="0"/>
        </a:spcAft>
        <a:defRPr sz="4000">
          <a:solidFill>
            <a:schemeClr val="bg1"/>
          </a:solidFill>
          <a:latin typeface="Arial" charset="0"/>
        </a:defRPr>
      </a:lvl8pPr>
      <a:lvl9pPr marL="1828800" algn="r" rtl="0" eaLnBrk="1" fontAlgn="base" hangingPunct="1">
        <a:spcBef>
          <a:spcPct val="0"/>
        </a:spcBef>
        <a:spcAft>
          <a:spcPct val="0"/>
        </a:spcAft>
        <a:defRPr sz="4000">
          <a:solidFill>
            <a:schemeClr val="bg1"/>
          </a:solidFill>
          <a:latin typeface="Arial" charset="0"/>
        </a:defRPr>
      </a:lvl9pPr>
    </p:titleStyle>
    <p:bodyStyle>
      <a:lvl1pPr marL="342900" indent="-342900" algn="l" rtl="0" eaLnBrk="1" fontAlgn="base" hangingPunct="1">
        <a:spcBef>
          <a:spcPct val="20000"/>
        </a:spcBef>
        <a:spcAft>
          <a:spcPct val="0"/>
        </a:spcAft>
        <a:buFont typeface="Wingdings" pitchFamily="2" charset="2"/>
        <a:buChar char="n"/>
        <a:defRPr sz="2800" b="1" baseline="0">
          <a:solidFill>
            <a:schemeClr val="tx2"/>
          </a:solidFill>
          <a:latin typeface="Times New Roman" pitchFamily="18" charset="0"/>
          <a:ea typeface="+mn-ea"/>
          <a:cs typeface="+mn-cs"/>
        </a:defRPr>
      </a:lvl1pPr>
      <a:lvl2pPr marL="742950" indent="-285750" algn="l" rtl="0" eaLnBrk="1" fontAlgn="base" hangingPunct="1">
        <a:spcBef>
          <a:spcPct val="20000"/>
        </a:spcBef>
        <a:spcAft>
          <a:spcPct val="0"/>
        </a:spcAft>
        <a:buSzPct val="100000"/>
        <a:buFont typeface="Wingdings" pitchFamily="2" charset="2"/>
        <a:buChar char="u"/>
        <a:defRPr sz="2800" b="1" baseline="0">
          <a:solidFill>
            <a:schemeClr val="tx2"/>
          </a:solidFill>
          <a:latin typeface="Times New Roman" pitchFamily="18" charset="0"/>
        </a:defRPr>
      </a:lvl2pPr>
      <a:lvl3pPr marL="1143000" indent="-228600" algn="l" rtl="0" eaLnBrk="1" fontAlgn="base" hangingPunct="1">
        <a:spcBef>
          <a:spcPct val="20000"/>
        </a:spcBef>
        <a:spcAft>
          <a:spcPct val="0"/>
        </a:spcAft>
        <a:buFont typeface="Wingdings" pitchFamily="2" charset="2"/>
        <a:buChar char="Ø"/>
        <a:defRPr sz="2400" b="1" baseline="0">
          <a:solidFill>
            <a:schemeClr val="tx2"/>
          </a:solidFill>
          <a:latin typeface="Times New Roman" pitchFamily="18" charset="0"/>
        </a:defRPr>
      </a:lvl3pPr>
      <a:lvl4pPr marL="1600200" indent="-228600" algn="l" rtl="0" eaLnBrk="1" fontAlgn="base" hangingPunct="1">
        <a:spcBef>
          <a:spcPct val="20000"/>
        </a:spcBef>
        <a:spcAft>
          <a:spcPct val="0"/>
        </a:spcAft>
        <a:buSzPct val="60000"/>
        <a:buFont typeface="Wingdings 2" pitchFamily="18" charset="2"/>
        <a:buChar char=""/>
        <a:defRPr sz="2000" b="1">
          <a:solidFill>
            <a:schemeClr val="tx2"/>
          </a:solidFill>
          <a:latin typeface="+mn-lt"/>
        </a:defRPr>
      </a:lvl4pPr>
      <a:lvl5pPr marL="2057400" indent="-228600" algn="l" rtl="0" eaLnBrk="1" fontAlgn="base" hangingPunct="1">
        <a:spcBef>
          <a:spcPct val="20000"/>
        </a:spcBef>
        <a:spcAft>
          <a:spcPct val="0"/>
        </a:spcAft>
        <a:buFont typeface="Wingdings" pitchFamily="2" charset="2"/>
        <a:buChar char="§"/>
        <a:defRPr sz="2000" b="1">
          <a:solidFill>
            <a:schemeClr val="tx2"/>
          </a:solidFill>
          <a:latin typeface="+mn-lt"/>
        </a:defRPr>
      </a:lvl5pPr>
      <a:lvl6pPr marL="2514600" indent="-228600" algn="l" rtl="0" eaLnBrk="1" fontAlgn="base" hangingPunct="1">
        <a:spcBef>
          <a:spcPct val="20000"/>
        </a:spcBef>
        <a:spcAft>
          <a:spcPct val="0"/>
        </a:spcAft>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oleObject" Target="../embeddings/oleObject26.bin"/><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27.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4.e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26.emf"/><Relationship Id="rId4" Type="http://schemas.openxmlformats.org/officeDocument/2006/relationships/image" Target="../media/image23.wmf"/><Relationship Id="rId9" Type="http://schemas.openxmlformats.org/officeDocument/2006/relationships/oleObject" Target="../embeddings/oleObject24.bin"/><Relationship Id="rId14" Type="http://schemas.openxmlformats.org/officeDocument/2006/relationships/image" Target="../media/image28.wmf"/></Relationships>
</file>

<file path=ppt/slides/_rels/slide100.xml.rels><?xml version="1.0" encoding="UTF-8" standalone="yes"?>
<Relationships xmlns="http://schemas.openxmlformats.org/package/2006/relationships"><Relationship Id="rId2" Type="http://schemas.openxmlformats.org/officeDocument/2006/relationships/image" Target="../media/image490.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523.bin"/><Relationship Id="rId2" Type="http://schemas.openxmlformats.org/officeDocument/2006/relationships/slideLayout" Target="../slideLayouts/slideLayout5.xml"/><Relationship Id="rId1" Type="http://schemas.openxmlformats.org/officeDocument/2006/relationships/vmlDrawing" Target="../drawings/vmlDrawing80.vml"/><Relationship Id="rId6" Type="http://schemas.openxmlformats.org/officeDocument/2006/relationships/image" Target="../media/image492.wmf"/><Relationship Id="rId5" Type="http://schemas.openxmlformats.org/officeDocument/2006/relationships/oleObject" Target="../embeddings/oleObject524.bin"/><Relationship Id="rId4" Type="http://schemas.openxmlformats.org/officeDocument/2006/relationships/image" Target="../media/image491.w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3" Type="http://schemas.openxmlformats.org/officeDocument/2006/relationships/oleObject" Target="../embeddings/oleObject530.bin"/><Relationship Id="rId18" Type="http://schemas.openxmlformats.org/officeDocument/2006/relationships/image" Target="../media/image500.emf"/><Relationship Id="rId26" Type="http://schemas.openxmlformats.org/officeDocument/2006/relationships/image" Target="../media/image504.wmf"/><Relationship Id="rId39" Type="http://schemas.openxmlformats.org/officeDocument/2006/relationships/image" Target="../media/image510.emf"/><Relationship Id="rId21" Type="http://schemas.openxmlformats.org/officeDocument/2006/relationships/oleObject" Target="../embeddings/oleObject534.bin"/><Relationship Id="rId34" Type="http://schemas.openxmlformats.org/officeDocument/2006/relationships/image" Target="../media/image508.wmf"/><Relationship Id="rId42" Type="http://schemas.openxmlformats.org/officeDocument/2006/relationships/oleObject" Target="../embeddings/oleObject544.bin"/><Relationship Id="rId47" Type="http://schemas.openxmlformats.org/officeDocument/2006/relationships/image" Target="../media/image514.emf"/><Relationship Id="rId7" Type="http://schemas.openxmlformats.org/officeDocument/2006/relationships/oleObject" Target="../embeddings/oleObject527.bin"/><Relationship Id="rId2" Type="http://schemas.openxmlformats.org/officeDocument/2006/relationships/slideLayout" Target="../slideLayouts/slideLayout2.xml"/><Relationship Id="rId16" Type="http://schemas.openxmlformats.org/officeDocument/2006/relationships/image" Target="../media/image499.emf"/><Relationship Id="rId29" Type="http://schemas.openxmlformats.org/officeDocument/2006/relationships/oleObject" Target="../embeddings/oleObject538.bin"/><Relationship Id="rId11" Type="http://schemas.openxmlformats.org/officeDocument/2006/relationships/oleObject" Target="../embeddings/oleObject529.bin"/><Relationship Id="rId24" Type="http://schemas.openxmlformats.org/officeDocument/2006/relationships/image" Target="../media/image503.wmf"/><Relationship Id="rId32" Type="http://schemas.openxmlformats.org/officeDocument/2006/relationships/image" Target="../media/image507.emf"/><Relationship Id="rId37" Type="http://schemas.openxmlformats.org/officeDocument/2006/relationships/image" Target="../media/image516.emf"/><Relationship Id="rId40" Type="http://schemas.openxmlformats.org/officeDocument/2006/relationships/oleObject" Target="../embeddings/oleObject543.bin"/><Relationship Id="rId45" Type="http://schemas.openxmlformats.org/officeDocument/2006/relationships/image" Target="../media/image513.emf"/><Relationship Id="rId5" Type="http://schemas.openxmlformats.org/officeDocument/2006/relationships/oleObject" Target="../embeddings/oleObject526.bin"/><Relationship Id="rId15" Type="http://schemas.openxmlformats.org/officeDocument/2006/relationships/oleObject" Target="../embeddings/oleObject531.bin"/><Relationship Id="rId23" Type="http://schemas.openxmlformats.org/officeDocument/2006/relationships/oleObject" Target="../embeddings/oleObject535.bin"/><Relationship Id="rId28" Type="http://schemas.openxmlformats.org/officeDocument/2006/relationships/image" Target="../media/image505.emf"/><Relationship Id="rId36" Type="http://schemas.openxmlformats.org/officeDocument/2006/relationships/image" Target="../media/image509.emf"/><Relationship Id="rId49" Type="http://schemas.openxmlformats.org/officeDocument/2006/relationships/image" Target="../media/image515.emf"/><Relationship Id="rId10" Type="http://schemas.openxmlformats.org/officeDocument/2006/relationships/image" Target="../media/image496.emf"/><Relationship Id="rId19" Type="http://schemas.openxmlformats.org/officeDocument/2006/relationships/oleObject" Target="../embeddings/oleObject533.bin"/><Relationship Id="rId31" Type="http://schemas.openxmlformats.org/officeDocument/2006/relationships/oleObject" Target="../embeddings/oleObject539.bin"/><Relationship Id="rId44" Type="http://schemas.openxmlformats.org/officeDocument/2006/relationships/oleObject" Target="../embeddings/oleObject545.bin"/><Relationship Id="rId4" Type="http://schemas.openxmlformats.org/officeDocument/2006/relationships/image" Target="../media/image493.emf"/><Relationship Id="rId9" Type="http://schemas.openxmlformats.org/officeDocument/2006/relationships/oleObject" Target="../embeddings/oleObject528.bin"/><Relationship Id="rId14" Type="http://schemas.openxmlformats.org/officeDocument/2006/relationships/image" Target="../media/image498.emf"/><Relationship Id="rId22" Type="http://schemas.openxmlformats.org/officeDocument/2006/relationships/image" Target="../media/image502.wmf"/><Relationship Id="rId27" Type="http://schemas.openxmlformats.org/officeDocument/2006/relationships/oleObject" Target="../embeddings/oleObject537.bin"/><Relationship Id="rId30" Type="http://schemas.openxmlformats.org/officeDocument/2006/relationships/image" Target="../media/image506.emf"/><Relationship Id="rId35" Type="http://schemas.openxmlformats.org/officeDocument/2006/relationships/oleObject" Target="../embeddings/oleObject541.bin"/><Relationship Id="rId43" Type="http://schemas.openxmlformats.org/officeDocument/2006/relationships/image" Target="../media/image512.wmf"/><Relationship Id="rId48" Type="http://schemas.openxmlformats.org/officeDocument/2006/relationships/oleObject" Target="../embeddings/oleObject547.bin"/><Relationship Id="rId8" Type="http://schemas.openxmlformats.org/officeDocument/2006/relationships/image" Target="../media/image495.emf"/><Relationship Id="rId3" Type="http://schemas.openxmlformats.org/officeDocument/2006/relationships/oleObject" Target="../embeddings/oleObject525.bin"/><Relationship Id="rId12" Type="http://schemas.openxmlformats.org/officeDocument/2006/relationships/image" Target="../media/image497.emf"/><Relationship Id="rId17" Type="http://schemas.openxmlformats.org/officeDocument/2006/relationships/oleObject" Target="../embeddings/oleObject532.bin"/><Relationship Id="rId25" Type="http://schemas.openxmlformats.org/officeDocument/2006/relationships/oleObject" Target="../embeddings/oleObject536.bin"/><Relationship Id="rId33" Type="http://schemas.openxmlformats.org/officeDocument/2006/relationships/oleObject" Target="../embeddings/oleObject540.bin"/><Relationship Id="rId38" Type="http://schemas.openxmlformats.org/officeDocument/2006/relationships/oleObject" Target="../embeddings/oleObject542.bin"/><Relationship Id="rId46" Type="http://schemas.openxmlformats.org/officeDocument/2006/relationships/oleObject" Target="../embeddings/oleObject546.bin"/><Relationship Id="rId20" Type="http://schemas.openxmlformats.org/officeDocument/2006/relationships/image" Target="../media/image501.emf"/><Relationship Id="rId41" Type="http://schemas.openxmlformats.org/officeDocument/2006/relationships/image" Target="../media/image511.emf"/><Relationship Id="rId1" Type="http://schemas.openxmlformats.org/officeDocument/2006/relationships/vmlDrawing" Target="../drawings/vmlDrawing81.vml"/><Relationship Id="rId6" Type="http://schemas.openxmlformats.org/officeDocument/2006/relationships/image" Target="../media/image494.emf"/></Relationships>
</file>

<file path=ppt/slides/_rels/slide108.xml.rels><?xml version="1.0" encoding="UTF-8" standalone="yes"?>
<Relationships xmlns="http://schemas.openxmlformats.org/package/2006/relationships"><Relationship Id="rId8" Type="http://schemas.openxmlformats.org/officeDocument/2006/relationships/image" Target="../media/image519.wmf"/><Relationship Id="rId3" Type="http://schemas.openxmlformats.org/officeDocument/2006/relationships/oleObject" Target="../embeddings/oleObject548.bin"/><Relationship Id="rId7" Type="http://schemas.openxmlformats.org/officeDocument/2006/relationships/oleObject" Target="../embeddings/oleObject550.bin"/><Relationship Id="rId2" Type="http://schemas.openxmlformats.org/officeDocument/2006/relationships/slideLayout" Target="../slideLayouts/slideLayout2.xml"/><Relationship Id="rId1" Type="http://schemas.openxmlformats.org/officeDocument/2006/relationships/vmlDrawing" Target="../drawings/vmlDrawing82.vml"/><Relationship Id="rId6" Type="http://schemas.openxmlformats.org/officeDocument/2006/relationships/image" Target="../media/image518.wmf"/><Relationship Id="rId5" Type="http://schemas.openxmlformats.org/officeDocument/2006/relationships/oleObject" Target="../embeddings/oleObject549.bin"/><Relationship Id="rId4" Type="http://schemas.openxmlformats.org/officeDocument/2006/relationships/image" Target="../media/image517.wmf"/></Relationships>
</file>

<file path=ppt/slides/_rels/slide109.xml.rels><?xml version="1.0" encoding="UTF-8" standalone="yes"?>
<Relationships xmlns="http://schemas.openxmlformats.org/package/2006/relationships"><Relationship Id="rId8" Type="http://schemas.openxmlformats.org/officeDocument/2006/relationships/image" Target="../media/image522.emf"/><Relationship Id="rId13" Type="http://schemas.openxmlformats.org/officeDocument/2006/relationships/oleObject" Target="../embeddings/oleObject556.bin"/><Relationship Id="rId18" Type="http://schemas.openxmlformats.org/officeDocument/2006/relationships/oleObject" Target="../embeddings/oleObject558.bin"/><Relationship Id="rId3" Type="http://schemas.openxmlformats.org/officeDocument/2006/relationships/oleObject" Target="../embeddings/oleObject551.bin"/><Relationship Id="rId21" Type="http://schemas.openxmlformats.org/officeDocument/2006/relationships/image" Target="../media/image528.wmf"/><Relationship Id="rId7" Type="http://schemas.openxmlformats.org/officeDocument/2006/relationships/oleObject" Target="../embeddings/oleObject553.bin"/><Relationship Id="rId12" Type="http://schemas.openxmlformats.org/officeDocument/2006/relationships/image" Target="../media/image524.emf"/><Relationship Id="rId17" Type="http://schemas.openxmlformats.org/officeDocument/2006/relationships/image" Target="../media/image530.emf"/><Relationship Id="rId2" Type="http://schemas.openxmlformats.org/officeDocument/2006/relationships/slideLayout" Target="../slideLayouts/slideLayout2.xml"/><Relationship Id="rId16" Type="http://schemas.openxmlformats.org/officeDocument/2006/relationships/image" Target="../media/image526.emf"/><Relationship Id="rId20" Type="http://schemas.openxmlformats.org/officeDocument/2006/relationships/oleObject" Target="../embeddings/oleObject559.bin"/><Relationship Id="rId1" Type="http://schemas.openxmlformats.org/officeDocument/2006/relationships/vmlDrawing" Target="../drawings/vmlDrawing83.vml"/><Relationship Id="rId6" Type="http://schemas.openxmlformats.org/officeDocument/2006/relationships/image" Target="../media/image521.emf"/><Relationship Id="rId11" Type="http://schemas.openxmlformats.org/officeDocument/2006/relationships/oleObject" Target="../embeddings/oleObject555.bin"/><Relationship Id="rId5" Type="http://schemas.openxmlformats.org/officeDocument/2006/relationships/oleObject" Target="../embeddings/oleObject552.bin"/><Relationship Id="rId15" Type="http://schemas.openxmlformats.org/officeDocument/2006/relationships/oleObject" Target="../embeddings/oleObject557.bin"/><Relationship Id="rId23" Type="http://schemas.openxmlformats.org/officeDocument/2006/relationships/image" Target="../media/image529.wmf"/><Relationship Id="rId10" Type="http://schemas.openxmlformats.org/officeDocument/2006/relationships/image" Target="../media/image523.emf"/><Relationship Id="rId19" Type="http://schemas.openxmlformats.org/officeDocument/2006/relationships/image" Target="../media/image527.wmf"/><Relationship Id="rId4" Type="http://schemas.openxmlformats.org/officeDocument/2006/relationships/image" Target="../media/image520.emf"/><Relationship Id="rId9" Type="http://schemas.openxmlformats.org/officeDocument/2006/relationships/oleObject" Target="../embeddings/oleObject554.bin"/><Relationship Id="rId14" Type="http://schemas.openxmlformats.org/officeDocument/2006/relationships/image" Target="../media/image525.emf"/><Relationship Id="rId22" Type="http://schemas.openxmlformats.org/officeDocument/2006/relationships/oleObject" Target="../embeddings/oleObject560.bin"/></Relationships>
</file>

<file path=ppt/slides/_rels/slide11.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32.emf"/><Relationship Id="rId7"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9.wmf"/><Relationship Id="rId5" Type="http://schemas.openxmlformats.org/officeDocument/2006/relationships/oleObject" Target="../embeddings/oleObject27.bin"/><Relationship Id="rId10" Type="http://schemas.openxmlformats.org/officeDocument/2006/relationships/image" Target="../media/image31.wmf"/><Relationship Id="rId4" Type="http://schemas.openxmlformats.org/officeDocument/2006/relationships/image" Target="../media/image33.emf"/><Relationship Id="rId9" Type="http://schemas.openxmlformats.org/officeDocument/2006/relationships/oleObject" Target="../embeddings/oleObject29.bin"/></Relationships>
</file>

<file path=ppt/slides/_rels/slide110.xml.rels><?xml version="1.0" encoding="UTF-8" standalone="yes"?>
<Relationships xmlns="http://schemas.openxmlformats.org/package/2006/relationships"><Relationship Id="rId8" Type="http://schemas.openxmlformats.org/officeDocument/2006/relationships/image" Target="../media/image533.emf"/><Relationship Id="rId3" Type="http://schemas.openxmlformats.org/officeDocument/2006/relationships/oleObject" Target="../embeddings/oleObject561.bin"/><Relationship Id="rId7" Type="http://schemas.openxmlformats.org/officeDocument/2006/relationships/oleObject" Target="../embeddings/oleObject563.bin"/><Relationship Id="rId2" Type="http://schemas.openxmlformats.org/officeDocument/2006/relationships/slideLayout" Target="../slideLayouts/slideLayout2.xml"/><Relationship Id="rId1" Type="http://schemas.openxmlformats.org/officeDocument/2006/relationships/vmlDrawing" Target="../drawings/vmlDrawing84.vml"/><Relationship Id="rId6" Type="http://schemas.openxmlformats.org/officeDocument/2006/relationships/image" Target="../media/image532.emf"/><Relationship Id="rId5" Type="http://schemas.openxmlformats.org/officeDocument/2006/relationships/oleObject" Target="../embeddings/oleObject562.bin"/><Relationship Id="rId10" Type="http://schemas.openxmlformats.org/officeDocument/2006/relationships/image" Target="../media/image534.wmf"/><Relationship Id="rId4" Type="http://schemas.openxmlformats.org/officeDocument/2006/relationships/image" Target="../media/image531.emf"/><Relationship Id="rId9" Type="http://schemas.openxmlformats.org/officeDocument/2006/relationships/oleObject" Target="../embeddings/oleObject564.bin"/></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537.wmf"/><Relationship Id="rId13" Type="http://schemas.openxmlformats.org/officeDocument/2006/relationships/oleObject" Target="../embeddings/oleObject570.bin"/><Relationship Id="rId18" Type="http://schemas.openxmlformats.org/officeDocument/2006/relationships/image" Target="../media/image542.wmf"/><Relationship Id="rId3" Type="http://schemas.openxmlformats.org/officeDocument/2006/relationships/oleObject" Target="../embeddings/oleObject565.bin"/><Relationship Id="rId7" Type="http://schemas.openxmlformats.org/officeDocument/2006/relationships/oleObject" Target="../embeddings/oleObject567.bin"/><Relationship Id="rId12" Type="http://schemas.openxmlformats.org/officeDocument/2006/relationships/image" Target="../media/image539.wmf"/><Relationship Id="rId17" Type="http://schemas.openxmlformats.org/officeDocument/2006/relationships/oleObject" Target="../embeddings/oleObject572.bin"/><Relationship Id="rId2" Type="http://schemas.openxmlformats.org/officeDocument/2006/relationships/slideLayout" Target="../slideLayouts/slideLayout2.xml"/><Relationship Id="rId16" Type="http://schemas.openxmlformats.org/officeDocument/2006/relationships/image" Target="../media/image541.wmf"/><Relationship Id="rId20" Type="http://schemas.openxmlformats.org/officeDocument/2006/relationships/image" Target="../media/image543.wmf"/><Relationship Id="rId1" Type="http://schemas.openxmlformats.org/officeDocument/2006/relationships/vmlDrawing" Target="../drawings/vmlDrawing85.vml"/><Relationship Id="rId6" Type="http://schemas.openxmlformats.org/officeDocument/2006/relationships/image" Target="../media/image536.wmf"/><Relationship Id="rId11" Type="http://schemas.openxmlformats.org/officeDocument/2006/relationships/oleObject" Target="../embeddings/oleObject569.bin"/><Relationship Id="rId5" Type="http://schemas.openxmlformats.org/officeDocument/2006/relationships/oleObject" Target="../embeddings/oleObject566.bin"/><Relationship Id="rId15" Type="http://schemas.openxmlformats.org/officeDocument/2006/relationships/oleObject" Target="../embeddings/oleObject571.bin"/><Relationship Id="rId10" Type="http://schemas.openxmlformats.org/officeDocument/2006/relationships/image" Target="../media/image538.wmf"/><Relationship Id="rId19" Type="http://schemas.openxmlformats.org/officeDocument/2006/relationships/oleObject" Target="../embeddings/oleObject573.bin"/><Relationship Id="rId4" Type="http://schemas.openxmlformats.org/officeDocument/2006/relationships/image" Target="../media/image535.wmf"/><Relationship Id="rId9" Type="http://schemas.openxmlformats.org/officeDocument/2006/relationships/oleObject" Target="../embeddings/oleObject568.bin"/><Relationship Id="rId14" Type="http://schemas.openxmlformats.org/officeDocument/2006/relationships/image" Target="../media/image540.w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574.bin"/><Relationship Id="rId2" Type="http://schemas.openxmlformats.org/officeDocument/2006/relationships/slideLayout" Target="../slideLayouts/slideLayout2.xml"/><Relationship Id="rId1" Type="http://schemas.openxmlformats.org/officeDocument/2006/relationships/vmlDrawing" Target="../drawings/vmlDrawing86.vml"/><Relationship Id="rId6" Type="http://schemas.openxmlformats.org/officeDocument/2006/relationships/image" Target="../media/image545.wmf"/><Relationship Id="rId5" Type="http://schemas.openxmlformats.org/officeDocument/2006/relationships/oleObject" Target="../embeddings/oleObject575.bin"/><Relationship Id="rId4" Type="http://schemas.openxmlformats.org/officeDocument/2006/relationships/image" Target="../media/image544.wmf"/></Relationships>
</file>

<file path=ppt/slides/_rels/slide114.xml.rels><?xml version="1.0" encoding="UTF-8" standalone="yes"?>
<Relationships xmlns="http://schemas.openxmlformats.org/package/2006/relationships"><Relationship Id="rId8" Type="http://schemas.openxmlformats.org/officeDocument/2006/relationships/image" Target="../media/image548.wmf"/><Relationship Id="rId13" Type="http://schemas.openxmlformats.org/officeDocument/2006/relationships/oleObject" Target="../embeddings/oleObject581.bin"/><Relationship Id="rId3" Type="http://schemas.openxmlformats.org/officeDocument/2006/relationships/oleObject" Target="../embeddings/oleObject576.bin"/><Relationship Id="rId7" Type="http://schemas.openxmlformats.org/officeDocument/2006/relationships/oleObject" Target="../embeddings/oleObject578.bin"/><Relationship Id="rId12" Type="http://schemas.openxmlformats.org/officeDocument/2006/relationships/image" Target="../media/image550.wmf"/><Relationship Id="rId2" Type="http://schemas.openxmlformats.org/officeDocument/2006/relationships/slideLayout" Target="../slideLayouts/slideLayout2.xml"/><Relationship Id="rId1" Type="http://schemas.openxmlformats.org/officeDocument/2006/relationships/vmlDrawing" Target="../drawings/vmlDrawing87.vml"/><Relationship Id="rId6" Type="http://schemas.openxmlformats.org/officeDocument/2006/relationships/image" Target="../media/image547.wmf"/><Relationship Id="rId11" Type="http://schemas.openxmlformats.org/officeDocument/2006/relationships/oleObject" Target="../embeddings/oleObject580.bin"/><Relationship Id="rId5" Type="http://schemas.openxmlformats.org/officeDocument/2006/relationships/oleObject" Target="../embeddings/oleObject577.bin"/><Relationship Id="rId10" Type="http://schemas.openxmlformats.org/officeDocument/2006/relationships/image" Target="../media/image549.wmf"/><Relationship Id="rId4" Type="http://schemas.openxmlformats.org/officeDocument/2006/relationships/image" Target="../media/image546.wmf"/><Relationship Id="rId9" Type="http://schemas.openxmlformats.org/officeDocument/2006/relationships/oleObject" Target="../embeddings/oleObject579.bin"/><Relationship Id="rId14" Type="http://schemas.openxmlformats.org/officeDocument/2006/relationships/image" Target="../media/image551.wmf"/></Relationships>
</file>

<file path=ppt/slides/_rels/slide115.xml.rels><?xml version="1.0" encoding="UTF-8" standalone="yes"?>
<Relationships xmlns="http://schemas.openxmlformats.org/package/2006/relationships"><Relationship Id="rId8" Type="http://schemas.openxmlformats.org/officeDocument/2006/relationships/image" Target="../media/image554.emf"/><Relationship Id="rId3" Type="http://schemas.openxmlformats.org/officeDocument/2006/relationships/oleObject" Target="../embeddings/oleObject582.bin"/><Relationship Id="rId7" Type="http://schemas.openxmlformats.org/officeDocument/2006/relationships/oleObject" Target="../embeddings/oleObject584.bin"/><Relationship Id="rId2" Type="http://schemas.openxmlformats.org/officeDocument/2006/relationships/slideLayout" Target="../slideLayouts/slideLayout2.xml"/><Relationship Id="rId1" Type="http://schemas.openxmlformats.org/officeDocument/2006/relationships/vmlDrawing" Target="../drawings/vmlDrawing88.vml"/><Relationship Id="rId6" Type="http://schemas.openxmlformats.org/officeDocument/2006/relationships/image" Target="../media/image553.wmf"/><Relationship Id="rId5" Type="http://schemas.openxmlformats.org/officeDocument/2006/relationships/oleObject" Target="../embeddings/oleObject583.bin"/><Relationship Id="rId4" Type="http://schemas.openxmlformats.org/officeDocument/2006/relationships/image" Target="../media/image552.wmf"/><Relationship Id="rId9" Type="http://schemas.openxmlformats.org/officeDocument/2006/relationships/image" Target="../media/image555.e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585.bin"/><Relationship Id="rId2" Type="http://schemas.openxmlformats.org/officeDocument/2006/relationships/slideLayout" Target="../slideLayouts/slideLayout2.xml"/><Relationship Id="rId1" Type="http://schemas.openxmlformats.org/officeDocument/2006/relationships/vmlDrawing" Target="../drawings/vmlDrawing89.vml"/><Relationship Id="rId6" Type="http://schemas.openxmlformats.org/officeDocument/2006/relationships/oleObject" Target="../embeddings/oleObject587.bin"/><Relationship Id="rId5" Type="http://schemas.openxmlformats.org/officeDocument/2006/relationships/oleObject" Target="../embeddings/oleObject586.bin"/><Relationship Id="rId4" Type="http://schemas.openxmlformats.org/officeDocument/2006/relationships/image" Target="../media/image556.wmf"/></Relationships>
</file>

<file path=ppt/slides/_rels/slide118.xml.rels><?xml version="1.0" encoding="UTF-8" standalone="yes"?>
<Relationships xmlns="http://schemas.openxmlformats.org/package/2006/relationships"><Relationship Id="rId8" Type="http://schemas.openxmlformats.org/officeDocument/2006/relationships/image" Target="../media/image559.wmf"/><Relationship Id="rId3" Type="http://schemas.openxmlformats.org/officeDocument/2006/relationships/oleObject" Target="../embeddings/oleObject588.bin"/><Relationship Id="rId7" Type="http://schemas.openxmlformats.org/officeDocument/2006/relationships/oleObject" Target="../embeddings/oleObject590.bin"/><Relationship Id="rId2" Type="http://schemas.openxmlformats.org/officeDocument/2006/relationships/slideLayout" Target="../slideLayouts/slideLayout2.xml"/><Relationship Id="rId1" Type="http://schemas.openxmlformats.org/officeDocument/2006/relationships/vmlDrawing" Target="../drawings/vmlDrawing90.vml"/><Relationship Id="rId6" Type="http://schemas.openxmlformats.org/officeDocument/2006/relationships/image" Target="../media/image558.wmf"/><Relationship Id="rId5" Type="http://schemas.openxmlformats.org/officeDocument/2006/relationships/oleObject" Target="../embeddings/oleObject589.bin"/><Relationship Id="rId4" Type="http://schemas.openxmlformats.org/officeDocument/2006/relationships/image" Target="../media/image557.wmf"/><Relationship Id="rId9" Type="http://schemas.openxmlformats.org/officeDocument/2006/relationships/image" Target="../media/image560.emf"/></Relationships>
</file>

<file path=ppt/slides/_rels/slide119.xml.rels><?xml version="1.0" encoding="UTF-8" standalone="yes"?>
<Relationships xmlns="http://schemas.openxmlformats.org/package/2006/relationships"><Relationship Id="rId8" Type="http://schemas.openxmlformats.org/officeDocument/2006/relationships/image" Target="../media/image563.wmf"/><Relationship Id="rId3" Type="http://schemas.openxmlformats.org/officeDocument/2006/relationships/oleObject" Target="../embeddings/oleObject591.bin"/><Relationship Id="rId7" Type="http://schemas.openxmlformats.org/officeDocument/2006/relationships/oleObject" Target="../embeddings/oleObject593.bin"/><Relationship Id="rId2" Type="http://schemas.openxmlformats.org/officeDocument/2006/relationships/slideLayout" Target="../slideLayouts/slideLayout2.xml"/><Relationship Id="rId1" Type="http://schemas.openxmlformats.org/officeDocument/2006/relationships/vmlDrawing" Target="../drawings/vmlDrawing91.vml"/><Relationship Id="rId6" Type="http://schemas.openxmlformats.org/officeDocument/2006/relationships/image" Target="../media/image562.wmf"/><Relationship Id="rId5" Type="http://schemas.openxmlformats.org/officeDocument/2006/relationships/oleObject" Target="../embeddings/oleObject592.bin"/><Relationship Id="rId10" Type="http://schemas.openxmlformats.org/officeDocument/2006/relationships/image" Target="../media/image564.wmf"/><Relationship Id="rId4" Type="http://schemas.openxmlformats.org/officeDocument/2006/relationships/image" Target="../media/image561.wmf"/><Relationship Id="rId9" Type="http://schemas.openxmlformats.org/officeDocument/2006/relationships/oleObject" Target="../embeddings/oleObject594.bin"/></Relationships>
</file>

<file path=ppt/slides/_rels/slide12.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oleObject" Target="../embeddings/oleObject35.bin"/><Relationship Id="rId18" Type="http://schemas.openxmlformats.org/officeDocument/2006/relationships/image" Target="../media/image41.emf"/><Relationship Id="rId3" Type="http://schemas.openxmlformats.org/officeDocument/2006/relationships/oleObject" Target="../embeddings/oleObject30.bin"/><Relationship Id="rId21" Type="http://schemas.openxmlformats.org/officeDocument/2006/relationships/oleObject" Target="../embeddings/oleObject39.bin"/><Relationship Id="rId7" Type="http://schemas.openxmlformats.org/officeDocument/2006/relationships/oleObject" Target="../embeddings/oleObject32.bin"/><Relationship Id="rId12" Type="http://schemas.openxmlformats.org/officeDocument/2006/relationships/image" Target="../media/image38.wmf"/><Relationship Id="rId17" Type="http://schemas.openxmlformats.org/officeDocument/2006/relationships/oleObject" Target="../embeddings/oleObject37.bin"/><Relationship Id="rId2" Type="http://schemas.openxmlformats.org/officeDocument/2006/relationships/slideLayout" Target="../slideLayouts/slideLayout2.xml"/><Relationship Id="rId16" Type="http://schemas.openxmlformats.org/officeDocument/2006/relationships/image" Target="../media/image40.wmf"/><Relationship Id="rId20" Type="http://schemas.openxmlformats.org/officeDocument/2006/relationships/image" Target="../media/image42.emf"/><Relationship Id="rId1" Type="http://schemas.openxmlformats.org/officeDocument/2006/relationships/vmlDrawing" Target="../drawings/vmlDrawing7.vml"/><Relationship Id="rId6" Type="http://schemas.openxmlformats.org/officeDocument/2006/relationships/image" Target="../media/image35.wmf"/><Relationship Id="rId11" Type="http://schemas.openxmlformats.org/officeDocument/2006/relationships/oleObject" Target="../embeddings/oleObject34.bin"/><Relationship Id="rId5" Type="http://schemas.openxmlformats.org/officeDocument/2006/relationships/oleObject" Target="../embeddings/oleObject31.bin"/><Relationship Id="rId15" Type="http://schemas.openxmlformats.org/officeDocument/2006/relationships/oleObject" Target="../embeddings/oleObject36.bin"/><Relationship Id="rId10" Type="http://schemas.openxmlformats.org/officeDocument/2006/relationships/image" Target="../media/image37.wmf"/><Relationship Id="rId19" Type="http://schemas.openxmlformats.org/officeDocument/2006/relationships/oleObject" Target="../embeddings/oleObject38.bin"/><Relationship Id="rId4" Type="http://schemas.openxmlformats.org/officeDocument/2006/relationships/image" Target="../media/image34.wmf"/><Relationship Id="rId9" Type="http://schemas.openxmlformats.org/officeDocument/2006/relationships/oleObject" Target="../embeddings/oleObject33.bin"/><Relationship Id="rId14" Type="http://schemas.openxmlformats.org/officeDocument/2006/relationships/image" Target="../media/image39.wmf"/><Relationship Id="rId22" Type="http://schemas.openxmlformats.org/officeDocument/2006/relationships/image" Target="../media/image43.emf"/></Relationships>
</file>

<file path=ppt/slides/_rels/slide120.xml.rels><?xml version="1.0" encoding="UTF-8" standalone="yes"?>
<Relationships xmlns="http://schemas.openxmlformats.org/package/2006/relationships"><Relationship Id="rId8" Type="http://schemas.openxmlformats.org/officeDocument/2006/relationships/image" Target="../media/image567.wmf"/><Relationship Id="rId13" Type="http://schemas.openxmlformats.org/officeDocument/2006/relationships/oleObject" Target="../embeddings/oleObject600.bin"/><Relationship Id="rId18" Type="http://schemas.openxmlformats.org/officeDocument/2006/relationships/image" Target="../media/image572.wmf"/><Relationship Id="rId26" Type="http://schemas.openxmlformats.org/officeDocument/2006/relationships/image" Target="../media/image575.emf"/><Relationship Id="rId3" Type="http://schemas.openxmlformats.org/officeDocument/2006/relationships/oleObject" Target="../embeddings/oleObject595.bin"/><Relationship Id="rId21" Type="http://schemas.openxmlformats.org/officeDocument/2006/relationships/oleObject" Target="../embeddings/oleObject605.bin"/><Relationship Id="rId7" Type="http://schemas.openxmlformats.org/officeDocument/2006/relationships/oleObject" Target="../embeddings/oleObject597.bin"/><Relationship Id="rId12" Type="http://schemas.openxmlformats.org/officeDocument/2006/relationships/image" Target="../media/image569.emf"/><Relationship Id="rId17" Type="http://schemas.openxmlformats.org/officeDocument/2006/relationships/oleObject" Target="../embeddings/oleObject602.bin"/><Relationship Id="rId25" Type="http://schemas.openxmlformats.org/officeDocument/2006/relationships/oleObject" Target="../embeddings/oleObject607.bin"/><Relationship Id="rId2" Type="http://schemas.openxmlformats.org/officeDocument/2006/relationships/slideLayout" Target="../slideLayouts/slideLayout2.xml"/><Relationship Id="rId16" Type="http://schemas.openxmlformats.org/officeDocument/2006/relationships/image" Target="../media/image571.emf"/><Relationship Id="rId20" Type="http://schemas.openxmlformats.org/officeDocument/2006/relationships/oleObject" Target="../embeddings/oleObject604.bin"/><Relationship Id="rId1" Type="http://schemas.openxmlformats.org/officeDocument/2006/relationships/vmlDrawing" Target="../drawings/vmlDrawing92.vml"/><Relationship Id="rId6" Type="http://schemas.openxmlformats.org/officeDocument/2006/relationships/image" Target="../media/image566.wmf"/><Relationship Id="rId11" Type="http://schemas.openxmlformats.org/officeDocument/2006/relationships/oleObject" Target="../embeddings/oleObject599.bin"/><Relationship Id="rId24" Type="http://schemas.openxmlformats.org/officeDocument/2006/relationships/image" Target="../media/image574.wmf"/><Relationship Id="rId5" Type="http://schemas.openxmlformats.org/officeDocument/2006/relationships/oleObject" Target="../embeddings/oleObject596.bin"/><Relationship Id="rId15" Type="http://schemas.openxmlformats.org/officeDocument/2006/relationships/oleObject" Target="../embeddings/oleObject601.bin"/><Relationship Id="rId23" Type="http://schemas.openxmlformats.org/officeDocument/2006/relationships/oleObject" Target="../embeddings/oleObject606.bin"/><Relationship Id="rId28" Type="http://schemas.openxmlformats.org/officeDocument/2006/relationships/image" Target="../media/image576.emf"/><Relationship Id="rId10" Type="http://schemas.openxmlformats.org/officeDocument/2006/relationships/image" Target="../media/image568.wmf"/><Relationship Id="rId19" Type="http://schemas.openxmlformats.org/officeDocument/2006/relationships/oleObject" Target="../embeddings/oleObject603.bin"/><Relationship Id="rId4" Type="http://schemas.openxmlformats.org/officeDocument/2006/relationships/image" Target="../media/image565.wmf"/><Relationship Id="rId9" Type="http://schemas.openxmlformats.org/officeDocument/2006/relationships/oleObject" Target="../embeddings/oleObject598.bin"/><Relationship Id="rId14" Type="http://schemas.openxmlformats.org/officeDocument/2006/relationships/image" Target="../media/image570.emf"/><Relationship Id="rId22" Type="http://schemas.openxmlformats.org/officeDocument/2006/relationships/image" Target="../media/image573.emf"/><Relationship Id="rId27" Type="http://schemas.openxmlformats.org/officeDocument/2006/relationships/oleObject" Target="../embeddings/oleObject608.bin"/></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609.bin"/><Relationship Id="rId7" Type="http://schemas.openxmlformats.org/officeDocument/2006/relationships/oleObject" Target="../embeddings/oleObject611.bin"/><Relationship Id="rId2" Type="http://schemas.openxmlformats.org/officeDocument/2006/relationships/slideLayout" Target="../slideLayouts/slideLayout2.xml"/><Relationship Id="rId1" Type="http://schemas.openxmlformats.org/officeDocument/2006/relationships/vmlDrawing" Target="../drawings/vmlDrawing93.vml"/><Relationship Id="rId6" Type="http://schemas.openxmlformats.org/officeDocument/2006/relationships/image" Target="../media/image578.wmf"/><Relationship Id="rId5" Type="http://schemas.openxmlformats.org/officeDocument/2006/relationships/oleObject" Target="../embeddings/oleObject610.bin"/><Relationship Id="rId4" Type="http://schemas.openxmlformats.org/officeDocument/2006/relationships/image" Target="../media/image577.wmf"/></Relationships>
</file>

<file path=ppt/slides/_rels/slide123.xml.rels><?xml version="1.0" encoding="UTF-8" standalone="yes"?>
<Relationships xmlns="http://schemas.openxmlformats.org/package/2006/relationships"><Relationship Id="rId8" Type="http://schemas.openxmlformats.org/officeDocument/2006/relationships/image" Target="../media/image581.wmf"/><Relationship Id="rId3" Type="http://schemas.openxmlformats.org/officeDocument/2006/relationships/oleObject" Target="../embeddings/oleObject612.bin"/><Relationship Id="rId7" Type="http://schemas.openxmlformats.org/officeDocument/2006/relationships/oleObject" Target="../embeddings/oleObject614.bin"/><Relationship Id="rId12" Type="http://schemas.openxmlformats.org/officeDocument/2006/relationships/image" Target="../media/image583.wmf"/><Relationship Id="rId2" Type="http://schemas.openxmlformats.org/officeDocument/2006/relationships/slideLayout" Target="../slideLayouts/slideLayout2.xml"/><Relationship Id="rId1" Type="http://schemas.openxmlformats.org/officeDocument/2006/relationships/vmlDrawing" Target="../drawings/vmlDrawing94.vml"/><Relationship Id="rId6" Type="http://schemas.openxmlformats.org/officeDocument/2006/relationships/image" Target="../media/image580.wmf"/><Relationship Id="rId11" Type="http://schemas.openxmlformats.org/officeDocument/2006/relationships/oleObject" Target="../embeddings/oleObject616.bin"/><Relationship Id="rId5" Type="http://schemas.openxmlformats.org/officeDocument/2006/relationships/oleObject" Target="../embeddings/oleObject613.bin"/><Relationship Id="rId10" Type="http://schemas.openxmlformats.org/officeDocument/2006/relationships/image" Target="../media/image582.wmf"/><Relationship Id="rId4" Type="http://schemas.openxmlformats.org/officeDocument/2006/relationships/image" Target="../media/image579.wmf"/><Relationship Id="rId9" Type="http://schemas.openxmlformats.org/officeDocument/2006/relationships/oleObject" Target="../embeddings/oleObject615.bin"/></Relationships>
</file>

<file path=ppt/slides/_rels/slide124.xml.rels><?xml version="1.0" encoding="UTF-8" standalone="yes"?>
<Relationships xmlns="http://schemas.openxmlformats.org/package/2006/relationships"><Relationship Id="rId8" Type="http://schemas.openxmlformats.org/officeDocument/2006/relationships/image" Target="../media/image586.wmf"/><Relationship Id="rId3" Type="http://schemas.openxmlformats.org/officeDocument/2006/relationships/oleObject" Target="../embeddings/oleObject617.bin"/><Relationship Id="rId7" Type="http://schemas.openxmlformats.org/officeDocument/2006/relationships/oleObject" Target="../embeddings/oleObject619.bin"/><Relationship Id="rId2" Type="http://schemas.openxmlformats.org/officeDocument/2006/relationships/slideLayout" Target="../slideLayouts/slideLayout2.xml"/><Relationship Id="rId1" Type="http://schemas.openxmlformats.org/officeDocument/2006/relationships/vmlDrawing" Target="../drawings/vmlDrawing95.vml"/><Relationship Id="rId6" Type="http://schemas.openxmlformats.org/officeDocument/2006/relationships/image" Target="../media/image585.wmf"/><Relationship Id="rId5" Type="http://schemas.openxmlformats.org/officeDocument/2006/relationships/oleObject" Target="../embeddings/oleObject618.bin"/><Relationship Id="rId4" Type="http://schemas.openxmlformats.org/officeDocument/2006/relationships/image" Target="../media/image584.wmf"/></Relationships>
</file>

<file path=ppt/slides/_rels/slide125.xml.rels><?xml version="1.0" encoding="UTF-8" standalone="yes"?>
<Relationships xmlns="http://schemas.openxmlformats.org/package/2006/relationships"><Relationship Id="rId8" Type="http://schemas.openxmlformats.org/officeDocument/2006/relationships/image" Target="../media/image589.wmf"/><Relationship Id="rId3" Type="http://schemas.openxmlformats.org/officeDocument/2006/relationships/oleObject" Target="../embeddings/oleObject620.bin"/><Relationship Id="rId7" Type="http://schemas.openxmlformats.org/officeDocument/2006/relationships/oleObject" Target="../embeddings/oleObject622.bin"/><Relationship Id="rId12" Type="http://schemas.openxmlformats.org/officeDocument/2006/relationships/image" Target="../media/image591.wmf"/><Relationship Id="rId2" Type="http://schemas.openxmlformats.org/officeDocument/2006/relationships/slideLayout" Target="../slideLayouts/slideLayout2.xml"/><Relationship Id="rId1" Type="http://schemas.openxmlformats.org/officeDocument/2006/relationships/vmlDrawing" Target="../drawings/vmlDrawing96.vml"/><Relationship Id="rId6" Type="http://schemas.openxmlformats.org/officeDocument/2006/relationships/image" Target="../media/image588.wmf"/><Relationship Id="rId11" Type="http://schemas.openxmlformats.org/officeDocument/2006/relationships/oleObject" Target="../embeddings/oleObject624.bin"/><Relationship Id="rId5" Type="http://schemas.openxmlformats.org/officeDocument/2006/relationships/oleObject" Target="../embeddings/oleObject621.bin"/><Relationship Id="rId10" Type="http://schemas.openxmlformats.org/officeDocument/2006/relationships/image" Target="../media/image590.wmf"/><Relationship Id="rId4" Type="http://schemas.openxmlformats.org/officeDocument/2006/relationships/image" Target="../media/image587.wmf"/><Relationship Id="rId9" Type="http://schemas.openxmlformats.org/officeDocument/2006/relationships/oleObject" Target="../embeddings/oleObject623.bin"/></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625.bin"/><Relationship Id="rId2" Type="http://schemas.openxmlformats.org/officeDocument/2006/relationships/slideLayout" Target="../slideLayouts/slideLayout2.xml"/><Relationship Id="rId1" Type="http://schemas.openxmlformats.org/officeDocument/2006/relationships/vmlDrawing" Target="../drawings/vmlDrawing97.vml"/><Relationship Id="rId6" Type="http://schemas.openxmlformats.org/officeDocument/2006/relationships/image" Target="../media/image593.wmf"/><Relationship Id="rId5" Type="http://schemas.openxmlformats.org/officeDocument/2006/relationships/oleObject" Target="../embeddings/oleObject626.bin"/><Relationship Id="rId4" Type="http://schemas.openxmlformats.org/officeDocument/2006/relationships/image" Target="../media/image592.wmf"/></Relationships>
</file>

<file path=ppt/slides/_rels/slide127.xml.rels><?xml version="1.0" encoding="UTF-8" standalone="yes"?>
<Relationships xmlns="http://schemas.openxmlformats.org/package/2006/relationships"><Relationship Id="rId8" Type="http://schemas.openxmlformats.org/officeDocument/2006/relationships/image" Target="../media/image596.wmf"/><Relationship Id="rId3" Type="http://schemas.openxmlformats.org/officeDocument/2006/relationships/oleObject" Target="../embeddings/oleObject627.bin"/><Relationship Id="rId7" Type="http://schemas.openxmlformats.org/officeDocument/2006/relationships/oleObject" Target="../embeddings/oleObject629.bin"/><Relationship Id="rId2" Type="http://schemas.openxmlformats.org/officeDocument/2006/relationships/slideLayout" Target="../slideLayouts/slideLayout2.xml"/><Relationship Id="rId1" Type="http://schemas.openxmlformats.org/officeDocument/2006/relationships/vmlDrawing" Target="../drawings/vmlDrawing98.vml"/><Relationship Id="rId6" Type="http://schemas.openxmlformats.org/officeDocument/2006/relationships/image" Target="../media/image595.wmf"/><Relationship Id="rId5" Type="http://schemas.openxmlformats.org/officeDocument/2006/relationships/oleObject" Target="../embeddings/oleObject628.bin"/><Relationship Id="rId10" Type="http://schemas.openxmlformats.org/officeDocument/2006/relationships/image" Target="../media/image597.wmf"/><Relationship Id="rId4" Type="http://schemas.openxmlformats.org/officeDocument/2006/relationships/image" Target="../media/image594.wmf"/><Relationship Id="rId9" Type="http://schemas.openxmlformats.org/officeDocument/2006/relationships/oleObject" Target="../embeddings/oleObject630.bin"/></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631.bin"/><Relationship Id="rId2" Type="http://schemas.openxmlformats.org/officeDocument/2006/relationships/slideLayout" Target="../slideLayouts/slideLayout2.xml"/><Relationship Id="rId1" Type="http://schemas.openxmlformats.org/officeDocument/2006/relationships/vmlDrawing" Target="../drawings/vmlDrawing99.vml"/><Relationship Id="rId6" Type="http://schemas.openxmlformats.org/officeDocument/2006/relationships/image" Target="../media/image599.wmf"/><Relationship Id="rId5" Type="http://schemas.openxmlformats.org/officeDocument/2006/relationships/oleObject" Target="../embeddings/oleObject632.bin"/><Relationship Id="rId4" Type="http://schemas.openxmlformats.org/officeDocument/2006/relationships/image" Target="../media/image598.wmf"/></Relationships>
</file>

<file path=ppt/slides/_rels/slide13.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oleObject" Target="../embeddings/oleObject45.bin"/><Relationship Id="rId18" Type="http://schemas.openxmlformats.org/officeDocument/2006/relationships/image" Target="../media/image51.emf"/><Relationship Id="rId26" Type="http://schemas.openxmlformats.org/officeDocument/2006/relationships/image" Target="../media/image55.emf"/><Relationship Id="rId3" Type="http://schemas.openxmlformats.org/officeDocument/2006/relationships/oleObject" Target="../embeddings/oleObject40.bin"/><Relationship Id="rId21" Type="http://schemas.openxmlformats.org/officeDocument/2006/relationships/oleObject" Target="../embeddings/oleObject49.bin"/><Relationship Id="rId7" Type="http://schemas.openxmlformats.org/officeDocument/2006/relationships/oleObject" Target="../embeddings/oleObject42.bin"/><Relationship Id="rId12" Type="http://schemas.openxmlformats.org/officeDocument/2006/relationships/image" Target="../media/image48.emf"/><Relationship Id="rId17" Type="http://schemas.openxmlformats.org/officeDocument/2006/relationships/oleObject" Target="../embeddings/oleObject47.bin"/><Relationship Id="rId25" Type="http://schemas.openxmlformats.org/officeDocument/2006/relationships/oleObject" Target="../embeddings/oleObject51.bin"/><Relationship Id="rId2" Type="http://schemas.openxmlformats.org/officeDocument/2006/relationships/slideLayout" Target="../slideLayouts/slideLayout2.xml"/><Relationship Id="rId16" Type="http://schemas.openxmlformats.org/officeDocument/2006/relationships/image" Target="../media/image50.emf"/><Relationship Id="rId20" Type="http://schemas.openxmlformats.org/officeDocument/2006/relationships/image" Target="../media/image52.emf"/><Relationship Id="rId29" Type="http://schemas.openxmlformats.org/officeDocument/2006/relationships/oleObject" Target="../embeddings/oleObject53.bin"/><Relationship Id="rId1" Type="http://schemas.openxmlformats.org/officeDocument/2006/relationships/vmlDrawing" Target="../drawings/vmlDrawing8.vml"/><Relationship Id="rId6" Type="http://schemas.openxmlformats.org/officeDocument/2006/relationships/image" Target="../media/image45.emf"/><Relationship Id="rId11" Type="http://schemas.openxmlformats.org/officeDocument/2006/relationships/oleObject" Target="../embeddings/oleObject44.bin"/><Relationship Id="rId24" Type="http://schemas.openxmlformats.org/officeDocument/2006/relationships/image" Target="../media/image54.emf"/><Relationship Id="rId32" Type="http://schemas.openxmlformats.org/officeDocument/2006/relationships/image" Target="../media/image58.emf"/><Relationship Id="rId5" Type="http://schemas.openxmlformats.org/officeDocument/2006/relationships/oleObject" Target="../embeddings/oleObject41.bin"/><Relationship Id="rId15" Type="http://schemas.openxmlformats.org/officeDocument/2006/relationships/oleObject" Target="../embeddings/oleObject46.bin"/><Relationship Id="rId23" Type="http://schemas.openxmlformats.org/officeDocument/2006/relationships/oleObject" Target="../embeddings/oleObject50.bin"/><Relationship Id="rId28" Type="http://schemas.openxmlformats.org/officeDocument/2006/relationships/image" Target="../media/image56.emf"/><Relationship Id="rId10" Type="http://schemas.openxmlformats.org/officeDocument/2006/relationships/image" Target="../media/image47.emf"/><Relationship Id="rId19" Type="http://schemas.openxmlformats.org/officeDocument/2006/relationships/oleObject" Target="../embeddings/oleObject48.bin"/><Relationship Id="rId31" Type="http://schemas.openxmlformats.org/officeDocument/2006/relationships/oleObject" Target="../embeddings/oleObject54.bin"/><Relationship Id="rId4" Type="http://schemas.openxmlformats.org/officeDocument/2006/relationships/image" Target="../media/image44.emf"/><Relationship Id="rId9" Type="http://schemas.openxmlformats.org/officeDocument/2006/relationships/oleObject" Target="../embeddings/oleObject43.bin"/><Relationship Id="rId14" Type="http://schemas.openxmlformats.org/officeDocument/2006/relationships/image" Target="../media/image49.emf"/><Relationship Id="rId22" Type="http://schemas.openxmlformats.org/officeDocument/2006/relationships/image" Target="../media/image53.emf"/><Relationship Id="rId27" Type="http://schemas.openxmlformats.org/officeDocument/2006/relationships/oleObject" Target="../embeddings/oleObject52.bin"/><Relationship Id="rId30" Type="http://schemas.openxmlformats.org/officeDocument/2006/relationships/image" Target="../media/image57.emf"/></Relationships>
</file>

<file path=ppt/slides/_rels/slide130.xml.rels><?xml version="1.0" encoding="UTF-8" standalone="yes"?>
<Relationships xmlns="http://schemas.openxmlformats.org/package/2006/relationships"><Relationship Id="rId8" Type="http://schemas.openxmlformats.org/officeDocument/2006/relationships/image" Target="../media/image602.wmf"/><Relationship Id="rId3" Type="http://schemas.openxmlformats.org/officeDocument/2006/relationships/oleObject" Target="../embeddings/oleObject633.bin"/><Relationship Id="rId7" Type="http://schemas.openxmlformats.org/officeDocument/2006/relationships/oleObject" Target="../embeddings/oleObject635.bin"/><Relationship Id="rId2" Type="http://schemas.openxmlformats.org/officeDocument/2006/relationships/slideLayout" Target="../slideLayouts/slideLayout2.xml"/><Relationship Id="rId1" Type="http://schemas.openxmlformats.org/officeDocument/2006/relationships/vmlDrawing" Target="../drawings/vmlDrawing100.vml"/><Relationship Id="rId6" Type="http://schemas.openxmlformats.org/officeDocument/2006/relationships/image" Target="../media/image601.wmf"/><Relationship Id="rId5" Type="http://schemas.openxmlformats.org/officeDocument/2006/relationships/oleObject" Target="../embeddings/oleObject634.bin"/><Relationship Id="rId4" Type="http://schemas.openxmlformats.org/officeDocument/2006/relationships/image" Target="../media/image600.wmf"/></Relationships>
</file>

<file path=ppt/slides/_rels/slide131.xml.rels><?xml version="1.0" encoding="UTF-8" standalone="yes"?>
<Relationships xmlns="http://schemas.openxmlformats.org/package/2006/relationships"><Relationship Id="rId8" Type="http://schemas.openxmlformats.org/officeDocument/2006/relationships/image" Target="../media/image605.wmf"/><Relationship Id="rId3" Type="http://schemas.openxmlformats.org/officeDocument/2006/relationships/oleObject" Target="../embeddings/oleObject636.bin"/><Relationship Id="rId7" Type="http://schemas.openxmlformats.org/officeDocument/2006/relationships/oleObject" Target="../embeddings/oleObject638.bin"/><Relationship Id="rId2" Type="http://schemas.openxmlformats.org/officeDocument/2006/relationships/slideLayout" Target="../slideLayouts/slideLayout2.xml"/><Relationship Id="rId1" Type="http://schemas.openxmlformats.org/officeDocument/2006/relationships/vmlDrawing" Target="../drawings/vmlDrawing101.vml"/><Relationship Id="rId6" Type="http://schemas.openxmlformats.org/officeDocument/2006/relationships/image" Target="../media/image604.wmf"/><Relationship Id="rId5" Type="http://schemas.openxmlformats.org/officeDocument/2006/relationships/oleObject" Target="../embeddings/oleObject637.bin"/><Relationship Id="rId4" Type="http://schemas.openxmlformats.org/officeDocument/2006/relationships/image" Target="../media/image603.wmf"/></Relationships>
</file>

<file path=ppt/slides/_rels/slide132.xml.rels><?xml version="1.0" encoding="UTF-8" standalone="yes"?>
<Relationships xmlns="http://schemas.openxmlformats.org/package/2006/relationships"><Relationship Id="rId8" Type="http://schemas.openxmlformats.org/officeDocument/2006/relationships/image" Target="../media/image608.wmf"/><Relationship Id="rId13" Type="http://schemas.openxmlformats.org/officeDocument/2006/relationships/oleObject" Target="../embeddings/oleObject644.bin"/><Relationship Id="rId3" Type="http://schemas.openxmlformats.org/officeDocument/2006/relationships/oleObject" Target="../embeddings/oleObject639.bin"/><Relationship Id="rId7" Type="http://schemas.openxmlformats.org/officeDocument/2006/relationships/oleObject" Target="../embeddings/oleObject641.bin"/><Relationship Id="rId12" Type="http://schemas.openxmlformats.org/officeDocument/2006/relationships/image" Target="../media/image610.wmf"/><Relationship Id="rId2" Type="http://schemas.openxmlformats.org/officeDocument/2006/relationships/slideLayout" Target="../slideLayouts/slideLayout5.xml"/><Relationship Id="rId16" Type="http://schemas.openxmlformats.org/officeDocument/2006/relationships/image" Target="../media/image612.wmf"/><Relationship Id="rId1" Type="http://schemas.openxmlformats.org/officeDocument/2006/relationships/vmlDrawing" Target="../drawings/vmlDrawing102.vml"/><Relationship Id="rId6" Type="http://schemas.openxmlformats.org/officeDocument/2006/relationships/image" Target="../media/image607.wmf"/><Relationship Id="rId11" Type="http://schemas.openxmlformats.org/officeDocument/2006/relationships/oleObject" Target="../embeddings/oleObject643.bin"/><Relationship Id="rId5" Type="http://schemas.openxmlformats.org/officeDocument/2006/relationships/oleObject" Target="../embeddings/oleObject640.bin"/><Relationship Id="rId15" Type="http://schemas.openxmlformats.org/officeDocument/2006/relationships/oleObject" Target="../embeddings/oleObject645.bin"/><Relationship Id="rId10" Type="http://schemas.openxmlformats.org/officeDocument/2006/relationships/image" Target="../media/image609.wmf"/><Relationship Id="rId4" Type="http://schemas.openxmlformats.org/officeDocument/2006/relationships/image" Target="../media/image606.wmf"/><Relationship Id="rId9" Type="http://schemas.openxmlformats.org/officeDocument/2006/relationships/oleObject" Target="../embeddings/oleObject642.bin"/><Relationship Id="rId14" Type="http://schemas.openxmlformats.org/officeDocument/2006/relationships/image" Target="../media/image611.w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646.bin"/><Relationship Id="rId2" Type="http://schemas.openxmlformats.org/officeDocument/2006/relationships/slideLayout" Target="../slideLayouts/slideLayout2.xml"/><Relationship Id="rId1" Type="http://schemas.openxmlformats.org/officeDocument/2006/relationships/vmlDrawing" Target="../drawings/vmlDrawing103.vml"/><Relationship Id="rId4" Type="http://schemas.openxmlformats.org/officeDocument/2006/relationships/image" Target="../media/image613.w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647.bin"/><Relationship Id="rId2" Type="http://schemas.openxmlformats.org/officeDocument/2006/relationships/slideLayout" Target="../slideLayouts/slideLayout2.xml"/><Relationship Id="rId1" Type="http://schemas.openxmlformats.org/officeDocument/2006/relationships/vmlDrawing" Target="../drawings/vmlDrawing104.vml"/><Relationship Id="rId6" Type="http://schemas.openxmlformats.org/officeDocument/2006/relationships/image" Target="../media/image615.emf"/><Relationship Id="rId5" Type="http://schemas.openxmlformats.org/officeDocument/2006/relationships/oleObject" Target="../embeddings/oleObject648.bin"/><Relationship Id="rId4" Type="http://schemas.openxmlformats.org/officeDocument/2006/relationships/image" Target="../media/image614.emf"/></Relationships>
</file>

<file path=ppt/slides/_rels/slide135.xml.rels><?xml version="1.0" encoding="UTF-8" standalone="yes"?>
<Relationships xmlns="http://schemas.openxmlformats.org/package/2006/relationships"><Relationship Id="rId8" Type="http://schemas.openxmlformats.org/officeDocument/2006/relationships/image" Target="../media/image618.emf"/><Relationship Id="rId3" Type="http://schemas.openxmlformats.org/officeDocument/2006/relationships/oleObject" Target="../embeddings/oleObject649.bin"/><Relationship Id="rId7" Type="http://schemas.openxmlformats.org/officeDocument/2006/relationships/oleObject" Target="../embeddings/oleObject651.bin"/><Relationship Id="rId2" Type="http://schemas.openxmlformats.org/officeDocument/2006/relationships/slideLayout" Target="../slideLayouts/slideLayout2.xml"/><Relationship Id="rId1" Type="http://schemas.openxmlformats.org/officeDocument/2006/relationships/vmlDrawing" Target="../drawings/vmlDrawing105.vml"/><Relationship Id="rId6" Type="http://schemas.openxmlformats.org/officeDocument/2006/relationships/image" Target="../media/image617.emf"/><Relationship Id="rId5" Type="http://schemas.openxmlformats.org/officeDocument/2006/relationships/oleObject" Target="../embeddings/oleObject650.bin"/><Relationship Id="rId10" Type="http://schemas.openxmlformats.org/officeDocument/2006/relationships/image" Target="../media/image619.emf"/><Relationship Id="rId4" Type="http://schemas.openxmlformats.org/officeDocument/2006/relationships/image" Target="../media/image616.emf"/><Relationship Id="rId9" Type="http://schemas.openxmlformats.org/officeDocument/2006/relationships/oleObject" Target="../embeddings/oleObject652.bin"/></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653.bin"/><Relationship Id="rId2" Type="http://schemas.openxmlformats.org/officeDocument/2006/relationships/slideLayout" Target="../slideLayouts/slideLayout5.xml"/><Relationship Id="rId1" Type="http://schemas.openxmlformats.org/officeDocument/2006/relationships/vmlDrawing" Target="../drawings/vmlDrawing106.vml"/><Relationship Id="rId6" Type="http://schemas.openxmlformats.org/officeDocument/2006/relationships/image" Target="../media/image621.emf"/><Relationship Id="rId5" Type="http://schemas.openxmlformats.org/officeDocument/2006/relationships/oleObject" Target="../embeddings/oleObject654.bin"/><Relationship Id="rId4" Type="http://schemas.openxmlformats.org/officeDocument/2006/relationships/image" Target="../media/image620.emf"/></Relationships>
</file>

<file path=ppt/slides/_rels/slide137.xml.rels><?xml version="1.0" encoding="UTF-8" standalone="yes"?>
<Relationships xmlns="http://schemas.openxmlformats.org/package/2006/relationships"><Relationship Id="rId8" Type="http://schemas.openxmlformats.org/officeDocument/2006/relationships/image" Target="../media/image624.emf"/><Relationship Id="rId3" Type="http://schemas.openxmlformats.org/officeDocument/2006/relationships/oleObject" Target="../embeddings/oleObject655.bin"/><Relationship Id="rId7" Type="http://schemas.openxmlformats.org/officeDocument/2006/relationships/oleObject" Target="../embeddings/oleObject657.bin"/><Relationship Id="rId2" Type="http://schemas.openxmlformats.org/officeDocument/2006/relationships/slideLayout" Target="../slideLayouts/slideLayout2.xml"/><Relationship Id="rId1" Type="http://schemas.openxmlformats.org/officeDocument/2006/relationships/vmlDrawing" Target="../drawings/vmlDrawing107.vml"/><Relationship Id="rId6" Type="http://schemas.openxmlformats.org/officeDocument/2006/relationships/image" Target="../media/image623.emf"/><Relationship Id="rId5" Type="http://schemas.openxmlformats.org/officeDocument/2006/relationships/oleObject" Target="../embeddings/oleObject656.bin"/><Relationship Id="rId10" Type="http://schemas.openxmlformats.org/officeDocument/2006/relationships/image" Target="../media/image625.emf"/><Relationship Id="rId4" Type="http://schemas.openxmlformats.org/officeDocument/2006/relationships/image" Target="../media/image622.emf"/><Relationship Id="rId9" Type="http://schemas.openxmlformats.org/officeDocument/2006/relationships/oleObject" Target="../embeddings/oleObject658.bin"/></Relationships>
</file>

<file path=ppt/slides/_rels/slide138.xml.rels><?xml version="1.0" encoding="UTF-8" standalone="yes"?>
<Relationships xmlns="http://schemas.openxmlformats.org/package/2006/relationships"><Relationship Id="rId8" Type="http://schemas.openxmlformats.org/officeDocument/2006/relationships/image" Target="../media/image628.emf"/><Relationship Id="rId3" Type="http://schemas.openxmlformats.org/officeDocument/2006/relationships/oleObject" Target="../embeddings/oleObject659.bin"/><Relationship Id="rId7" Type="http://schemas.openxmlformats.org/officeDocument/2006/relationships/oleObject" Target="../embeddings/oleObject661.bin"/><Relationship Id="rId2" Type="http://schemas.openxmlformats.org/officeDocument/2006/relationships/slideLayout" Target="../slideLayouts/slideLayout2.xml"/><Relationship Id="rId1" Type="http://schemas.openxmlformats.org/officeDocument/2006/relationships/vmlDrawing" Target="../drawings/vmlDrawing108.vml"/><Relationship Id="rId6" Type="http://schemas.openxmlformats.org/officeDocument/2006/relationships/image" Target="../media/image627.emf"/><Relationship Id="rId5" Type="http://schemas.openxmlformats.org/officeDocument/2006/relationships/oleObject" Target="../embeddings/oleObject660.bin"/><Relationship Id="rId10" Type="http://schemas.openxmlformats.org/officeDocument/2006/relationships/image" Target="../media/image629.emf"/><Relationship Id="rId4" Type="http://schemas.openxmlformats.org/officeDocument/2006/relationships/image" Target="../media/image626.emf"/><Relationship Id="rId9" Type="http://schemas.openxmlformats.org/officeDocument/2006/relationships/oleObject" Target="../embeddings/oleObject662.bin"/></Relationships>
</file>

<file path=ppt/slides/_rels/slide139.xml.rels><?xml version="1.0" encoding="UTF-8" standalone="yes"?>
<Relationships xmlns="http://schemas.openxmlformats.org/package/2006/relationships"><Relationship Id="rId8" Type="http://schemas.openxmlformats.org/officeDocument/2006/relationships/image" Target="../media/image632.emf"/><Relationship Id="rId3" Type="http://schemas.openxmlformats.org/officeDocument/2006/relationships/oleObject" Target="../embeddings/oleObject663.bin"/><Relationship Id="rId7" Type="http://schemas.openxmlformats.org/officeDocument/2006/relationships/oleObject" Target="../embeddings/oleObject665.bin"/><Relationship Id="rId2" Type="http://schemas.openxmlformats.org/officeDocument/2006/relationships/slideLayout" Target="../slideLayouts/slideLayout2.xml"/><Relationship Id="rId1" Type="http://schemas.openxmlformats.org/officeDocument/2006/relationships/vmlDrawing" Target="../drawings/vmlDrawing109.vml"/><Relationship Id="rId6" Type="http://schemas.openxmlformats.org/officeDocument/2006/relationships/image" Target="../media/image631.emf"/><Relationship Id="rId5" Type="http://schemas.openxmlformats.org/officeDocument/2006/relationships/oleObject" Target="../embeddings/oleObject664.bin"/><Relationship Id="rId4" Type="http://schemas.openxmlformats.org/officeDocument/2006/relationships/image" Target="../media/image63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635.emf"/><Relationship Id="rId3" Type="http://schemas.openxmlformats.org/officeDocument/2006/relationships/oleObject" Target="../embeddings/oleObject666.bin"/><Relationship Id="rId7" Type="http://schemas.openxmlformats.org/officeDocument/2006/relationships/oleObject" Target="../embeddings/oleObject668.bin"/><Relationship Id="rId2" Type="http://schemas.openxmlformats.org/officeDocument/2006/relationships/slideLayout" Target="../slideLayouts/slideLayout5.xml"/><Relationship Id="rId1" Type="http://schemas.openxmlformats.org/officeDocument/2006/relationships/vmlDrawing" Target="../drawings/vmlDrawing110.vml"/><Relationship Id="rId6" Type="http://schemas.openxmlformats.org/officeDocument/2006/relationships/image" Target="../media/image634.emf"/><Relationship Id="rId5" Type="http://schemas.openxmlformats.org/officeDocument/2006/relationships/oleObject" Target="../embeddings/oleObject667.bin"/><Relationship Id="rId4" Type="http://schemas.openxmlformats.org/officeDocument/2006/relationships/image" Target="../media/image633.emf"/></Relationships>
</file>

<file path=ppt/slides/_rels/slide143.xml.rels><?xml version="1.0" encoding="UTF-8" standalone="yes"?>
<Relationships xmlns="http://schemas.openxmlformats.org/package/2006/relationships"><Relationship Id="rId8" Type="http://schemas.openxmlformats.org/officeDocument/2006/relationships/image" Target="../media/image638.emf"/><Relationship Id="rId3" Type="http://schemas.openxmlformats.org/officeDocument/2006/relationships/oleObject" Target="../embeddings/oleObject669.bin"/><Relationship Id="rId7" Type="http://schemas.openxmlformats.org/officeDocument/2006/relationships/oleObject" Target="../embeddings/oleObject671.bin"/><Relationship Id="rId12" Type="http://schemas.openxmlformats.org/officeDocument/2006/relationships/image" Target="../media/image640.wmf"/><Relationship Id="rId2" Type="http://schemas.openxmlformats.org/officeDocument/2006/relationships/slideLayout" Target="../slideLayouts/slideLayout2.xml"/><Relationship Id="rId1" Type="http://schemas.openxmlformats.org/officeDocument/2006/relationships/vmlDrawing" Target="../drawings/vmlDrawing111.vml"/><Relationship Id="rId6" Type="http://schemas.openxmlformats.org/officeDocument/2006/relationships/image" Target="../media/image637.emf"/><Relationship Id="rId11" Type="http://schemas.openxmlformats.org/officeDocument/2006/relationships/oleObject" Target="../embeddings/oleObject673.bin"/><Relationship Id="rId5" Type="http://schemas.openxmlformats.org/officeDocument/2006/relationships/oleObject" Target="../embeddings/oleObject670.bin"/><Relationship Id="rId10" Type="http://schemas.openxmlformats.org/officeDocument/2006/relationships/image" Target="../media/image639.emf"/><Relationship Id="rId4" Type="http://schemas.openxmlformats.org/officeDocument/2006/relationships/image" Target="../media/image636.emf"/><Relationship Id="rId9" Type="http://schemas.openxmlformats.org/officeDocument/2006/relationships/oleObject" Target="../embeddings/oleObject672.bin"/></Relationships>
</file>

<file path=ppt/slides/_rels/slide144.xml.rels><?xml version="1.0" encoding="UTF-8" standalone="yes"?>
<Relationships xmlns="http://schemas.openxmlformats.org/package/2006/relationships"><Relationship Id="rId8" Type="http://schemas.openxmlformats.org/officeDocument/2006/relationships/image" Target="../media/image643.emf"/><Relationship Id="rId3" Type="http://schemas.openxmlformats.org/officeDocument/2006/relationships/oleObject" Target="../embeddings/oleObject674.bin"/><Relationship Id="rId7" Type="http://schemas.openxmlformats.org/officeDocument/2006/relationships/oleObject" Target="../embeddings/oleObject676.bin"/><Relationship Id="rId2" Type="http://schemas.openxmlformats.org/officeDocument/2006/relationships/slideLayout" Target="../slideLayouts/slideLayout2.xml"/><Relationship Id="rId1" Type="http://schemas.openxmlformats.org/officeDocument/2006/relationships/vmlDrawing" Target="../drawings/vmlDrawing112.vml"/><Relationship Id="rId6" Type="http://schemas.openxmlformats.org/officeDocument/2006/relationships/image" Target="../media/image642.emf"/><Relationship Id="rId5" Type="http://schemas.openxmlformats.org/officeDocument/2006/relationships/oleObject" Target="../embeddings/oleObject675.bin"/><Relationship Id="rId10" Type="http://schemas.openxmlformats.org/officeDocument/2006/relationships/image" Target="../media/image644.emf"/><Relationship Id="rId4" Type="http://schemas.openxmlformats.org/officeDocument/2006/relationships/image" Target="../media/image641.emf"/><Relationship Id="rId9" Type="http://schemas.openxmlformats.org/officeDocument/2006/relationships/oleObject" Target="../embeddings/oleObject677.bin"/></Relationships>
</file>

<file path=ppt/slides/_rels/slide145.xml.rels><?xml version="1.0" encoding="UTF-8" standalone="yes"?>
<Relationships xmlns="http://schemas.openxmlformats.org/package/2006/relationships"><Relationship Id="rId8" Type="http://schemas.openxmlformats.org/officeDocument/2006/relationships/image" Target="../media/image647.emf"/><Relationship Id="rId13" Type="http://schemas.openxmlformats.org/officeDocument/2006/relationships/oleObject" Target="../embeddings/oleObject683.bin"/><Relationship Id="rId3" Type="http://schemas.openxmlformats.org/officeDocument/2006/relationships/oleObject" Target="../embeddings/oleObject678.bin"/><Relationship Id="rId7" Type="http://schemas.openxmlformats.org/officeDocument/2006/relationships/oleObject" Target="../embeddings/oleObject680.bin"/><Relationship Id="rId12" Type="http://schemas.openxmlformats.org/officeDocument/2006/relationships/image" Target="../media/image649.emf"/><Relationship Id="rId2" Type="http://schemas.openxmlformats.org/officeDocument/2006/relationships/slideLayout" Target="../slideLayouts/slideLayout2.xml"/><Relationship Id="rId1" Type="http://schemas.openxmlformats.org/officeDocument/2006/relationships/vmlDrawing" Target="../drawings/vmlDrawing113.vml"/><Relationship Id="rId6" Type="http://schemas.openxmlformats.org/officeDocument/2006/relationships/image" Target="../media/image646.emf"/><Relationship Id="rId11" Type="http://schemas.openxmlformats.org/officeDocument/2006/relationships/oleObject" Target="../embeddings/oleObject682.bin"/><Relationship Id="rId5" Type="http://schemas.openxmlformats.org/officeDocument/2006/relationships/oleObject" Target="../embeddings/oleObject679.bin"/><Relationship Id="rId10" Type="http://schemas.openxmlformats.org/officeDocument/2006/relationships/image" Target="../media/image648.emf"/><Relationship Id="rId4" Type="http://schemas.openxmlformats.org/officeDocument/2006/relationships/image" Target="../media/image645.emf"/><Relationship Id="rId9" Type="http://schemas.openxmlformats.org/officeDocument/2006/relationships/oleObject" Target="../embeddings/oleObject681.bin"/><Relationship Id="rId14" Type="http://schemas.openxmlformats.org/officeDocument/2006/relationships/image" Target="../media/image650.e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684.bin"/><Relationship Id="rId2" Type="http://schemas.openxmlformats.org/officeDocument/2006/relationships/slideLayout" Target="../slideLayouts/slideLayout2.xml"/><Relationship Id="rId1" Type="http://schemas.openxmlformats.org/officeDocument/2006/relationships/vmlDrawing" Target="../drawings/vmlDrawing114.vml"/><Relationship Id="rId6" Type="http://schemas.openxmlformats.org/officeDocument/2006/relationships/image" Target="../media/image652.emf"/><Relationship Id="rId5" Type="http://schemas.openxmlformats.org/officeDocument/2006/relationships/oleObject" Target="../embeddings/oleObject685.bin"/><Relationship Id="rId4" Type="http://schemas.openxmlformats.org/officeDocument/2006/relationships/image" Target="../media/image651.emf"/></Relationships>
</file>

<file path=ppt/slides/_rels/slide147.xml.rels><?xml version="1.0" encoding="UTF-8" standalone="yes"?>
<Relationships xmlns="http://schemas.openxmlformats.org/package/2006/relationships"><Relationship Id="rId8" Type="http://schemas.openxmlformats.org/officeDocument/2006/relationships/image" Target="../media/image655.emf"/><Relationship Id="rId3" Type="http://schemas.openxmlformats.org/officeDocument/2006/relationships/oleObject" Target="../embeddings/oleObject686.bin"/><Relationship Id="rId7" Type="http://schemas.openxmlformats.org/officeDocument/2006/relationships/oleObject" Target="../embeddings/oleObject688.bin"/><Relationship Id="rId2" Type="http://schemas.openxmlformats.org/officeDocument/2006/relationships/slideLayout" Target="../slideLayouts/slideLayout2.xml"/><Relationship Id="rId1" Type="http://schemas.openxmlformats.org/officeDocument/2006/relationships/vmlDrawing" Target="../drawings/vmlDrawing115.vml"/><Relationship Id="rId6" Type="http://schemas.openxmlformats.org/officeDocument/2006/relationships/image" Target="../media/image654.emf"/><Relationship Id="rId5" Type="http://schemas.openxmlformats.org/officeDocument/2006/relationships/oleObject" Target="../embeddings/oleObject687.bin"/><Relationship Id="rId4" Type="http://schemas.openxmlformats.org/officeDocument/2006/relationships/image" Target="../media/image653.emf"/></Relationships>
</file>

<file path=ppt/slides/_rels/slide148.xml.rels><?xml version="1.0" encoding="UTF-8" standalone="yes"?>
<Relationships xmlns="http://schemas.openxmlformats.org/package/2006/relationships"><Relationship Id="rId8" Type="http://schemas.openxmlformats.org/officeDocument/2006/relationships/image" Target="../media/image658.emf"/><Relationship Id="rId3" Type="http://schemas.openxmlformats.org/officeDocument/2006/relationships/oleObject" Target="../embeddings/oleObject689.bin"/><Relationship Id="rId7" Type="http://schemas.openxmlformats.org/officeDocument/2006/relationships/oleObject" Target="../embeddings/oleObject691.bin"/><Relationship Id="rId12" Type="http://schemas.openxmlformats.org/officeDocument/2006/relationships/image" Target="../media/image660.emf"/><Relationship Id="rId2" Type="http://schemas.openxmlformats.org/officeDocument/2006/relationships/slideLayout" Target="../slideLayouts/slideLayout2.xml"/><Relationship Id="rId1" Type="http://schemas.openxmlformats.org/officeDocument/2006/relationships/vmlDrawing" Target="../drawings/vmlDrawing116.vml"/><Relationship Id="rId6" Type="http://schemas.openxmlformats.org/officeDocument/2006/relationships/image" Target="../media/image657.emf"/><Relationship Id="rId11" Type="http://schemas.openxmlformats.org/officeDocument/2006/relationships/oleObject" Target="../embeddings/oleObject693.bin"/><Relationship Id="rId5" Type="http://schemas.openxmlformats.org/officeDocument/2006/relationships/oleObject" Target="../embeddings/oleObject690.bin"/><Relationship Id="rId10" Type="http://schemas.openxmlformats.org/officeDocument/2006/relationships/image" Target="../media/image659.emf"/><Relationship Id="rId4" Type="http://schemas.openxmlformats.org/officeDocument/2006/relationships/image" Target="../media/image656.emf"/><Relationship Id="rId9" Type="http://schemas.openxmlformats.org/officeDocument/2006/relationships/oleObject" Target="../embeddings/oleObject692.bin"/></Relationships>
</file>

<file path=ppt/slides/_rels/slide149.xml.rels><?xml version="1.0" encoding="UTF-8" standalone="yes"?>
<Relationships xmlns="http://schemas.openxmlformats.org/package/2006/relationships"><Relationship Id="rId8" Type="http://schemas.openxmlformats.org/officeDocument/2006/relationships/image" Target="../media/image663.emf"/><Relationship Id="rId3" Type="http://schemas.openxmlformats.org/officeDocument/2006/relationships/oleObject" Target="../embeddings/oleObject694.bin"/><Relationship Id="rId7" Type="http://schemas.openxmlformats.org/officeDocument/2006/relationships/oleObject" Target="../embeddings/oleObject696.bin"/><Relationship Id="rId2" Type="http://schemas.openxmlformats.org/officeDocument/2006/relationships/slideLayout" Target="../slideLayouts/slideLayout2.xml"/><Relationship Id="rId1" Type="http://schemas.openxmlformats.org/officeDocument/2006/relationships/vmlDrawing" Target="../drawings/vmlDrawing117.vml"/><Relationship Id="rId6" Type="http://schemas.openxmlformats.org/officeDocument/2006/relationships/image" Target="../media/image662.emf"/><Relationship Id="rId5" Type="http://schemas.openxmlformats.org/officeDocument/2006/relationships/oleObject" Target="../embeddings/oleObject695.bin"/><Relationship Id="rId10" Type="http://schemas.openxmlformats.org/officeDocument/2006/relationships/image" Target="../media/image664.emf"/><Relationship Id="rId4" Type="http://schemas.openxmlformats.org/officeDocument/2006/relationships/image" Target="../media/image661.emf"/><Relationship Id="rId9" Type="http://schemas.openxmlformats.org/officeDocument/2006/relationships/oleObject" Target="../embeddings/oleObject697.bin"/></Relationships>
</file>

<file path=ppt/slides/_rels/slide15.xml.rels><?xml version="1.0" encoding="UTF-8" standalone="yes"?>
<Relationships xmlns="http://schemas.openxmlformats.org/package/2006/relationships"><Relationship Id="rId8" Type="http://schemas.openxmlformats.org/officeDocument/2006/relationships/image" Target="../media/image61.emf"/><Relationship Id="rId13" Type="http://schemas.openxmlformats.org/officeDocument/2006/relationships/oleObject" Target="../embeddings/oleObject60.bin"/><Relationship Id="rId18" Type="http://schemas.openxmlformats.org/officeDocument/2006/relationships/image" Target="../media/image66.wmf"/><Relationship Id="rId3" Type="http://schemas.openxmlformats.org/officeDocument/2006/relationships/oleObject" Target="../embeddings/oleObject55.bin"/><Relationship Id="rId7" Type="http://schemas.openxmlformats.org/officeDocument/2006/relationships/oleObject" Target="../embeddings/oleObject57.bin"/><Relationship Id="rId12" Type="http://schemas.openxmlformats.org/officeDocument/2006/relationships/image" Target="../media/image63.emf"/><Relationship Id="rId17" Type="http://schemas.openxmlformats.org/officeDocument/2006/relationships/oleObject" Target="../embeddings/oleObject62.bin"/><Relationship Id="rId2" Type="http://schemas.openxmlformats.org/officeDocument/2006/relationships/slideLayout" Target="../slideLayouts/slideLayout2.xml"/><Relationship Id="rId16" Type="http://schemas.openxmlformats.org/officeDocument/2006/relationships/image" Target="../media/image65.emf"/><Relationship Id="rId1" Type="http://schemas.openxmlformats.org/officeDocument/2006/relationships/vmlDrawing" Target="../drawings/vmlDrawing9.vml"/><Relationship Id="rId6" Type="http://schemas.openxmlformats.org/officeDocument/2006/relationships/image" Target="../media/image60.emf"/><Relationship Id="rId11" Type="http://schemas.openxmlformats.org/officeDocument/2006/relationships/oleObject" Target="../embeddings/oleObject59.bin"/><Relationship Id="rId5" Type="http://schemas.openxmlformats.org/officeDocument/2006/relationships/oleObject" Target="../embeddings/oleObject56.bin"/><Relationship Id="rId15" Type="http://schemas.openxmlformats.org/officeDocument/2006/relationships/oleObject" Target="../embeddings/oleObject61.bin"/><Relationship Id="rId10" Type="http://schemas.openxmlformats.org/officeDocument/2006/relationships/image" Target="../media/image62.emf"/><Relationship Id="rId4" Type="http://schemas.openxmlformats.org/officeDocument/2006/relationships/image" Target="../media/image59.emf"/><Relationship Id="rId9" Type="http://schemas.openxmlformats.org/officeDocument/2006/relationships/oleObject" Target="../embeddings/oleObject58.bin"/><Relationship Id="rId14" Type="http://schemas.openxmlformats.org/officeDocument/2006/relationships/image" Target="../media/image64.emf"/></Relationships>
</file>

<file path=ppt/slides/_rels/slide150.xml.rels><?xml version="1.0" encoding="UTF-8" standalone="yes"?>
<Relationships xmlns="http://schemas.openxmlformats.org/package/2006/relationships"><Relationship Id="rId8" Type="http://schemas.openxmlformats.org/officeDocument/2006/relationships/image" Target="../media/image667.emf"/><Relationship Id="rId13" Type="http://schemas.openxmlformats.org/officeDocument/2006/relationships/oleObject" Target="../embeddings/oleObject703.bin"/><Relationship Id="rId3" Type="http://schemas.openxmlformats.org/officeDocument/2006/relationships/oleObject" Target="../embeddings/oleObject698.bin"/><Relationship Id="rId7" Type="http://schemas.openxmlformats.org/officeDocument/2006/relationships/oleObject" Target="../embeddings/oleObject700.bin"/><Relationship Id="rId12" Type="http://schemas.openxmlformats.org/officeDocument/2006/relationships/image" Target="../media/image669.emf"/><Relationship Id="rId2" Type="http://schemas.openxmlformats.org/officeDocument/2006/relationships/slideLayout" Target="../slideLayouts/slideLayout2.xml"/><Relationship Id="rId16" Type="http://schemas.openxmlformats.org/officeDocument/2006/relationships/image" Target="../media/image671.wmf"/><Relationship Id="rId1" Type="http://schemas.openxmlformats.org/officeDocument/2006/relationships/vmlDrawing" Target="../drawings/vmlDrawing118.vml"/><Relationship Id="rId6" Type="http://schemas.openxmlformats.org/officeDocument/2006/relationships/image" Target="../media/image666.wmf"/><Relationship Id="rId11" Type="http://schemas.openxmlformats.org/officeDocument/2006/relationships/oleObject" Target="../embeddings/oleObject702.bin"/><Relationship Id="rId5" Type="http://schemas.openxmlformats.org/officeDocument/2006/relationships/oleObject" Target="../embeddings/oleObject699.bin"/><Relationship Id="rId15" Type="http://schemas.openxmlformats.org/officeDocument/2006/relationships/oleObject" Target="../embeddings/oleObject704.bin"/><Relationship Id="rId10" Type="http://schemas.openxmlformats.org/officeDocument/2006/relationships/image" Target="../media/image668.emf"/><Relationship Id="rId4" Type="http://schemas.openxmlformats.org/officeDocument/2006/relationships/image" Target="../media/image665.wmf"/><Relationship Id="rId9" Type="http://schemas.openxmlformats.org/officeDocument/2006/relationships/oleObject" Target="../embeddings/oleObject701.bin"/><Relationship Id="rId14" Type="http://schemas.openxmlformats.org/officeDocument/2006/relationships/image" Target="../media/image670.wmf"/></Relationships>
</file>

<file path=ppt/slides/_rels/slide151.xml.rels><?xml version="1.0" encoding="UTF-8" standalone="yes"?>
<Relationships xmlns="http://schemas.openxmlformats.org/package/2006/relationships"><Relationship Id="rId8" Type="http://schemas.openxmlformats.org/officeDocument/2006/relationships/image" Target="../media/image674.wmf"/><Relationship Id="rId3" Type="http://schemas.openxmlformats.org/officeDocument/2006/relationships/oleObject" Target="../embeddings/oleObject705.bin"/><Relationship Id="rId7" Type="http://schemas.openxmlformats.org/officeDocument/2006/relationships/oleObject" Target="../embeddings/oleObject707.bin"/><Relationship Id="rId2" Type="http://schemas.openxmlformats.org/officeDocument/2006/relationships/slideLayout" Target="../slideLayouts/slideLayout2.xml"/><Relationship Id="rId1" Type="http://schemas.openxmlformats.org/officeDocument/2006/relationships/vmlDrawing" Target="../drawings/vmlDrawing119.vml"/><Relationship Id="rId6" Type="http://schemas.openxmlformats.org/officeDocument/2006/relationships/image" Target="../media/image673.wmf"/><Relationship Id="rId5" Type="http://schemas.openxmlformats.org/officeDocument/2006/relationships/oleObject" Target="../embeddings/oleObject706.bin"/><Relationship Id="rId10" Type="http://schemas.openxmlformats.org/officeDocument/2006/relationships/image" Target="../media/image675.wmf"/><Relationship Id="rId4" Type="http://schemas.openxmlformats.org/officeDocument/2006/relationships/image" Target="../media/image672.wmf"/><Relationship Id="rId9" Type="http://schemas.openxmlformats.org/officeDocument/2006/relationships/oleObject" Target="../embeddings/oleObject708.bin"/></Relationships>
</file>

<file path=ppt/slides/_rels/slide152.xml.rels><?xml version="1.0" encoding="UTF-8" standalone="yes"?>
<Relationships xmlns="http://schemas.openxmlformats.org/package/2006/relationships"><Relationship Id="rId8" Type="http://schemas.openxmlformats.org/officeDocument/2006/relationships/image" Target="../media/image678.wmf"/><Relationship Id="rId3" Type="http://schemas.openxmlformats.org/officeDocument/2006/relationships/oleObject" Target="../embeddings/oleObject709.bin"/><Relationship Id="rId7" Type="http://schemas.openxmlformats.org/officeDocument/2006/relationships/oleObject" Target="../embeddings/oleObject711.bin"/><Relationship Id="rId2" Type="http://schemas.openxmlformats.org/officeDocument/2006/relationships/slideLayout" Target="../slideLayouts/slideLayout2.xml"/><Relationship Id="rId1" Type="http://schemas.openxmlformats.org/officeDocument/2006/relationships/vmlDrawing" Target="../drawings/vmlDrawing120.vml"/><Relationship Id="rId6" Type="http://schemas.openxmlformats.org/officeDocument/2006/relationships/image" Target="../media/image677.wmf"/><Relationship Id="rId5" Type="http://schemas.openxmlformats.org/officeDocument/2006/relationships/oleObject" Target="../embeddings/oleObject710.bin"/><Relationship Id="rId4" Type="http://schemas.openxmlformats.org/officeDocument/2006/relationships/image" Target="../media/image676.w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712.bin"/><Relationship Id="rId2" Type="http://schemas.openxmlformats.org/officeDocument/2006/relationships/slideLayout" Target="../slideLayouts/slideLayout2.xml"/><Relationship Id="rId1" Type="http://schemas.openxmlformats.org/officeDocument/2006/relationships/vmlDrawing" Target="../drawings/vmlDrawing121.vml"/><Relationship Id="rId6" Type="http://schemas.openxmlformats.org/officeDocument/2006/relationships/image" Target="../media/image680.wmf"/><Relationship Id="rId5" Type="http://schemas.openxmlformats.org/officeDocument/2006/relationships/oleObject" Target="../embeddings/oleObject713.bin"/><Relationship Id="rId4" Type="http://schemas.openxmlformats.org/officeDocument/2006/relationships/image" Target="../media/image679.wmf"/></Relationships>
</file>

<file path=ppt/slides/_rels/slide154.xml.rels><?xml version="1.0" encoding="UTF-8" standalone="yes"?>
<Relationships xmlns="http://schemas.openxmlformats.org/package/2006/relationships"><Relationship Id="rId8" Type="http://schemas.openxmlformats.org/officeDocument/2006/relationships/image" Target="../media/image683.wmf"/><Relationship Id="rId3" Type="http://schemas.openxmlformats.org/officeDocument/2006/relationships/oleObject" Target="../embeddings/oleObject714.bin"/><Relationship Id="rId7" Type="http://schemas.openxmlformats.org/officeDocument/2006/relationships/oleObject" Target="../embeddings/oleObject716.bin"/><Relationship Id="rId2" Type="http://schemas.openxmlformats.org/officeDocument/2006/relationships/slideLayout" Target="../slideLayouts/slideLayout2.xml"/><Relationship Id="rId1" Type="http://schemas.openxmlformats.org/officeDocument/2006/relationships/vmlDrawing" Target="../drawings/vmlDrawing122.vml"/><Relationship Id="rId6" Type="http://schemas.openxmlformats.org/officeDocument/2006/relationships/image" Target="../media/image682.wmf"/><Relationship Id="rId5" Type="http://schemas.openxmlformats.org/officeDocument/2006/relationships/oleObject" Target="../embeddings/oleObject715.bin"/><Relationship Id="rId4" Type="http://schemas.openxmlformats.org/officeDocument/2006/relationships/image" Target="../media/image681.wmf"/></Relationships>
</file>

<file path=ppt/slides/_rels/slide155.xml.rels><?xml version="1.0" encoding="UTF-8" standalone="yes"?>
<Relationships xmlns="http://schemas.openxmlformats.org/package/2006/relationships"><Relationship Id="rId8" Type="http://schemas.openxmlformats.org/officeDocument/2006/relationships/oleObject" Target="../embeddings/oleObject719.bin"/><Relationship Id="rId3" Type="http://schemas.openxmlformats.org/officeDocument/2006/relationships/notesSlide" Target="../notesSlides/notesSlide2.xml"/><Relationship Id="rId7" Type="http://schemas.openxmlformats.org/officeDocument/2006/relationships/image" Target="../media/image685.wmf"/><Relationship Id="rId2" Type="http://schemas.openxmlformats.org/officeDocument/2006/relationships/slideLayout" Target="../slideLayouts/slideLayout2.xml"/><Relationship Id="rId1" Type="http://schemas.openxmlformats.org/officeDocument/2006/relationships/vmlDrawing" Target="../drawings/vmlDrawing123.vml"/><Relationship Id="rId6" Type="http://schemas.openxmlformats.org/officeDocument/2006/relationships/oleObject" Target="../embeddings/oleObject718.bin"/><Relationship Id="rId11" Type="http://schemas.openxmlformats.org/officeDocument/2006/relationships/image" Target="../media/image687.wmf"/><Relationship Id="rId5" Type="http://schemas.openxmlformats.org/officeDocument/2006/relationships/image" Target="../media/image684.wmf"/><Relationship Id="rId10" Type="http://schemas.openxmlformats.org/officeDocument/2006/relationships/oleObject" Target="../embeddings/oleObject720.bin"/><Relationship Id="rId4" Type="http://schemas.openxmlformats.org/officeDocument/2006/relationships/oleObject" Target="../embeddings/oleObject717.bin"/><Relationship Id="rId9" Type="http://schemas.openxmlformats.org/officeDocument/2006/relationships/image" Target="../media/image686.wmf"/></Relationships>
</file>

<file path=ppt/slides/_rels/slide156.xml.rels><?xml version="1.0" encoding="UTF-8" standalone="yes"?>
<Relationships xmlns="http://schemas.openxmlformats.org/package/2006/relationships"><Relationship Id="rId8" Type="http://schemas.openxmlformats.org/officeDocument/2006/relationships/oleObject" Target="../embeddings/oleObject723.bin"/><Relationship Id="rId3" Type="http://schemas.openxmlformats.org/officeDocument/2006/relationships/notesSlide" Target="../notesSlides/notesSlide3.xml"/><Relationship Id="rId7" Type="http://schemas.openxmlformats.org/officeDocument/2006/relationships/image" Target="../media/image689.wmf"/><Relationship Id="rId2" Type="http://schemas.openxmlformats.org/officeDocument/2006/relationships/slideLayout" Target="../slideLayouts/slideLayout5.xml"/><Relationship Id="rId1" Type="http://schemas.openxmlformats.org/officeDocument/2006/relationships/vmlDrawing" Target="../drawings/vmlDrawing124.vml"/><Relationship Id="rId6" Type="http://schemas.openxmlformats.org/officeDocument/2006/relationships/oleObject" Target="../embeddings/oleObject722.bin"/><Relationship Id="rId11" Type="http://schemas.openxmlformats.org/officeDocument/2006/relationships/image" Target="../media/image691.wmf"/><Relationship Id="rId5" Type="http://schemas.openxmlformats.org/officeDocument/2006/relationships/image" Target="../media/image688.wmf"/><Relationship Id="rId10" Type="http://schemas.openxmlformats.org/officeDocument/2006/relationships/oleObject" Target="../embeddings/oleObject724.bin"/><Relationship Id="rId4" Type="http://schemas.openxmlformats.org/officeDocument/2006/relationships/oleObject" Target="../embeddings/oleObject721.bin"/><Relationship Id="rId9" Type="http://schemas.openxmlformats.org/officeDocument/2006/relationships/image" Target="../media/image690.wmf"/></Relationships>
</file>

<file path=ppt/slides/_rels/slide157.xml.rels><?xml version="1.0" encoding="UTF-8" standalone="yes"?>
<Relationships xmlns="http://schemas.openxmlformats.org/package/2006/relationships"><Relationship Id="rId8" Type="http://schemas.openxmlformats.org/officeDocument/2006/relationships/image" Target="../media/image694.wmf"/><Relationship Id="rId3" Type="http://schemas.openxmlformats.org/officeDocument/2006/relationships/oleObject" Target="../embeddings/oleObject725.bin"/><Relationship Id="rId7" Type="http://schemas.openxmlformats.org/officeDocument/2006/relationships/oleObject" Target="../embeddings/oleObject727.bin"/><Relationship Id="rId2" Type="http://schemas.openxmlformats.org/officeDocument/2006/relationships/slideLayout" Target="../slideLayouts/slideLayout5.xml"/><Relationship Id="rId1" Type="http://schemas.openxmlformats.org/officeDocument/2006/relationships/vmlDrawing" Target="../drawings/vmlDrawing125.vml"/><Relationship Id="rId6" Type="http://schemas.openxmlformats.org/officeDocument/2006/relationships/image" Target="../media/image693.wmf"/><Relationship Id="rId5" Type="http://schemas.openxmlformats.org/officeDocument/2006/relationships/oleObject" Target="../embeddings/oleObject726.bin"/><Relationship Id="rId4" Type="http://schemas.openxmlformats.org/officeDocument/2006/relationships/image" Target="../media/image692.wmf"/></Relationships>
</file>

<file path=ppt/slides/_rels/slide158.xml.rels><?xml version="1.0" encoding="UTF-8" standalone="yes"?>
<Relationships xmlns="http://schemas.openxmlformats.org/package/2006/relationships"><Relationship Id="rId8" Type="http://schemas.openxmlformats.org/officeDocument/2006/relationships/image" Target="../media/image697.wmf"/><Relationship Id="rId3" Type="http://schemas.openxmlformats.org/officeDocument/2006/relationships/oleObject" Target="../embeddings/oleObject728.bin"/><Relationship Id="rId7" Type="http://schemas.openxmlformats.org/officeDocument/2006/relationships/oleObject" Target="../embeddings/oleObject730.bin"/><Relationship Id="rId12" Type="http://schemas.openxmlformats.org/officeDocument/2006/relationships/image" Target="../media/image699.wmf"/><Relationship Id="rId2" Type="http://schemas.openxmlformats.org/officeDocument/2006/relationships/slideLayout" Target="../slideLayouts/slideLayout5.xml"/><Relationship Id="rId1" Type="http://schemas.openxmlformats.org/officeDocument/2006/relationships/vmlDrawing" Target="../drawings/vmlDrawing126.vml"/><Relationship Id="rId6" Type="http://schemas.openxmlformats.org/officeDocument/2006/relationships/image" Target="../media/image696.wmf"/><Relationship Id="rId11" Type="http://schemas.openxmlformats.org/officeDocument/2006/relationships/oleObject" Target="../embeddings/oleObject732.bin"/><Relationship Id="rId5" Type="http://schemas.openxmlformats.org/officeDocument/2006/relationships/oleObject" Target="../embeddings/oleObject729.bin"/><Relationship Id="rId10" Type="http://schemas.openxmlformats.org/officeDocument/2006/relationships/image" Target="../media/image698.wmf"/><Relationship Id="rId4" Type="http://schemas.openxmlformats.org/officeDocument/2006/relationships/image" Target="../media/image695.wmf"/><Relationship Id="rId9" Type="http://schemas.openxmlformats.org/officeDocument/2006/relationships/oleObject" Target="../embeddings/oleObject731.bin"/></Relationships>
</file>

<file path=ppt/slides/_rels/slide159.xml.rels><?xml version="1.0" encoding="UTF-8" standalone="yes"?>
<Relationships xmlns="http://schemas.openxmlformats.org/package/2006/relationships"><Relationship Id="rId8" Type="http://schemas.openxmlformats.org/officeDocument/2006/relationships/image" Target="../media/image702.wmf"/><Relationship Id="rId3" Type="http://schemas.openxmlformats.org/officeDocument/2006/relationships/oleObject" Target="../embeddings/oleObject733.bin"/><Relationship Id="rId7" Type="http://schemas.openxmlformats.org/officeDocument/2006/relationships/oleObject" Target="../embeddings/oleObject735.bin"/><Relationship Id="rId12" Type="http://schemas.openxmlformats.org/officeDocument/2006/relationships/image" Target="../media/image704.wmf"/><Relationship Id="rId2" Type="http://schemas.openxmlformats.org/officeDocument/2006/relationships/slideLayout" Target="../slideLayouts/slideLayout5.xml"/><Relationship Id="rId1" Type="http://schemas.openxmlformats.org/officeDocument/2006/relationships/vmlDrawing" Target="../drawings/vmlDrawing127.vml"/><Relationship Id="rId6" Type="http://schemas.openxmlformats.org/officeDocument/2006/relationships/image" Target="../media/image701.wmf"/><Relationship Id="rId11" Type="http://schemas.openxmlformats.org/officeDocument/2006/relationships/oleObject" Target="../embeddings/oleObject737.bin"/><Relationship Id="rId5" Type="http://schemas.openxmlformats.org/officeDocument/2006/relationships/oleObject" Target="../embeddings/oleObject734.bin"/><Relationship Id="rId10" Type="http://schemas.openxmlformats.org/officeDocument/2006/relationships/image" Target="../media/image703.wmf"/><Relationship Id="rId4" Type="http://schemas.openxmlformats.org/officeDocument/2006/relationships/image" Target="../media/image700.wmf"/><Relationship Id="rId9" Type="http://schemas.openxmlformats.org/officeDocument/2006/relationships/oleObject" Target="../embeddings/oleObject736.bin"/></Relationships>
</file>

<file path=ppt/slides/_rels/slide16.x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oleObject" Target="../embeddings/oleObject68.bin"/><Relationship Id="rId18" Type="http://schemas.openxmlformats.org/officeDocument/2006/relationships/image" Target="../media/image74.emf"/><Relationship Id="rId3" Type="http://schemas.openxmlformats.org/officeDocument/2006/relationships/oleObject" Target="../embeddings/oleObject63.bin"/><Relationship Id="rId7" Type="http://schemas.openxmlformats.org/officeDocument/2006/relationships/oleObject" Target="../embeddings/oleObject65.bin"/><Relationship Id="rId12" Type="http://schemas.openxmlformats.org/officeDocument/2006/relationships/image" Target="../media/image71.emf"/><Relationship Id="rId17" Type="http://schemas.openxmlformats.org/officeDocument/2006/relationships/oleObject" Target="../embeddings/oleObject70.bin"/><Relationship Id="rId2" Type="http://schemas.openxmlformats.org/officeDocument/2006/relationships/slideLayout" Target="../slideLayouts/slideLayout2.xml"/><Relationship Id="rId16" Type="http://schemas.openxmlformats.org/officeDocument/2006/relationships/image" Target="../media/image73.emf"/><Relationship Id="rId20" Type="http://schemas.openxmlformats.org/officeDocument/2006/relationships/image" Target="../media/image75.emf"/><Relationship Id="rId1" Type="http://schemas.openxmlformats.org/officeDocument/2006/relationships/vmlDrawing" Target="../drawings/vmlDrawing10.vml"/><Relationship Id="rId6" Type="http://schemas.openxmlformats.org/officeDocument/2006/relationships/image" Target="../media/image68.emf"/><Relationship Id="rId11" Type="http://schemas.openxmlformats.org/officeDocument/2006/relationships/oleObject" Target="../embeddings/oleObject67.bin"/><Relationship Id="rId5" Type="http://schemas.openxmlformats.org/officeDocument/2006/relationships/oleObject" Target="../embeddings/oleObject64.bin"/><Relationship Id="rId15" Type="http://schemas.openxmlformats.org/officeDocument/2006/relationships/oleObject" Target="../embeddings/oleObject69.bin"/><Relationship Id="rId10" Type="http://schemas.openxmlformats.org/officeDocument/2006/relationships/image" Target="../media/image70.emf"/><Relationship Id="rId19" Type="http://schemas.openxmlformats.org/officeDocument/2006/relationships/oleObject" Target="../embeddings/oleObject71.bin"/><Relationship Id="rId4" Type="http://schemas.openxmlformats.org/officeDocument/2006/relationships/image" Target="../media/image67.emf"/><Relationship Id="rId9" Type="http://schemas.openxmlformats.org/officeDocument/2006/relationships/oleObject" Target="../embeddings/oleObject66.bin"/><Relationship Id="rId14" Type="http://schemas.openxmlformats.org/officeDocument/2006/relationships/image" Target="../media/image72.emf"/></Relationships>
</file>

<file path=ppt/slides/_rels/slide160.xml.rels><?xml version="1.0" encoding="UTF-8" standalone="yes"?>
<Relationships xmlns="http://schemas.openxmlformats.org/package/2006/relationships"><Relationship Id="rId8" Type="http://schemas.openxmlformats.org/officeDocument/2006/relationships/image" Target="../media/image707.wmf"/><Relationship Id="rId3" Type="http://schemas.openxmlformats.org/officeDocument/2006/relationships/oleObject" Target="../embeddings/oleObject738.bin"/><Relationship Id="rId7" Type="http://schemas.openxmlformats.org/officeDocument/2006/relationships/oleObject" Target="../embeddings/oleObject740.bin"/><Relationship Id="rId12" Type="http://schemas.openxmlformats.org/officeDocument/2006/relationships/image" Target="../media/image709.wmf"/><Relationship Id="rId2" Type="http://schemas.openxmlformats.org/officeDocument/2006/relationships/slideLayout" Target="../slideLayouts/slideLayout5.xml"/><Relationship Id="rId1" Type="http://schemas.openxmlformats.org/officeDocument/2006/relationships/vmlDrawing" Target="../drawings/vmlDrawing128.vml"/><Relationship Id="rId6" Type="http://schemas.openxmlformats.org/officeDocument/2006/relationships/image" Target="../media/image706.wmf"/><Relationship Id="rId11" Type="http://schemas.openxmlformats.org/officeDocument/2006/relationships/oleObject" Target="../embeddings/oleObject742.bin"/><Relationship Id="rId5" Type="http://schemas.openxmlformats.org/officeDocument/2006/relationships/oleObject" Target="../embeddings/oleObject739.bin"/><Relationship Id="rId10" Type="http://schemas.openxmlformats.org/officeDocument/2006/relationships/image" Target="../media/image708.wmf"/><Relationship Id="rId4" Type="http://schemas.openxmlformats.org/officeDocument/2006/relationships/image" Target="../media/image705.wmf"/><Relationship Id="rId9" Type="http://schemas.openxmlformats.org/officeDocument/2006/relationships/oleObject" Target="../embeddings/oleObject741.bin"/></Relationships>
</file>

<file path=ppt/slides/_rels/slide161.xml.rels><?xml version="1.0" encoding="UTF-8" standalone="yes"?>
<Relationships xmlns="http://schemas.openxmlformats.org/package/2006/relationships"><Relationship Id="rId8" Type="http://schemas.openxmlformats.org/officeDocument/2006/relationships/image" Target="../media/image712.wmf"/><Relationship Id="rId3" Type="http://schemas.openxmlformats.org/officeDocument/2006/relationships/oleObject" Target="../embeddings/oleObject743.bin"/><Relationship Id="rId7" Type="http://schemas.openxmlformats.org/officeDocument/2006/relationships/oleObject" Target="../embeddings/oleObject745.bin"/><Relationship Id="rId12" Type="http://schemas.openxmlformats.org/officeDocument/2006/relationships/image" Target="../media/image714.wmf"/><Relationship Id="rId2" Type="http://schemas.openxmlformats.org/officeDocument/2006/relationships/slideLayout" Target="../slideLayouts/slideLayout5.xml"/><Relationship Id="rId1" Type="http://schemas.openxmlformats.org/officeDocument/2006/relationships/vmlDrawing" Target="../drawings/vmlDrawing129.vml"/><Relationship Id="rId6" Type="http://schemas.openxmlformats.org/officeDocument/2006/relationships/image" Target="../media/image711.wmf"/><Relationship Id="rId11" Type="http://schemas.openxmlformats.org/officeDocument/2006/relationships/oleObject" Target="../embeddings/oleObject747.bin"/><Relationship Id="rId5" Type="http://schemas.openxmlformats.org/officeDocument/2006/relationships/oleObject" Target="../embeddings/oleObject744.bin"/><Relationship Id="rId10" Type="http://schemas.openxmlformats.org/officeDocument/2006/relationships/image" Target="../media/image713.wmf"/><Relationship Id="rId4" Type="http://schemas.openxmlformats.org/officeDocument/2006/relationships/image" Target="../media/image710.wmf"/><Relationship Id="rId9" Type="http://schemas.openxmlformats.org/officeDocument/2006/relationships/oleObject" Target="../embeddings/oleObject746.bin"/></Relationships>
</file>

<file path=ppt/slides/_rels/slide162.xml.rels><?xml version="1.0" encoding="UTF-8" standalone="yes"?>
<Relationships xmlns="http://schemas.openxmlformats.org/package/2006/relationships"><Relationship Id="rId8" Type="http://schemas.openxmlformats.org/officeDocument/2006/relationships/image" Target="../media/image717.wmf"/><Relationship Id="rId3" Type="http://schemas.openxmlformats.org/officeDocument/2006/relationships/oleObject" Target="../embeddings/oleObject748.bin"/><Relationship Id="rId7" Type="http://schemas.openxmlformats.org/officeDocument/2006/relationships/oleObject" Target="../embeddings/oleObject750.bin"/><Relationship Id="rId12" Type="http://schemas.openxmlformats.org/officeDocument/2006/relationships/image" Target="../media/image719.wmf"/><Relationship Id="rId2" Type="http://schemas.openxmlformats.org/officeDocument/2006/relationships/slideLayout" Target="../slideLayouts/slideLayout5.xml"/><Relationship Id="rId1" Type="http://schemas.openxmlformats.org/officeDocument/2006/relationships/vmlDrawing" Target="../drawings/vmlDrawing130.vml"/><Relationship Id="rId6" Type="http://schemas.openxmlformats.org/officeDocument/2006/relationships/image" Target="../media/image716.wmf"/><Relationship Id="rId11" Type="http://schemas.openxmlformats.org/officeDocument/2006/relationships/oleObject" Target="../embeddings/oleObject752.bin"/><Relationship Id="rId5" Type="http://schemas.openxmlformats.org/officeDocument/2006/relationships/oleObject" Target="../embeddings/oleObject749.bin"/><Relationship Id="rId10" Type="http://schemas.openxmlformats.org/officeDocument/2006/relationships/image" Target="../media/image718.wmf"/><Relationship Id="rId4" Type="http://schemas.openxmlformats.org/officeDocument/2006/relationships/image" Target="../media/image715.wmf"/><Relationship Id="rId9" Type="http://schemas.openxmlformats.org/officeDocument/2006/relationships/oleObject" Target="../embeddings/oleObject751.bin"/></Relationships>
</file>

<file path=ppt/slides/_rels/slide163.xml.rels><?xml version="1.0" encoding="UTF-8" standalone="yes"?>
<Relationships xmlns="http://schemas.openxmlformats.org/package/2006/relationships"><Relationship Id="rId8" Type="http://schemas.openxmlformats.org/officeDocument/2006/relationships/oleObject" Target="../embeddings/oleObject755.bin"/><Relationship Id="rId3" Type="http://schemas.openxmlformats.org/officeDocument/2006/relationships/notesSlide" Target="../notesSlides/notesSlide4.xml"/><Relationship Id="rId7" Type="http://schemas.openxmlformats.org/officeDocument/2006/relationships/image" Target="../media/image721.wmf"/><Relationship Id="rId2" Type="http://schemas.openxmlformats.org/officeDocument/2006/relationships/slideLayout" Target="../slideLayouts/slideLayout5.xml"/><Relationship Id="rId1" Type="http://schemas.openxmlformats.org/officeDocument/2006/relationships/vmlDrawing" Target="../drawings/vmlDrawing131.vml"/><Relationship Id="rId6" Type="http://schemas.openxmlformats.org/officeDocument/2006/relationships/oleObject" Target="../embeddings/oleObject754.bin"/><Relationship Id="rId5" Type="http://schemas.openxmlformats.org/officeDocument/2006/relationships/image" Target="../media/image720.wmf"/><Relationship Id="rId4" Type="http://schemas.openxmlformats.org/officeDocument/2006/relationships/oleObject" Target="../embeddings/oleObject753.bin"/><Relationship Id="rId9" Type="http://schemas.openxmlformats.org/officeDocument/2006/relationships/image" Target="../media/image722.wmf"/></Relationships>
</file>

<file path=ppt/slides/_rels/slide164.xml.rels><?xml version="1.0" encoding="UTF-8" standalone="yes"?>
<Relationships xmlns="http://schemas.openxmlformats.org/package/2006/relationships"><Relationship Id="rId8" Type="http://schemas.openxmlformats.org/officeDocument/2006/relationships/image" Target="../media/image725.wmf"/><Relationship Id="rId3" Type="http://schemas.openxmlformats.org/officeDocument/2006/relationships/oleObject" Target="../embeddings/oleObject756.bin"/><Relationship Id="rId7" Type="http://schemas.openxmlformats.org/officeDocument/2006/relationships/oleObject" Target="../embeddings/oleObject758.bin"/><Relationship Id="rId2" Type="http://schemas.openxmlformats.org/officeDocument/2006/relationships/slideLayout" Target="../slideLayouts/slideLayout5.xml"/><Relationship Id="rId1" Type="http://schemas.openxmlformats.org/officeDocument/2006/relationships/vmlDrawing" Target="../drawings/vmlDrawing132.vml"/><Relationship Id="rId6" Type="http://schemas.openxmlformats.org/officeDocument/2006/relationships/image" Target="../media/image724.wmf"/><Relationship Id="rId5" Type="http://schemas.openxmlformats.org/officeDocument/2006/relationships/oleObject" Target="../embeddings/oleObject757.bin"/><Relationship Id="rId4" Type="http://schemas.openxmlformats.org/officeDocument/2006/relationships/image" Target="../media/image723.wmf"/></Relationships>
</file>

<file path=ppt/slides/_rels/slide165.xml.rels><?xml version="1.0" encoding="UTF-8" standalone="yes"?>
<Relationships xmlns="http://schemas.openxmlformats.org/package/2006/relationships"><Relationship Id="rId8" Type="http://schemas.openxmlformats.org/officeDocument/2006/relationships/image" Target="../media/image728.wmf"/><Relationship Id="rId3" Type="http://schemas.openxmlformats.org/officeDocument/2006/relationships/oleObject" Target="../embeddings/oleObject759.bin"/><Relationship Id="rId7" Type="http://schemas.openxmlformats.org/officeDocument/2006/relationships/oleObject" Target="../embeddings/oleObject761.bin"/><Relationship Id="rId2" Type="http://schemas.openxmlformats.org/officeDocument/2006/relationships/slideLayout" Target="../slideLayouts/slideLayout5.xml"/><Relationship Id="rId1" Type="http://schemas.openxmlformats.org/officeDocument/2006/relationships/vmlDrawing" Target="../drawings/vmlDrawing133.vml"/><Relationship Id="rId6" Type="http://schemas.openxmlformats.org/officeDocument/2006/relationships/image" Target="../media/image727.wmf"/><Relationship Id="rId5" Type="http://schemas.openxmlformats.org/officeDocument/2006/relationships/oleObject" Target="../embeddings/oleObject760.bin"/><Relationship Id="rId4" Type="http://schemas.openxmlformats.org/officeDocument/2006/relationships/image" Target="../media/image726.wmf"/></Relationships>
</file>

<file path=ppt/slides/_rels/slide17.x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oleObject" Target="../embeddings/oleObject77.bin"/><Relationship Id="rId18" Type="http://schemas.openxmlformats.org/officeDocument/2006/relationships/image" Target="../media/image83.emf"/><Relationship Id="rId3" Type="http://schemas.openxmlformats.org/officeDocument/2006/relationships/oleObject" Target="../embeddings/oleObject72.bin"/><Relationship Id="rId7" Type="http://schemas.openxmlformats.org/officeDocument/2006/relationships/oleObject" Target="../embeddings/oleObject74.bin"/><Relationship Id="rId12" Type="http://schemas.openxmlformats.org/officeDocument/2006/relationships/image" Target="../media/image80.emf"/><Relationship Id="rId17" Type="http://schemas.openxmlformats.org/officeDocument/2006/relationships/oleObject" Target="../embeddings/oleObject79.bin"/><Relationship Id="rId2" Type="http://schemas.openxmlformats.org/officeDocument/2006/relationships/slideLayout" Target="../slideLayouts/slideLayout2.xml"/><Relationship Id="rId16" Type="http://schemas.openxmlformats.org/officeDocument/2006/relationships/image" Target="../media/image82.emf"/><Relationship Id="rId1" Type="http://schemas.openxmlformats.org/officeDocument/2006/relationships/vmlDrawing" Target="../drawings/vmlDrawing11.vml"/><Relationship Id="rId6" Type="http://schemas.openxmlformats.org/officeDocument/2006/relationships/image" Target="../media/image77.emf"/><Relationship Id="rId11" Type="http://schemas.openxmlformats.org/officeDocument/2006/relationships/oleObject" Target="../embeddings/oleObject76.bin"/><Relationship Id="rId5" Type="http://schemas.openxmlformats.org/officeDocument/2006/relationships/oleObject" Target="../embeddings/oleObject73.bin"/><Relationship Id="rId15" Type="http://schemas.openxmlformats.org/officeDocument/2006/relationships/oleObject" Target="../embeddings/oleObject78.bin"/><Relationship Id="rId10" Type="http://schemas.openxmlformats.org/officeDocument/2006/relationships/image" Target="../media/image79.emf"/><Relationship Id="rId4" Type="http://schemas.openxmlformats.org/officeDocument/2006/relationships/image" Target="../media/image76.emf"/><Relationship Id="rId9" Type="http://schemas.openxmlformats.org/officeDocument/2006/relationships/oleObject" Target="../embeddings/oleObject75.bin"/><Relationship Id="rId14" Type="http://schemas.openxmlformats.org/officeDocument/2006/relationships/image" Target="../media/image81.emf"/></Relationships>
</file>

<file path=ppt/slides/_rels/slide18.xml.rels><?xml version="1.0" encoding="UTF-8" standalone="yes"?>
<Relationships xmlns="http://schemas.openxmlformats.org/package/2006/relationships"><Relationship Id="rId8" Type="http://schemas.openxmlformats.org/officeDocument/2006/relationships/image" Target="../media/image86.emf"/><Relationship Id="rId13" Type="http://schemas.openxmlformats.org/officeDocument/2006/relationships/oleObject" Target="../embeddings/oleObject85.bin"/><Relationship Id="rId18" Type="http://schemas.openxmlformats.org/officeDocument/2006/relationships/image" Target="../media/image91.emf"/><Relationship Id="rId26" Type="http://schemas.openxmlformats.org/officeDocument/2006/relationships/image" Target="../media/image95.emf"/><Relationship Id="rId3" Type="http://schemas.openxmlformats.org/officeDocument/2006/relationships/oleObject" Target="../embeddings/oleObject80.bin"/><Relationship Id="rId21" Type="http://schemas.openxmlformats.org/officeDocument/2006/relationships/oleObject" Target="../embeddings/oleObject89.bin"/><Relationship Id="rId7" Type="http://schemas.openxmlformats.org/officeDocument/2006/relationships/oleObject" Target="../embeddings/oleObject82.bin"/><Relationship Id="rId12" Type="http://schemas.openxmlformats.org/officeDocument/2006/relationships/image" Target="../media/image88.emf"/><Relationship Id="rId17" Type="http://schemas.openxmlformats.org/officeDocument/2006/relationships/oleObject" Target="../embeddings/oleObject87.bin"/><Relationship Id="rId25" Type="http://schemas.openxmlformats.org/officeDocument/2006/relationships/oleObject" Target="../embeddings/oleObject91.bin"/><Relationship Id="rId2" Type="http://schemas.openxmlformats.org/officeDocument/2006/relationships/slideLayout" Target="../slideLayouts/slideLayout2.xml"/><Relationship Id="rId16" Type="http://schemas.openxmlformats.org/officeDocument/2006/relationships/image" Target="../media/image90.emf"/><Relationship Id="rId20" Type="http://schemas.openxmlformats.org/officeDocument/2006/relationships/image" Target="../media/image92.emf"/><Relationship Id="rId1" Type="http://schemas.openxmlformats.org/officeDocument/2006/relationships/vmlDrawing" Target="../drawings/vmlDrawing12.vml"/><Relationship Id="rId6" Type="http://schemas.openxmlformats.org/officeDocument/2006/relationships/image" Target="../media/image85.emf"/><Relationship Id="rId11" Type="http://schemas.openxmlformats.org/officeDocument/2006/relationships/oleObject" Target="../embeddings/oleObject84.bin"/><Relationship Id="rId24" Type="http://schemas.openxmlformats.org/officeDocument/2006/relationships/image" Target="../media/image94.emf"/><Relationship Id="rId5" Type="http://schemas.openxmlformats.org/officeDocument/2006/relationships/oleObject" Target="../embeddings/oleObject81.bin"/><Relationship Id="rId15" Type="http://schemas.openxmlformats.org/officeDocument/2006/relationships/oleObject" Target="../embeddings/oleObject86.bin"/><Relationship Id="rId23" Type="http://schemas.openxmlformats.org/officeDocument/2006/relationships/oleObject" Target="../embeddings/oleObject90.bin"/><Relationship Id="rId28" Type="http://schemas.openxmlformats.org/officeDocument/2006/relationships/image" Target="../media/image96.emf"/><Relationship Id="rId10" Type="http://schemas.openxmlformats.org/officeDocument/2006/relationships/image" Target="../media/image87.emf"/><Relationship Id="rId19" Type="http://schemas.openxmlformats.org/officeDocument/2006/relationships/oleObject" Target="../embeddings/oleObject88.bin"/><Relationship Id="rId4" Type="http://schemas.openxmlformats.org/officeDocument/2006/relationships/image" Target="../media/image84.emf"/><Relationship Id="rId9" Type="http://schemas.openxmlformats.org/officeDocument/2006/relationships/oleObject" Target="../embeddings/oleObject83.bin"/><Relationship Id="rId14" Type="http://schemas.openxmlformats.org/officeDocument/2006/relationships/image" Target="../media/image89.emf"/><Relationship Id="rId22" Type="http://schemas.openxmlformats.org/officeDocument/2006/relationships/image" Target="../media/image93.emf"/><Relationship Id="rId27" Type="http://schemas.openxmlformats.org/officeDocument/2006/relationships/oleObject" Target="../embeddings/oleObject92.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93.bin"/><Relationship Id="rId7"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98.wmf"/><Relationship Id="rId5" Type="http://schemas.openxmlformats.org/officeDocument/2006/relationships/oleObject" Target="../embeddings/oleObject94.bin"/><Relationship Id="rId10" Type="http://schemas.openxmlformats.org/officeDocument/2006/relationships/image" Target="../media/image100.wmf"/><Relationship Id="rId4" Type="http://schemas.openxmlformats.org/officeDocument/2006/relationships/image" Target="../media/image97.wmf"/><Relationship Id="rId9" Type="http://schemas.openxmlformats.org/officeDocument/2006/relationships/oleObject" Target="../embeddings/oleObject96.bin"/></Relationships>
</file>

<file path=ppt/slides/_rels/slide21.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97.bin"/><Relationship Id="rId7"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02.wmf"/><Relationship Id="rId5" Type="http://schemas.openxmlformats.org/officeDocument/2006/relationships/oleObject" Target="../embeddings/oleObject98.bin"/><Relationship Id="rId10" Type="http://schemas.openxmlformats.org/officeDocument/2006/relationships/image" Target="../media/image104.wmf"/><Relationship Id="rId4" Type="http://schemas.openxmlformats.org/officeDocument/2006/relationships/image" Target="../media/image101.wmf"/><Relationship Id="rId9" Type="http://schemas.openxmlformats.org/officeDocument/2006/relationships/oleObject" Target="../embeddings/oleObject100.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oleObject" Target="../embeddings/oleObject106.bin"/><Relationship Id="rId18" Type="http://schemas.openxmlformats.org/officeDocument/2006/relationships/image" Target="../media/image112.emf"/><Relationship Id="rId3" Type="http://schemas.openxmlformats.org/officeDocument/2006/relationships/oleObject" Target="../embeddings/oleObject101.bin"/><Relationship Id="rId7" Type="http://schemas.openxmlformats.org/officeDocument/2006/relationships/oleObject" Target="../embeddings/oleObject103.bin"/><Relationship Id="rId12" Type="http://schemas.openxmlformats.org/officeDocument/2006/relationships/image" Target="../media/image109.wmf"/><Relationship Id="rId17" Type="http://schemas.openxmlformats.org/officeDocument/2006/relationships/oleObject" Target="../embeddings/oleObject108.bin"/><Relationship Id="rId2" Type="http://schemas.openxmlformats.org/officeDocument/2006/relationships/slideLayout" Target="../slideLayouts/slideLayout2.xml"/><Relationship Id="rId16" Type="http://schemas.openxmlformats.org/officeDocument/2006/relationships/image" Target="../media/image111.emf"/><Relationship Id="rId20" Type="http://schemas.openxmlformats.org/officeDocument/2006/relationships/image" Target="../media/image113.wmf"/><Relationship Id="rId1" Type="http://schemas.openxmlformats.org/officeDocument/2006/relationships/vmlDrawing" Target="../drawings/vmlDrawing15.vml"/><Relationship Id="rId6" Type="http://schemas.openxmlformats.org/officeDocument/2006/relationships/image" Target="../media/image106.emf"/><Relationship Id="rId11" Type="http://schemas.openxmlformats.org/officeDocument/2006/relationships/oleObject" Target="../embeddings/oleObject105.bin"/><Relationship Id="rId5" Type="http://schemas.openxmlformats.org/officeDocument/2006/relationships/oleObject" Target="../embeddings/oleObject102.bin"/><Relationship Id="rId15" Type="http://schemas.openxmlformats.org/officeDocument/2006/relationships/oleObject" Target="../embeddings/oleObject107.bin"/><Relationship Id="rId10" Type="http://schemas.openxmlformats.org/officeDocument/2006/relationships/image" Target="../media/image108.emf"/><Relationship Id="rId19" Type="http://schemas.openxmlformats.org/officeDocument/2006/relationships/oleObject" Target="../embeddings/oleObject109.bin"/><Relationship Id="rId4" Type="http://schemas.openxmlformats.org/officeDocument/2006/relationships/image" Target="../media/image105.emf"/><Relationship Id="rId9" Type="http://schemas.openxmlformats.org/officeDocument/2006/relationships/oleObject" Target="../embeddings/oleObject104.bin"/><Relationship Id="rId14" Type="http://schemas.openxmlformats.org/officeDocument/2006/relationships/image" Target="../media/image110.wmf"/></Relationships>
</file>

<file path=ppt/slides/_rels/slide25.xml.rels><?xml version="1.0" encoding="UTF-8" standalone="yes"?>
<Relationships xmlns="http://schemas.openxmlformats.org/package/2006/relationships"><Relationship Id="rId8" Type="http://schemas.openxmlformats.org/officeDocument/2006/relationships/image" Target="../media/image116.emf"/><Relationship Id="rId13" Type="http://schemas.openxmlformats.org/officeDocument/2006/relationships/oleObject" Target="../embeddings/oleObject115.bin"/><Relationship Id="rId18" Type="http://schemas.openxmlformats.org/officeDocument/2006/relationships/image" Target="../media/image121.emf"/><Relationship Id="rId26" Type="http://schemas.openxmlformats.org/officeDocument/2006/relationships/image" Target="../media/image125.wmf"/><Relationship Id="rId3" Type="http://schemas.openxmlformats.org/officeDocument/2006/relationships/oleObject" Target="../embeddings/oleObject110.bin"/><Relationship Id="rId21" Type="http://schemas.openxmlformats.org/officeDocument/2006/relationships/oleObject" Target="../embeddings/oleObject119.bin"/><Relationship Id="rId7" Type="http://schemas.openxmlformats.org/officeDocument/2006/relationships/oleObject" Target="../embeddings/oleObject112.bin"/><Relationship Id="rId12" Type="http://schemas.openxmlformats.org/officeDocument/2006/relationships/image" Target="../media/image118.emf"/><Relationship Id="rId17" Type="http://schemas.openxmlformats.org/officeDocument/2006/relationships/oleObject" Target="../embeddings/oleObject117.bin"/><Relationship Id="rId25" Type="http://schemas.openxmlformats.org/officeDocument/2006/relationships/oleObject" Target="../embeddings/oleObject121.bin"/><Relationship Id="rId2" Type="http://schemas.openxmlformats.org/officeDocument/2006/relationships/slideLayout" Target="../slideLayouts/slideLayout2.xml"/><Relationship Id="rId16" Type="http://schemas.openxmlformats.org/officeDocument/2006/relationships/image" Target="../media/image120.emf"/><Relationship Id="rId20" Type="http://schemas.openxmlformats.org/officeDocument/2006/relationships/image" Target="../media/image122.wmf"/><Relationship Id="rId1" Type="http://schemas.openxmlformats.org/officeDocument/2006/relationships/vmlDrawing" Target="../drawings/vmlDrawing16.vml"/><Relationship Id="rId6" Type="http://schemas.openxmlformats.org/officeDocument/2006/relationships/image" Target="../media/image115.emf"/><Relationship Id="rId11" Type="http://schemas.openxmlformats.org/officeDocument/2006/relationships/oleObject" Target="../embeddings/oleObject114.bin"/><Relationship Id="rId24" Type="http://schemas.openxmlformats.org/officeDocument/2006/relationships/image" Target="../media/image124.wmf"/><Relationship Id="rId5" Type="http://schemas.openxmlformats.org/officeDocument/2006/relationships/oleObject" Target="../embeddings/oleObject111.bin"/><Relationship Id="rId15" Type="http://schemas.openxmlformats.org/officeDocument/2006/relationships/oleObject" Target="../embeddings/oleObject116.bin"/><Relationship Id="rId23" Type="http://schemas.openxmlformats.org/officeDocument/2006/relationships/oleObject" Target="../embeddings/oleObject120.bin"/><Relationship Id="rId10" Type="http://schemas.openxmlformats.org/officeDocument/2006/relationships/image" Target="../media/image117.wmf"/><Relationship Id="rId19" Type="http://schemas.openxmlformats.org/officeDocument/2006/relationships/oleObject" Target="../embeddings/oleObject118.bin"/><Relationship Id="rId4" Type="http://schemas.openxmlformats.org/officeDocument/2006/relationships/image" Target="../media/image114.wmf"/><Relationship Id="rId9" Type="http://schemas.openxmlformats.org/officeDocument/2006/relationships/oleObject" Target="../embeddings/oleObject113.bin"/><Relationship Id="rId14" Type="http://schemas.openxmlformats.org/officeDocument/2006/relationships/image" Target="../media/image119.emf"/><Relationship Id="rId22" Type="http://schemas.openxmlformats.org/officeDocument/2006/relationships/image" Target="../media/image123.wmf"/></Relationships>
</file>

<file path=ppt/slides/_rels/slide26.xml.rels><?xml version="1.0" encoding="UTF-8" standalone="yes"?>
<Relationships xmlns="http://schemas.openxmlformats.org/package/2006/relationships"><Relationship Id="rId8" Type="http://schemas.openxmlformats.org/officeDocument/2006/relationships/image" Target="../media/image128.emf"/><Relationship Id="rId13" Type="http://schemas.openxmlformats.org/officeDocument/2006/relationships/oleObject" Target="../embeddings/oleObject127.bin"/><Relationship Id="rId18" Type="http://schemas.openxmlformats.org/officeDocument/2006/relationships/image" Target="../media/image133.emf"/><Relationship Id="rId3" Type="http://schemas.openxmlformats.org/officeDocument/2006/relationships/oleObject" Target="../embeddings/oleObject122.bin"/><Relationship Id="rId21" Type="http://schemas.openxmlformats.org/officeDocument/2006/relationships/oleObject" Target="../embeddings/oleObject131.bin"/><Relationship Id="rId7" Type="http://schemas.openxmlformats.org/officeDocument/2006/relationships/oleObject" Target="../embeddings/oleObject124.bin"/><Relationship Id="rId12" Type="http://schemas.openxmlformats.org/officeDocument/2006/relationships/image" Target="../media/image130.emf"/><Relationship Id="rId17" Type="http://schemas.openxmlformats.org/officeDocument/2006/relationships/oleObject" Target="../embeddings/oleObject129.bin"/><Relationship Id="rId2" Type="http://schemas.openxmlformats.org/officeDocument/2006/relationships/slideLayout" Target="../slideLayouts/slideLayout2.xml"/><Relationship Id="rId16" Type="http://schemas.openxmlformats.org/officeDocument/2006/relationships/image" Target="../media/image132.emf"/><Relationship Id="rId20" Type="http://schemas.openxmlformats.org/officeDocument/2006/relationships/image" Target="../media/image134.emf"/><Relationship Id="rId1" Type="http://schemas.openxmlformats.org/officeDocument/2006/relationships/vmlDrawing" Target="../drawings/vmlDrawing17.vml"/><Relationship Id="rId6" Type="http://schemas.openxmlformats.org/officeDocument/2006/relationships/image" Target="../media/image127.emf"/><Relationship Id="rId11" Type="http://schemas.openxmlformats.org/officeDocument/2006/relationships/oleObject" Target="../embeddings/oleObject126.bin"/><Relationship Id="rId5" Type="http://schemas.openxmlformats.org/officeDocument/2006/relationships/oleObject" Target="../embeddings/oleObject123.bin"/><Relationship Id="rId15" Type="http://schemas.openxmlformats.org/officeDocument/2006/relationships/oleObject" Target="../embeddings/oleObject128.bin"/><Relationship Id="rId10" Type="http://schemas.openxmlformats.org/officeDocument/2006/relationships/image" Target="../media/image129.emf"/><Relationship Id="rId19" Type="http://schemas.openxmlformats.org/officeDocument/2006/relationships/oleObject" Target="../embeddings/oleObject130.bin"/><Relationship Id="rId4" Type="http://schemas.openxmlformats.org/officeDocument/2006/relationships/image" Target="../media/image126.emf"/><Relationship Id="rId9" Type="http://schemas.openxmlformats.org/officeDocument/2006/relationships/oleObject" Target="../embeddings/oleObject125.bin"/><Relationship Id="rId14" Type="http://schemas.openxmlformats.org/officeDocument/2006/relationships/image" Target="../media/image131.emf"/><Relationship Id="rId22" Type="http://schemas.openxmlformats.org/officeDocument/2006/relationships/image" Target="../media/image13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37.emf"/><Relationship Id="rId13" Type="http://schemas.openxmlformats.org/officeDocument/2006/relationships/oleObject" Target="../embeddings/oleObject136.bin"/><Relationship Id="rId18" Type="http://schemas.openxmlformats.org/officeDocument/2006/relationships/image" Target="../media/image142.emf"/><Relationship Id="rId3" Type="http://schemas.openxmlformats.org/officeDocument/2006/relationships/image" Target="../media/image144.emf"/><Relationship Id="rId7" Type="http://schemas.openxmlformats.org/officeDocument/2006/relationships/oleObject" Target="../embeddings/oleObject133.bin"/><Relationship Id="rId12" Type="http://schemas.openxmlformats.org/officeDocument/2006/relationships/image" Target="../media/image139.emf"/><Relationship Id="rId17" Type="http://schemas.openxmlformats.org/officeDocument/2006/relationships/oleObject" Target="../embeddings/oleObject138.bin"/><Relationship Id="rId2" Type="http://schemas.openxmlformats.org/officeDocument/2006/relationships/slideLayout" Target="../slideLayouts/slideLayout2.xml"/><Relationship Id="rId16" Type="http://schemas.openxmlformats.org/officeDocument/2006/relationships/image" Target="../media/image141.emf"/><Relationship Id="rId20" Type="http://schemas.openxmlformats.org/officeDocument/2006/relationships/image" Target="../media/image143.emf"/><Relationship Id="rId1" Type="http://schemas.openxmlformats.org/officeDocument/2006/relationships/vmlDrawing" Target="../drawings/vmlDrawing18.vml"/><Relationship Id="rId6" Type="http://schemas.openxmlformats.org/officeDocument/2006/relationships/image" Target="../media/image136.emf"/><Relationship Id="rId11" Type="http://schemas.openxmlformats.org/officeDocument/2006/relationships/oleObject" Target="../embeddings/oleObject135.bin"/><Relationship Id="rId5" Type="http://schemas.openxmlformats.org/officeDocument/2006/relationships/oleObject" Target="../embeddings/oleObject132.bin"/><Relationship Id="rId15" Type="http://schemas.openxmlformats.org/officeDocument/2006/relationships/oleObject" Target="../embeddings/oleObject137.bin"/><Relationship Id="rId10" Type="http://schemas.openxmlformats.org/officeDocument/2006/relationships/image" Target="../media/image138.emf"/><Relationship Id="rId19" Type="http://schemas.openxmlformats.org/officeDocument/2006/relationships/oleObject" Target="../embeddings/oleObject139.bin"/><Relationship Id="rId4" Type="http://schemas.openxmlformats.org/officeDocument/2006/relationships/image" Target="../media/image145.emf"/><Relationship Id="rId9" Type="http://schemas.openxmlformats.org/officeDocument/2006/relationships/oleObject" Target="../embeddings/oleObject134.bin"/><Relationship Id="rId14" Type="http://schemas.openxmlformats.org/officeDocument/2006/relationships/image" Target="../media/image14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48.emf"/><Relationship Id="rId13" Type="http://schemas.openxmlformats.org/officeDocument/2006/relationships/oleObject" Target="../embeddings/oleObject145.bin"/><Relationship Id="rId18" Type="http://schemas.openxmlformats.org/officeDocument/2006/relationships/image" Target="../media/image153.emf"/><Relationship Id="rId3" Type="http://schemas.openxmlformats.org/officeDocument/2006/relationships/oleObject" Target="../embeddings/oleObject140.bin"/><Relationship Id="rId7" Type="http://schemas.openxmlformats.org/officeDocument/2006/relationships/oleObject" Target="../embeddings/oleObject142.bin"/><Relationship Id="rId12" Type="http://schemas.openxmlformats.org/officeDocument/2006/relationships/image" Target="../media/image150.emf"/><Relationship Id="rId17" Type="http://schemas.openxmlformats.org/officeDocument/2006/relationships/oleObject" Target="../embeddings/oleObject147.bin"/><Relationship Id="rId2" Type="http://schemas.openxmlformats.org/officeDocument/2006/relationships/slideLayout" Target="../slideLayouts/slideLayout2.xml"/><Relationship Id="rId16" Type="http://schemas.openxmlformats.org/officeDocument/2006/relationships/image" Target="../media/image152.emf"/><Relationship Id="rId20" Type="http://schemas.openxmlformats.org/officeDocument/2006/relationships/image" Target="../media/image154.emf"/><Relationship Id="rId1" Type="http://schemas.openxmlformats.org/officeDocument/2006/relationships/vmlDrawing" Target="../drawings/vmlDrawing19.vml"/><Relationship Id="rId6" Type="http://schemas.openxmlformats.org/officeDocument/2006/relationships/image" Target="../media/image147.emf"/><Relationship Id="rId11" Type="http://schemas.openxmlformats.org/officeDocument/2006/relationships/oleObject" Target="../embeddings/oleObject144.bin"/><Relationship Id="rId5" Type="http://schemas.openxmlformats.org/officeDocument/2006/relationships/oleObject" Target="../embeddings/oleObject141.bin"/><Relationship Id="rId15" Type="http://schemas.openxmlformats.org/officeDocument/2006/relationships/oleObject" Target="../embeddings/oleObject146.bin"/><Relationship Id="rId10" Type="http://schemas.openxmlformats.org/officeDocument/2006/relationships/image" Target="../media/image149.emf"/><Relationship Id="rId19" Type="http://schemas.openxmlformats.org/officeDocument/2006/relationships/oleObject" Target="../embeddings/oleObject148.bin"/><Relationship Id="rId4" Type="http://schemas.openxmlformats.org/officeDocument/2006/relationships/image" Target="../media/image146.emf"/><Relationship Id="rId9" Type="http://schemas.openxmlformats.org/officeDocument/2006/relationships/oleObject" Target="../embeddings/oleObject143.bin"/><Relationship Id="rId14" Type="http://schemas.openxmlformats.org/officeDocument/2006/relationships/image" Target="../media/image151.e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51.bin"/><Relationship Id="rId13" Type="http://schemas.openxmlformats.org/officeDocument/2006/relationships/image" Target="../media/image159.wmf"/><Relationship Id="rId3" Type="http://schemas.openxmlformats.org/officeDocument/2006/relationships/image" Target="../media/image160.png"/><Relationship Id="rId7" Type="http://schemas.openxmlformats.org/officeDocument/2006/relationships/image" Target="../media/image156.wmf"/><Relationship Id="rId12"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150.bin"/><Relationship Id="rId11" Type="http://schemas.openxmlformats.org/officeDocument/2006/relationships/image" Target="../media/image158.wmf"/><Relationship Id="rId5" Type="http://schemas.openxmlformats.org/officeDocument/2006/relationships/image" Target="../media/image155.wmf"/><Relationship Id="rId10" Type="http://schemas.openxmlformats.org/officeDocument/2006/relationships/oleObject" Target="../embeddings/oleObject152.bin"/><Relationship Id="rId4" Type="http://schemas.openxmlformats.org/officeDocument/2006/relationships/oleObject" Target="../embeddings/oleObject149.bin"/><Relationship Id="rId9" Type="http://schemas.openxmlformats.org/officeDocument/2006/relationships/image" Target="../media/image157.e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56.bin"/><Relationship Id="rId13" Type="http://schemas.openxmlformats.org/officeDocument/2006/relationships/image" Target="../media/image164.wmf"/><Relationship Id="rId18" Type="http://schemas.openxmlformats.org/officeDocument/2006/relationships/oleObject" Target="../embeddings/oleObject161.bin"/><Relationship Id="rId3" Type="http://schemas.openxmlformats.org/officeDocument/2006/relationships/oleObject" Target="../embeddings/oleObject154.bin"/><Relationship Id="rId7" Type="http://schemas.openxmlformats.org/officeDocument/2006/relationships/image" Target="../media/image161.wmf"/><Relationship Id="rId12" Type="http://schemas.openxmlformats.org/officeDocument/2006/relationships/oleObject" Target="../embeddings/oleObject158.bin"/><Relationship Id="rId17" Type="http://schemas.openxmlformats.org/officeDocument/2006/relationships/image" Target="../media/image166.wmf"/><Relationship Id="rId2" Type="http://schemas.openxmlformats.org/officeDocument/2006/relationships/slideLayout" Target="../slideLayouts/slideLayout2.xml"/><Relationship Id="rId16" Type="http://schemas.openxmlformats.org/officeDocument/2006/relationships/oleObject" Target="../embeddings/oleObject160.bin"/><Relationship Id="rId1" Type="http://schemas.openxmlformats.org/officeDocument/2006/relationships/vmlDrawing" Target="../drawings/vmlDrawing21.vml"/><Relationship Id="rId6" Type="http://schemas.openxmlformats.org/officeDocument/2006/relationships/oleObject" Target="../embeddings/oleObject155.bin"/><Relationship Id="rId11" Type="http://schemas.openxmlformats.org/officeDocument/2006/relationships/image" Target="../media/image163.wmf"/><Relationship Id="rId5" Type="http://schemas.openxmlformats.org/officeDocument/2006/relationships/image" Target="../media/image168.emf"/><Relationship Id="rId15" Type="http://schemas.openxmlformats.org/officeDocument/2006/relationships/image" Target="../media/image165.wmf"/><Relationship Id="rId10" Type="http://schemas.openxmlformats.org/officeDocument/2006/relationships/oleObject" Target="../embeddings/oleObject157.bin"/><Relationship Id="rId19" Type="http://schemas.openxmlformats.org/officeDocument/2006/relationships/image" Target="../media/image167.wmf"/><Relationship Id="rId4" Type="http://schemas.openxmlformats.org/officeDocument/2006/relationships/image" Target="../media/image160.wmf"/><Relationship Id="rId9" Type="http://schemas.openxmlformats.org/officeDocument/2006/relationships/image" Target="../media/image162.wmf"/><Relationship Id="rId14" Type="http://schemas.openxmlformats.org/officeDocument/2006/relationships/oleObject" Target="../embeddings/oleObject159.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5.xml"/><Relationship Id="rId1" Type="http://schemas.openxmlformats.org/officeDocument/2006/relationships/vmlDrawing" Target="../drawings/vmlDrawing22.vml"/><Relationship Id="rId6" Type="http://schemas.openxmlformats.org/officeDocument/2006/relationships/image" Target="../media/image170.wmf"/><Relationship Id="rId5" Type="http://schemas.openxmlformats.org/officeDocument/2006/relationships/oleObject" Target="../embeddings/oleObject163.bin"/><Relationship Id="rId4" Type="http://schemas.openxmlformats.org/officeDocument/2006/relationships/image" Target="../media/image169.w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66.bin"/><Relationship Id="rId13" Type="http://schemas.openxmlformats.org/officeDocument/2006/relationships/image" Target="../media/image174.wmf"/><Relationship Id="rId18" Type="http://schemas.openxmlformats.org/officeDocument/2006/relationships/oleObject" Target="../embeddings/oleObject170.bin"/><Relationship Id="rId3" Type="http://schemas.openxmlformats.org/officeDocument/2006/relationships/oleObject" Target="../embeddings/oleObject164.bin"/><Relationship Id="rId7" Type="http://schemas.openxmlformats.org/officeDocument/2006/relationships/image" Target="../media/image177.png"/><Relationship Id="rId12" Type="http://schemas.openxmlformats.org/officeDocument/2006/relationships/oleObject" Target="../embeddings/oleObject167.bin"/><Relationship Id="rId17" Type="http://schemas.openxmlformats.org/officeDocument/2006/relationships/image" Target="../media/image169.wmf"/><Relationship Id="rId2" Type="http://schemas.openxmlformats.org/officeDocument/2006/relationships/slideLayout" Target="../slideLayouts/slideLayout5.xml"/><Relationship Id="rId16" Type="http://schemas.openxmlformats.org/officeDocument/2006/relationships/oleObject" Target="../embeddings/oleObject169.bin"/><Relationship Id="rId1" Type="http://schemas.openxmlformats.org/officeDocument/2006/relationships/vmlDrawing" Target="../drawings/vmlDrawing23.vml"/><Relationship Id="rId6" Type="http://schemas.openxmlformats.org/officeDocument/2006/relationships/image" Target="../media/image172.wmf"/><Relationship Id="rId11" Type="http://schemas.openxmlformats.org/officeDocument/2006/relationships/image" Target="../media/image179.png"/><Relationship Id="rId5" Type="http://schemas.openxmlformats.org/officeDocument/2006/relationships/oleObject" Target="../embeddings/oleObject165.bin"/><Relationship Id="rId15" Type="http://schemas.openxmlformats.org/officeDocument/2006/relationships/image" Target="../media/image175.wmf"/><Relationship Id="rId10" Type="http://schemas.openxmlformats.org/officeDocument/2006/relationships/image" Target="../media/image178.png"/><Relationship Id="rId19" Type="http://schemas.openxmlformats.org/officeDocument/2006/relationships/image" Target="../media/image170.wmf"/><Relationship Id="rId4" Type="http://schemas.openxmlformats.org/officeDocument/2006/relationships/image" Target="../media/image171.wmf"/><Relationship Id="rId9" Type="http://schemas.openxmlformats.org/officeDocument/2006/relationships/image" Target="../media/image173.wmf"/><Relationship Id="rId14" Type="http://schemas.openxmlformats.org/officeDocument/2006/relationships/oleObject" Target="../embeddings/oleObject168.bin"/></Relationships>
</file>

<file path=ppt/slides/_rels/slide35.xml.rels><?xml version="1.0" encoding="UTF-8" standalone="yes"?>
<Relationships xmlns="http://schemas.openxmlformats.org/package/2006/relationships"><Relationship Id="rId8" Type="http://schemas.openxmlformats.org/officeDocument/2006/relationships/image" Target="../media/image171.wmf"/><Relationship Id="rId13" Type="http://schemas.openxmlformats.org/officeDocument/2006/relationships/oleObject" Target="../embeddings/oleObject175.bin"/><Relationship Id="rId18" Type="http://schemas.openxmlformats.org/officeDocument/2006/relationships/image" Target="../media/image179.wmf"/><Relationship Id="rId3" Type="http://schemas.openxmlformats.org/officeDocument/2006/relationships/oleObject" Target="../embeddings/oleObject171.bin"/><Relationship Id="rId21" Type="http://schemas.openxmlformats.org/officeDocument/2006/relationships/oleObject" Target="../embeddings/oleObject179.bin"/><Relationship Id="rId7" Type="http://schemas.openxmlformats.org/officeDocument/2006/relationships/oleObject" Target="../embeddings/oleObject173.bin"/><Relationship Id="rId12" Type="http://schemas.openxmlformats.org/officeDocument/2006/relationships/image" Target="../media/image176.wmf"/><Relationship Id="rId17" Type="http://schemas.openxmlformats.org/officeDocument/2006/relationships/oleObject" Target="../embeddings/oleObject177.bin"/><Relationship Id="rId2" Type="http://schemas.openxmlformats.org/officeDocument/2006/relationships/slideLayout" Target="../slideLayouts/slideLayout5.xml"/><Relationship Id="rId16" Type="http://schemas.openxmlformats.org/officeDocument/2006/relationships/image" Target="../media/image178.wmf"/><Relationship Id="rId20" Type="http://schemas.openxmlformats.org/officeDocument/2006/relationships/image" Target="../media/image180.wmf"/><Relationship Id="rId1" Type="http://schemas.openxmlformats.org/officeDocument/2006/relationships/vmlDrawing" Target="../drawings/vmlDrawing24.vml"/><Relationship Id="rId6" Type="http://schemas.openxmlformats.org/officeDocument/2006/relationships/image" Target="../media/image170.wmf"/><Relationship Id="rId11" Type="http://schemas.openxmlformats.org/officeDocument/2006/relationships/oleObject" Target="../embeddings/oleObject174.bin"/><Relationship Id="rId5" Type="http://schemas.openxmlformats.org/officeDocument/2006/relationships/oleObject" Target="../embeddings/oleObject172.bin"/><Relationship Id="rId15" Type="http://schemas.openxmlformats.org/officeDocument/2006/relationships/oleObject" Target="../embeddings/oleObject176.bin"/><Relationship Id="rId10" Type="http://schemas.openxmlformats.org/officeDocument/2006/relationships/image" Target="../media/image178.png"/><Relationship Id="rId19" Type="http://schemas.openxmlformats.org/officeDocument/2006/relationships/oleObject" Target="../embeddings/oleObject178.bin"/><Relationship Id="rId4" Type="http://schemas.openxmlformats.org/officeDocument/2006/relationships/image" Target="../media/image169.wmf"/><Relationship Id="rId9" Type="http://schemas.openxmlformats.org/officeDocument/2006/relationships/image" Target="../media/image186.png"/><Relationship Id="rId14" Type="http://schemas.openxmlformats.org/officeDocument/2006/relationships/image" Target="../media/image177.wmf"/><Relationship Id="rId22" Type="http://schemas.openxmlformats.org/officeDocument/2006/relationships/image" Target="../media/image181.wmf"/></Relationships>
</file>

<file path=ppt/slides/_rels/slide36.xml.rels><?xml version="1.0" encoding="UTF-8" standalone="yes"?>
<Relationships xmlns="http://schemas.openxmlformats.org/package/2006/relationships"><Relationship Id="rId8" Type="http://schemas.openxmlformats.org/officeDocument/2006/relationships/image" Target="../media/image184.wmf"/><Relationship Id="rId13" Type="http://schemas.openxmlformats.org/officeDocument/2006/relationships/oleObject" Target="../embeddings/oleObject185.bin"/><Relationship Id="rId3" Type="http://schemas.openxmlformats.org/officeDocument/2006/relationships/oleObject" Target="../embeddings/oleObject180.bin"/><Relationship Id="rId7" Type="http://schemas.openxmlformats.org/officeDocument/2006/relationships/oleObject" Target="../embeddings/oleObject182.bin"/><Relationship Id="rId12" Type="http://schemas.openxmlformats.org/officeDocument/2006/relationships/image" Target="../media/image186.wmf"/><Relationship Id="rId2" Type="http://schemas.openxmlformats.org/officeDocument/2006/relationships/slideLayout" Target="../slideLayouts/slideLayout5.xml"/><Relationship Id="rId1" Type="http://schemas.openxmlformats.org/officeDocument/2006/relationships/vmlDrawing" Target="../drawings/vmlDrawing25.vml"/><Relationship Id="rId6" Type="http://schemas.openxmlformats.org/officeDocument/2006/relationships/image" Target="../media/image183.wmf"/><Relationship Id="rId11" Type="http://schemas.openxmlformats.org/officeDocument/2006/relationships/oleObject" Target="../embeddings/oleObject184.bin"/><Relationship Id="rId5" Type="http://schemas.openxmlformats.org/officeDocument/2006/relationships/oleObject" Target="../embeddings/oleObject181.bin"/><Relationship Id="rId10" Type="http://schemas.openxmlformats.org/officeDocument/2006/relationships/image" Target="../media/image185.wmf"/><Relationship Id="rId4" Type="http://schemas.openxmlformats.org/officeDocument/2006/relationships/image" Target="../media/image182.wmf"/><Relationship Id="rId9" Type="http://schemas.openxmlformats.org/officeDocument/2006/relationships/oleObject" Target="../embeddings/oleObject183.bin"/><Relationship Id="rId14" Type="http://schemas.openxmlformats.org/officeDocument/2006/relationships/image" Target="../media/image187.wmf"/></Relationships>
</file>

<file path=ppt/slides/_rels/slide37.xml.rels><?xml version="1.0" encoding="UTF-8" standalone="yes"?>
<Relationships xmlns="http://schemas.openxmlformats.org/package/2006/relationships"><Relationship Id="rId8" Type="http://schemas.openxmlformats.org/officeDocument/2006/relationships/image" Target="../media/image190.wmf"/><Relationship Id="rId3" Type="http://schemas.openxmlformats.org/officeDocument/2006/relationships/oleObject" Target="../embeddings/oleObject186.bin"/><Relationship Id="rId7" Type="http://schemas.openxmlformats.org/officeDocument/2006/relationships/oleObject" Target="../embeddings/oleObject188.bin"/><Relationship Id="rId2" Type="http://schemas.openxmlformats.org/officeDocument/2006/relationships/slideLayout" Target="../slideLayouts/slideLayout5.xml"/><Relationship Id="rId1" Type="http://schemas.openxmlformats.org/officeDocument/2006/relationships/vmlDrawing" Target="../drawings/vmlDrawing26.vml"/><Relationship Id="rId6" Type="http://schemas.openxmlformats.org/officeDocument/2006/relationships/image" Target="../media/image189.wmf"/><Relationship Id="rId5" Type="http://schemas.openxmlformats.org/officeDocument/2006/relationships/oleObject" Target="../embeddings/oleObject187.bin"/><Relationship Id="rId4" Type="http://schemas.openxmlformats.org/officeDocument/2006/relationships/image" Target="../media/image188.wmf"/></Relationships>
</file>

<file path=ppt/slides/_rels/slide38.xml.rels><?xml version="1.0" encoding="UTF-8" standalone="yes"?>
<Relationships xmlns="http://schemas.openxmlformats.org/package/2006/relationships"><Relationship Id="rId8" Type="http://schemas.openxmlformats.org/officeDocument/2006/relationships/image" Target="../media/image193.wmf"/><Relationship Id="rId13" Type="http://schemas.openxmlformats.org/officeDocument/2006/relationships/oleObject" Target="../embeddings/oleObject194.bin"/><Relationship Id="rId18" Type="http://schemas.openxmlformats.org/officeDocument/2006/relationships/image" Target="../media/image198.wmf"/><Relationship Id="rId3" Type="http://schemas.openxmlformats.org/officeDocument/2006/relationships/oleObject" Target="../embeddings/oleObject189.bin"/><Relationship Id="rId21" Type="http://schemas.openxmlformats.org/officeDocument/2006/relationships/oleObject" Target="../embeddings/oleObject198.bin"/><Relationship Id="rId7" Type="http://schemas.openxmlformats.org/officeDocument/2006/relationships/oleObject" Target="../embeddings/oleObject191.bin"/><Relationship Id="rId12" Type="http://schemas.openxmlformats.org/officeDocument/2006/relationships/image" Target="../media/image195.wmf"/><Relationship Id="rId17" Type="http://schemas.openxmlformats.org/officeDocument/2006/relationships/oleObject" Target="../embeddings/oleObject196.bin"/><Relationship Id="rId2" Type="http://schemas.openxmlformats.org/officeDocument/2006/relationships/slideLayout" Target="../slideLayouts/slideLayout5.xml"/><Relationship Id="rId16" Type="http://schemas.openxmlformats.org/officeDocument/2006/relationships/image" Target="../media/image197.wmf"/><Relationship Id="rId20" Type="http://schemas.openxmlformats.org/officeDocument/2006/relationships/image" Target="../media/image199.wmf"/><Relationship Id="rId1" Type="http://schemas.openxmlformats.org/officeDocument/2006/relationships/vmlDrawing" Target="../drawings/vmlDrawing27.vml"/><Relationship Id="rId6" Type="http://schemas.openxmlformats.org/officeDocument/2006/relationships/image" Target="../media/image192.wmf"/><Relationship Id="rId11" Type="http://schemas.openxmlformats.org/officeDocument/2006/relationships/oleObject" Target="../embeddings/oleObject193.bin"/><Relationship Id="rId5" Type="http://schemas.openxmlformats.org/officeDocument/2006/relationships/oleObject" Target="../embeddings/oleObject190.bin"/><Relationship Id="rId15" Type="http://schemas.openxmlformats.org/officeDocument/2006/relationships/oleObject" Target="../embeddings/oleObject195.bin"/><Relationship Id="rId10" Type="http://schemas.openxmlformats.org/officeDocument/2006/relationships/image" Target="../media/image194.wmf"/><Relationship Id="rId19" Type="http://schemas.openxmlformats.org/officeDocument/2006/relationships/oleObject" Target="../embeddings/oleObject197.bin"/><Relationship Id="rId4" Type="http://schemas.openxmlformats.org/officeDocument/2006/relationships/image" Target="../media/image191.wmf"/><Relationship Id="rId9" Type="http://schemas.openxmlformats.org/officeDocument/2006/relationships/oleObject" Target="../embeddings/oleObject192.bin"/><Relationship Id="rId14" Type="http://schemas.openxmlformats.org/officeDocument/2006/relationships/image" Target="../media/image196.wmf"/><Relationship Id="rId22" Type="http://schemas.openxmlformats.org/officeDocument/2006/relationships/image" Target="../media/image200.wmf"/></Relationships>
</file>

<file path=ppt/slides/_rels/slide39.xml.rels><?xml version="1.0" encoding="UTF-8" standalone="yes"?>
<Relationships xmlns="http://schemas.openxmlformats.org/package/2006/relationships"><Relationship Id="rId8" Type="http://schemas.openxmlformats.org/officeDocument/2006/relationships/image" Target="../media/image201.wmf"/><Relationship Id="rId13" Type="http://schemas.openxmlformats.org/officeDocument/2006/relationships/oleObject" Target="../embeddings/oleObject204.bin"/><Relationship Id="rId18" Type="http://schemas.openxmlformats.org/officeDocument/2006/relationships/image" Target="../media/image205.wmf"/><Relationship Id="rId3" Type="http://schemas.openxmlformats.org/officeDocument/2006/relationships/oleObject" Target="../embeddings/oleObject199.bin"/><Relationship Id="rId7" Type="http://schemas.openxmlformats.org/officeDocument/2006/relationships/oleObject" Target="../embeddings/oleObject201.bin"/><Relationship Id="rId12" Type="http://schemas.openxmlformats.org/officeDocument/2006/relationships/image" Target="../media/image202.wmf"/><Relationship Id="rId17" Type="http://schemas.openxmlformats.org/officeDocument/2006/relationships/oleObject" Target="../embeddings/oleObject206.bin"/><Relationship Id="rId2" Type="http://schemas.openxmlformats.org/officeDocument/2006/relationships/slideLayout" Target="../slideLayouts/slideLayout5.xml"/><Relationship Id="rId16" Type="http://schemas.openxmlformats.org/officeDocument/2006/relationships/image" Target="../media/image204.wmf"/><Relationship Id="rId20" Type="http://schemas.openxmlformats.org/officeDocument/2006/relationships/image" Target="../media/image206.wmf"/><Relationship Id="rId1" Type="http://schemas.openxmlformats.org/officeDocument/2006/relationships/vmlDrawing" Target="../drawings/vmlDrawing28.vml"/><Relationship Id="rId6" Type="http://schemas.openxmlformats.org/officeDocument/2006/relationships/image" Target="../media/image192.wmf"/><Relationship Id="rId11" Type="http://schemas.openxmlformats.org/officeDocument/2006/relationships/oleObject" Target="../embeddings/oleObject203.bin"/><Relationship Id="rId5" Type="http://schemas.openxmlformats.org/officeDocument/2006/relationships/oleObject" Target="../embeddings/oleObject200.bin"/><Relationship Id="rId15" Type="http://schemas.openxmlformats.org/officeDocument/2006/relationships/oleObject" Target="../embeddings/oleObject205.bin"/><Relationship Id="rId10" Type="http://schemas.openxmlformats.org/officeDocument/2006/relationships/image" Target="../media/image194.wmf"/><Relationship Id="rId19" Type="http://schemas.openxmlformats.org/officeDocument/2006/relationships/oleObject" Target="../embeddings/oleObject207.bin"/><Relationship Id="rId4" Type="http://schemas.openxmlformats.org/officeDocument/2006/relationships/image" Target="../media/image191.wmf"/><Relationship Id="rId9" Type="http://schemas.openxmlformats.org/officeDocument/2006/relationships/oleObject" Target="../embeddings/oleObject202.bin"/><Relationship Id="rId14" Type="http://schemas.openxmlformats.org/officeDocument/2006/relationships/image" Target="../media/image203.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93.wmf"/><Relationship Id="rId13" Type="http://schemas.openxmlformats.org/officeDocument/2006/relationships/oleObject" Target="../embeddings/oleObject213.bin"/><Relationship Id="rId18" Type="http://schemas.openxmlformats.org/officeDocument/2006/relationships/image" Target="../media/image210.wmf"/><Relationship Id="rId3" Type="http://schemas.openxmlformats.org/officeDocument/2006/relationships/oleObject" Target="../embeddings/oleObject208.bin"/><Relationship Id="rId7" Type="http://schemas.openxmlformats.org/officeDocument/2006/relationships/oleObject" Target="../embeddings/oleObject210.bin"/><Relationship Id="rId12" Type="http://schemas.openxmlformats.org/officeDocument/2006/relationships/image" Target="../media/image207.wmf"/><Relationship Id="rId17" Type="http://schemas.openxmlformats.org/officeDocument/2006/relationships/oleObject" Target="../embeddings/oleObject215.bin"/><Relationship Id="rId2" Type="http://schemas.openxmlformats.org/officeDocument/2006/relationships/slideLayout" Target="../slideLayouts/slideLayout5.xml"/><Relationship Id="rId16" Type="http://schemas.openxmlformats.org/officeDocument/2006/relationships/image" Target="../media/image209.wmf"/><Relationship Id="rId1" Type="http://schemas.openxmlformats.org/officeDocument/2006/relationships/vmlDrawing" Target="../drawings/vmlDrawing29.vml"/><Relationship Id="rId6" Type="http://schemas.openxmlformats.org/officeDocument/2006/relationships/image" Target="../media/image192.wmf"/><Relationship Id="rId11" Type="http://schemas.openxmlformats.org/officeDocument/2006/relationships/oleObject" Target="../embeddings/oleObject212.bin"/><Relationship Id="rId5" Type="http://schemas.openxmlformats.org/officeDocument/2006/relationships/oleObject" Target="../embeddings/oleObject209.bin"/><Relationship Id="rId15" Type="http://schemas.openxmlformats.org/officeDocument/2006/relationships/oleObject" Target="../embeddings/oleObject214.bin"/><Relationship Id="rId10" Type="http://schemas.openxmlformats.org/officeDocument/2006/relationships/image" Target="../media/image194.wmf"/><Relationship Id="rId4" Type="http://schemas.openxmlformats.org/officeDocument/2006/relationships/image" Target="../media/image191.wmf"/><Relationship Id="rId9" Type="http://schemas.openxmlformats.org/officeDocument/2006/relationships/oleObject" Target="../embeddings/oleObject211.bin"/><Relationship Id="rId14" Type="http://schemas.openxmlformats.org/officeDocument/2006/relationships/image" Target="../media/image208.wmf"/></Relationships>
</file>

<file path=ppt/slides/_rels/slide41.xml.rels><?xml version="1.0" encoding="UTF-8" standalone="yes"?>
<Relationships xmlns="http://schemas.openxmlformats.org/package/2006/relationships"><Relationship Id="rId8" Type="http://schemas.openxmlformats.org/officeDocument/2006/relationships/image" Target="../media/image213.emf"/><Relationship Id="rId3" Type="http://schemas.openxmlformats.org/officeDocument/2006/relationships/oleObject" Target="../embeddings/oleObject216.bin"/><Relationship Id="rId7" Type="http://schemas.openxmlformats.org/officeDocument/2006/relationships/oleObject" Target="../embeddings/oleObject218.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212.emf"/><Relationship Id="rId5" Type="http://schemas.openxmlformats.org/officeDocument/2006/relationships/oleObject" Target="../embeddings/oleObject217.bin"/><Relationship Id="rId10" Type="http://schemas.openxmlformats.org/officeDocument/2006/relationships/image" Target="../media/image214.emf"/><Relationship Id="rId4" Type="http://schemas.openxmlformats.org/officeDocument/2006/relationships/image" Target="../media/image211.emf"/><Relationship Id="rId9" Type="http://schemas.openxmlformats.org/officeDocument/2006/relationships/oleObject" Target="../embeddings/oleObject219.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20.bin"/><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image" Target="../media/image215.emf"/></Relationships>
</file>

<file path=ppt/slides/_rels/slide44.xml.rels><?xml version="1.0" encoding="UTF-8" standalone="yes"?>
<Relationships xmlns="http://schemas.openxmlformats.org/package/2006/relationships"><Relationship Id="rId8" Type="http://schemas.openxmlformats.org/officeDocument/2006/relationships/image" Target="../media/image218.wmf"/><Relationship Id="rId13" Type="http://schemas.openxmlformats.org/officeDocument/2006/relationships/oleObject" Target="../embeddings/oleObject226.bin"/><Relationship Id="rId18" Type="http://schemas.openxmlformats.org/officeDocument/2006/relationships/image" Target="../media/image223.wmf"/><Relationship Id="rId3" Type="http://schemas.openxmlformats.org/officeDocument/2006/relationships/oleObject" Target="../embeddings/oleObject221.bin"/><Relationship Id="rId7" Type="http://schemas.openxmlformats.org/officeDocument/2006/relationships/oleObject" Target="../embeddings/oleObject223.bin"/><Relationship Id="rId12" Type="http://schemas.openxmlformats.org/officeDocument/2006/relationships/image" Target="../media/image220.emf"/><Relationship Id="rId17" Type="http://schemas.openxmlformats.org/officeDocument/2006/relationships/oleObject" Target="../embeddings/oleObject228.bin"/><Relationship Id="rId2" Type="http://schemas.openxmlformats.org/officeDocument/2006/relationships/slideLayout" Target="../slideLayouts/slideLayout2.xml"/><Relationship Id="rId16" Type="http://schemas.openxmlformats.org/officeDocument/2006/relationships/image" Target="../media/image222.wmf"/><Relationship Id="rId1" Type="http://schemas.openxmlformats.org/officeDocument/2006/relationships/vmlDrawing" Target="../drawings/vmlDrawing32.vml"/><Relationship Id="rId6" Type="http://schemas.openxmlformats.org/officeDocument/2006/relationships/image" Target="../media/image217.emf"/><Relationship Id="rId11" Type="http://schemas.openxmlformats.org/officeDocument/2006/relationships/oleObject" Target="../embeddings/oleObject225.bin"/><Relationship Id="rId5" Type="http://schemas.openxmlformats.org/officeDocument/2006/relationships/oleObject" Target="../embeddings/oleObject222.bin"/><Relationship Id="rId15" Type="http://schemas.openxmlformats.org/officeDocument/2006/relationships/oleObject" Target="../embeddings/oleObject227.bin"/><Relationship Id="rId10" Type="http://schemas.openxmlformats.org/officeDocument/2006/relationships/image" Target="../media/image219.emf"/><Relationship Id="rId4" Type="http://schemas.openxmlformats.org/officeDocument/2006/relationships/image" Target="../media/image216.emf"/><Relationship Id="rId9" Type="http://schemas.openxmlformats.org/officeDocument/2006/relationships/oleObject" Target="../embeddings/oleObject224.bin"/><Relationship Id="rId14" Type="http://schemas.openxmlformats.org/officeDocument/2006/relationships/image" Target="../media/image221.wmf"/></Relationships>
</file>

<file path=ppt/slides/_rels/slide45.xml.rels><?xml version="1.0" encoding="UTF-8" standalone="yes"?>
<Relationships xmlns="http://schemas.openxmlformats.org/package/2006/relationships"><Relationship Id="rId13" Type="http://schemas.openxmlformats.org/officeDocument/2006/relationships/oleObject" Target="../embeddings/oleObject234.bin"/><Relationship Id="rId18" Type="http://schemas.openxmlformats.org/officeDocument/2006/relationships/image" Target="../media/image231.emf"/><Relationship Id="rId26" Type="http://schemas.openxmlformats.org/officeDocument/2006/relationships/image" Target="../media/image235.emf"/><Relationship Id="rId39" Type="http://schemas.openxmlformats.org/officeDocument/2006/relationships/oleObject" Target="../embeddings/oleObject247.bin"/><Relationship Id="rId21" Type="http://schemas.openxmlformats.org/officeDocument/2006/relationships/oleObject" Target="../embeddings/oleObject238.bin"/><Relationship Id="rId34" Type="http://schemas.openxmlformats.org/officeDocument/2006/relationships/image" Target="../media/image239.emf"/><Relationship Id="rId42" Type="http://schemas.openxmlformats.org/officeDocument/2006/relationships/image" Target="../media/image243.emf"/><Relationship Id="rId47" Type="http://schemas.openxmlformats.org/officeDocument/2006/relationships/oleObject" Target="../embeddings/oleObject251.bin"/><Relationship Id="rId50" Type="http://schemas.openxmlformats.org/officeDocument/2006/relationships/image" Target="../media/image247.emf"/><Relationship Id="rId55" Type="http://schemas.openxmlformats.org/officeDocument/2006/relationships/image" Target="../media/image249.emf"/><Relationship Id="rId7" Type="http://schemas.openxmlformats.org/officeDocument/2006/relationships/oleObject" Target="../embeddings/oleObject231.bin"/><Relationship Id="rId2" Type="http://schemas.openxmlformats.org/officeDocument/2006/relationships/slideLayout" Target="../slideLayouts/slideLayout2.xml"/><Relationship Id="rId16" Type="http://schemas.openxmlformats.org/officeDocument/2006/relationships/image" Target="../media/image230.emf"/><Relationship Id="rId29" Type="http://schemas.openxmlformats.org/officeDocument/2006/relationships/oleObject" Target="../embeddings/oleObject242.bin"/><Relationship Id="rId11" Type="http://schemas.openxmlformats.org/officeDocument/2006/relationships/oleObject" Target="../embeddings/oleObject233.bin"/><Relationship Id="rId24" Type="http://schemas.openxmlformats.org/officeDocument/2006/relationships/image" Target="../media/image234.emf"/><Relationship Id="rId32" Type="http://schemas.openxmlformats.org/officeDocument/2006/relationships/image" Target="../media/image238.emf"/><Relationship Id="rId37" Type="http://schemas.openxmlformats.org/officeDocument/2006/relationships/oleObject" Target="../embeddings/oleObject246.bin"/><Relationship Id="rId40" Type="http://schemas.openxmlformats.org/officeDocument/2006/relationships/image" Target="../media/image242.emf"/><Relationship Id="rId45" Type="http://schemas.openxmlformats.org/officeDocument/2006/relationships/oleObject" Target="../embeddings/oleObject250.bin"/><Relationship Id="rId53" Type="http://schemas.openxmlformats.org/officeDocument/2006/relationships/image" Target="../media/image253.emf"/><Relationship Id="rId58" Type="http://schemas.openxmlformats.org/officeDocument/2006/relationships/oleObject" Target="../embeddings/oleObject256.bin"/><Relationship Id="rId5" Type="http://schemas.openxmlformats.org/officeDocument/2006/relationships/oleObject" Target="../embeddings/oleObject230.bin"/><Relationship Id="rId61" Type="http://schemas.openxmlformats.org/officeDocument/2006/relationships/image" Target="../media/image252.emf"/><Relationship Id="rId19" Type="http://schemas.openxmlformats.org/officeDocument/2006/relationships/oleObject" Target="../embeddings/oleObject237.bin"/><Relationship Id="rId14" Type="http://schemas.openxmlformats.org/officeDocument/2006/relationships/image" Target="../media/image229.emf"/><Relationship Id="rId22" Type="http://schemas.openxmlformats.org/officeDocument/2006/relationships/image" Target="../media/image233.emf"/><Relationship Id="rId27" Type="http://schemas.openxmlformats.org/officeDocument/2006/relationships/oleObject" Target="../embeddings/oleObject241.bin"/><Relationship Id="rId30" Type="http://schemas.openxmlformats.org/officeDocument/2006/relationships/image" Target="../media/image237.emf"/><Relationship Id="rId35" Type="http://schemas.openxmlformats.org/officeDocument/2006/relationships/oleObject" Target="../embeddings/oleObject245.bin"/><Relationship Id="rId43" Type="http://schemas.openxmlformats.org/officeDocument/2006/relationships/oleObject" Target="../embeddings/oleObject249.bin"/><Relationship Id="rId48" Type="http://schemas.openxmlformats.org/officeDocument/2006/relationships/image" Target="../media/image246.emf"/><Relationship Id="rId56" Type="http://schemas.openxmlformats.org/officeDocument/2006/relationships/oleObject" Target="../embeddings/oleObject255.bin"/><Relationship Id="rId8" Type="http://schemas.openxmlformats.org/officeDocument/2006/relationships/image" Target="../media/image226.emf"/><Relationship Id="rId51" Type="http://schemas.openxmlformats.org/officeDocument/2006/relationships/oleObject" Target="../embeddings/oleObject253.bin"/><Relationship Id="rId3" Type="http://schemas.openxmlformats.org/officeDocument/2006/relationships/oleObject" Target="../embeddings/oleObject229.bin"/><Relationship Id="rId12" Type="http://schemas.openxmlformats.org/officeDocument/2006/relationships/image" Target="../media/image228.emf"/><Relationship Id="rId17" Type="http://schemas.openxmlformats.org/officeDocument/2006/relationships/oleObject" Target="../embeddings/oleObject236.bin"/><Relationship Id="rId25" Type="http://schemas.openxmlformats.org/officeDocument/2006/relationships/oleObject" Target="../embeddings/oleObject240.bin"/><Relationship Id="rId33" Type="http://schemas.openxmlformats.org/officeDocument/2006/relationships/oleObject" Target="../embeddings/oleObject244.bin"/><Relationship Id="rId38" Type="http://schemas.openxmlformats.org/officeDocument/2006/relationships/image" Target="../media/image241.emf"/><Relationship Id="rId46" Type="http://schemas.openxmlformats.org/officeDocument/2006/relationships/image" Target="../media/image245.emf"/><Relationship Id="rId59" Type="http://schemas.openxmlformats.org/officeDocument/2006/relationships/image" Target="../media/image251.emf"/><Relationship Id="rId20" Type="http://schemas.openxmlformats.org/officeDocument/2006/relationships/image" Target="../media/image232.emf"/><Relationship Id="rId41" Type="http://schemas.openxmlformats.org/officeDocument/2006/relationships/oleObject" Target="../embeddings/oleObject248.bin"/><Relationship Id="rId54" Type="http://schemas.openxmlformats.org/officeDocument/2006/relationships/oleObject" Target="../embeddings/oleObject254.bin"/><Relationship Id="rId1" Type="http://schemas.openxmlformats.org/officeDocument/2006/relationships/vmlDrawing" Target="../drawings/vmlDrawing33.vml"/><Relationship Id="rId6" Type="http://schemas.openxmlformats.org/officeDocument/2006/relationships/image" Target="../media/image225.emf"/><Relationship Id="rId15" Type="http://schemas.openxmlformats.org/officeDocument/2006/relationships/oleObject" Target="../embeddings/oleObject235.bin"/><Relationship Id="rId23" Type="http://schemas.openxmlformats.org/officeDocument/2006/relationships/oleObject" Target="../embeddings/oleObject239.bin"/><Relationship Id="rId28" Type="http://schemas.openxmlformats.org/officeDocument/2006/relationships/image" Target="../media/image236.emf"/><Relationship Id="rId36" Type="http://schemas.openxmlformats.org/officeDocument/2006/relationships/image" Target="../media/image240.emf"/><Relationship Id="rId49" Type="http://schemas.openxmlformats.org/officeDocument/2006/relationships/oleObject" Target="../embeddings/oleObject252.bin"/><Relationship Id="rId57" Type="http://schemas.openxmlformats.org/officeDocument/2006/relationships/image" Target="../media/image250.emf"/><Relationship Id="rId10" Type="http://schemas.openxmlformats.org/officeDocument/2006/relationships/image" Target="../media/image227.emf"/><Relationship Id="rId31" Type="http://schemas.openxmlformats.org/officeDocument/2006/relationships/oleObject" Target="../embeddings/oleObject243.bin"/><Relationship Id="rId44" Type="http://schemas.openxmlformats.org/officeDocument/2006/relationships/image" Target="../media/image244.emf"/><Relationship Id="rId52" Type="http://schemas.openxmlformats.org/officeDocument/2006/relationships/image" Target="../media/image248.emf"/><Relationship Id="rId60" Type="http://schemas.openxmlformats.org/officeDocument/2006/relationships/oleObject" Target="../embeddings/oleObject257.bin"/><Relationship Id="rId4" Type="http://schemas.openxmlformats.org/officeDocument/2006/relationships/image" Target="../media/image224.emf"/><Relationship Id="rId9" Type="http://schemas.openxmlformats.org/officeDocument/2006/relationships/oleObject" Target="../embeddings/oleObject232.bin"/></Relationships>
</file>

<file path=ppt/slides/_rels/slide46.xml.rels><?xml version="1.0" encoding="UTF-8" standalone="yes"?>
<Relationships xmlns="http://schemas.openxmlformats.org/package/2006/relationships"><Relationship Id="rId8" Type="http://schemas.openxmlformats.org/officeDocument/2006/relationships/image" Target="../media/image256.emf"/><Relationship Id="rId3" Type="http://schemas.openxmlformats.org/officeDocument/2006/relationships/oleObject" Target="../embeddings/oleObject258.bin"/><Relationship Id="rId7" Type="http://schemas.openxmlformats.org/officeDocument/2006/relationships/oleObject" Target="../embeddings/oleObject260.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255.emf"/><Relationship Id="rId5" Type="http://schemas.openxmlformats.org/officeDocument/2006/relationships/oleObject" Target="../embeddings/oleObject259.bin"/><Relationship Id="rId10" Type="http://schemas.openxmlformats.org/officeDocument/2006/relationships/image" Target="../media/image257.emf"/><Relationship Id="rId4" Type="http://schemas.openxmlformats.org/officeDocument/2006/relationships/image" Target="../media/image254.emf"/><Relationship Id="rId9" Type="http://schemas.openxmlformats.org/officeDocument/2006/relationships/oleObject" Target="../embeddings/oleObject261.bin"/></Relationships>
</file>

<file path=ppt/slides/_rels/slide47.xml.rels><?xml version="1.0" encoding="UTF-8" standalone="yes"?>
<Relationships xmlns="http://schemas.openxmlformats.org/package/2006/relationships"><Relationship Id="rId8" Type="http://schemas.openxmlformats.org/officeDocument/2006/relationships/image" Target="../media/image260.emf"/><Relationship Id="rId13" Type="http://schemas.openxmlformats.org/officeDocument/2006/relationships/oleObject" Target="../embeddings/oleObject267.bin"/><Relationship Id="rId18" Type="http://schemas.openxmlformats.org/officeDocument/2006/relationships/image" Target="../media/image265.emf"/><Relationship Id="rId3" Type="http://schemas.openxmlformats.org/officeDocument/2006/relationships/oleObject" Target="../embeddings/oleObject262.bin"/><Relationship Id="rId21" Type="http://schemas.openxmlformats.org/officeDocument/2006/relationships/oleObject" Target="../embeddings/oleObject271.bin"/><Relationship Id="rId7" Type="http://schemas.openxmlformats.org/officeDocument/2006/relationships/oleObject" Target="../embeddings/oleObject264.bin"/><Relationship Id="rId12" Type="http://schemas.openxmlformats.org/officeDocument/2006/relationships/image" Target="../media/image262.emf"/><Relationship Id="rId17" Type="http://schemas.openxmlformats.org/officeDocument/2006/relationships/oleObject" Target="../embeddings/oleObject269.bin"/><Relationship Id="rId2" Type="http://schemas.openxmlformats.org/officeDocument/2006/relationships/slideLayout" Target="../slideLayouts/slideLayout2.xml"/><Relationship Id="rId16" Type="http://schemas.openxmlformats.org/officeDocument/2006/relationships/image" Target="../media/image264.emf"/><Relationship Id="rId20" Type="http://schemas.openxmlformats.org/officeDocument/2006/relationships/image" Target="../media/image266.emf"/><Relationship Id="rId1" Type="http://schemas.openxmlformats.org/officeDocument/2006/relationships/vmlDrawing" Target="../drawings/vmlDrawing35.vml"/><Relationship Id="rId6" Type="http://schemas.openxmlformats.org/officeDocument/2006/relationships/image" Target="../media/image259.emf"/><Relationship Id="rId11" Type="http://schemas.openxmlformats.org/officeDocument/2006/relationships/oleObject" Target="../embeddings/oleObject266.bin"/><Relationship Id="rId5" Type="http://schemas.openxmlformats.org/officeDocument/2006/relationships/oleObject" Target="../embeddings/oleObject263.bin"/><Relationship Id="rId15" Type="http://schemas.openxmlformats.org/officeDocument/2006/relationships/oleObject" Target="../embeddings/oleObject268.bin"/><Relationship Id="rId10" Type="http://schemas.openxmlformats.org/officeDocument/2006/relationships/image" Target="../media/image261.emf"/><Relationship Id="rId19" Type="http://schemas.openxmlformats.org/officeDocument/2006/relationships/oleObject" Target="../embeddings/oleObject270.bin"/><Relationship Id="rId4" Type="http://schemas.openxmlformats.org/officeDocument/2006/relationships/image" Target="../media/image258.emf"/><Relationship Id="rId9" Type="http://schemas.openxmlformats.org/officeDocument/2006/relationships/oleObject" Target="../embeddings/oleObject265.bin"/><Relationship Id="rId14" Type="http://schemas.openxmlformats.org/officeDocument/2006/relationships/image" Target="../media/image263.emf"/><Relationship Id="rId22" Type="http://schemas.openxmlformats.org/officeDocument/2006/relationships/image" Target="../media/image267.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72.bin"/><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image" Target="../media/image268.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71.emf"/><Relationship Id="rId13" Type="http://schemas.openxmlformats.org/officeDocument/2006/relationships/oleObject" Target="../embeddings/oleObject278.bin"/><Relationship Id="rId18" Type="http://schemas.openxmlformats.org/officeDocument/2006/relationships/image" Target="../media/image276.emf"/><Relationship Id="rId3" Type="http://schemas.openxmlformats.org/officeDocument/2006/relationships/oleObject" Target="../embeddings/oleObject273.bin"/><Relationship Id="rId21" Type="http://schemas.openxmlformats.org/officeDocument/2006/relationships/oleObject" Target="../embeddings/oleObject282.bin"/><Relationship Id="rId7" Type="http://schemas.openxmlformats.org/officeDocument/2006/relationships/oleObject" Target="../embeddings/oleObject275.bin"/><Relationship Id="rId12" Type="http://schemas.openxmlformats.org/officeDocument/2006/relationships/image" Target="../media/image273.emf"/><Relationship Id="rId17" Type="http://schemas.openxmlformats.org/officeDocument/2006/relationships/oleObject" Target="../embeddings/oleObject280.bin"/><Relationship Id="rId2" Type="http://schemas.openxmlformats.org/officeDocument/2006/relationships/slideLayout" Target="../slideLayouts/slideLayout2.xml"/><Relationship Id="rId16" Type="http://schemas.openxmlformats.org/officeDocument/2006/relationships/image" Target="../media/image275.emf"/><Relationship Id="rId20" Type="http://schemas.openxmlformats.org/officeDocument/2006/relationships/image" Target="../media/image277.emf"/><Relationship Id="rId1" Type="http://schemas.openxmlformats.org/officeDocument/2006/relationships/vmlDrawing" Target="../drawings/vmlDrawing37.vml"/><Relationship Id="rId6" Type="http://schemas.openxmlformats.org/officeDocument/2006/relationships/image" Target="../media/image270.emf"/><Relationship Id="rId11" Type="http://schemas.openxmlformats.org/officeDocument/2006/relationships/oleObject" Target="../embeddings/oleObject277.bin"/><Relationship Id="rId24" Type="http://schemas.openxmlformats.org/officeDocument/2006/relationships/image" Target="../media/image279.emf"/><Relationship Id="rId5" Type="http://schemas.openxmlformats.org/officeDocument/2006/relationships/oleObject" Target="../embeddings/oleObject274.bin"/><Relationship Id="rId15" Type="http://schemas.openxmlformats.org/officeDocument/2006/relationships/oleObject" Target="../embeddings/oleObject279.bin"/><Relationship Id="rId23" Type="http://schemas.openxmlformats.org/officeDocument/2006/relationships/oleObject" Target="../embeddings/oleObject283.bin"/><Relationship Id="rId10" Type="http://schemas.openxmlformats.org/officeDocument/2006/relationships/image" Target="../media/image272.emf"/><Relationship Id="rId19" Type="http://schemas.openxmlformats.org/officeDocument/2006/relationships/oleObject" Target="../embeddings/oleObject281.bin"/><Relationship Id="rId4" Type="http://schemas.openxmlformats.org/officeDocument/2006/relationships/image" Target="../media/image269.emf"/><Relationship Id="rId9" Type="http://schemas.openxmlformats.org/officeDocument/2006/relationships/oleObject" Target="../embeddings/oleObject276.bin"/><Relationship Id="rId14" Type="http://schemas.openxmlformats.org/officeDocument/2006/relationships/image" Target="../media/image274.emf"/><Relationship Id="rId22" Type="http://schemas.openxmlformats.org/officeDocument/2006/relationships/image" Target="../media/image278.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3" Type="http://schemas.openxmlformats.org/officeDocument/2006/relationships/oleObject" Target="../embeddings/oleObject289.bin"/><Relationship Id="rId18" Type="http://schemas.openxmlformats.org/officeDocument/2006/relationships/image" Target="../media/image287.emf"/><Relationship Id="rId26" Type="http://schemas.openxmlformats.org/officeDocument/2006/relationships/image" Target="../media/image301.emf"/><Relationship Id="rId39" Type="http://schemas.openxmlformats.org/officeDocument/2006/relationships/oleObject" Target="../embeddings/oleObject301.bin"/><Relationship Id="rId21" Type="http://schemas.openxmlformats.org/officeDocument/2006/relationships/image" Target="../media/image288.emf"/><Relationship Id="rId34" Type="http://schemas.openxmlformats.org/officeDocument/2006/relationships/image" Target="../media/image294.emf"/><Relationship Id="rId42" Type="http://schemas.openxmlformats.org/officeDocument/2006/relationships/image" Target="../media/image298.emf"/><Relationship Id="rId7" Type="http://schemas.openxmlformats.org/officeDocument/2006/relationships/oleObject" Target="../embeddings/oleObject286.bin"/><Relationship Id="rId2" Type="http://schemas.openxmlformats.org/officeDocument/2006/relationships/slideLayout" Target="../slideLayouts/slideLayout2.xml"/><Relationship Id="rId16" Type="http://schemas.openxmlformats.org/officeDocument/2006/relationships/image" Target="../media/image286.emf"/><Relationship Id="rId20" Type="http://schemas.openxmlformats.org/officeDocument/2006/relationships/oleObject" Target="../embeddings/oleObject292.bin"/><Relationship Id="rId29" Type="http://schemas.openxmlformats.org/officeDocument/2006/relationships/oleObject" Target="../embeddings/oleObject296.bin"/><Relationship Id="rId41" Type="http://schemas.openxmlformats.org/officeDocument/2006/relationships/oleObject" Target="../embeddings/oleObject302.bin"/><Relationship Id="rId1" Type="http://schemas.openxmlformats.org/officeDocument/2006/relationships/vmlDrawing" Target="../drawings/vmlDrawing38.vml"/><Relationship Id="rId6" Type="http://schemas.openxmlformats.org/officeDocument/2006/relationships/image" Target="../media/image281.emf"/><Relationship Id="rId11" Type="http://schemas.openxmlformats.org/officeDocument/2006/relationships/oleObject" Target="../embeddings/oleObject288.bin"/><Relationship Id="rId24" Type="http://schemas.openxmlformats.org/officeDocument/2006/relationships/oleObject" Target="../embeddings/oleObject294.bin"/><Relationship Id="rId32" Type="http://schemas.openxmlformats.org/officeDocument/2006/relationships/image" Target="../media/image293.emf"/><Relationship Id="rId37" Type="http://schemas.openxmlformats.org/officeDocument/2006/relationships/oleObject" Target="../embeddings/oleObject300.bin"/><Relationship Id="rId40" Type="http://schemas.openxmlformats.org/officeDocument/2006/relationships/image" Target="../media/image297.emf"/><Relationship Id="rId5" Type="http://schemas.openxmlformats.org/officeDocument/2006/relationships/oleObject" Target="../embeddings/oleObject285.bin"/><Relationship Id="rId15" Type="http://schemas.openxmlformats.org/officeDocument/2006/relationships/oleObject" Target="../embeddings/oleObject290.bin"/><Relationship Id="rId23" Type="http://schemas.openxmlformats.org/officeDocument/2006/relationships/image" Target="../media/image289.emf"/><Relationship Id="rId28" Type="http://schemas.openxmlformats.org/officeDocument/2006/relationships/image" Target="../media/image291.emf"/><Relationship Id="rId36" Type="http://schemas.openxmlformats.org/officeDocument/2006/relationships/image" Target="../media/image295.emf"/><Relationship Id="rId10" Type="http://schemas.openxmlformats.org/officeDocument/2006/relationships/image" Target="../media/image283.emf"/><Relationship Id="rId19" Type="http://schemas.openxmlformats.org/officeDocument/2006/relationships/image" Target="../media/image300.emf"/><Relationship Id="rId31" Type="http://schemas.openxmlformats.org/officeDocument/2006/relationships/oleObject" Target="../embeddings/oleObject297.bin"/><Relationship Id="rId44" Type="http://schemas.openxmlformats.org/officeDocument/2006/relationships/image" Target="../media/image299.emf"/><Relationship Id="rId4" Type="http://schemas.openxmlformats.org/officeDocument/2006/relationships/image" Target="../media/image280.emf"/><Relationship Id="rId9" Type="http://schemas.openxmlformats.org/officeDocument/2006/relationships/oleObject" Target="../embeddings/oleObject287.bin"/><Relationship Id="rId14" Type="http://schemas.openxmlformats.org/officeDocument/2006/relationships/image" Target="../media/image285.emf"/><Relationship Id="rId22" Type="http://schemas.openxmlformats.org/officeDocument/2006/relationships/oleObject" Target="../embeddings/oleObject293.bin"/><Relationship Id="rId27" Type="http://schemas.openxmlformats.org/officeDocument/2006/relationships/oleObject" Target="../embeddings/oleObject295.bin"/><Relationship Id="rId30" Type="http://schemas.openxmlformats.org/officeDocument/2006/relationships/image" Target="../media/image292.emf"/><Relationship Id="rId35" Type="http://schemas.openxmlformats.org/officeDocument/2006/relationships/oleObject" Target="../embeddings/oleObject299.bin"/><Relationship Id="rId43" Type="http://schemas.openxmlformats.org/officeDocument/2006/relationships/oleObject" Target="../embeddings/oleObject303.bin"/><Relationship Id="rId8" Type="http://schemas.openxmlformats.org/officeDocument/2006/relationships/image" Target="../media/image282.emf"/><Relationship Id="rId3" Type="http://schemas.openxmlformats.org/officeDocument/2006/relationships/oleObject" Target="../embeddings/oleObject284.bin"/><Relationship Id="rId12" Type="http://schemas.openxmlformats.org/officeDocument/2006/relationships/image" Target="../media/image284.emf"/><Relationship Id="rId17" Type="http://schemas.openxmlformats.org/officeDocument/2006/relationships/oleObject" Target="../embeddings/oleObject291.bin"/><Relationship Id="rId25" Type="http://schemas.openxmlformats.org/officeDocument/2006/relationships/image" Target="../media/image290.emf"/><Relationship Id="rId33" Type="http://schemas.openxmlformats.org/officeDocument/2006/relationships/oleObject" Target="../embeddings/oleObject298.bin"/><Relationship Id="rId38" Type="http://schemas.openxmlformats.org/officeDocument/2006/relationships/image" Target="../media/image296.emf"/></Relationships>
</file>

<file path=ppt/slides/_rels/slide53.xml.rels><?xml version="1.0" encoding="UTF-8" standalone="yes"?>
<Relationships xmlns="http://schemas.openxmlformats.org/package/2006/relationships"><Relationship Id="rId8" Type="http://schemas.openxmlformats.org/officeDocument/2006/relationships/image" Target="../media/image304.wmf"/><Relationship Id="rId13" Type="http://schemas.openxmlformats.org/officeDocument/2006/relationships/oleObject" Target="../embeddings/oleObject309.bin"/><Relationship Id="rId18" Type="http://schemas.openxmlformats.org/officeDocument/2006/relationships/image" Target="../media/image309.wmf"/><Relationship Id="rId3" Type="http://schemas.openxmlformats.org/officeDocument/2006/relationships/oleObject" Target="../embeddings/oleObject304.bin"/><Relationship Id="rId7" Type="http://schemas.openxmlformats.org/officeDocument/2006/relationships/oleObject" Target="../embeddings/oleObject306.bin"/><Relationship Id="rId12" Type="http://schemas.openxmlformats.org/officeDocument/2006/relationships/image" Target="../media/image306.wmf"/><Relationship Id="rId17" Type="http://schemas.openxmlformats.org/officeDocument/2006/relationships/oleObject" Target="../embeddings/oleObject311.bin"/><Relationship Id="rId2" Type="http://schemas.openxmlformats.org/officeDocument/2006/relationships/slideLayout" Target="../slideLayouts/slideLayout2.xml"/><Relationship Id="rId16" Type="http://schemas.openxmlformats.org/officeDocument/2006/relationships/image" Target="../media/image308.wmf"/><Relationship Id="rId1" Type="http://schemas.openxmlformats.org/officeDocument/2006/relationships/vmlDrawing" Target="../drawings/vmlDrawing39.vml"/><Relationship Id="rId6" Type="http://schemas.openxmlformats.org/officeDocument/2006/relationships/image" Target="../media/image303.wmf"/><Relationship Id="rId11" Type="http://schemas.openxmlformats.org/officeDocument/2006/relationships/oleObject" Target="../embeddings/oleObject308.bin"/><Relationship Id="rId5" Type="http://schemas.openxmlformats.org/officeDocument/2006/relationships/oleObject" Target="../embeddings/oleObject305.bin"/><Relationship Id="rId15" Type="http://schemas.openxmlformats.org/officeDocument/2006/relationships/oleObject" Target="../embeddings/oleObject310.bin"/><Relationship Id="rId10" Type="http://schemas.openxmlformats.org/officeDocument/2006/relationships/image" Target="../media/image305.wmf"/><Relationship Id="rId4" Type="http://schemas.openxmlformats.org/officeDocument/2006/relationships/image" Target="../media/image302.wmf"/><Relationship Id="rId9" Type="http://schemas.openxmlformats.org/officeDocument/2006/relationships/oleObject" Target="../embeddings/oleObject307.bin"/><Relationship Id="rId14" Type="http://schemas.openxmlformats.org/officeDocument/2006/relationships/image" Target="../media/image307.wmf"/></Relationships>
</file>

<file path=ppt/slides/_rels/slide54.xml.rels><?xml version="1.0" encoding="UTF-8" standalone="yes"?>
<Relationships xmlns="http://schemas.openxmlformats.org/package/2006/relationships"><Relationship Id="rId8" Type="http://schemas.openxmlformats.org/officeDocument/2006/relationships/image" Target="../media/image311.wmf"/><Relationship Id="rId13" Type="http://schemas.openxmlformats.org/officeDocument/2006/relationships/oleObject" Target="../embeddings/oleObject317.bin"/><Relationship Id="rId18" Type="http://schemas.openxmlformats.org/officeDocument/2006/relationships/image" Target="../media/image313.wmf"/><Relationship Id="rId3" Type="http://schemas.openxmlformats.org/officeDocument/2006/relationships/oleObject" Target="../embeddings/oleObject312.bin"/><Relationship Id="rId7" Type="http://schemas.openxmlformats.org/officeDocument/2006/relationships/oleObject" Target="../embeddings/oleObject314.bin"/><Relationship Id="rId12" Type="http://schemas.openxmlformats.org/officeDocument/2006/relationships/image" Target="../media/image306.wmf"/><Relationship Id="rId17" Type="http://schemas.openxmlformats.org/officeDocument/2006/relationships/oleObject" Target="../embeddings/oleObject319.bin"/><Relationship Id="rId2" Type="http://schemas.openxmlformats.org/officeDocument/2006/relationships/slideLayout" Target="../slideLayouts/slideLayout5.xml"/><Relationship Id="rId16" Type="http://schemas.openxmlformats.org/officeDocument/2006/relationships/image" Target="../media/image312.wmf"/><Relationship Id="rId20" Type="http://schemas.openxmlformats.org/officeDocument/2006/relationships/image" Target="../media/image314.wmf"/><Relationship Id="rId1" Type="http://schemas.openxmlformats.org/officeDocument/2006/relationships/vmlDrawing" Target="../drawings/vmlDrawing40.vml"/><Relationship Id="rId6" Type="http://schemas.openxmlformats.org/officeDocument/2006/relationships/image" Target="../media/image303.wmf"/><Relationship Id="rId11" Type="http://schemas.openxmlformats.org/officeDocument/2006/relationships/oleObject" Target="../embeddings/oleObject316.bin"/><Relationship Id="rId5" Type="http://schemas.openxmlformats.org/officeDocument/2006/relationships/oleObject" Target="../embeddings/oleObject313.bin"/><Relationship Id="rId15" Type="http://schemas.openxmlformats.org/officeDocument/2006/relationships/oleObject" Target="../embeddings/oleObject318.bin"/><Relationship Id="rId10" Type="http://schemas.openxmlformats.org/officeDocument/2006/relationships/image" Target="../media/image305.wmf"/><Relationship Id="rId19" Type="http://schemas.openxmlformats.org/officeDocument/2006/relationships/oleObject" Target="../embeddings/oleObject320.bin"/><Relationship Id="rId4" Type="http://schemas.openxmlformats.org/officeDocument/2006/relationships/image" Target="../media/image310.wmf"/><Relationship Id="rId9" Type="http://schemas.openxmlformats.org/officeDocument/2006/relationships/oleObject" Target="../embeddings/oleObject315.bin"/><Relationship Id="rId14" Type="http://schemas.openxmlformats.org/officeDocument/2006/relationships/image" Target="../media/image307.wmf"/></Relationships>
</file>

<file path=ppt/slides/_rels/slide55.xml.rels><?xml version="1.0" encoding="UTF-8" standalone="yes"?>
<Relationships xmlns="http://schemas.openxmlformats.org/package/2006/relationships"><Relationship Id="rId8" Type="http://schemas.openxmlformats.org/officeDocument/2006/relationships/image" Target="../media/image271.emf"/><Relationship Id="rId13" Type="http://schemas.openxmlformats.org/officeDocument/2006/relationships/oleObject" Target="../embeddings/oleObject326.bin"/><Relationship Id="rId18" Type="http://schemas.openxmlformats.org/officeDocument/2006/relationships/image" Target="../media/image319.wmf"/><Relationship Id="rId3" Type="http://schemas.openxmlformats.org/officeDocument/2006/relationships/oleObject" Target="../embeddings/oleObject321.bin"/><Relationship Id="rId7" Type="http://schemas.openxmlformats.org/officeDocument/2006/relationships/oleObject" Target="../embeddings/oleObject323.bin"/><Relationship Id="rId12" Type="http://schemas.openxmlformats.org/officeDocument/2006/relationships/image" Target="../media/image316.wmf"/><Relationship Id="rId17" Type="http://schemas.openxmlformats.org/officeDocument/2006/relationships/oleObject" Target="../embeddings/oleObject328.bin"/><Relationship Id="rId2" Type="http://schemas.openxmlformats.org/officeDocument/2006/relationships/slideLayout" Target="../slideLayouts/slideLayout5.xml"/><Relationship Id="rId16" Type="http://schemas.openxmlformats.org/officeDocument/2006/relationships/image" Target="../media/image318.wmf"/><Relationship Id="rId1" Type="http://schemas.openxmlformats.org/officeDocument/2006/relationships/vmlDrawing" Target="../drawings/vmlDrawing41.vml"/><Relationship Id="rId6" Type="http://schemas.openxmlformats.org/officeDocument/2006/relationships/image" Target="../media/image270.emf"/><Relationship Id="rId11" Type="http://schemas.openxmlformats.org/officeDocument/2006/relationships/oleObject" Target="../embeddings/oleObject325.bin"/><Relationship Id="rId5" Type="http://schemas.openxmlformats.org/officeDocument/2006/relationships/oleObject" Target="../embeddings/oleObject322.bin"/><Relationship Id="rId15" Type="http://schemas.openxmlformats.org/officeDocument/2006/relationships/oleObject" Target="../embeddings/oleObject327.bin"/><Relationship Id="rId10" Type="http://schemas.openxmlformats.org/officeDocument/2006/relationships/image" Target="../media/image315.wmf"/><Relationship Id="rId4" Type="http://schemas.openxmlformats.org/officeDocument/2006/relationships/image" Target="../media/image269.emf"/><Relationship Id="rId9" Type="http://schemas.openxmlformats.org/officeDocument/2006/relationships/oleObject" Target="../embeddings/oleObject324.bin"/><Relationship Id="rId14" Type="http://schemas.openxmlformats.org/officeDocument/2006/relationships/image" Target="../media/image317.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22.wmf"/><Relationship Id="rId13" Type="http://schemas.openxmlformats.org/officeDocument/2006/relationships/oleObject" Target="../embeddings/oleObject334.bin"/><Relationship Id="rId18" Type="http://schemas.openxmlformats.org/officeDocument/2006/relationships/image" Target="../media/image327.wmf"/><Relationship Id="rId3" Type="http://schemas.openxmlformats.org/officeDocument/2006/relationships/oleObject" Target="../embeddings/oleObject329.bin"/><Relationship Id="rId7" Type="http://schemas.openxmlformats.org/officeDocument/2006/relationships/oleObject" Target="../embeddings/oleObject331.bin"/><Relationship Id="rId12" Type="http://schemas.openxmlformats.org/officeDocument/2006/relationships/image" Target="../media/image324.wmf"/><Relationship Id="rId17" Type="http://schemas.openxmlformats.org/officeDocument/2006/relationships/oleObject" Target="../embeddings/oleObject336.bin"/><Relationship Id="rId2" Type="http://schemas.openxmlformats.org/officeDocument/2006/relationships/slideLayout" Target="../slideLayouts/slideLayout2.xml"/><Relationship Id="rId16" Type="http://schemas.openxmlformats.org/officeDocument/2006/relationships/image" Target="../media/image326.wmf"/><Relationship Id="rId20" Type="http://schemas.openxmlformats.org/officeDocument/2006/relationships/image" Target="../media/image328.wmf"/><Relationship Id="rId1" Type="http://schemas.openxmlformats.org/officeDocument/2006/relationships/vmlDrawing" Target="../drawings/vmlDrawing42.vml"/><Relationship Id="rId6" Type="http://schemas.openxmlformats.org/officeDocument/2006/relationships/image" Target="../media/image321.wmf"/><Relationship Id="rId11" Type="http://schemas.openxmlformats.org/officeDocument/2006/relationships/oleObject" Target="../embeddings/oleObject333.bin"/><Relationship Id="rId5" Type="http://schemas.openxmlformats.org/officeDocument/2006/relationships/oleObject" Target="../embeddings/oleObject330.bin"/><Relationship Id="rId15" Type="http://schemas.openxmlformats.org/officeDocument/2006/relationships/oleObject" Target="../embeddings/oleObject335.bin"/><Relationship Id="rId10" Type="http://schemas.openxmlformats.org/officeDocument/2006/relationships/image" Target="../media/image323.wmf"/><Relationship Id="rId19" Type="http://schemas.openxmlformats.org/officeDocument/2006/relationships/oleObject" Target="../embeddings/oleObject337.bin"/><Relationship Id="rId4" Type="http://schemas.openxmlformats.org/officeDocument/2006/relationships/image" Target="../media/image320.wmf"/><Relationship Id="rId9" Type="http://schemas.openxmlformats.org/officeDocument/2006/relationships/oleObject" Target="../embeddings/oleObject332.bin"/><Relationship Id="rId14" Type="http://schemas.openxmlformats.org/officeDocument/2006/relationships/image" Target="../media/image325.wmf"/></Relationships>
</file>

<file path=ppt/slides/_rels/slide58.xml.rels><?xml version="1.0" encoding="UTF-8" standalone="yes"?>
<Relationships xmlns="http://schemas.openxmlformats.org/package/2006/relationships"><Relationship Id="rId8" Type="http://schemas.openxmlformats.org/officeDocument/2006/relationships/image" Target="../media/image331.wmf"/><Relationship Id="rId3" Type="http://schemas.openxmlformats.org/officeDocument/2006/relationships/oleObject" Target="../embeddings/oleObject338.bin"/><Relationship Id="rId7" Type="http://schemas.openxmlformats.org/officeDocument/2006/relationships/oleObject" Target="../embeddings/oleObject340.bin"/><Relationship Id="rId12" Type="http://schemas.openxmlformats.org/officeDocument/2006/relationships/image" Target="../media/image333.wmf"/><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330.wmf"/><Relationship Id="rId11" Type="http://schemas.openxmlformats.org/officeDocument/2006/relationships/oleObject" Target="../embeddings/oleObject342.bin"/><Relationship Id="rId5" Type="http://schemas.openxmlformats.org/officeDocument/2006/relationships/oleObject" Target="../embeddings/oleObject339.bin"/><Relationship Id="rId10" Type="http://schemas.openxmlformats.org/officeDocument/2006/relationships/image" Target="../media/image332.wmf"/><Relationship Id="rId4" Type="http://schemas.openxmlformats.org/officeDocument/2006/relationships/image" Target="../media/image329.wmf"/><Relationship Id="rId9" Type="http://schemas.openxmlformats.org/officeDocument/2006/relationships/oleObject" Target="../embeddings/oleObject341.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image" Target="../media/image3.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336.wmf"/><Relationship Id="rId13" Type="http://schemas.openxmlformats.org/officeDocument/2006/relationships/oleObject" Target="../embeddings/oleObject348.bin"/><Relationship Id="rId18" Type="http://schemas.openxmlformats.org/officeDocument/2006/relationships/image" Target="../media/image341.wmf"/><Relationship Id="rId3" Type="http://schemas.openxmlformats.org/officeDocument/2006/relationships/oleObject" Target="../embeddings/oleObject343.bin"/><Relationship Id="rId21" Type="http://schemas.openxmlformats.org/officeDocument/2006/relationships/oleObject" Target="../embeddings/oleObject352.bin"/><Relationship Id="rId7" Type="http://schemas.openxmlformats.org/officeDocument/2006/relationships/oleObject" Target="../embeddings/oleObject345.bin"/><Relationship Id="rId12" Type="http://schemas.openxmlformats.org/officeDocument/2006/relationships/image" Target="../media/image338.wmf"/><Relationship Id="rId17" Type="http://schemas.openxmlformats.org/officeDocument/2006/relationships/oleObject" Target="../embeddings/oleObject350.bin"/><Relationship Id="rId2" Type="http://schemas.openxmlformats.org/officeDocument/2006/relationships/slideLayout" Target="../slideLayouts/slideLayout5.xml"/><Relationship Id="rId16" Type="http://schemas.openxmlformats.org/officeDocument/2006/relationships/image" Target="../media/image340.wmf"/><Relationship Id="rId20" Type="http://schemas.openxmlformats.org/officeDocument/2006/relationships/image" Target="../media/image342.wmf"/><Relationship Id="rId1" Type="http://schemas.openxmlformats.org/officeDocument/2006/relationships/vmlDrawing" Target="../drawings/vmlDrawing44.vml"/><Relationship Id="rId6" Type="http://schemas.openxmlformats.org/officeDocument/2006/relationships/image" Target="../media/image335.wmf"/><Relationship Id="rId11" Type="http://schemas.openxmlformats.org/officeDocument/2006/relationships/oleObject" Target="../embeddings/oleObject347.bin"/><Relationship Id="rId5" Type="http://schemas.openxmlformats.org/officeDocument/2006/relationships/oleObject" Target="../embeddings/oleObject344.bin"/><Relationship Id="rId15" Type="http://schemas.openxmlformats.org/officeDocument/2006/relationships/oleObject" Target="../embeddings/oleObject349.bin"/><Relationship Id="rId10" Type="http://schemas.openxmlformats.org/officeDocument/2006/relationships/image" Target="../media/image337.wmf"/><Relationship Id="rId19" Type="http://schemas.openxmlformats.org/officeDocument/2006/relationships/oleObject" Target="../embeddings/oleObject351.bin"/><Relationship Id="rId4" Type="http://schemas.openxmlformats.org/officeDocument/2006/relationships/image" Target="../media/image334.wmf"/><Relationship Id="rId9" Type="http://schemas.openxmlformats.org/officeDocument/2006/relationships/oleObject" Target="../embeddings/oleObject346.bin"/><Relationship Id="rId14" Type="http://schemas.openxmlformats.org/officeDocument/2006/relationships/image" Target="../media/image339.wmf"/><Relationship Id="rId22" Type="http://schemas.openxmlformats.org/officeDocument/2006/relationships/image" Target="../media/image343.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53.bin"/><Relationship Id="rId2" Type="http://schemas.openxmlformats.org/officeDocument/2006/relationships/slideLayout" Target="../slideLayouts/slideLayout5.xml"/><Relationship Id="rId1" Type="http://schemas.openxmlformats.org/officeDocument/2006/relationships/vmlDrawing" Target="../drawings/vmlDrawing45.vml"/><Relationship Id="rId6" Type="http://schemas.openxmlformats.org/officeDocument/2006/relationships/image" Target="../media/image345.wmf"/><Relationship Id="rId5" Type="http://schemas.openxmlformats.org/officeDocument/2006/relationships/oleObject" Target="../embeddings/oleObject354.bin"/><Relationship Id="rId4" Type="http://schemas.openxmlformats.org/officeDocument/2006/relationships/image" Target="../media/image344.wmf"/></Relationships>
</file>

<file path=ppt/slides/_rels/slide64.xml.rels><?xml version="1.0" encoding="UTF-8" standalone="yes"?>
<Relationships xmlns="http://schemas.openxmlformats.org/package/2006/relationships"><Relationship Id="rId8" Type="http://schemas.openxmlformats.org/officeDocument/2006/relationships/image" Target="../media/image348.wmf"/><Relationship Id="rId3" Type="http://schemas.openxmlformats.org/officeDocument/2006/relationships/oleObject" Target="../embeddings/oleObject355.bin"/><Relationship Id="rId7" Type="http://schemas.openxmlformats.org/officeDocument/2006/relationships/oleObject" Target="../embeddings/oleObject357.bin"/><Relationship Id="rId12" Type="http://schemas.openxmlformats.org/officeDocument/2006/relationships/image" Target="../media/image349.wmf"/><Relationship Id="rId2" Type="http://schemas.openxmlformats.org/officeDocument/2006/relationships/slideLayout" Target="../slideLayouts/slideLayout5.xml"/><Relationship Id="rId1" Type="http://schemas.openxmlformats.org/officeDocument/2006/relationships/vmlDrawing" Target="../drawings/vmlDrawing46.vml"/><Relationship Id="rId6" Type="http://schemas.openxmlformats.org/officeDocument/2006/relationships/image" Target="../media/image347.wmf"/><Relationship Id="rId11" Type="http://schemas.openxmlformats.org/officeDocument/2006/relationships/oleObject" Target="../embeddings/oleObject359.bin"/><Relationship Id="rId5" Type="http://schemas.openxmlformats.org/officeDocument/2006/relationships/oleObject" Target="../embeddings/oleObject356.bin"/><Relationship Id="rId10" Type="http://schemas.openxmlformats.org/officeDocument/2006/relationships/image" Target="../media/image341.wmf"/><Relationship Id="rId4" Type="http://schemas.openxmlformats.org/officeDocument/2006/relationships/image" Target="../media/image346.wmf"/><Relationship Id="rId9" Type="http://schemas.openxmlformats.org/officeDocument/2006/relationships/oleObject" Target="../embeddings/oleObject358.bin"/></Relationships>
</file>

<file path=ppt/slides/_rels/slide65.xml.rels><?xml version="1.0" encoding="UTF-8" standalone="yes"?>
<Relationships xmlns="http://schemas.openxmlformats.org/package/2006/relationships"><Relationship Id="rId8" Type="http://schemas.openxmlformats.org/officeDocument/2006/relationships/image" Target="../media/image352.wmf"/><Relationship Id="rId13" Type="http://schemas.openxmlformats.org/officeDocument/2006/relationships/oleObject" Target="../embeddings/oleObject365.bin"/><Relationship Id="rId18" Type="http://schemas.openxmlformats.org/officeDocument/2006/relationships/image" Target="../media/image357.wmf"/><Relationship Id="rId26" Type="http://schemas.openxmlformats.org/officeDocument/2006/relationships/image" Target="../media/image359.wmf"/><Relationship Id="rId3" Type="http://schemas.openxmlformats.org/officeDocument/2006/relationships/oleObject" Target="../embeddings/oleObject360.bin"/><Relationship Id="rId21" Type="http://schemas.openxmlformats.org/officeDocument/2006/relationships/oleObject" Target="../embeddings/oleObject369.bin"/><Relationship Id="rId7" Type="http://schemas.openxmlformats.org/officeDocument/2006/relationships/oleObject" Target="../embeddings/oleObject362.bin"/><Relationship Id="rId12" Type="http://schemas.openxmlformats.org/officeDocument/2006/relationships/image" Target="../media/image354.wmf"/><Relationship Id="rId17" Type="http://schemas.openxmlformats.org/officeDocument/2006/relationships/oleObject" Target="../embeddings/oleObject367.bin"/><Relationship Id="rId25" Type="http://schemas.openxmlformats.org/officeDocument/2006/relationships/oleObject" Target="../embeddings/oleObject371.bin"/><Relationship Id="rId2" Type="http://schemas.openxmlformats.org/officeDocument/2006/relationships/slideLayout" Target="../slideLayouts/slideLayout5.xml"/><Relationship Id="rId16" Type="http://schemas.openxmlformats.org/officeDocument/2006/relationships/image" Target="../media/image356.wmf"/><Relationship Id="rId20" Type="http://schemas.openxmlformats.org/officeDocument/2006/relationships/image" Target="../media/image358.wmf"/><Relationship Id="rId29" Type="http://schemas.openxmlformats.org/officeDocument/2006/relationships/oleObject" Target="../embeddings/oleObject373.bin"/><Relationship Id="rId1" Type="http://schemas.openxmlformats.org/officeDocument/2006/relationships/vmlDrawing" Target="../drawings/vmlDrawing47.vml"/><Relationship Id="rId6" Type="http://schemas.openxmlformats.org/officeDocument/2006/relationships/image" Target="../media/image351.wmf"/><Relationship Id="rId11" Type="http://schemas.openxmlformats.org/officeDocument/2006/relationships/oleObject" Target="../embeddings/oleObject364.bin"/><Relationship Id="rId24" Type="http://schemas.openxmlformats.org/officeDocument/2006/relationships/image" Target="../media/image337.wmf"/><Relationship Id="rId32" Type="http://schemas.openxmlformats.org/officeDocument/2006/relationships/image" Target="../media/image362.wmf"/><Relationship Id="rId5" Type="http://schemas.openxmlformats.org/officeDocument/2006/relationships/oleObject" Target="../embeddings/oleObject361.bin"/><Relationship Id="rId15" Type="http://schemas.openxmlformats.org/officeDocument/2006/relationships/oleObject" Target="../embeddings/oleObject366.bin"/><Relationship Id="rId23" Type="http://schemas.openxmlformats.org/officeDocument/2006/relationships/oleObject" Target="../embeddings/oleObject370.bin"/><Relationship Id="rId28" Type="http://schemas.openxmlformats.org/officeDocument/2006/relationships/image" Target="../media/image360.wmf"/><Relationship Id="rId10" Type="http://schemas.openxmlformats.org/officeDocument/2006/relationships/image" Target="../media/image353.wmf"/><Relationship Id="rId19" Type="http://schemas.openxmlformats.org/officeDocument/2006/relationships/oleObject" Target="../embeddings/oleObject368.bin"/><Relationship Id="rId31" Type="http://schemas.openxmlformats.org/officeDocument/2006/relationships/oleObject" Target="../embeddings/oleObject374.bin"/><Relationship Id="rId4" Type="http://schemas.openxmlformats.org/officeDocument/2006/relationships/image" Target="../media/image350.wmf"/><Relationship Id="rId9" Type="http://schemas.openxmlformats.org/officeDocument/2006/relationships/oleObject" Target="../embeddings/oleObject363.bin"/><Relationship Id="rId14" Type="http://schemas.openxmlformats.org/officeDocument/2006/relationships/image" Target="../media/image355.wmf"/><Relationship Id="rId22" Type="http://schemas.openxmlformats.org/officeDocument/2006/relationships/image" Target="../media/image336.wmf"/><Relationship Id="rId27" Type="http://schemas.openxmlformats.org/officeDocument/2006/relationships/oleObject" Target="../embeddings/oleObject372.bin"/><Relationship Id="rId30" Type="http://schemas.openxmlformats.org/officeDocument/2006/relationships/image" Target="../media/image361.wmf"/></Relationships>
</file>

<file path=ppt/slides/_rels/slide66.xml.rels><?xml version="1.0" encoding="UTF-8" standalone="yes"?>
<Relationships xmlns="http://schemas.openxmlformats.org/package/2006/relationships"><Relationship Id="rId8" Type="http://schemas.openxmlformats.org/officeDocument/2006/relationships/image" Target="../media/image365.wmf"/><Relationship Id="rId3" Type="http://schemas.openxmlformats.org/officeDocument/2006/relationships/oleObject" Target="../embeddings/oleObject375.bin"/><Relationship Id="rId7" Type="http://schemas.openxmlformats.org/officeDocument/2006/relationships/oleObject" Target="../embeddings/oleObject377.bin"/><Relationship Id="rId12" Type="http://schemas.openxmlformats.org/officeDocument/2006/relationships/image" Target="../media/image367.wmf"/><Relationship Id="rId2" Type="http://schemas.openxmlformats.org/officeDocument/2006/relationships/slideLayout" Target="../slideLayouts/slideLayout5.xml"/><Relationship Id="rId1" Type="http://schemas.openxmlformats.org/officeDocument/2006/relationships/vmlDrawing" Target="../drawings/vmlDrawing48.vml"/><Relationship Id="rId6" Type="http://schemas.openxmlformats.org/officeDocument/2006/relationships/image" Target="../media/image364.wmf"/><Relationship Id="rId11" Type="http://schemas.openxmlformats.org/officeDocument/2006/relationships/oleObject" Target="../embeddings/oleObject379.bin"/><Relationship Id="rId5" Type="http://schemas.openxmlformats.org/officeDocument/2006/relationships/oleObject" Target="../embeddings/oleObject376.bin"/><Relationship Id="rId10" Type="http://schemas.openxmlformats.org/officeDocument/2006/relationships/image" Target="../media/image366.wmf"/><Relationship Id="rId4" Type="http://schemas.openxmlformats.org/officeDocument/2006/relationships/image" Target="../media/image363.wmf"/><Relationship Id="rId9" Type="http://schemas.openxmlformats.org/officeDocument/2006/relationships/oleObject" Target="../embeddings/oleObject378.bin"/></Relationships>
</file>

<file path=ppt/slides/_rels/slide67.xml.rels><?xml version="1.0" encoding="UTF-8" standalone="yes"?>
<Relationships xmlns="http://schemas.openxmlformats.org/package/2006/relationships"><Relationship Id="rId8" Type="http://schemas.openxmlformats.org/officeDocument/2006/relationships/image" Target="../media/image370.wmf"/><Relationship Id="rId13" Type="http://schemas.openxmlformats.org/officeDocument/2006/relationships/oleObject" Target="../embeddings/oleObject385.bin"/><Relationship Id="rId18" Type="http://schemas.openxmlformats.org/officeDocument/2006/relationships/image" Target="../media/image375.wmf"/><Relationship Id="rId3" Type="http://schemas.openxmlformats.org/officeDocument/2006/relationships/oleObject" Target="../embeddings/oleObject380.bin"/><Relationship Id="rId7" Type="http://schemas.openxmlformats.org/officeDocument/2006/relationships/oleObject" Target="../embeddings/oleObject382.bin"/><Relationship Id="rId12" Type="http://schemas.openxmlformats.org/officeDocument/2006/relationships/image" Target="../media/image372.wmf"/><Relationship Id="rId17" Type="http://schemas.openxmlformats.org/officeDocument/2006/relationships/oleObject" Target="../embeddings/oleObject387.bin"/><Relationship Id="rId2" Type="http://schemas.openxmlformats.org/officeDocument/2006/relationships/slideLayout" Target="../slideLayouts/slideLayout5.xml"/><Relationship Id="rId16" Type="http://schemas.openxmlformats.org/officeDocument/2006/relationships/image" Target="../media/image374.wmf"/><Relationship Id="rId20" Type="http://schemas.openxmlformats.org/officeDocument/2006/relationships/image" Target="../media/image376.wmf"/><Relationship Id="rId1" Type="http://schemas.openxmlformats.org/officeDocument/2006/relationships/vmlDrawing" Target="../drawings/vmlDrawing49.vml"/><Relationship Id="rId6" Type="http://schemas.openxmlformats.org/officeDocument/2006/relationships/image" Target="../media/image369.wmf"/><Relationship Id="rId11" Type="http://schemas.openxmlformats.org/officeDocument/2006/relationships/oleObject" Target="../embeddings/oleObject384.bin"/><Relationship Id="rId5" Type="http://schemas.openxmlformats.org/officeDocument/2006/relationships/oleObject" Target="../embeddings/oleObject381.bin"/><Relationship Id="rId15" Type="http://schemas.openxmlformats.org/officeDocument/2006/relationships/oleObject" Target="../embeddings/oleObject386.bin"/><Relationship Id="rId10" Type="http://schemas.openxmlformats.org/officeDocument/2006/relationships/image" Target="../media/image371.wmf"/><Relationship Id="rId19" Type="http://schemas.openxmlformats.org/officeDocument/2006/relationships/oleObject" Target="../embeddings/oleObject388.bin"/><Relationship Id="rId4" Type="http://schemas.openxmlformats.org/officeDocument/2006/relationships/image" Target="../media/image368.wmf"/><Relationship Id="rId9" Type="http://schemas.openxmlformats.org/officeDocument/2006/relationships/oleObject" Target="../embeddings/oleObject383.bin"/><Relationship Id="rId14" Type="http://schemas.openxmlformats.org/officeDocument/2006/relationships/image" Target="../media/image373.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89.bin"/><Relationship Id="rId2" Type="http://schemas.openxmlformats.org/officeDocument/2006/relationships/slideLayout" Target="../slideLayouts/slideLayout5.xml"/><Relationship Id="rId1" Type="http://schemas.openxmlformats.org/officeDocument/2006/relationships/vmlDrawing" Target="../drawings/vmlDrawing50.vml"/><Relationship Id="rId6" Type="http://schemas.openxmlformats.org/officeDocument/2006/relationships/image" Target="../media/image378.wmf"/><Relationship Id="rId5" Type="http://schemas.openxmlformats.org/officeDocument/2006/relationships/oleObject" Target="../embeddings/oleObject390.bin"/><Relationship Id="rId4" Type="http://schemas.openxmlformats.org/officeDocument/2006/relationships/image" Target="../media/image377.wmf"/></Relationships>
</file>

<file path=ppt/slides/_rels/slide69.xml.rels><?xml version="1.0" encoding="UTF-8" standalone="yes"?>
<Relationships xmlns="http://schemas.openxmlformats.org/package/2006/relationships"><Relationship Id="rId8" Type="http://schemas.openxmlformats.org/officeDocument/2006/relationships/image" Target="../media/image381.wmf"/><Relationship Id="rId3" Type="http://schemas.openxmlformats.org/officeDocument/2006/relationships/oleObject" Target="../embeddings/oleObject391.bin"/><Relationship Id="rId7" Type="http://schemas.openxmlformats.org/officeDocument/2006/relationships/oleObject" Target="../embeddings/oleObject393.bin"/><Relationship Id="rId2" Type="http://schemas.openxmlformats.org/officeDocument/2006/relationships/slideLayout" Target="../slideLayouts/slideLayout5.xml"/><Relationship Id="rId1" Type="http://schemas.openxmlformats.org/officeDocument/2006/relationships/vmlDrawing" Target="../drawings/vmlDrawing51.vml"/><Relationship Id="rId6" Type="http://schemas.openxmlformats.org/officeDocument/2006/relationships/image" Target="../media/image380.wmf"/><Relationship Id="rId5" Type="http://schemas.openxmlformats.org/officeDocument/2006/relationships/oleObject" Target="../embeddings/oleObject392.bin"/><Relationship Id="rId10" Type="http://schemas.openxmlformats.org/officeDocument/2006/relationships/image" Target="../media/image382.wmf"/><Relationship Id="rId4" Type="http://schemas.openxmlformats.org/officeDocument/2006/relationships/image" Target="../media/image379.wmf"/><Relationship Id="rId9" Type="http://schemas.openxmlformats.org/officeDocument/2006/relationships/oleObject" Target="../embeddings/oleObject394.bin"/></Relationships>
</file>

<file path=ppt/slides/_rels/slide7.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7.bin"/></Relationships>
</file>

<file path=ppt/slides/_rels/slide70.xml.rels><?xml version="1.0" encoding="UTF-8" standalone="yes"?>
<Relationships xmlns="http://schemas.openxmlformats.org/package/2006/relationships"><Relationship Id="rId8" Type="http://schemas.openxmlformats.org/officeDocument/2006/relationships/image" Target="../media/image385.wmf"/><Relationship Id="rId13" Type="http://schemas.openxmlformats.org/officeDocument/2006/relationships/oleObject" Target="../embeddings/oleObject400.bin"/><Relationship Id="rId3" Type="http://schemas.openxmlformats.org/officeDocument/2006/relationships/oleObject" Target="../embeddings/oleObject395.bin"/><Relationship Id="rId7" Type="http://schemas.openxmlformats.org/officeDocument/2006/relationships/oleObject" Target="../embeddings/oleObject397.bin"/><Relationship Id="rId12" Type="http://schemas.openxmlformats.org/officeDocument/2006/relationships/image" Target="../media/image337.wmf"/><Relationship Id="rId2" Type="http://schemas.openxmlformats.org/officeDocument/2006/relationships/slideLayout" Target="../slideLayouts/slideLayout5.xml"/><Relationship Id="rId1" Type="http://schemas.openxmlformats.org/officeDocument/2006/relationships/vmlDrawing" Target="../drawings/vmlDrawing52.vml"/><Relationship Id="rId6" Type="http://schemas.openxmlformats.org/officeDocument/2006/relationships/image" Target="../media/image384.wmf"/><Relationship Id="rId11" Type="http://schemas.openxmlformats.org/officeDocument/2006/relationships/oleObject" Target="../embeddings/oleObject399.bin"/><Relationship Id="rId5" Type="http://schemas.openxmlformats.org/officeDocument/2006/relationships/oleObject" Target="../embeddings/oleObject396.bin"/><Relationship Id="rId10" Type="http://schemas.openxmlformats.org/officeDocument/2006/relationships/image" Target="../media/image336.wmf"/><Relationship Id="rId4" Type="http://schemas.openxmlformats.org/officeDocument/2006/relationships/image" Target="../media/image383.wmf"/><Relationship Id="rId9" Type="http://schemas.openxmlformats.org/officeDocument/2006/relationships/oleObject" Target="../embeddings/oleObject398.bin"/><Relationship Id="rId14" Type="http://schemas.openxmlformats.org/officeDocument/2006/relationships/image" Target="../media/image338.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401.bin"/><Relationship Id="rId2" Type="http://schemas.openxmlformats.org/officeDocument/2006/relationships/slideLayout" Target="../slideLayouts/slideLayout5.xml"/><Relationship Id="rId1" Type="http://schemas.openxmlformats.org/officeDocument/2006/relationships/vmlDrawing" Target="../drawings/vmlDrawing53.vml"/><Relationship Id="rId6" Type="http://schemas.openxmlformats.org/officeDocument/2006/relationships/image" Target="../media/image385.wmf"/><Relationship Id="rId5" Type="http://schemas.openxmlformats.org/officeDocument/2006/relationships/oleObject" Target="../embeddings/oleObject402.bin"/><Relationship Id="rId4" Type="http://schemas.openxmlformats.org/officeDocument/2006/relationships/image" Target="../media/image383.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403.bin"/><Relationship Id="rId2" Type="http://schemas.openxmlformats.org/officeDocument/2006/relationships/slideLayout" Target="../slideLayouts/slideLayout5.xml"/><Relationship Id="rId1" Type="http://schemas.openxmlformats.org/officeDocument/2006/relationships/vmlDrawing" Target="../drawings/vmlDrawing54.vml"/><Relationship Id="rId4" Type="http://schemas.openxmlformats.org/officeDocument/2006/relationships/image" Target="../media/image386.wmf"/></Relationships>
</file>

<file path=ppt/slides/_rels/slide73.xml.rels><?xml version="1.0" encoding="UTF-8" standalone="yes"?>
<Relationships xmlns="http://schemas.openxmlformats.org/package/2006/relationships"><Relationship Id="rId8" Type="http://schemas.openxmlformats.org/officeDocument/2006/relationships/image" Target="../media/image389.wmf"/><Relationship Id="rId3" Type="http://schemas.openxmlformats.org/officeDocument/2006/relationships/oleObject" Target="../embeddings/oleObject404.bin"/><Relationship Id="rId7" Type="http://schemas.openxmlformats.org/officeDocument/2006/relationships/oleObject" Target="../embeddings/oleObject406.bin"/><Relationship Id="rId2" Type="http://schemas.openxmlformats.org/officeDocument/2006/relationships/slideLayout" Target="../slideLayouts/slideLayout5.xml"/><Relationship Id="rId1" Type="http://schemas.openxmlformats.org/officeDocument/2006/relationships/vmlDrawing" Target="../drawings/vmlDrawing55.vml"/><Relationship Id="rId6" Type="http://schemas.openxmlformats.org/officeDocument/2006/relationships/image" Target="../media/image388.wmf"/><Relationship Id="rId5" Type="http://schemas.openxmlformats.org/officeDocument/2006/relationships/oleObject" Target="../embeddings/oleObject405.bin"/><Relationship Id="rId4" Type="http://schemas.openxmlformats.org/officeDocument/2006/relationships/image" Target="../media/image387.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407.bin"/><Relationship Id="rId2" Type="http://schemas.openxmlformats.org/officeDocument/2006/relationships/slideLayout" Target="../slideLayouts/slideLayout5.xml"/><Relationship Id="rId1" Type="http://schemas.openxmlformats.org/officeDocument/2006/relationships/vmlDrawing" Target="../drawings/vmlDrawing56.vml"/><Relationship Id="rId4" Type="http://schemas.openxmlformats.org/officeDocument/2006/relationships/image" Target="../media/image390.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8" Type="http://schemas.openxmlformats.org/officeDocument/2006/relationships/image" Target="../media/image393.wmf"/><Relationship Id="rId3" Type="http://schemas.openxmlformats.org/officeDocument/2006/relationships/oleObject" Target="../embeddings/oleObject408.bin"/><Relationship Id="rId7" Type="http://schemas.openxmlformats.org/officeDocument/2006/relationships/oleObject" Target="../embeddings/oleObject410.bin"/><Relationship Id="rId2" Type="http://schemas.openxmlformats.org/officeDocument/2006/relationships/slideLayout" Target="../slideLayouts/slideLayout5.xml"/><Relationship Id="rId1" Type="http://schemas.openxmlformats.org/officeDocument/2006/relationships/vmlDrawing" Target="../drawings/vmlDrawing57.vml"/><Relationship Id="rId6" Type="http://schemas.openxmlformats.org/officeDocument/2006/relationships/image" Target="../media/image392.wmf"/><Relationship Id="rId5" Type="http://schemas.openxmlformats.org/officeDocument/2006/relationships/oleObject" Target="../embeddings/oleObject409.bin"/><Relationship Id="rId4" Type="http://schemas.openxmlformats.org/officeDocument/2006/relationships/image" Target="../media/image391.wmf"/></Relationships>
</file>

<file path=ppt/slides/_rels/slide77.xml.rels><?xml version="1.0" encoding="UTF-8" standalone="yes"?>
<Relationships xmlns="http://schemas.openxmlformats.org/package/2006/relationships"><Relationship Id="rId8" Type="http://schemas.openxmlformats.org/officeDocument/2006/relationships/image" Target="../media/image396.wmf"/><Relationship Id="rId13" Type="http://schemas.openxmlformats.org/officeDocument/2006/relationships/oleObject" Target="../embeddings/oleObject416.bin"/><Relationship Id="rId3" Type="http://schemas.openxmlformats.org/officeDocument/2006/relationships/oleObject" Target="../embeddings/oleObject411.bin"/><Relationship Id="rId7" Type="http://schemas.openxmlformats.org/officeDocument/2006/relationships/oleObject" Target="../embeddings/oleObject413.bin"/><Relationship Id="rId12" Type="http://schemas.openxmlformats.org/officeDocument/2006/relationships/image" Target="../media/image398.wmf"/><Relationship Id="rId17" Type="http://schemas.openxmlformats.org/officeDocument/2006/relationships/oleObject" Target="../embeddings/oleObject418.bin"/><Relationship Id="rId2" Type="http://schemas.openxmlformats.org/officeDocument/2006/relationships/slideLayout" Target="../slideLayouts/slideLayout5.xml"/><Relationship Id="rId16" Type="http://schemas.openxmlformats.org/officeDocument/2006/relationships/image" Target="../media/image400.wmf"/><Relationship Id="rId1" Type="http://schemas.openxmlformats.org/officeDocument/2006/relationships/vmlDrawing" Target="../drawings/vmlDrawing58.vml"/><Relationship Id="rId6" Type="http://schemas.openxmlformats.org/officeDocument/2006/relationships/image" Target="../media/image395.wmf"/><Relationship Id="rId11" Type="http://schemas.openxmlformats.org/officeDocument/2006/relationships/oleObject" Target="../embeddings/oleObject415.bin"/><Relationship Id="rId5" Type="http://schemas.openxmlformats.org/officeDocument/2006/relationships/oleObject" Target="../embeddings/oleObject412.bin"/><Relationship Id="rId15" Type="http://schemas.openxmlformats.org/officeDocument/2006/relationships/oleObject" Target="../embeddings/oleObject417.bin"/><Relationship Id="rId10" Type="http://schemas.openxmlformats.org/officeDocument/2006/relationships/image" Target="../media/image397.wmf"/><Relationship Id="rId4" Type="http://schemas.openxmlformats.org/officeDocument/2006/relationships/image" Target="../media/image394.wmf"/><Relationship Id="rId9" Type="http://schemas.openxmlformats.org/officeDocument/2006/relationships/oleObject" Target="../embeddings/oleObject414.bin"/><Relationship Id="rId14" Type="http://schemas.openxmlformats.org/officeDocument/2006/relationships/image" Target="../media/image399.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419.bin"/><Relationship Id="rId2" Type="http://schemas.openxmlformats.org/officeDocument/2006/relationships/slideLayout" Target="../slideLayouts/slideLayout5.xml"/><Relationship Id="rId1" Type="http://schemas.openxmlformats.org/officeDocument/2006/relationships/vmlDrawing" Target="../drawings/vmlDrawing59.vml"/><Relationship Id="rId4" Type="http://schemas.openxmlformats.org/officeDocument/2006/relationships/image" Target="../media/image401.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420.bin"/><Relationship Id="rId2" Type="http://schemas.openxmlformats.org/officeDocument/2006/relationships/slideLayout" Target="../slideLayouts/slideLayout5.xml"/><Relationship Id="rId1" Type="http://schemas.openxmlformats.org/officeDocument/2006/relationships/vmlDrawing" Target="../drawings/vmlDrawing60.vml"/><Relationship Id="rId6" Type="http://schemas.openxmlformats.org/officeDocument/2006/relationships/image" Target="../media/image403.wmf"/><Relationship Id="rId5" Type="http://schemas.openxmlformats.org/officeDocument/2006/relationships/oleObject" Target="../embeddings/oleObject421.bin"/><Relationship Id="rId4" Type="http://schemas.openxmlformats.org/officeDocument/2006/relationships/image" Target="../media/image402.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10.bin"/><Relationship Id="rId4" Type="http://schemas.openxmlformats.org/officeDocument/2006/relationships/image" Target="../media/image11.wmf"/></Relationships>
</file>

<file path=ppt/slides/_rels/slide80.xml.rels><?xml version="1.0" encoding="UTF-8" standalone="yes"?>
<Relationships xmlns="http://schemas.openxmlformats.org/package/2006/relationships"><Relationship Id="rId8" Type="http://schemas.openxmlformats.org/officeDocument/2006/relationships/image" Target="../media/image406.wmf"/><Relationship Id="rId3" Type="http://schemas.openxmlformats.org/officeDocument/2006/relationships/oleObject" Target="../embeddings/oleObject422.bin"/><Relationship Id="rId7" Type="http://schemas.openxmlformats.org/officeDocument/2006/relationships/oleObject" Target="../embeddings/oleObject424.bin"/><Relationship Id="rId2" Type="http://schemas.openxmlformats.org/officeDocument/2006/relationships/slideLayout" Target="../slideLayouts/slideLayout5.xml"/><Relationship Id="rId1" Type="http://schemas.openxmlformats.org/officeDocument/2006/relationships/vmlDrawing" Target="../drawings/vmlDrawing61.vml"/><Relationship Id="rId6" Type="http://schemas.openxmlformats.org/officeDocument/2006/relationships/image" Target="../media/image405.wmf"/><Relationship Id="rId5" Type="http://schemas.openxmlformats.org/officeDocument/2006/relationships/oleObject" Target="../embeddings/oleObject423.bin"/><Relationship Id="rId4" Type="http://schemas.openxmlformats.org/officeDocument/2006/relationships/image" Target="../media/image404.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425.bin"/><Relationship Id="rId2" Type="http://schemas.openxmlformats.org/officeDocument/2006/relationships/slideLayout" Target="../slideLayouts/slideLayout5.xml"/><Relationship Id="rId1" Type="http://schemas.openxmlformats.org/officeDocument/2006/relationships/vmlDrawing" Target="../drawings/vmlDrawing62.vml"/><Relationship Id="rId6" Type="http://schemas.openxmlformats.org/officeDocument/2006/relationships/image" Target="../media/image408.wmf"/><Relationship Id="rId5" Type="http://schemas.openxmlformats.org/officeDocument/2006/relationships/oleObject" Target="../embeddings/oleObject426.bin"/><Relationship Id="rId4" Type="http://schemas.openxmlformats.org/officeDocument/2006/relationships/image" Target="../media/image407.wmf"/></Relationships>
</file>

<file path=ppt/slides/_rels/slide82.xml.rels><?xml version="1.0" encoding="UTF-8" standalone="yes"?>
<Relationships xmlns="http://schemas.openxmlformats.org/package/2006/relationships"><Relationship Id="rId8" Type="http://schemas.openxmlformats.org/officeDocument/2006/relationships/image" Target="../media/image338.wmf"/><Relationship Id="rId3" Type="http://schemas.openxmlformats.org/officeDocument/2006/relationships/oleObject" Target="../embeddings/oleObject427.bin"/><Relationship Id="rId7" Type="http://schemas.openxmlformats.org/officeDocument/2006/relationships/oleObject" Target="../embeddings/oleObject429.bin"/><Relationship Id="rId2" Type="http://schemas.openxmlformats.org/officeDocument/2006/relationships/slideLayout" Target="../slideLayouts/slideLayout5.xml"/><Relationship Id="rId1" Type="http://schemas.openxmlformats.org/officeDocument/2006/relationships/vmlDrawing" Target="../drawings/vmlDrawing63.vml"/><Relationship Id="rId6" Type="http://schemas.openxmlformats.org/officeDocument/2006/relationships/image" Target="../media/image337.wmf"/><Relationship Id="rId5" Type="http://schemas.openxmlformats.org/officeDocument/2006/relationships/oleObject" Target="../embeddings/oleObject428.bin"/><Relationship Id="rId4" Type="http://schemas.openxmlformats.org/officeDocument/2006/relationships/image" Target="../media/image336.wmf"/></Relationships>
</file>

<file path=ppt/slides/_rels/slide83.xml.rels><?xml version="1.0" encoding="UTF-8" standalone="yes"?>
<Relationships xmlns="http://schemas.openxmlformats.org/package/2006/relationships"><Relationship Id="rId8" Type="http://schemas.openxmlformats.org/officeDocument/2006/relationships/image" Target="../media/image411.wmf"/><Relationship Id="rId13" Type="http://schemas.openxmlformats.org/officeDocument/2006/relationships/oleObject" Target="../embeddings/oleObject435.bin"/><Relationship Id="rId18" Type="http://schemas.openxmlformats.org/officeDocument/2006/relationships/image" Target="../media/image416.wmf"/><Relationship Id="rId3" Type="http://schemas.openxmlformats.org/officeDocument/2006/relationships/oleObject" Target="../embeddings/oleObject430.bin"/><Relationship Id="rId21" Type="http://schemas.openxmlformats.org/officeDocument/2006/relationships/oleObject" Target="../embeddings/oleObject439.bin"/><Relationship Id="rId7" Type="http://schemas.openxmlformats.org/officeDocument/2006/relationships/oleObject" Target="../embeddings/oleObject432.bin"/><Relationship Id="rId12" Type="http://schemas.openxmlformats.org/officeDocument/2006/relationships/image" Target="../media/image413.wmf"/><Relationship Id="rId17" Type="http://schemas.openxmlformats.org/officeDocument/2006/relationships/oleObject" Target="../embeddings/oleObject437.bin"/><Relationship Id="rId2" Type="http://schemas.openxmlformats.org/officeDocument/2006/relationships/slideLayout" Target="../slideLayouts/slideLayout5.xml"/><Relationship Id="rId16" Type="http://schemas.openxmlformats.org/officeDocument/2006/relationships/image" Target="../media/image415.wmf"/><Relationship Id="rId20" Type="http://schemas.openxmlformats.org/officeDocument/2006/relationships/image" Target="../media/image417.wmf"/><Relationship Id="rId1" Type="http://schemas.openxmlformats.org/officeDocument/2006/relationships/vmlDrawing" Target="../drawings/vmlDrawing64.vml"/><Relationship Id="rId6" Type="http://schemas.openxmlformats.org/officeDocument/2006/relationships/image" Target="../media/image410.wmf"/><Relationship Id="rId11" Type="http://schemas.openxmlformats.org/officeDocument/2006/relationships/oleObject" Target="../embeddings/oleObject434.bin"/><Relationship Id="rId5" Type="http://schemas.openxmlformats.org/officeDocument/2006/relationships/oleObject" Target="../embeddings/oleObject431.bin"/><Relationship Id="rId15" Type="http://schemas.openxmlformats.org/officeDocument/2006/relationships/oleObject" Target="../embeddings/oleObject436.bin"/><Relationship Id="rId10" Type="http://schemas.openxmlformats.org/officeDocument/2006/relationships/image" Target="../media/image412.wmf"/><Relationship Id="rId19" Type="http://schemas.openxmlformats.org/officeDocument/2006/relationships/oleObject" Target="../embeddings/oleObject438.bin"/><Relationship Id="rId4" Type="http://schemas.openxmlformats.org/officeDocument/2006/relationships/image" Target="../media/image409.wmf"/><Relationship Id="rId9" Type="http://schemas.openxmlformats.org/officeDocument/2006/relationships/oleObject" Target="../embeddings/oleObject433.bin"/><Relationship Id="rId14" Type="http://schemas.openxmlformats.org/officeDocument/2006/relationships/image" Target="../media/image414.wmf"/><Relationship Id="rId22" Type="http://schemas.openxmlformats.org/officeDocument/2006/relationships/image" Target="../media/image418.wmf"/></Relationships>
</file>

<file path=ppt/slides/_rels/slide84.xml.rels><?xml version="1.0" encoding="UTF-8" standalone="yes"?>
<Relationships xmlns="http://schemas.openxmlformats.org/package/2006/relationships"><Relationship Id="rId8" Type="http://schemas.openxmlformats.org/officeDocument/2006/relationships/image" Target="../media/image421.wmf"/><Relationship Id="rId13" Type="http://schemas.openxmlformats.org/officeDocument/2006/relationships/image" Target="../media/image423.wmf"/><Relationship Id="rId3" Type="http://schemas.openxmlformats.org/officeDocument/2006/relationships/oleObject" Target="../embeddings/oleObject440.bin"/><Relationship Id="rId7" Type="http://schemas.openxmlformats.org/officeDocument/2006/relationships/oleObject" Target="../embeddings/oleObject442.bin"/><Relationship Id="rId12" Type="http://schemas.openxmlformats.org/officeDocument/2006/relationships/oleObject" Target="../embeddings/oleObject445.bin"/><Relationship Id="rId2" Type="http://schemas.openxmlformats.org/officeDocument/2006/relationships/slideLayout" Target="../slideLayouts/slideLayout5.xml"/><Relationship Id="rId1" Type="http://schemas.openxmlformats.org/officeDocument/2006/relationships/vmlDrawing" Target="../drawings/vmlDrawing65.vml"/><Relationship Id="rId6" Type="http://schemas.openxmlformats.org/officeDocument/2006/relationships/image" Target="../media/image420.wmf"/><Relationship Id="rId11" Type="http://schemas.openxmlformats.org/officeDocument/2006/relationships/image" Target="../media/image422.wmf"/><Relationship Id="rId5" Type="http://schemas.openxmlformats.org/officeDocument/2006/relationships/oleObject" Target="../embeddings/oleObject441.bin"/><Relationship Id="rId10" Type="http://schemas.openxmlformats.org/officeDocument/2006/relationships/oleObject" Target="../embeddings/oleObject444.bin"/><Relationship Id="rId4" Type="http://schemas.openxmlformats.org/officeDocument/2006/relationships/image" Target="../media/image419.wmf"/><Relationship Id="rId9" Type="http://schemas.openxmlformats.org/officeDocument/2006/relationships/oleObject" Target="../embeddings/oleObject443.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8" Type="http://schemas.openxmlformats.org/officeDocument/2006/relationships/image" Target="../media/image424.wmf"/><Relationship Id="rId13" Type="http://schemas.openxmlformats.org/officeDocument/2006/relationships/oleObject" Target="../embeddings/oleObject451.bin"/><Relationship Id="rId18" Type="http://schemas.openxmlformats.org/officeDocument/2006/relationships/image" Target="../media/image429.wmf"/><Relationship Id="rId3" Type="http://schemas.openxmlformats.org/officeDocument/2006/relationships/oleObject" Target="../embeddings/oleObject446.bin"/><Relationship Id="rId21" Type="http://schemas.openxmlformats.org/officeDocument/2006/relationships/oleObject" Target="../embeddings/oleObject455.bin"/><Relationship Id="rId7" Type="http://schemas.openxmlformats.org/officeDocument/2006/relationships/oleObject" Target="../embeddings/oleObject448.bin"/><Relationship Id="rId12" Type="http://schemas.openxmlformats.org/officeDocument/2006/relationships/image" Target="../media/image426.wmf"/><Relationship Id="rId17" Type="http://schemas.openxmlformats.org/officeDocument/2006/relationships/oleObject" Target="../embeddings/oleObject453.bin"/><Relationship Id="rId2" Type="http://schemas.openxmlformats.org/officeDocument/2006/relationships/slideLayout" Target="../slideLayouts/slideLayout5.xml"/><Relationship Id="rId16" Type="http://schemas.openxmlformats.org/officeDocument/2006/relationships/image" Target="../media/image428.wmf"/><Relationship Id="rId20" Type="http://schemas.openxmlformats.org/officeDocument/2006/relationships/image" Target="../media/image430.wmf"/><Relationship Id="rId1" Type="http://schemas.openxmlformats.org/officeDocument/2006/relationships/vmlDrawing" Target="../drawings/vmlDrawing66.vml"/><Relationship Id="rId6" Type="http://schemas.openxmlformats.org/officeDocument/2006/relationships/image" Target="../media/image351.wmf"/><Relationship Id="rId11" Type="http://schemas.openxmlformats.org/officeDocument/2006/relationships/oleObject" Target="../embeddings/oleObject450.bin"/><Relationship Id="rId5" Type="http://schemas.openxmlformats.org/officeDocument/2006/relationships/oleObject" Target="../embeddings/oleObject447.bin"/><Relationship Id="rId15" Type="http://schemas.openxmlformats.org/officeDocument/2006/relationships/oleObject" Target="../embeddings/oleObject452.bin"/><Relationship Id="rId10" Type="http://schemas.openxmlformats.org/officeDocument/2006/relationships/image" Target="../media/image425.wmf"/><Relationship Id="rId19" Type="http://schemas.openxmlformats.org/officeDocument/2006/relationships/oleObject" Target="../embeddings/oleObject454.bin"/><Relationship Id="rId4" Type="http://schemas.openxmlformats.org/officeDocument/2006/relationships/image" Target="../media/image350.wmf"/><Relationship Id="rId9" Type="http://schemas.openxmlformats.org/officeDocument/2006/relationships/oleObject" Target="../embeddings/oleObject449.bin"/><Relationship Id="rId14" Type="http://schemas.openxmlformats.org/officeDocument/2006/relationships/image" Target="../media/image427.wmf"/><Relationship Id="rId22" Type="http://schemas.openxmlformats.org/officeDocument/2006/relationships/image" Target="../media/image431.wmf"/></Relationships>
</file>

<file path=ppt/slides/_rels/slide87.xml.rels><?xml version="1.0" encoding="UTF-8" standalone="yes"?>
<Relationships xmlns="http://schemas.openxmlformats.org/package/2006/relationships"><Relationship Id="rId8" Type="http://schemas.openxmlformats.org/officeDocument/2006/relationships/image" Target="../media/image434.wmf"/><Relationship Id="rId13" Type="http://schemas.openxmlformats.org/officeDocument/2006/relationships/oleObject" Target="../embeddings/oleObject461.bin"/><Relationship Id="rId3" Type="http://schemas.openxmlformats.org/officeDocument/2006/relationships/oleObject" Target="../embeddings/oleObject456.bin"/><Relationship Id="rId7" Type="http://schemas.openxmlformats.org/officeDocument/2006/relationships/oleObject" Target="../embeddings/oleObject458.bin"/><Relationship Id="rId12" Type="http://schemas.openxmlformats.org/officeDocument/2006/relationships/image" Target="../media/image436.wmf"/><Relationship Id="rId2" Type="http://schemas.openxmlformats.org/officeDocument/2006/relationships/slideLayout" Target="../slideLayouts/slideLayout5.xml"/><Relationship Id="rId1" Type="http://schemas.openxmlformats.org/officeDocument/2006/relationships/vmlDrawing" Target="../drawings/vmlDrawing67.vml"/><Relationship Id="rId6" Type="http://schemas.openxmlformats.org/officeDocument/2006/relationships/image" Target="../media/image433.wmf"/><Relationship Id="rId11" Type="http://schemas.openxmlformats.org/officeDocument/2006/relationships/oleObject" Target="../embeddings/oleObject460.bin"/><Relationship Id="rId5" Type="http://schemas.openxmlformats.org/officeDocument/2006/relationships/oleObject" Target="../embeddings/oleObject457.bin"/><Relationship Id="rId10" Type="http://schemas.openxmlformats.org/officeDocument/2006/relationships/image" Target="../media/image435.wmf"/><Relationship Id="rId4" Type="http://schemas.openxmlformats.org/officeDocument/2006/relationships/image" Target="../media/image432.wmf"/><Relationship Id="rId9" Type="http://schemas.openxmlformats.org/officeDocument/2006/relationships/oleObject" Target="../embeddings/oleObject459.bin"/><Relationship Id="rId14" Type="http://schemas.openxmlformats.org/officeDocument/2006/relationships/image" Target="../media/image437.wmf"/></Relationships>
</file>

<file path=ppt/slides/_rels/slide88.xml.rels><?xml version="1.0" encoding="UTF-8" standalone="yes"?>
<Relationships xmlns="http://schemas.openxmlformats.org/package/2006/relationships"><Relationship Id="rId8" Type="http://schemas.openxmlformats.org/officeDocument/2006/relationships/image" Target="../media/image440.wmf"/><Relationship Id="rId13" Type="http://schemas.openxmlformats.org/officeDocument/2006/relationships/oleObject" Target="../embeddings/oleObject467.bin"/><Relationship Id="rId18" Type="http://schemas.openxmlformats.org/officeDocument/2006/relationships/oleObject" Target="../embeddings/oleObject471.bin"/><Relationship Id="rId3" Type="http://schemas.openxmlformats.org/officeDocument/2006/relationships/oleObject" Target="../embeddings/oleObject462.bin"/><Relationship Id="rId7" Type="http://schemas.openxmlformats.org/officeDocument/2006/relationships/oleObject" Target="../embeddings/oleObject464.bin"/><Relationship Id="rId12" Type="http://schemas.openxmlformats.org/officeDocument/2006/relationships/image" Target="../media/image442.wmf"/><Relationship Id="rId17" Type="http://schemas.openxmlformats.org/officeDocument/2006/relationships/oleObject" Target="../embeddings/oleObject470.bin"/><Relationship Id="rId2" Type="http://schemas.openxmlformats.org/officeDocument/2006/relationships/slideLayout" Target="../slideLayouts/slideLayout5.xml"/><Relationship Id="rId16" Type="http://schemas.openxmlformats.org/officeDocument/2006/relationships/oleObject" Target="../embeddings/oleObject469.bin"/><Relationship Id="rId1" Type="http://schemas.openxmlformats.org/officeDocument/2006/relationships/vmlDrawing" Target="../drawings/vmlDrawing68.vml"/><Relationship Id="rId6" Type="http://schemas.openxmlformats.org/officeDocument/2006/relationships/image" Target="../media/image439.wmf"/><Relationship Id="rId11" Type="http://schemas.openxmlformats.org/officeDocument/2006/relationships/oleObject" Target="../embeddings/oleObject466.bin"/><Relationship Id="rId5" Type="http://schemas.openxmlformats.org/officeDocument/2006/relationships/oleObject" Target="../embeddings/oleObject463.bin"/><Relationship Id="rId15" Type="http://schemas.openxmlformats.org/officeDocument/2006/relationships/oleObject" Target="../embeddings/oleObject468.bin"/><Relationship Id="rId10" Type="http://schemas.openxmlformats.org/officeDocument/2006/relationships/image" Target="../media/image441.wmf"/><Relationship Id="rId19" Type="http://schemas.openxmlformats.org/officeDocument/2006/relationships/image" Target="../media/image444.wmf"/><Relationship Id="rId4" Type="http://schemas.openxmlformats.org/officeDocument/2006/relationships/image" Target="../media/image438.wmf"/><Relationship Id="rId9" Type="http://schemas.openxmlformats.org/officeDocument/2006/relationships/oleObject" Target="../embeddings/oleObject465.bin"/><Relationship Id="rId14" Type="http://schemas.openxmlformats.org/officeDocument/2006/relationships/image" Target="../media/image443.wmf"/></Relationships>
</file>

<file path=ppt/slides/_rels/slide89.xml.rels><?xml version="1.0" encoding="UTF-8" standalone="yes"?>
<Relationships xmlns="http://schemas.openxmlformats.org/package/2006/relationships"><Relationship Id="rId8" Type="http://schemas.openxmlformats.org/officeDocument/2006/relationships/image" Target="../media/image444.wmf"/><Relationship Id="rId13" Type="http://schemas.openxmlformats.org/officeDocument/2006/relationships/oleObject" Target="../embeddings/oleObject477.bin"/><Relationship Id="rId18" Type="http://schemas.openxmlformats.org/officeDocument/2006/relationships/image" Target="../media/image448.wmf"/><Relationship Id="rId26" Type="http://schemas.openxmlformats.org/officeDocument/2006/relationships/image" Target="../media/image452.wmf"/><Relationship Id="rId3" Type="http://schemas.openxmlformats.org/officeDocument/2006/relationships/oleObject" Target="../embeddings/oleObject472.bin"/><Relationship Id="rId21" Type="http://schemas.openxmlformats.org/officeDocument/2006/relationships/oleObject" Target="../embeddings/oleObject481.bin"/><Relationship Id="rId7" Type="http://schemas.openxmlformats.org/officeDocument/2006/relationships/oleObject" Target="../embeddings/oleObject474.bin"/><Relationship Id="rId12" Type="http://schemas.openxmlformats.org/officeDocument/2006/relationships/image" Target="../media/image423.wmf"/><Relationship Id="rId17" Type="http://schemas.openxmlformats.org/officeDocument/2006/relationships/oleObject" Target="../embeddings/oleObject479.bin"/><Relationship Id="rId25" Type="http://schemas.openxmlformats.org/officeDocument/2006/relationships/oleObject" Target="../embeddings/oleObject483.bin"/><Relationship Id="rId2" Type="http://schemas.openxmlformats.org/officeDocument/2006/relationships/slideLayout" Target="../slideLayouts/slideLayout5.xml"/><Relationship Id="rId16" Type="http://schemas.openxmlformats.org/officeDocument/2006/relationships/image" Target="../media/image447.wmf"/><Relationship Id="rId20" Type="http://schemas.openxmlformats.org/officeDocument/2006/relationships/image" Target="../media/image449.wmf"/><Relationship Id="rId1" Type="http://schemas.openxmlformats.org/officeDocument/2006/relationships/vmlDrawing" Target="../drawings/vmlDrawing69.vml"/><Relationship Id="rId6" Type="http://schemas.openxmlformats.org/officeDocument/2006/relationships/image" Target="../media/image443.wmf"/><Relationship Id="rId11" Type="http://schemas.openxmlformats.org/officeDocument/2006/relationships/oleObject" Target="../embeddings/oleObject476.bin"/><Relationship Id="rId24" Type="http://schemas.openxmlformats.org/officeDocument/2006/relationships/image" Target="../media/image451.wmf"/><Relationship Id="rId5" Type="http://schemas.openxmlformats.org/officeDocument/2006/relationships/oleObject" Target="../embeddings/oleObject473.bin"/><Relationship Id="rId15" Type="http://schemas.openxmlformats.org/officeDocument/2006/relationships/oleObject" Target="../embeddings/oleObject478.bin"/><Relationship Id="rId23" Type="http://schemas.openxmlformats.org/officeDocument/2006/relationships/oleObject" Target="../embeddings/oleObject482.bin"/><Relationship Id="rId28" Type="http://schemas.openxmlformats.org/officeDocument/2006/relationships/image" Target="../media/image453.wmf"/><Relationship Id="rId10" Type="http://schemas.openxmlformats.org/officeDocument/2006/relationships/image" Target="../media/image445.wmf"/><Relationship Id="rId19" Type="http://schemas.openxmlformats.org/officeDocument/2006/relationships/oleObject" Target="../embeddings/oleObject480.bin"/><Relationship Id="rId4" Type="http://schemas.openxmlformats.org/officeDocument/2006/relationships/image" Target="../media/image440.wmf"/><Relationship Id="rId9" Type="http://schemas.openxmlformats.org/officeDocument/2006/relationships/oleObject" Target="../embeddings/oleObject475.bin"/><Relationship Id="rId14" Type="http://schemas.openxmlformats.org/officeDocument/2006/relationships/image" Target="../media/image446.wmf"/><Relationship Id="rId22" Type="http://schemas.openxmlformats.org/officeDocument/2006/relationships/image" Target="../media/image450.wmf"/><Relationship Id="rId27" Type="http://schemas.openxmlformats.org/officeDocument/2006/relationships/oleObject" Target="../embeddings/oleObject484.bin"/></Relationships>
</file>

<file path=ppt/slides/_rels/slide9.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16.bin"/><Relationship Id="rId18" Type="http://schemas.openxmlformats.org/officeDocument/2006/relationships/image" Target="../media/image20.wmf"/><Relationship Id="rId3" Type="http://schemas.openxmlformats.org/officeDocument/2006/relationships/oleObject" Target="../embeddings/oleObject11.bin"/><Relationship Id="rId21" Type="http://schemas.openxmlformats.org/officeDocument/2006/relationships/oleObject" Target="../embeddings/oleObject20.bin"/><Relationship Id="rId7" Type="http://schemas.openxmlformats.org/officeDocument/2006/relationships/oleObject" Target="../embeddings/oleObject13.bin"/><Relationship Id="rId12" Type="http://schemas.openxmlformats.org/officeDocument/2006/relationships/image" Target="../media/image17.wmf"/><Relationship Id="rId17" Type="http://schemas.openxmlformats.org/officeDocument/2006/relationships/oleObject" Target="../embeddings/oleObject18.bin"/><Relationship Id="rId2" Type="http://schemas.openxmlformats.org/officeDocument/2006/relationships/slideLayout" Target="../slideLayouts/slideLayout2.xml"/><Relationship Id="rId16" Type="http://schemas.openxmlformats.org/officeDocument/2006/relationships/image" Target="../media/image19.wmf"/><Relationship Id="rId20" Type="http://schemas.openxmlformats.org/officeDocument/2006/relationships/image" Target="../media/image21.wmf"/><Relationship Id="rId1" Type="http://schemas.openxmlformats.org/officeDocument/2006/relationships/vmlDrawing" Target="../drawings/vmlDrawing4.vml"/><Relationship Id="rId6" Type="http://schemas.openxmlformats.org/officeDocument/2006/relationships/image" Target="../media/image14.wmf"/><Relationship Id="rId11" Type="http://schemas.openxmlformats.org/officeDocument/2006/relationships/oleObject" Target="../embeddings/oleObject15.bin"/><Relationship Id="rId5" Type="http://schemas.openxmlformats.org/officeDocument/2006/relationships/oleObject" Target="../embeddings/oleObject12.bin"/><Relationship Id="rId15" Type="http://schemas.openxmlformats.org/officeDocument/2006/relationships/oleObject" Target="../embeddings/oleObject17.bin"/><Relationship Id="rId10" Type="http://schemas.openxmlformats.org/officeDocument/2006/relationships/image" Target="../media/image16.wmf"/><Relationship Id="rId19" Type="http://schemas.openxmlformats.org/officeDocument/2006/relationships/oleObject" Target="../embeddings/oleObject19.bin"/><Relationship Id="rId4" Type="http://schemas.openxmlformats.org/officeDocument/2006/relationships/image" Target="../media/image13.wmf"/><Relationship Id="rId9" Type="http://schemas.openxmlformats.org/officeDocument/2006/relationships/oleObject" Target="../embeddings/oleObject14.bin"/><Relationship Id="rId14" Type="http://schemas.openxmlformats.org/officeDocument/2006/relationships/image" Target="../media/image18.wmf"/><Relationship Id="rId22" Type="http://schemas.openxmlformats.org/officeDocument/2006/relationships/image" Target="../media/image22.wmf"/></Relationships>
</file>

<file path=ppt/slides/_rels/slide90.xml.rels><?xml version="1.0" encoding="UTF-8" standalone="yes"?>
<Relationships xmlns="http://schemas.openxmlformats.org/package/2006/relationships"><Relationship Id="rId8" Type="http://schemas.openxmlformats.org/officeDocument/2006/relationships/image" Target="../media/image456.wmf"/><Relationship Id="rId3" Type="http://schemas.openxmlformats.org/officeDocument/2006/relationships/oleObject" Target="../embeddings/oleObject485.bin"/><Relationship Id="rId7" Type="http://schemas.openxmlformats.org/officeDocument/2006/relationships/oleObject" Target="../embeddings/oleObject487.bin"/><Relationship Id="rId12" Type="http://schemas.openxmlformats.org/officeDocument/2006/relationships/image" Target="../media/image458.wmf"/><Relationship Id="rId2" Type="http://schemas.openxmlformats.org/officeDocument/2006/relationships/slideLayout" Target="../slideLayouts/slideLayout5.xml"/><Relationship Id="rId1" Type="http://schemas.openxmlformats.org/officeDocument/2006/relationships/vmlDrawing" Target="../drawings/vmlDrawing70.vml"/><Relationship Id="rId6" Type="http://schemas.openxmlformats.org/officeDocument/2006/relationships/image" Target="../media/image455.wmf"/><Relationship Id="rId11" Type="http://schemas.openxmlformats.org/officeDocument/2006/relationships/oleObject" Target="../embeddings/oleObject489.bin"/><Relationship Id="rId5" Type="http://schemas.openxmlformats.org/officeDocument/2006/relationships/oleObject" Target="../embeddings/oleObject486.bin"/><Relationship Id="rId10" Type="http://schemas.openxmlformats.org/officeDocument/2006/relationships/image" Target="../media/image457.wmf"/><Relationship Id="rId4" Type="http://schemas.openxmlformats.org/officeDocument/2006/relationships/image" Target="../media/image454.wmf"/><Relationship Id="rId9" Type="http://schemas.openxmlformats.org/officeDocument/2006/relationships/oleObject" Target="../embeddings/oleObject488.bin"/></Relationships>
</file>

<file path=ppt/slides/_rels/slide91.xml.rels><?xml version="1.0" encoding="UTF-8" standalone="yes"?>
<Relationships xmlns="http://schemas.openxmlformats.org/package/2006/relationships"><Relationship Id="rId8" Type="http://schemas.openxmlformats.org/officeDocument/2006/relationships/image" Target="../media/image461.wmf"/><Relationship Id="rId13" Type="http://schemas.openxmlformats.org/officeDocument/2006/relationships/oleObject" Target="../embeddings/oleObject495.bin"/><Relationship Id="rId3" Type="http://schemas.openxmlformats.org/officeDocument/2006/relationships/oleObject" Target="../embeddings/oleObject490.bin"/><Relationship Id="rId7" Type="http://schemas.openxmlformats.org/officeDocument/2006/relationships/oleObject" Target="../embeddings/oleObject492.bin"/><Relationship Id="rId12" Type="http://schemas.openxmlformats.org/officeDocument/2006/relationships/image" Target="../media/image462.wmf"/><Relationship Id="rId2" Type="http://schemas.openxmlformats.org/officeDocument/2006/relationships/slideLayout" Target="../slideLayouts/slideLayout5.xml"/><Relationship Id="rId1" Type="http://schemas.openxmlformats.org/officeDocument/2006/relationships/vmlDrawing" Target="../drawings/vmlDrawing71.vml"/><Relationship Id="rId6" Type="http://schemas.openxmlformats.org/officeDocument/2006/relationships/image" Target="../media/image460.wmf"/><Relationship Id="rId11" Type="http://schemas.openxmlformats.org/officeDocument/2006/relationships/oleObject" Target="../embeddings/oleObject494.bin"/><Relationship Id="rId5" Type="http://schemas.openxmlformats.org/officeDocument/2006/relationships/oleObject" Target="../embeddings/oleObject491.bin"/><Relationship Id="rId10" Type="http://schemas.openxmlformats.org/officeDocument/2006/relationships/image" Target="../media/image454.wmf"/><Relationship Id="rId4" Type="http://schemas.openxmlformats.org/officeDocument/2006/relationships/image" Target="../media/image459.wmf"/><Relationship Id="rId9" Type="http://schemas.openxmlformats.org/officeDocument/2006/relationships/oleObject" Target="../embeddings/oleObject493.bin"/><Relationship Id="rId14" Type="http://schemas.openxmlformats.org/officeDocument/2006/relationships/image" Target="../media/image463.wmf"/></Relationships>
</file>

<file path=ppt/slides/_rels/slide92.xml.rels><?xml version="1.0" encoding="UTF-8" standalone="yes"?>
<Relationships xmlns="http://schemas.openxmlformats.org/package/2006/relationships"><Relationship Id="rId8" Type="http://schemas.openxmlformats.org/officeDocument/2006/relationships/image" Target="../media/image466.wmf"/><Relationship Id="rId3" Type="http://schemas.openxmlformats.org/officeDocument/2006/relationships/oleObject" Target="../embeddings/oleObject496.bin"/><Relationship Id="rId7" Type="http://schemas.openxmlformats.org/officeDocument/2006/relationships/oleObject" Target="../embeddings/oleObject498.bin"/><Relationship Id="rId12" Type="http://schemas.openxmlformats.org/officeDocument/2006/relationships/image" Target="../media/image468.wmf"/><Relationship Id="rId2" Type="http://schemas.openxmlformats.org/officeDocument/2006/relationships/slideLayout" Target="../slideLayouts/slideLayout5.xml"/><Relationship Id="rId1" Type="http://schemas.openxmlformats.org/officeDocument/2006/relationships/vmlDrawing" Target="../drawings/vmlDrawing72.vml"/><Relationship Id="rId6" Type="http://schemas.openxmlformats.org/officeDocument/2006/relationships/image" Target="../media/image465.wmf"/><Relationship Id="rId11" Type="http://schemas.openxmlformats.org/officeDocument/2006/relationships/oleObject" Target="../embeddings/oleObject500.bin"/><Relationship Id="rId5" Type="http://schemas.openxmlformats.org/officeDocument/2006/relationships/oleObject" Target="../embeddings/oleObject497.bin"/><Relationship Id="rId10" Type="http://schemas.openxmlformats.org/officeDocument/2006/relationships/image" Target="../media/image467.wmf"/><Relationship Id="rId4" Type="http://schemas.openxmlformats.org/officeDocument/2006/relationships/image" Target="../media/image464.wmf"/><Relationship Id="rId9" Type="http://schemas.openxmlformats.org/officeDocument/2006/relationships/oleObject" Target="../embeddings/oleObject499.bin"/></Relationships>
</file>

<file path=ppt/slides/_rels/slide93.xml.rels><?xml version="1.0" encoding="UTF-8" standalone="yes"?>
<Relationships xmlns="http://schemas.openxmlformats.org/package/2006/relationships"><Relationship Id="rId8" Type="http://schemas.openxmlformats.org/officeDocument/2006/relationships/image" Target="../media/image471.wmf"/><Relationship Id="rId3" Type="http://schemas.openxmlformats.org/officeDocument/2006/relationships/oleObject" Target="../embeddings/oleObject501.bin"/><Relationship Id="rId7" Type="http://schemas.openxmlformats.org/officeDocument/2006/relationships/oleObject" Target="../embeddings/oleObject503.bin"/><Relationship Id="rId12" Type="http://schemas.openxmlformats.org/officeDocument/2006/relationships/image" Target="../media/image473.wmf"/><Relationship Id="rId2" Type="http://schemas.openxmlformats.org/officeDocument/2006/relationships/slideLayout" Target="../slideLayouts/slideLayout5.xml"/><Relationship Id="rId1" Type="http://schemas.openxmlformats.org/officeDocument/2006/relationships/vmlDrawing" Target="../drawings/vmlDrawing73.vml"/><Relationship Id="rId6" Type="http://schemas.openxmlformats.org/officeDocument/2006/relationships/image" Target="../media/image470.wmf"/><Relationship Id="rId11" Type="http://schemas.openxmlformats.org/officeDocument/2006/relationships/oleObject" Target="../embeddings/oleObject505.bin"/><Relationship Id="rId5" Type="http://schemas.openxmlformats.org/officeDocument/2006/relationships/oleObject" Target="../embeddings/oleObject502.bin"/><Relationship Id="rId10" Type="http://schemas.openxmlformats.org/officeDocument/2006/relationships/image" Target="../media/image472.wmf"/><Relationship Id="rId4" Type="http://schemas.openxmlformats.org/officeDocument/2006/relationships/image" Target="../media/image469.wmf"/><Relationship Id="rId9" Type="http://schemas.openxmlformats.org/officeDocument/2006/relationships/oleObject" Target="../embeddings/oleObject504.bin"/></Relationships>
</file>

<file path=ppt/slides/_rels/slide94.xml.rels><?xml version="1.0" encoding="UTF-8" standalone="yes"?>
<Relationships xmlns="http://schemas.openxmlformats.org/package/2006/relationships"><Relationship Id="rId8" Type="http://schemas.openxmlformats.org/officeDocument/2006/relationships/image" Target="../media/image476.wmf"/><Relationship Id="rId3" Type="http://schemas.openxmlformats.org/officeDocument/2006/relationships/oleObject" Target="../embeddings/oleObject506.bin"/><Relationship Id="rId7" Type="http://schemas.openxmlformats.org/officeDocument/2006/relationships/oleObject" Target="../embeddings/oleObject508.bin"/><Relationship Id="rId2" Type="http://schemas.openxmlformats.org/officeDocument/2006/relationships/slideLayout" Target="../slideLayouts/slideLayout5.xml"/><Relationship Id="rId1" Type="http://schemas.openxmlformats.org/officeDocument/2006/relationships/vmlDrawing" Target="../drawings/vmlDrawing74.vml"/><Relationship Id="rId6" Type="http://schemas.openxmlformats.org/officeDocument/2006/relationships/image" Target="../media/image475.wmf"/><Relationship Id="rId5" Type="http://schemas.openxmlformats.org/officeDocument/2006/relationships/oleObject" Target="../embeddings/oleObject507.bin"/><Relationship Id="rId4" Type="http://schemas.openxmlformats.org/officeDocument/2006/relationships/image" Target="../media/image474.wmf"/></Relationships>
</file>

<file path=ppt/slides/_rels/slide95.xml.rels><?xml version="1.0" encoding="UTF-8" standalone="yes"?>
<Relationships xmlns="http://schemas.openxmlformats.org/package/2006/relationships"><Relationship Id="rId8" Type="http://schemas.openxmlformats.org/officeDocument/2006/relationships/image" Target="../media/image479.wmf"/><Relationship Id="rId3" Type="http://schemas.openxmlformats.org/officeDocument/2006/relationships/oleObject" Target="../embeddings/oleObject509.bin"/><Relationship Id="rId7" Type="http://schemas.openxmlformats.org/officeDocument/2006/relationships/oleObject" Target="../embeddings/oleObject511.bin"/><Relationship Id="rId2" Type="http://schemas.openxmlformats.org/officeDocument/2006/relationships/slideLayout" Target="../slideLayouts/slideLayout5.xml"/><Relationship Id="rId1" Type="http://schemas.openxmlformats.org/officeDocument/2006/relationships/vmlDrawing" Target="../drawings/vmlDrawing75.vml"/><Relationship Id="rId6" Type="http://schemas.openxmlformats.org/officeDocument/2006/relationships/image" Target="../media/image478.wmf"/><Relationship Id="rId5" Type="http://schemas.openxmlformats.org/officeDocument/2006/relationships/oleObject" Target="../embeddings/oleObject510.bin"/><Relationship Id="rId4" Type="http://schemas.openxmlformats.org/officeDocument/2006/relationships/image" Target="../media/image477.wmf"/></Relationships>
</file>

<file path=ppt/slides/_rels/slide96.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slideLayout" Target="../slideLayouts/slideLayout5.xml"/><Relationship Id="rId1" Type="http://schemas.openxmlformats.org/officeDocument/2006/relationships/vmlDrawing" Target="../drawings/vmlDrawing76.vml"/><Relationship Id="rId5" Type="http://schemas.openxmlformats.org/officeDocument/2006/relationships/image" Target="../media/image480.wmf"/><Relationship Id="rId4" Type="http://schemas.openxmlformats.org/officeDocument/2006/relationships/oleObject" Target="../embeddings/oleObject512.bin"/></Relationships>
</file>

<file path=ppt/slides/_rels/slide97.xml.rels><?xml version="1.0" encoding="UTF-8" standalone="yes"?>
<Relationships xmlns="http://schemas.openxmlformats.org/package/2006/relationships"><Relationship Id="rId8" Type="http://schemas.openxmlformats.org/officeDocument/2006/relationships/image" Target="../media/image483.wmf"/><Relationship Id="rId3" Type="http://schemas.openxmlformats.org/officeDocument/2006/relationships/oleObject" Target="../embeddings/oleObject513.bin"/><Relationship Id="rId7" Type="http://schemas.openxmlformats.org/officeDocument/2006/relationships/oleObject" Target="../embeddings/oleObject515.bin"/><Relationship Id="rId12" Type="http://schemas.openxmlformats.org/officeDocument/2006/relationships/image" Target="../media/image485.wmf"/><Relationship Id="rId2" Type="http://schemas.openxmlformats.org/officeDocument/2006/relationships/slideLayout" Target="../slideLayouts/slideLayout5.xml"/><Relationship Id="rId1" Type="http://schemas.openxmlformats.org/officeDocument/2006/relationships/vmlDrawing" Target="../drawings/vmlDrawing77.vml"/><Relationship Id="rId6" Type="http://schemas.openxmlformats.org/officeDocument/2006/relationships/image" Target="../media/image482.wmf"/><Relationship Id="rId11" Type="http://schemas.openxmlformats.org/officeDocument/2006/relationships/oleObject" Target="../embeddings/oleObject517.bin"/><Relationship Id="rId5" Type="http://schemas.openxmlformats.org/officeDocument/2006/relationships/oleObject" Target="../embeddings/oleObject514.bin"/><Relationship Id="rId10" Type="http://schemas.openxmlformats.org/officeDocument/2006/relationships/image" Target="../media/image484.wmf"/><Relationship Id="rId4" Type="http://schemas.openxmlformats.org/officeDocument/2006/relationships/image" Target="../media/image481.wmf"/><Relationship Id="rId9" Type="http://schemas.openxmlformats.org/officeDocument/2006/relationships/oleObject" Target="../embeddings/oleObject516.bin"/></Relationships>
</file>

<file path=ppt/slides/_rels/slide98.xml.rels><?xml version="1.0" encoding="UTF-8" standalone="yes"?>
<Relationships xmlns="http://schemas.openxmlformats.org/package/2006/relationships"><Relationship Id="rId8" Type="http://schemas.openxmlformats.org/officeDocument/2006/relationships/image" Target="../media/image488.wmf"/><Relationship Id="rId3" Type="http://schemas.openxmlformats.org/officeDocument/2006/relationships/oleObject" Target="../embeddings/oleObject518.bin"/><Relationship Id="rId7" Type="http://schemas.openxmlformats.org/officeDocument/2006/relationships/oleObject" Target="../embeddings/oleObject520.bin"/><Relationship Id="rId2" Type="http://schemas.openxmlformats.org/officeDocument/2006/relationships/slideLayout" Target="../slideLayouts/slideLayout5.xml"/><Relationship Id="rId1" Type="http://schemas.openxmlformats.org/officeDocument/2006/relationships/vmlDrawing" Target="../drawings/vmlDrawing78.vml"/><Relationship Id="rId6" Type="http://schemas.openxmlformats.org/officeDocument/2006/relationships/image" Target="../media/image487.wmf"/><Relationship Id="rId5" Type="http://schemas.openxmlformats.org/officeDocument/2006/relationships/oleObject" Target="../embeddings/oleObject519.bin"/><Relationship Id="rId10" Type="http://schemas.openxmlformats.org/officeDocument/2006/relationships/image" Target="../media/image489.wmf"/><Relationship Id="rId4" Type="http://schemas.openxmlformats.org/officeDocument/2006/relationships/image" Target="../media/image486.wmf"/><Relationship Id="rId9" Type="http://schemas.openxmlformats.org/officeDocument/2006/relationships/oleObject" Target="../embeddings/oleObject521.bin"/></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522.bin"/><Relationship Id="rId2" Type="http://schemas.openxmlformats.org/officeDocument/2006/relationships/slideLayout" Target="../slideLayouts/slideLayout5.xml"/><Relationship Id="rId1" Type="http://schemas.openxmlformats.org/officeDocument/2006/relationships/vmlDrawing" Target="../drawings/vmlDrawing79.vml"/><Relationship Id="rId4" Type="http://schemas.openxmlformats.org/officeDocument/2006/relationships/image" Target="../media/image48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标题 3"/>
          <p:cNvSpPr>
            <a:spLocks noGrp="1"/>
          </p:cNvSpPr>
          <p:nvPr>
            <p:ph type="ctrTitle"/>
          </p:nvPr>
        </p:nvSpPr>
        <p:spPr/>
        <p:txBody>
          <a:bodyPr/>
          <a:lstStyle/>
          <a:p>
            <a:r>
              <a:rPr lang="zh-CN" altLang="en-US" dirty="0" smtClean="0"/>
              <a:t>第</a:t>
            </a:r>
            <a:r>
              <a:rPr lang="en-US" altLang="zh-CN" dirty="0" smtClean="0"/>
              <a:t>3</a:t>
            </a:r>
            <a:r>
              <a:rPr lang="zh-CN" altLang="en-US" dirty="0" smtClean="0"/>
              <a:t>章 交流稳态电路分析</a:t>
            </a:r>
          </a:p>
        </p:txBody>
      </p:sp>
      <p:sp>
        <p:nvSpPr>
          <p:cNvPr id="5" name="TextBox 4"/>
          <p:cNvSpPr txBox="1"/>
          <p:nvPr/>
        </p:nvSpPr>
        <p:spPr>
          <a:xfrm>
            <a:off x="3203848" y="4032401"/>
            <a:ext cx="3741730" cy="523220"/>
          </a:xfrm>
          <a:prstGeom prst="rect">
            <a:avLst/>
          </a:prstGeom>
          <a:noFill/>
        </p:spPr>
        <p:txBody>
          <a:bodyPr wrap="none" rtlCol="0">
            <a:spAutoFit/>
          </a:bodyPr>
          <a:lstStyle/>
          <a:p>
            <a:fld id="{ECD3F3AE-3199-4634-BCAE-40AE9AF4E5E7}" type="datetime3">
              <a:rPr lang="zh-CN" altLang="en-US" sz="2800" b="1" smtClean="0"/>
              <a:pPr/>
              <a:t>2015年10月4日星期日</a:t>
            </a:fld>
            <a:endParaRPr lang="zh-CN" altLang="en-US" sz="2800" b="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8" name="Rectangle 2"/>
          <p:cNvSpPr>
            <a:spLocks noGrp="1" noChangeArrowheads="1"/>
          </p:cNvSpPr>
          <p:nvPr>
            <p:ph type="title"/>
          </p:nvPr>
        </p:nvSpPr>
        <p:spPr/>
        <p:txBody>
          <a:bodyPr/>
          <a:lstStyle/>
          <a:p>
            <a:pPr eaLnBrk="1" hangingPunct="1"/>
            <a:r>
              <a:rPr lang="en-US" altLang="zh-CN" sz="3600" smtClean="0">
                <a:ea typeface="宋体" charset="-122"/>
              </a:rPr>
              <a:t>3.2</a:t>
            </a:r>
            <a:r>
              <a:rPr lang="zh-CN" altLang="en-US" sz="3600" smtClean="0">
                <a:ea typeface="宋体" charset="-122"/>
              </a:rPr>
              <a:t>正弦量的相量表示法及相量图</a:t>
            </a:r>
          </a:p>
        </p:txBody>
      </p:sp>
      <p:grpSp>
        <p:nvGrpSpPr>
          <p:cNvPr id="2" name="Group 4"/>
          <p:cNvGrpSpPr>
            <a:grpSpLocks/>
          </p:cNvGrpSpPr>
          <p:nvPr/>
        </p:nvGrpSpPr>
        <p:grpSpPr bwMode="auto">
          <a:xfrm>
            <a:off x="912813" y="1890713"/>
            <a:ext cx="8029575" cy="2767012"/>
            <a:chOff x="336" y="1161"/>
            <a:chExt cx="5058" cy="1743"/>
          </a:xfrm>
        </p:grpSpPr>
        <p:sp>
          <p:nvSpPr>
            <p:cNvPr id="5139" name="Oval 5"/>
            <p:cNvSpPr>
              <a:spLocks noChangeArrowheads="1"/>
            </p:cNvSpPr>
            <p:nvPr/>
          </p:nvSpPr>
          <p:spPr bwMode="auto">
            <a:xfrm>
              <a:off x="599" y="1557"/>
              <a:ext cx="1298" cy="1296"/>
            </a:xfrm>
            <a:prstGeom prst="ellipse">
              <a:avLst/>
            </a:prstGeom>
            <a:noFill/>
            <a:ln w="19050">
              <a:solidFill>
                <a:schemeClr val="tx1"/>
              </a:solidFill>
              <a:prstDash val="dash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5140" name="Line 6"/>
            <p:cNvSpPr>
              <a:spLocks noChangeShapeType="1"/>
            </p:cNvSpPr>
            <p:nvPr/>
          </p:nvSpPr>
          <p:spPr bwMode="auto">
            <a:xfrm>
              <a:off x="2936" y="2171"/>
              <a:ext cx="2132"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141" name="Group 7"/>
            <p:cNvGrpSpPr>
              <a:grpSpLocks/>
            </p:cNvGrpSpPr>
            <p:nvPr/>
          </p:nvGrpSpPr>
          <p:grpSpPr bwMode="auto">
            <a:xfrm>
              <a:off x="3059" y="1557"/>
              <a:ext cx="1821" cy="1228"/>
              <a:chOff x="3059" y="1557"/>
              <a:chExt cx="1821" cy="1228"/>
            </a:xfrm>
          </p:grpSpPr>
          <p:sp>
            <p:nvSpPr>
              <p:cNvPr id="5160" name="Freeform 8"/>
              <p:cNvSpPr>
                <a:spLocks/>
              </p:cNvSpPr>
              <p:nvPr/>
            </p:nvSpPr>
            <p:spPr bwMode="auto">
              <a:xfrm>
                <a:off x="3059" y="1557"/>
                <a:ext cx="911" cy="614"/>
              </a:xfrm>
              <a:custGeom>
                <a:avLst/>
                <a:gdLst>
                  <a:gd name="T0" fmla="*/ 0 w 652"/>
                  <a:gd name="T1" fmla="*/ 2501 h 432"/>
                  <a:gd name="T2" fmla="*/ 286 w 652"/>
                  <a:gd name="T3" fmla="*/ 1821 h 432"/>
                  <a:gd name="T4" fmla="*/ 578 w 652"/>
                  <a:gd name="T5" fmla="*/ 1222 h 432"/>
                  <a:gd name="T6" fmla="*/ 880 w 652"/>
                  <a:gd name="T7" fmla="*/ 718 h 432"/>
                  <a:gd name="T8" fmla="*/ 1168 w 652"/>
                  <a:gd name="T9" fmla="*/ 293 h 432"/>
                  <a:gd name="T10" fmla="*/ 1420 w 652"/>
                  <a:gd name="T11" fmla="*/ 75 h 432"/>
                  <a:gd name="T12" fmla="*/ 1705 w 652"/>
                  <a:gd name="T13" fmla="*/ 0 h 432"/>
                  <a:gd name="T14" fmla="*/ 2004 w 652"/>
                  <a:gd name="T15" fmla="*/ 75 h 432"/>
                  <a:gd name="T16" fmla="*/ 2294 w 652"/>
                  <a:gd name="T17" fmla="*/ 293 h 432"/>
                  <a:gd name="T18" fmla="*/ 2583 w 652"/>
                  <a:gd name="T19" fmla="*/ 718 h 432"/>
                  <a:gd name="T20" fmla="*/ 2880 w 652"/>
                  <a:gd name="T21" fmla="*/ 1222 h 432"/>
                  <a:gd name="T22" fmla="*/ 3166 w 652"/>
                  <a:gd name="T23" fmla="*/ 1859 h 432"/>
                  <a:gd name="T24" fmla="*/ 3467 w 652"/>
                  <a:gd name="T25" fmla="*/ 2501 h 4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2"/>
                  <a:gd name="T40" fmla="*/ 0 h 432"/>
                  <a:gd name="T41" fmla="*/ 652 w 652"/>
                  <a:gd name="T42" fmla="*/ 432 h 4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2" h="432">
                    <a:moveTo>
                      <a:pt x="0" y="431"/>
                    </a:moveTo>
                    <a:lnTo>
                      <a:pt x="54" y="314"/>
                    </a:lnTo>
                    <a:lnTo>
                      <a:pt x="109" y="211"/>
                    </a:lnTo>
                    <a:lnTo>
                      <a:pt x="165" y="124"/>
                    </a:lnTo>
                    <a:lnTo>
                      <a:pt x="219" y="51"/>
                    </a:lnTo>
                    <a:lnTo>
                      <a:pt x="266" y="13"/>
                    </a:lnTo>
                    <a:lnTo>
                      <a:pt x="320" y="0"/>
                    </a:lnTo>
                    <a:lnTo>
                      <a:pt x="376" y="13"/>
                    </a:lnTo>
                    <a:lnTo>
                      <a:pt x="431" y="51"/>
                    </a:lnTo>
                    <a:lnTo>
                      <a:pt x="485" y="124"/>
                    </a:lnTo>
                    <a:lnTo>
                      <a:pt x="541" y="211"/>
                    </a:lnTo>
                    <a:lnTo>
                      <a:pt x="595" y="320"/>
                    </a:lnTo>
                    <a:lnTo>
                      <a:pt x="651" y="431"/>
                    </a:lnTo>
                  </a:path>
                </a:pathLst>
              </a:custGeom>
              <a:noFill/>
              <a:ln w="28575"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tx2"/>
                  </a:solidFill>
                  <a:latin typeface="Times New Roman" pitchFamily="18" charset="0"/>
                  <a:cs typeface="Times New Roman" pitchFamily="18" charset="0"/>
                </a:endParaRPr>
              </a:p>
            </p:txBody>
          </p:sp>
          <p:sp>
            <p:nvSpPr>
              <p:cNvPr id="5161" name="Freeform 9"/>
              <p:cNvSpPr>
                <a:spLocks/>
              </p:cNvSpPr>
              <p:nvPr/>
            </p:nvSpPr>
            <p:spPr bwMode="auto">
              <a:xfrm>
                <a:off x="3968" y="2171"/>
                <a:ext cx="912" cy="614"/>
              </a:xfrm>
              <a:custGeom>
                <a:avLst/>
                <a:gdLst>
                  <a:gd name="T0" fmla="*/ 3466 w 653"/>
                  <a:gd name="T1" fmla="*/ 0 h 432"/>
                  <a:gd name="T2" fmla="*/ 3166 w 653"/>
                  <a:gd name="T3" fmla="*/ 675 h 432"/>
                  <a:gd name="T4" fmla="*/ 2878 w 653"/>
                  <a:gd name="T5" fmla="*/ 1269 h 432"/>
                  <a:gd name="T6" fmla="*/ 2582 w 653"/>
                  <a:gd name="T7" fmla="*/ 1774 h 432"/>
                  <a:gd name="T8" fmla="*/ 2293 w 653"/>
                  <a:gd name="T9" fmla="*/ 2200 h 432"/>
                  <a:gd name="T10" fmla="*/ 2046 w 653"/>
                  <a:gd name="T11" fmla="*/ 2420 h 432"/>
                  <a:gd name="T12" fmla="*/ 1746 w 653"/>
                  <a:gd name="T13" fmla="*/ 2501 h 432"/>
                  <a:gd name="T14" fmla="*/ 1461 w 653"/>
                  <a:gd name="T15" fmla="*/ 2420 h 432"/>
                  <a:gd name="T16" fmla="*/ 1162 w 653"/>
                  <a:gd name="T17" fmla="*/ 2200 h 432"/>
                  <a:gd name="T18" fmla="*/ 874 w 653"/>
                  <a:gd name="T19" fmla="*/ 1774 h 432"/>
                  <a:gd name="T20" fmla="*/ 577 w 653"/>
                  <a:gd name="T21" fmla="*/ 1269 h 432"/>
                  <a:gd name="T22" fmla="*/ 286 w 653"/>
                  <a:gd name="T23" fmla="*/ 632 h 432"/>
                  <a:gd name="T24" fmla="*/ 0 w 653"/>
                  <a:gd name="T25" fmla="*/ 0 h 4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3"/>
                  <a:gd name="T40" fmla="*/ 0 h 432"/>
                  <a:gd name="T41" fmla="*/ 653 w 653"/>
                  <a:gd name="T42" fmla="*/ 432 h 4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3" h="432">
                    <a:moveTo>
                      <a:pt x="652" y="0"/>
                    </a:moveTo>
                    <a:lnTo>
                      <a:pt x="596" y="116"/>
                    </a:lnTo>
                    <a:lnTo>
                      <a:pt x="542" y="219"/>
                    </a:lnTo>
                    <a:lnTo>
                      <a:pt x="486" y="306"/>
                    </a:lnTo>
                    <a:lnTo>
                      <a:pt x="432" y="379"/>
                    </a:lnTo>
                    <a:lnTo>
                      <a:pt x="385" y="417"/>
                    </a:lnTo>
                    <a:lnTo>
                      <a:pt x="329" y="431"/>
                    </a:lnTo>
                    <a:lnTo>
                      <a:pt x="275" y="417"/>
                    </a:lnTo>
                    <a:lnTo>
                      <a:pt x="219" y="379"/>
                    </a:lnTo>
                    <a:lnTo>
                      <a:pt x="165" y="306"/>
                    </a:lnTo>
                    <a:lnTo>
                      <a:pt x="109" y="219"/>
                    </a:lnTo>
                    <a:lnTo>
                      <a:pt x="54" y="109"/>
                    </a:lnTo>
                    <a:lnTo>
                      <a:pt x="0" y="0"/>
                    </a:lnTo>
                  </a:path>
                </a:pathLst>
              </a:custGeom>
              <a:noFill/>
              <a:ln w="28575"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tx2"/>
                  </a:solidFill>
                  <a:latin typeface="Times New Roman" pitchFamily="18" charset="0"/>
                  <a:cs typeface="Times New Roman" pitchFamily="18" charset="0"/>
                </a:endParaRPr>
              </a:p>
            </p:txBody>
          </p:sp>
        </p:grpSp>
        <p:sp>
          <p:nvSpPr>
            <p:cNvPr id="5142" name="Line 10"/>
            <p:cNvSpPr>
              <a:spLocks noChangeShapeType="1"/>
            </p:cNvSpPr>
            <p:nvPr/>
          </p:nvSpPr>
          <p:spPr bwMode="auto">
            <a:xfrm flipH="1">
              <a:off x="336" y="2171"/>
              <a:ext cx="1761" cy="0"/>
            </a:xfrm>
            <a:prstGeom prst="line">
              <a:avLst/>
            </a:prstGeom>
            <a:noFill/>
            <a:ln w="19050">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43" name="Line 11"/>
            <p:cNvSpPr>
              <a:spLocks noChangeShapeType="1"/>
            </p:cNvSpPr>
            <p:nvPr/>
          </p:nvSpPr>
          <p:spPr bwMode="auto">
            <a:xfrm>
              <a:off x="1243" y="1416"/>
              <a:ext cx="0" cy="1488"/>
            </a:xfrm>
            <a:prstGeom prst="line">
              <a:avLst/>
            </a:prstGeom>
            <a:noFill/>
            <a:ln w="19050">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44" name="Line 12"/>
            <p:cNvSpPr>
              <a:spLocks noChangeShapeType="1"/>
            </p:cNvSpPr>
            <p:nvPr/>
          </p:nvSpPr>
          <p:spPr bwMode="auto">
            <a:xfrm flipV="1">
              <a:off x="1254" y="1826"/>
              <a:ext cx="508" cy="351"/>
            </a:xfrm>
            <a:prstGeom prst="line">
              <a:avLst/>
            </a:prstGeom>
            <a:noFill/>
            <a:ln w="28575">
              <a:solidFill>
                <a:srgbClr val="FF0000"/>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45" name="Line 13"/>
            <p:cNvSpPr>
              <a:spLocks noChangeShapeType="1"/>
            </p:cNvSpPr>
            <p:nvPr/>
          </p:nvSpPr>
          <p:spPr bwMode="auto">
            <a:xfrm>
              <a:off x="1254" y="1557"/>
              <a:ext cx="2323" cy="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46" name="Line 14"/>
            <p:cNvSpPr>
              <a:spLocks noChangeShapeType="1"/>
            </p:cNvSpPr>
            <p:nvPr/>
          </p:nvSpPr>
          <p:spPr bwMode="auto">
            <a:xfrm>
              <a:off x="1773" y="1830"/>
              <a:ext cx="1480" cy="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47" name="Line 15"/>
            <p:cNvSpPr>
              <a:spLocks noChangeShapeType="1"/>
            </p:cNvSpPr>
            <p:nvPr/>
          </p:nvSpPr>
          <p:spPr bwMode="auto">
            <a:xfrm>
              <a:off x="3226" y="1368"/>
              <a:ext cx="0" cy="1480"/>
            </a:xfrm>
            <a:prstGeom prst="line">
              <a:avLst/>
            </a:prstGeom>
            <a:noFill/>
            <a:ln w="19050">
              <a:solidFill>
                <a:schemeClr val="tx1"/>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48" name="Line 16"/>
            <p:cNvSpPr>
              <a:spLocks noChangeShapeType="1"/>
            </p:cNvSpPr>
            <p:nvPr/>
          </p:nvSpPr>
          <p:spPr bwMode="auto">
            <a:xfrm>
              <a:off x="3057" y="2167"/>
              <a:ext cx="0" cy="3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49" name="Line 17"/>
            <p:cNvSpPr>
              <a:spLocks noChangeShapeType="1"/>
            </p:cNvSpPr>
            <p:nvPr/>
          </p:nvSpPr>
          <p:spPr bwMode="auto">
            <a:xfrm>
              <a:off x="3518" y="1564"/>
              <a:ext cx="0" cy="192"/>
            </a:xfrm>
            <a:prstGeom prst="line">
              <a:avLst/>
            </a:prstGeom>
            <a:noFill/>
            <a:ln w="12700">
              <a:solidFill>
                <a:schemeClr val="tx1"/>
              </a:solidFill>
              <a:round/>
              <a:headEnd type="stealth" w="sm" len="med"/>
              <a:tailEnd type="non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0" name="Line 18"/>
            <p:cNvSpPr>
              <a:spLocks noChangeShapeType="1"/>
            </p:cNvSpPr>
            <p:nvPr/>
          </p:nvSpPr>
          <p:spPr bwMode="auto">
            <a:xfrm>
              <a:off x="3518" y="1974"/>
              <a:ext cx="0" cy="192"/>
            </a:xfrm>
            <a:prstGeom prst="line">
              <a:avLst/>
            </a:prstGeom>
            <a:noFill/>
            <a:ln w="12700">
              <a:solidFill>
                <a:schemeClr val="tx1"/>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1" name="Line 19"/>
            <p:cNvSpPr>
              <a:spLocks noChangeShapeType="1"/>
            </p:cNvSpPr>
            <p:nvPr/>
          </p:nvSpPr>
          <p:spPr bwMode="auto">
            <a:xfrm>
              <a:off x="2815" y="2349"/>
              <a:ext cx="24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2" name="Line 20"/>
            <p:cNvSpPr>
              <a:spLocks noChangeShapeType="1"/>
            </p:cNvSpPr>
            <p:nvPr/>
          </p:nvSpPr>
          <p:spPr bwMode="auto">
            <a:xfrm>
              <a:off x="3265" y="2375"/>
              <a:ext cx="248"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3" name="Line 21"/>
            <p:cNvSpPr>
              <a:spLocks noChangeShapeType="1"/>
            </p:cNvSpPr>
            <p:nvPr/>
          </p:nvSpPr>
          <p:spPr bwMode="auto">
            <a:xfrm>
              <a:off x="1450" y="2042"/>
              <a:ext cx="52" cy="1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4" name="Arc 22"/>
            <p:cNvSpPr>
              <a:spLocks/>
            </p:cNvSpPr>
            <p:nvPr/>
          </p:nvSpPr>
          <p:spPr bwMode="auto">
            <a:xfrm rot="5400000">
              <a:off x="1413" y="1672"/>
              <a:ext cx="131" cy="190"/>
            </a:xfrm>
            <a:custGeom>
              <a:avLst/>
              <a:gdLst>
                <a:gd name="T0" fmla="*/ 0 w 21600"/>
                <a:gd name="T1" fmla="*/ 0 h 21599"/>
                <a:gd name="T2" fmla="*/ 0 w 21600"/>
                <a:gd name="T3" fmla="*/ 0 h 21599"/>
                <a:gd name="T4" fmla="*/ 0 w 21600"/>
                <a:gd name="T5" fmla="*/ 0 h 21599"/>
                <a:gd name="T6" fmla="*/ 0 60000 65536"/>
                <a:gd name="T7" fmla="*/ 0 60000 65536"/>
                <a:gd name="T8" fmla="*/ 0 60000 65536"/>
                <a:gd name="T9" fmla="*/ 0 w 21600"/>
                <a:gd name="T10" fmla="*/ 0 h 21599"/>
                <a:gd name="T11" fmla="*/ 21600 w 21600"/>
                <a:gd name="T12" fmla="*/ 21599 h 21599"/>
              </a:gdLst>
              <a:ahLst/>
              <a:cxnLst>
                <a:cxn ang="T6">
                  <a:pos x="T0" y="T1"/>
                </a:cxn>
                <a:cxn ang="T7">
                  <a:pos x="T2" y="T3"/>
                </a:cxn>
                <a:cxn ang="T8">
                  <a:pos x="T4" y="T5"/>
                </a:cxn>
              </a:cxnLst>
              <a:rect l="T9" t="T10" r="T11" b="T12"/>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9050" cap="rnd">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graphicFrame>
          <p:nvGraphicFramePr>
            <p:cNvPr id="5123" name="Object 3"/>
            <p:cNvGraphicFramePr>
              <a:graphicFrameLocks noChangeAspect="1"/>
            </p:cNvGraphicFramePr>
            <p:nvPr>
              <p:extLst>
                <p:ext uri="{D42A27DB-BD31-4B8C-83A1-F6EECF244321}">
                  <p14:modId xmlns:p14="http://schemas.microsoft.com/office/powerpoint/2010/main" val="3647298230"/>
                </p:ext>
              </p:extLst>
            </p:nvPr>
          </p:nvGraphicFramePr>
          <p:xfrm>
            <a:off x="3292" y="1186"/>
            <a:ext cx="1291" cy="286"/>
          </p:xfrm>
          <a:graphic>
            <a:graphicData uri="http://schemas.openxmlformats.org/presentationml/2006/ole">
              <mc:AlternateContent xmlns:mc="http://schemas.openxmlformats.org/markup-compatibility/2006">
                <mc:Choice xmlns:v="urn:schemas-microsoft-com:vml" Requires="v">
                  <p:oleObj spid="_x0000_s5402" name="Equation" r:id="rId3" imgW="1218960" imgH="253800" progId="">
                    <p:embed/>
                  </p:oleObj>
                </mc:Choice>
                <mc:Fallback>
                  <p:oleObj name="Equation" r:id="rId3" imgW="1218960" imgH="253800" progId="">
                    <p:embed/>
                    <p:pic>
                      <p:nvPicPr>
                        <p:cNvPr id="0" name="Picture 2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 y="1186"/>
                          <a:ext cx="1291"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Lst>
                      </p:spPr>
                    </p:pic>
                  </p:oleObj>
                </mc:Fallback>
              </mc:AlternateContent>
            </a:graphicData>
          </a:graphic>
        </p:graphicFrame>
        <p:graphicFrame>
          <p:nvGraphicFramePr>
            <p:cNvPr id="5124" name="Object 4"/>
            <p:cNvGraphicFramePr>
              <a:graphicFrameLocks noChangeAspect="1"/>
            </p:cNvGraphicFramePr>
            <p:nvPr/>
          </p:nvGraphicFramePr>
          <p:xfrm>
            <a:off x="1536" y="1920"/>
            <a:ext cx="197" cy="271"/>
          </p:xfrm>
          <a:graphic>
            <a:graphicData uri="http://schemas.openxmlformats.org/presentationml/2006/ole">
              <mc:AlternateContent xmlns:mc="http://schemas.openxmlformats.org/markup-compatibility/2006">
                <mc:Choice xmlns:v="urn:schemas-microsoft-com:vml" Requires="v">
                  <p:oleObj spid="_x0000_s5403" name="Equation" r:id="rId5" imgW="228960" imgH="304560" progId="">
                    <p:embed/>
                  </p:oleObj>
                </mc:Choice>
                <mc:Fallback>
                  <p:oleObj name="Equation" r:id="rId5" imgW="228960" imgH="304560" progId="">
                    <p:embed/>
                    <p:pic>
                      <p:nvPicPr>
                        <p:cNvPr id="0" name="Picture 2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1920"/>
                          <a:ext cx="19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Lst>
                      </p:spPr>
                    </p:pic>
                  </p:oleObj>
                </mc:Fallback>
              </mc:AlternateContent>
            </a:graphicData>
          </a:graphic>
        </p:graphicFrame>
        <p:graphicFrame>
          <p:nvGraphicFramePr>
            <p:cNvPr id="5125" name="Object 5"/>
            <p:cNvGraphicFramePr>
              <a:graphicFrameLocks noChangeAspect="1"/>
            </p:cNvGraphicFramePr>
            <p:nvPr/>
          </p:nvGraphicFramePr>
          <p:xfrm>
            <a:off x="3072" y="2352"/>
            <a:ext cx="199" cy="274"/>
          </p:xfrm>
          <a:graphic>
            <a:graphicData uri="http://schemas.openxmlformats.org/presentationml/2006/ole">
              <mc:AlternateContent xmlns:mc="http://schemas.openxmlformats.org/markup-compatibility/2006">
                <mc:Choice xmlns:v="urn:schemas-microsoft-com:vml" Requires="v">
                  <p:oleObj spid="_x0000_s5404" name="Equation" r:id="rId7" imgW="228960" imgH="304560" progId="">
                    <p:embed/>
                  </p:oleObj>
                </mc:Choice>
                <mc:Fallback>
                  <p:oleObj name="Equation" r:id="rId7" imgW="228960" imgH="304560" progId="">
                    <p:embed/>
                    <p:pic>
                      <p:nvPicPr>
                        <p:cNvPr id="0" name="Picture 2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2" y="2352"/>
                          <a:ext cx="199"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Lst>
                      </p:spPr>
                    </p:pic>
                  </p:oleObj>
                </mc:Fallback>
              </mc:AlternateContent>
            </a:graphicData>
          </a:graphic>
        </p:graphicFrame>
        <p:graphicFrame>
          <p:nvGraphicFramePr>
            <p:cNvPr id="5126" name="Object 6"/>
            <p:cNvGraphicFramePr>
              <a:graphicFrameLocks noChangeAspect="1"/>
            </p:cNvGraphicFramePr>
            <p:nvPr/>
          </p:nvGraphicFramePr>
          <p:xfrm>
            <a:off x="3444" y="1758"/>
            <a:ext cx="261" cy="260"/>
          </p:xfrm>
          <a:graphic>
            <a:graphicData uri="http://schemas.openxmlformats.org/presentationml/2006/ole">
              <mc:AlternateContent xmlns:mc="http://schemas.openxmlformats.org/markup-compatibility/2006">
                <mc:Choice xmlns:v="urn:schemas-microsoft-com:vml" Requires="v">
                  <p:oleObj spid="_x0000_s5405" name="Equation" r:id="rId9" imgW="292320" imgH="291960" progId="">
                    <p:embed/>
                  </p:oleObj>
                </mc:Choice>
                <mc:Fallback>
                  <p:oleObj name="Equation" r:id="rId9" imgW="292320" imgH="291960" progId="">
                    <p:embed/>
                    <p:pic>
                      <p:nvPicPr>
                        <p:cNvPr id="0" name="Picture 2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44" y="1758"/>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Lst>
                      </p:spPr>
                    </p:pic>
                  </p:oleObj>
                </mc:Fallback>
              </mc:AlternateContent>
            </a:graphicData>
          </a:graphic>
        </p:graphicFrame>
        <p:graphicFrame>
          <p:nvGraphicFramePr>
            <p:cNvPr id="5127" name="Object 7"/>
            <p:cNvGraphicFramePr>
              <a:graphicFrameLocks noChangeAspect="1"/>
            </p:cNvGraphicFramePr>
            <p:nvPr/>
          </p:nvGraphicFramePr>
          <p:xfrm>
            <a:off x="5136" y="2064"/>
            <a:ext cx="258" cy="172"/>
          </p:xfrm>
          <a:graphic>
            <a:graphicData uri="http://schemas.openxmlformats.org/presentationml/2006/ole">
              <mc:AlternateContent xmlns:mc="http://schemas.openxmlformats.org/markup-compatibility/2006">
                <mc:Choice xmlns:v="urn:schemas-microsoft-com:vml" Requires="v">
                  <p:oleObj spid="_x0000_s5406" name="Equation" r:id="rId11" imgW="292320" imgH="190440" progId="">
                    <p:embed/>
                  </p:oleObj>
                </mc:Choice>
                <mc:Fallback>
                  <p:oleObj name="Equation" r:id="rId11" imgW="292320" imgH="190440" progId="">
                    <p:embed/>
                    <p:pic>
                      <p:nvPicPr>
                        <p:cNvPr id="0" name="Picture 24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36" y="2064"/>
                          <a:ext cx="2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Lst>
                      </p:spPr>
                    </p:pic>
                  </p:oleObj>
                </mc:Fallback>
              </mc:AlternateContent>
            </a:graphicData>
          </a:graphic>
        </p:graphicFrame>
        <p:sp>
          <p:nvSpPr>
            <p:cNvPr id="5155" name="Rectangle 28"/>
            <p:cNvSpPr>
              <a:spLocks noChangeArrowheads="1"/>
            </p:cNvSpPr>
            <p:nvPr/>
          </p:nvSpPr>
          <p:spPr bwMode="auto">
            <a:xfrm>
              <a:off x="1200" y="1680"/>
              <a:ext cx="3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488" tIns="44450" rIns="90488" bIns="44450" anchor="ctr">
              <a:spAutoFit/>
            </a:bodyPr>
            <a:lstStyle/>
            <a:p>
              <a:pPr eaLnBrk="0" hangingPunct="0"/>
              <a:r>
                <a:rPr kumimoji="1" lang="en-US" altLang="zh-CN" b="1" i="1">
                  <a:solidFill>
                    <a:schemeClr val="tx2"/>
                  </a:solidFill>
                  <a:latin typeface="Times New Roman" pitchFamily="18" charset="0"/>
                  <a:cs typeface="Times New Roman" pitchFamily="18" charset="0"/>
                </a:rPr>
                <a:t>ω</a:t>
              </a:r>
              <a:endParaRPr kumimoji="1" lang="en-US" altLang="zh-CN" b="1">
                <a:solidFill>
                  <a:schemeClr val="tx2"/>
                </a:solidFill>
                <a:latin typeface="Times New Roman" pitchFamily="18" charset="0"/>
                <a:cs typeface="Times New Roman" pitchFamily="18" charset="0"/>
              </a:endParaRPr>
            </a:p>
          </p:txBody>
        </p:sp>
        <p:sp>
          <p:nvSpPr>
            <p:cNvPr id="5156" name="Line 29"/>
            <p:cNvSpPr>
              <a:spLocks noChangeShapeType="1"/>
            </p:cNvSpPr>
            <p:nvPr/>
          </p:nvSpPr>
          <p:spPr bwMode="auto">
            <a:xfrm flipH="1">
              <a:off x="3156" y="1914"/>
              <a:ext cx="18" cy="3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7" name="Line 30"/>
            <p:cNvSpPr>
              <a:spLocks noChangeShapeType="1"/>
            </p:cNvSpPr>
            <p:nvPr/>
          </p:nvSpPr>
          <p:spPr bwMode="auto">
            <a:xfrm flipH="1">
              <a:off x="3096" y="2034"/>
              <a:ext cx="24" cy="4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58" name="Text Box 31"/>
            <p:cNvSpPr txBox="1">
              <a:spLocks noChangeArrowheads="1"/>
            </p:cNvSpPr>
            <p:nvPr/>
          </p:nvSpPr>
          <p:spPr bwMode="auto">
            <a:xfrm>
              <a:off x="2102" y="2054"/>
              <a:ext cx="28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+1</a:t>
              </a:r>
            </a:p>
          </p:txBody>
        </p:sp>
        <p:sp>
          <p:nvSpPr>
            <p:cNvPr id="5159" name="Text Box 32"/>
            <p:cNvSpPr txBox="1">
              <a:spLocks noChangeArrowheads="1"/>
            </p:cNvSpPr>
            <p:nvPr/>
          </p:nvSpPr>
          <p:spPr bwMode="auto">
            <a:xfrm>
              <a:off x="1142" y="1161"/>
              <a:ext cx="25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a:t>
              </a:r>
              <a:r>
                <a:rPr kumimoji="1" lang="en-US" altLang="zh-CN" sz="2000" b="1" i="1">
                  <a:solidFill>
                    <a:schemeClr val="tx2"/>
                  </a:solidFill>
                  <a:latin typeface="Times New Roman" pitchFamily="18" charset="0"/>
                  <a:cs typeface="Times New Roman" pitchFamily="18" charset="0"/>
                </a:rPr>
                <a:t>j</a:t>
              </a:r>
            </a:p>
          </p:txBody>
        </p:sp>
      </p:grpSp>
      <p:sp>
        <p:nvSpPr>
          <p:cNvPr id="44065" name="Text Box 33"/>
          <p:cNvSpPr txBox="1">
            <a:spLocks noChangeArrowheads="1"/>
          </p:cNvSpPr>
          <p:nvPr/>
        </p:nvSpPr>
        <p:spPr bwMode="auto">
          <a:xfrm>
            <a:off x="428625" y="1004888"/>
            <a:ext cx="83042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一个正弦量的瞬时值可以用一个旋转的有向线段在纵轴上的投影值来表示。</a:t>
            </a:r>
          </a:p>
        </p:txBody>
      </p:sp>
      <p:sp>
        <p:nvSpPr>
          <p:cNvPr id="44066" name="Text Box 34"/>
          <p:cNvSpPr txBox="1">
            <a:spLocks noChangeArrowheads="1"/>
          </p:cNvSpPr>
          <p:nvPr/>
        </p:nvSpPr>
        <p:spPr bwMode="auto">
          <a:xfrm>
            <a:off x="684213" y="4613275"/>
            <a:ext cx="2006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000" b="1">
                <a:solidFill>
                  <a:schemeClr val="tx2"/>
                </a:solidFill>
                <a:latin typeface="Times New Roman" pitchFamily="18" charset="0"/>
                <a:cs typeface="Times New Roman" pitchFamily="18" charset="0"/>
              </a:rPr>
              <a:t>矢量长度</a:t>
            </a:r>
            <a:r>
              <a:rPr kumimoji="1" lang="en-US" altLang="zh-CN" sz="2000" b="1">
                <a:solidFill>
                  <a:schemeClr val="tx2"/>
                </a:solidFill>
                <a:latin typeface="Times New Roman" pitchFamily="18" charset="0"/>
                <a:cs typeface="Times New Roman" pitchFamily="18" charset="0"/>
              </a:rPr>
              <a:t>= </a:t>
            </a:r>
            <a:r>
              <a:rPr kumimoji="1" lang="zh-CN" altLang="en-US" sz="2000" b="1">
                <a:solidFill>
                  <a:schemeClr val="tx2"/>
                </a:solidFill>
                <a:latin typeface="Times New Roman" pitchFamily="18" charset="0"/>
                <a:cs typeface="Times New Roman" pitchFamily="18" charset="0"/>
              </a:rPr>
              <a:t>振幅 </a:t>
            </a:r>
          </a:p>
        </p:txBody>
      </p:sp>
      <p:sp>
        <p:nvSpPr>
          <p:cNvPr id="44067" name="Text Box 35"/>
          <p:cNvSpPr txBox="1">
            <a:spLocks noChangeArrowheads="1"/>
          </p:cNvSpPr>
          <p:nvPr/>
        </p:nvSpPr>
        <p:spPr bwMode="auto">
          <a:xfrm>
            <a:off x="4822825" y="4659313"/>
            <a:ext cx="3133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000" b="1">
                <a:solidFill>
                  <a:schemeClr val="tx2"/>
                </a:solidFill>
                <a:latin typeface="Times New Roman" pitchFamily="18" charset="0"/>
                <a:cs typeface="Times New Roman" pitchFamily="18" charset="0"/>
              </a:rPr>
              <a:t>矢量与横轴夹角 </a:t>
            </a:r>
            <a:r>
              <a:rPr kumimoji="1" lang="en-US" altLang="zh-CN" sz="2000" b="1">
                <a:solidFill>
                  <a:schemeClr val="tx2"/>
                </a:solidFill>
                <a:latin typeface="Times New Roman" pitchFamily="18" charset="0"/>
                <a:cs typeface="Times New Roman" pitchFamily="18" charset="0"/>
              </a:rPr>
              <a:t>= </a:t>
            </a:r>
            <a:r>
              <a:rPr kumimoji="1" lang="zh-CN" altLang="en-US" sz="2000" b="1">
                <a:solidFill>
                  <a:schemeClr val="tx2"/>
                </a:solidFill>
                <a:latin typeface="Times New Roman" pitchFamily="18" charset="0"/>
                <a:cs typeface="Times New Roman" pitchFamily="18" charset="0"/>
              </a:rPr>
              <a:t>初相位</a:t>
            </a:r>
          </a:p>
        </p:txBody>
      </p:sp>
      <p:sp>
        <p:nvSpPr>
          <p:cNvPr id="44068" name="Text Box 36"/>
          <p:cNvSpPr txBox="1">
            <a:spLocks noChangeArrowheads="1"/>
          </p:cNvSpPr>
          <p:nvPr/>
        </p:nvSpPr>
        <p:spPr bwMode="auto">
          <a:xfrm>
            <a:off x="684213" y="5084763"/>
            <a:ext cx="4160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kumimoji="1" lang="zh-CN" altLang="en-US" sz="2000" b="1">
                <a:solidFill>
                  <a:schemeClr val="tx2"/>
                </a:solidFill>
                <a:latin typeface="Times New Roman" pitchFamily="18" charset="0"/>
                <a:cs typeface="Times New Roman" pitchFamily="18" charset="0"/>
              </a:rPr>
              <a:t>矢量以角速度</a:t>
            </a:r>
            <a:r>
              <a:rPr kumimoji="1" lang="en-US" altLang="zh-CN" sz="2000" b="1" i="1">
                <a:solidFill>
                  <a:schemeClr val="tx2"/>
                </a:solidFill>
                <a:latin typeface="Times New Roman" pitchFamily="18" charset="0"/>
                <a:cs typeface="Times New Roman" pitchFamily="18" charset="0"/>
              </a:rPr>
              <a:t>ω </a:t>
            </a:r>
            <a:r>
              <a:rPr kumimoji="1" lang="zh-CN" altLang="en-US" sz="2000" b="1">
                <a:solidFill>
                  <a:schemeClr val="tx2"/>
                </a:solidFill>
                <a:latin typeface="Times New Roman" pitchFamily="18" charset="0"/>
                <a:cs typeface="Times New Roman" pitchFamily="18" charset="0"/>
              </a:rPr>
              <a:t>按逆时针方向旋转</a:t>
            </a:r>
          </a:p>
        </p:txBody>
      </p:sp>
      <p:sp>
        <p:nvSpPr>
          <p:cNvPr id="44069" name="Text Box 37"/>
          <p:cNvSpPr txBox="1">
            <a:spLocks noChangeArrowheads="1"/>
          </p:cNvSpPr>
          <p:nvPr/>
        </p:nvSpPr>
        <p:spPr bwMode="auto">
          <a:xfrm>
            <a:off x="684213" y="5664200"/>
            <a:ext cx="403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在复平面上，旋转矢量可以表示为</a:t>
            </a:r>
          </a:p>
        </p:txBody>
      </p:sp>
      <p:graphicFrame>
        <p:nvGraphicFramePr>
          <p:cNvPr id="44070" name="Object 2"/>
          <p:cNvGraphicFramePr>
            <a:graphicFrameLocks noChangeAspect="1"/>
          </p:cNvGraphicFramePr>
          <p:nvPr>
            <p:extLst>
              <p:ext uri="{D42A27DB-BD31-4B8C-83A1-F6EECF244321}">
                <p14:modId xmlns:p14="http://schemas.microsoft.com/office/powerpoint/2010/main" val="3718146148"/>
              </p:ext>
            </p:extLst>
          </p:nvPr>
        </p:nvGraphicFramePr>
        <p:xfrm>
          <a:off x="5849938" y="5624513"/>
          <a:ext cx="1577975" cy="557212"/>
        </p:xfrm>
        <a:graphic>
          <a:graphicData uri="http://schemas.openxmlformats.org/presentationml/2006/ole">
            <mc:AlternateContent xmlns:mc="http://schemas.openxmlformats.org/markup-compatibility/2006">
              <mc:Choice xmlns:v="urn:schemas-microsoft-com:vml" Requires="v">
                <p:oleObj spid="_x0000_s5407" name="Equation" r:id="rId13" imgW="685800" imgH="241200" progId="">
                  <p:embed/>
                </p:oleObj>
              </mc:Choice>
              <mc:Fallback>
                <p:oleObj name="Equation" r:id="rId13" imgW="685800" imgH="241200" progId="">
                  <p:embed/>
                  <p:pic>
                    <p:nvPicPr>
                      <p:cNvPr id="0" name="Picture 24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49938" y="5624513"/>
                        <a:ext cx="1577975" cy="55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71" name="AutoShape 39"/>
          <p:cNvSpPr>
            <a:spLocks noChangeArrowheads="1"/>
          </p:cNvSpPr>
          <p:nvPr/>
        </p:nvSpPr>
        <p:spPr bwMode="auto">
          <a:xfrm>
            <a:off x="7358063" y="5010150"/>
            <a:ext cx="1889125" cy="411163"/>
          </a:xfrm>
          <a:prstGeom prst="wedgeEllipseCallout">
            <a:avLst>
              <a:gd name="adj1" fmla="val -44454"/>
              <a:gd name="adj2" fmla="val 138801"/>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kumimoji="1" lang="zh-CN" altLang="en-US" sz="2000" b="1">
                <a:solidFill>
                  <a:schemeClr val="tx2"/>
                </a:solidFill>
              </a:rPr>
              <a:t>旋转因子</a:t>
            </a:r>
          </a:p>
        </p:txBody>
      </p:sp>
      <p:grpSp>
        <p:nvGrpSpPr>
          <p:cNvPr id="4" name="Group 40"/>
          <p:cNvGrpSpPr>
            <a:grpSpLocks/>
          </p:cNvGrpSpPr>
          <p:nvPr/>
        </p:nvGrpSpPr>
        <p:grpSpPr bwMode="auto">
          <a:xfrm>
            <a:off x="3122613" y="3186113"/>
            <a:ext cx="2803525" cy="2546350"/>
            <a:chOff x="1824" y="1536"/>
            <a:chExt cx="1248" cy="1488"/>
          </a:xfrm>
        </p:grpSpPr>
        <p:sp>
          <p:nvSpPr>
            <p:cNvPr id="5137" name="Line 41"/>
            <p:cNvSpPr>
              <a:spLocks noChangeShapeType="1"/>
            </p:cNvSpPr>
            <p:nvPr/>
          </p:nvSpPr>
          <p:spPr bwMode="auto">
            <a:xfrm flipH="1" flipV="1">
              <a:off x="1824" y="1536"/>
              <a:ext cx="1248" cy="14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38" name="Text Box 42"/>
            <p:cNvSpPr txBox="1">
              <a:spLocks noChangeArrowheads="1"/>
            </p:cNvSpPr>
            <p:nvPr/>
          </p:nvSpPr>
          <p:spPr bwMode="auto">
            <a:xfrm>
              <a:off x="2006" y="1983"/>
              <a:ext cx="539"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rPr>
                <a:t>初始矢量</a:t>
              </a:r>
            </a:p>
          </p:txBody>
        </p:sp>
      </p:grpSp>
      <p:sp>
        <p:nvSpPr>
          <p:cNvPr id="7" name="灯片编号占位符 6"/>
          <p:cNvSpPr>
            <a:spLocks noGrp="1"/>
          </p:cNvSpPr>
          <p:nvPr>
            <p:ph type="sldNum" sz="quarter" idx="10"/>
          </p:nvPr>
        </p:nvSpPr>
        <p:spPr/>
        <p:txBody>
          <a:bodyPr/>
          <a:lstStyle/>
          <a:p>
            <a:pPr>
              <a:defRPr/>
            </a:pPr>
            <a:fld id="{E4DCDFD6-397A-4776-9F04-AECACB83C822}" type="slidenum">
              <a:rPr lang="zh-CN" altLang="en-US" smtClean="0"/>
              <a:pPr>
                <a:defRPr/>
              </a:pPr>
              <a:t>10</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44065"/>
                                        </p:tgtEl>
                                        <p:attrNameLst>
                                          <p:attrName>style.visibility</p:attrName>
                                        </p:attrNameLst>
                                      </p:cBhvr>
                                      <p:to>
                                        <p:strVal val="visible"/>
                                      </p:to>
                                    </p:set>
                                  </p:childTnLst>
                                </p:cTn>
                              </p:par>
                            </p:childTnLst>
                          </p:cTn>
                        </p:par>
                        <p:par>
                          <p:cTn id="7" fill="hold" nodeType="afterGroup">
                            <p:stCondLst>
                              <p:cond delay="3201"/>
                            </p:stCondLst>
                            <p:childTnLst>
                              <p:par>
                                <p:cTn id="8" presetID="22" presetClass="entr" presetSubtype="8"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4066"/>
                                        </p:tgtEl>
                                        <p:attrNameLst>
                                          <p:attrName>style.visibility</p:attrName>
                                        </p:attrNameLst>
                                      </p:cBhvr>
                                      <p:to>
                                        <p:strVal val="visible"/>
                                      </p:to>
                                    </p:set>
                                    <p:animEffect transition="in" filter="wipe(left)">
                                      <p:cBhvr>
                                        <p:cTn id="15" dur="500"/>
                                        <p:tgtEl>
                                          <p:spTgt spid="4406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4067"/>
                                        </p:tgtEl>
                                        <p:attrNameLst>
                                          <p:attrName>style.visibility</p:attrName>
                                        </p:attrNameLst>
                                      </p:cBhvr>
                                      <p:to>
                                        <p:strVal val="visible"/>
                                      </p:to>
                                    </p:set>
                                    <p:animEffect transition="in" filter="wipe(left)">
                                      <p:cBhvr>
                                        <p:cTn id="20" dur="500"/>
                                        <p:tgtEl>
                                          <p:spTgt spid="4406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4068"/>
                                        </p:tgtEl>
                                        <p:attrNameLst>
                                          <p:attrName>style.visibility</p:attrName>
                                        </p:attrNameLst>
                                      </p:cBhvr>
                                      <p:to>
                                        <p:strVal val="visible"/>
                                      </p:to>
                                    </p:set>
                                    <p:animEffect transition="in" filter="wipe(left)">
                                      <p:cBhvr>
                                        <p:cTn id="25" dur="500"/>
                                        <p:tgtEl>
                                          <p:spTgt spid="4406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4069"/>
                                        </p:tgtEl>
                                        <p:attrNameLst>
                                          <p:attrName>style.visibility</p:attrName>
                                        </p:attrNameLst>
                                      </p:cBhvr>
                                      <p:to>
                                        <p:strVal val="visible"/>
                                      </p:to>
                                    </p:set>
                                    <p:animEffect transition="in" filter="wipe(left)">
                                      <p:cBhvr>
                                        <p:cTn id="30" dur="500"/>
                                        <p:tgtEl>
                                          <p:spTgt spid="4406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44070"/>
                                        </p:tgtEl>
                                        <p:attrNameLst>
                                          <p:attrName>style.visibility</p:attrName>
                                        </p:attrNameLst>
                                      </p:cBhvr>
                                      <p:to>
                                        <p:strVal val="visible"/>
                                      </p:to>
                                    </p:set>
                                    <p:animEffect transition="in" filter="wipe(left)">
                                      <p:cBhvr>
                                        <p:cTn id="35" dur="500"/>
                                        <p:tgtEl>
                                          <p:spTgt spid="4407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4071"/>
                                        </p:tgtEl>
                                        <p:attrNameLst>
                                          <p:attrName>style.visibility</p:attrName>
                                        </p:attrNameLst>
                                      </p:cBhvr>
                                      <p:to>
                                        <p:strVal val="visible"/>
                                      </p:to>
                                    </p:set>
                                    <p:animEffect transition="in" filter="wipe(left)">
                                      <p:cBhvr>
                                        <p:cTn id="45" dur="500"/>
                                        <p:tgtEl>
                                          <p:spTgt spid="44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65" grpId="0" autoUpdateAnimBg="0"/>
      <p:bldP spid="44066" grpId="0" autoUpdateAnimBg="0"/>
      <p:bldP spid="44067" grpId="0" autoUpdateAnimBg="0"/>
      <p:bldP spid="44068" grpId="0" autoUpdateAnimBg="0"/>
      <p:bldP spid="44069" grpId="0" autoUpdateAnimBg="0"/>
      <p:bldP spid="4407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pPr eaLnBrk="1" hangingPunct="1"/>
            <a:r>
              <a:rPr lang="zh-CN" altLang="en-US" dirty="0" smtClean="0">
                <a:ea typeface="宋体" pitchFamily="2" charset="-122"/>
              </a:rPr>
              <a:t>石英晶体</a:t>
            </a:r>
            <a:r>
              <a:rPr lang="zh-CN" altLang="en-US" dirty="0">
                <a:ea typeface="宋体" pitchFamily="2" charset="-122"/>
              </a:rPr>
              <a:t>等效</a:t>
            </a:r>
            <a:r>
              <a:rPr lang="zh-CN" altLang="en-US" dirty="0" smtClean="0">
                <a:ea typeface="宋体" pitchFamily="2" charset="-122"/>
              </a:rPr>
              <a:t>电路</a:t>
            </a:r>
          </a:p>
        </p:txBody>
      </p:sp>
      <p:pic>
        <p:nvPicPr>
          <p:cNvPr id="43012" name="图片 5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692" y="1215410"/>
            <a:ext cx="7991475"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矩形 4"/>
          <p:cNvSpPr>
            <a:spLocks noChangeArrowheads="1"/>
          </p:cNvSpPr>
          <p:nvPr/>
        </p:nvSpPr>
        <p:spPr bwMode="auto">
          <a:xfrm>
            <a:off x="97730" y="751723"/>
            <a:ext cx="7991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zh-CN" altLang="en-US" sz="2400" b="1" dirty="0">
                <a:solidFill>
                  <a:schemeClr val="tx2"/>
                </a:solidFill>
              </a:rPr>
              <a:t>石英晶体结构、符号、等效电路及特性</a:t>
            </a:r>
          </a:p>
        </p:txBody>
      </p:sp>
      <p:sp>
        <p:nvSpPr>
          <p:cNvPr id="6" name="内容占位符 2"/>
          <p:cNvSpPr>
            <a:spLocks noGrp="1"/>
          </p:cNvSpPr>
          <p:nvPr>
            <p:ph idx="4294967295"/>
          </p:nvPr>
        </p:nvSpPr>
        <p:spPr>
          <a:xfrm>
            <a:off x="97730" y="3565368"/>
            <a:ext cx="8877672" cy="2866430"/>
          </a:xfrm>
          <a:prstGeom prst="rect">
            <a:avLst/>
          </a:prstGeom>
        </p:spPr>
        <p:txBody>
          <a:bodyPr/>
          <a:lstStyle/>
          <a:p>
            <a:pPr eaLnBrk="1" hangingPunct="1">
              <a:lnSpc>
                <a:spcPct val="130000"/>
              </a:lnSpc>
              <a:spcBef>
                <a:spcPts val="0"/>
              </a:spcBef>
            </a:pPr>
            <a:r>
              <a:rPr lang="zh-CN" altLang="en-US" sz="2400" dirty="0" smtClean="0"/>
              <a:t>石英晶体通过压电效应产生振荡，在石英晶体两个引脚加交变电场时，将产生一定频率的机械变形，而这种机械振动又会产生交变电场。</a:t>
            </a:r>
            <a:endParaRPr lang="en-US" altLang="zh-CN" sz="2400" dirty="0" smtClean="0"/>
          </a:p>
          <a:p>
            <a:pPr eaLnBrk="1" hangingPunct="1">
              <a:lnSpc>
                <a:spcPct val="130000"/>
              </a:lnSpc>
              <a:spcBef>
                <a:spcPts val="0"/>
              </a:spcBef>
            </a:pPr>
            <a:r>
              <a:rPr lang="zh-CN" altLang="en-US" sz="2400" dirty="0" smtClean="0"/>
              <a:t>当交变电场的频率为某一特定值时，产生共振，振幅骤然增大，形成压电振荡。</a:t>
            </a:r>
            <a:endParaRPr lang="en-US" altLang="zh-CN" sz="2400" dirty="0" smtClean="0"/>
          </a:p>
        </p:txBody>
      </p:sp>
      <p:sp>
        <p:nvSpPr>
          <p:cNvPr id="2" name="灯片编号占位符 1"/>
          <p:cNvSpPr>
            <a:spLocks noGrp="1"/>
          </p:cNvSpPr>
          <p:nvPr>
            <p:ph type="sldNum" sz="quarter" idx="10"/>
          </p:nvPr>
        </p:nvSpPr>
        <p:spPr/>
        <p:txBody>
          <a:bodyPr/>
          <a:lstStyle/>
          <a:p>
            <a:fld id="{C9682756-EC6C-4E7C-8D57-90E8392FCAE1}" type="slidenum">
              <a:rPr lang="en-US" altLang="zh-CN" smtClean="0"/>
              <a:pPr/>
              <a:t>100</a:t>
            </a:fld>
            <a:endParaRPr lang="en-US" altLang="zh-CN"/>
          </a:p>
        </p:txBody>
      </p:sp>
    </p:spTree>
    <p:extLst>
      <p:ext uri="{BB962C8B-B14F-4D97-AF65-F5344CB8AC3E}">
        <p14:creationId xmlns:p14="http://schemas.microsoft.com/office/powerpoint/2010/main" val="129106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012"/>
                                        </p:tgtEl>
                                        <p:attrNameLst>
                                          <p:attrName>style.visibility</p:attrName>
                                        </p:attrNameLst>
                                      </p:cBhvr>
                                      <p:to>
                                        <p:strVal val="visible"/>
                                      </p:to>
                                    </p:set>
                                    <p:anim calcmode="lin" valueType="num">
                                      <p:cBhvr additive="base">
                                        <p:cTn id="7" dur="500" fill="hold"/>
                                        <p:tgtEl>
                                          <p:spTgt spid="43012"/>
                                        </p:tgtEl>
                                        <p:attrNameLst>
                                          <p:attrName>ppt_x</p:attrName>
                                        </p:attrNameLst>
                                      </p:cBhvr>
                                      <p:tavLst>
                                        <p:tav tm="0">
                                          <p:val>
                                            <p:strVal val="#ppt_x"/>
                                          </p:val>
                                        </p:tav>
                                        <p:tav tm="100000">
                                          <p:val>
                                            <p:strVal val="#ppt_x"/>
                                          </p:val>
                                        </p:tav>
                                      </p:tavLst>
                                    </p:anim>
                                    <p:anim calcmode="lin" valueType="num">
                                      <p:cBhvr additive="base">
                                        <p:cTn id="8" dur="500" fill="hold"/>
                                        <p:tgtEl>
                                          <p:spTgt spid="430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pPr eaLnBrk="1" hangingPunct="1"/>
            <a:r>
              <a:rPr lang="zh-CN" altLang="en-US" dirty="0" smtClean="0">
                <a:ea typeface="宋体" pitchFamily="2" charset="-122"/>
              </a:rPr>
              <a:t>石英晶体电路</a:t>
            </a:r>
          </a:p>
        </p:txBody>
      </p:sp>
      <p:sp>
        <p:nvSpPr>
          <p:cNvPr id="44035" name="内容占位符 2"/>
          <p:cNvSpPr>
            <a:spLocks noGrp="1"/>
          </p:cNvSpPr>
          <p:nvPr>
            <p:ph idx="4294967295"/>
          </p:nvPr>
        </p:nvSpPr>
        <p:spPr>
          <a:xfrm>
            <a:off x="158824" y="779239"/>
            <a:ext cx="8877672" cy="5458073"/>
          </a:xfrm>
          <a:prstGeom prst="rect">
            <a:avLst/>
          </a:prstGeom>
        </p:spPr>
        <p:txBody>
          <a:bodyPr/>
          <a:lstStyle/>
          <a:p>
            <a:pPr eaLnBrk="1" hangingPunct="1">
              <a:lnSpc>
                <a:spcPct val="150000"/>
              </a:lnSpc>
              <a:spcBef>
                <a:spcPts val="0"/>
              </a:spcBef>
            </a:pPr>
            <a:r>
              <a:rPr lang="zh-CN" altLang="en-US" sz="2400" dirty="0" smtClean="0">
                <a:cs typeface="Times New Roman" panose="02020603050405020304" pitchFamily="18" charset="0"/>
              </a:rPr>
              <a:t>这一特定频率就是石英晶体的固有频率，也称谐振频率。在谐振频率附近，石英谐振器可等效成</a:t>
            </a:r>
            <a:r>
              <a:rPr lang="en-US" altLang="zh-CN" sz="2400" i="1" dirty="0" smtClean="0">
                <a:cs typeface="Times New Roman" panose="02020603050405020304" pitchFamily="18" charset="0"/>
              </a:rPr>
              <a:t>LC</a:t>
            </a:r>
            <a:r>
              <a:rPr lang="zh-CN" altLang="en-US" sz="2400" dirty="0" smtClean="0">
                <a:cs typeface="Times New Roman" panose="02020603050405020304" pitchFamily="18" charset="0"/>
              </a:rPr>
              <a:t>谐振回路。</a:t>
            </a:r>
            <a:endParaRPr lang="en-US" altLang="zh-CN" sz="2400" dirty="0" smtClean="0">
              <a:cs typeface="Times New Roman" panose="02020603050405020304" pitchFamily="18" charset="0"/>
            </a:endParaRPr>
          </a:p>
          <a:p>
            <a:pPr eaLnBrk="1" hangingPunct="1">
              <a:lnSpc>
                <a:spcPct val="150000"/>
              </a:lnSpc>
              <a:spcBef>
                <a:spcPts val="0"/>
              </a:spcBef>
            </a:pPr>
            <a:r>
              <a:rPr lang="zh-CN" altLang="en-US" sz="2400" dirty="0" smtClean="0">
                <a:cs typeface="Times New Roman" panose="02020603050405020304" pitchFamily="18" charset="0"/>
              </a:rPr>
              <a:t>不振动时，石英晶体结构类似一个平板电容器，等效为一个静态电容</a:t>
            </a:r>
            <a:r>
              <a:rPr lang="en-US" altLang="zh-CN" sz="2400" i="1" dirty="0" smtClean="0">
                <a:cs typeface="Times New Roman" panose="02020603050405020304" pitchFamily="18" charset="0"/>
              </a:rPr>
              <a:t>C</a:t>
            </a:r>
            <a:r>
              <a:rPr lang="en-US" altLang="zh-CN" sz="2400" baseline="-25000" dirty="0" smtClean="0">
                <a:cs typeface="Times New Roman" panose="02020603050405020304" pitchFamily="18" charset="0"/>
              </a:rPr>
              <a:t>0</a:t>
            </a:r>
            <a:r>
              <a:rPr lang="zh-CN" altLang="en-US" sz="2400" dirty="0" smtClean="0">
                <a:cs typeface="Times New Roman" panose="02020603050405020304" pitchFamily="18" charset="0"/>
              </a:rPr>
              <a:t>，其值决定于晶片的几何尺寸和电极面积，一般约为几到几十皮法。</a:t>
            </a:r>
            <a:endParaRPr lang="en-US" altLang="zh-CN" sz="2400" dirty="0" smtClean="0">
              <a:cs typeface="Times New Roman" panose="02020603050405020304" pitchFamily="18" charset="0"/>
            </a:endParaRPr>
          </a:p>
          <a:p>
            <a:pPr eaLnBrk="1" hangingPunct="1">
              <a:lnSpc>
                <a:spcPct val="150000"/>
              </a:lnSpc>
              <a:spcBef>
                <a:spcPts val="0"/>
              </a:spcBef>
            </a:pPr>
            <a:r>
              <a:rPr lang="zh-CN" altLang="en-US" sz="2400" dirty="0" smtClean="0">
                <a:cs typeface="Times New Roman" panose="02020603050405020304" pitchFamily="18" charset="0"/>
              </a:rPr>
              <a:t>当晶片产生振动时，机械振动的惯性等效为电感</a:t>
            </a:r>
            <a:r>
              <a:rPr lang="en-US" altLang="zh-CN" sz="2400" i="1" dirty="0" smtClean="0">
                <a:cs typeface="Times New Roman" panose="02020603050405020304" pitchFamily="18" charset="0"/>
              </a:rPr>
              <a:t>L</a:t>
            </a:r>
            <a:r>
              <a:rPr lang="zh-CN" altLang="en-US" sz="2400" dirty="0" smtClean="0">
                <a:cs typeface="Times New Roman" panose="02020603050405020304" pitchFamily="18" charset="0"/>
              </a:rPr>
              <a:t>，其值约为几毫亨。晶片的弹性等效为电容</a:t>
            </a:r>
            <a:r>
              <a:rPr lang="en-US" altLang="zh-CN" sz="2400" i="1" dirty="0" smtClean="0">
                <a:cs typeface="Times New Roman" panose="02020603050405020304" pitchFamily="18" charset="0"/>
              </a:rPr>
              <a:t>C</a:t>
            </a:r>
            <a:r>
              <a:rPr lang="zh-CN" altLang="en-US" sz="2400" dirty="0" smtClean="0">
                <a:cs typeface="Times New Roman" panose="02020603050405020304" pitchFamily="18" charset="0"/>
              </a:rPr>
              <a:t>，其值仅为</a:t>
            </a:r>
            <a:r>
              <a:rPr lang="en-US" altLang="zh-CN" sz="2400" dirty="0" smtClean="0">
                <a:cs typeface="Times New Roman" panose="02020603050405020304" pitchFamily="18" charset="0"/>
              </a:rPr>
              <a:t>0.01~0.1pF</a:t>
            </a:r>
            <a:r>
              <a:rPr lang="zh-CN" altLang="en-US" sz="2400" dirty="0" smtClean="0">
                <a:cs typeface="Times New Roman" panose="02020603050405020304" pitchFamily="18" charset="0"/>
              </a:rPr>
              <a:t>，</a:t>
            </a:r>
            <a:r>
              <a:rPr lang="en-US" altLang="zh-CN" sz="2400" i="1" dirty="0" smtClean="0">
                <a:cs typeface="Times New Roman" panose="02020603050405020304" pitchFamily="18" charset="0"/>
              </a:rPr>
              <a:t>C</a:t>
            </a:r>
            <a:r>
              <a:rPr lang="en-US" altLang="zh-CN" sz="2400" dirty="0" smtClean="0">
                <a:cs typeface="Times New Roman" panose="02020603050405020304" pitchFamily="18" charset="0"/>
              </a:rPr>
              <a:t>&lt;&lt;</a:t>
            </a:r>
            <a:r>
              <a:rPr lang="en-US" altLang="zh-CN" sz="2400" i="1" dirty="0" smtClean="0">
                <a:cs typeface="Times New Roman" panose="02020603050405020304" pitchFamily="18" charset="0"/>
              </a:rPr>
              <a:t>C</a:t>
            </a:r>
            <a:r>
              <a:rPr lang="en-US" altLang="zh-CN" sz="2400" baseline="-25000" dirty="0" smtClean="0">
                <a:cs typeface="Times New Roman" panose="02020603050405020304" pitchFamily="18" charset="0"/>
              </a:rPr>
              <a:t>0</a:t>
            </a:r>
            <a:r>
              <a:rPr lang="zh-CN" altLang="en-US" sz="2400" dirty="0" smtClean="0">
                <a:cs typeface="Times New Roman" panose="02020603050405020304" pitchFamily="18" charset="0"/>
              </a:rPr>
              <a:t>。晶片的磨擦损耗等效为电阻</a:t>
            </a:r>
            <a:r>
              <a:rPr lang="en-US" altLang="zh-CN" sz="2400" i="1" dirty="0" smtClean="0">
                <a:cs typeface="Times New Roman" panose="02020603050405020304" pitchFamily="18" charset="0"/>
              </a:rPr>
              <a:t>R</a:t>
            </a:r>
            <a:r>
              <a:rPr lang="zh-CN" altLang="en-US" sz="2400" dirty="0" smtClean="0">
                <a:cs typeface="Times New Roman" panose="02020603050405020304" pitchFamily="18" charset="0"/>
              </a:rPr>
              <a:t>，其值约为几十欧至</a:t>
            </a:r>
            <a:r>
              <a:rPr lang="en-US" altLang="zh-CN" sz="2400" dirty="0" smtClean="0">
                <a:cs typeface="Times New Roman" panose="02020603050405020304" pitchFamily="18" charset="0"/>
              </a:rPr>
              <a:t>100Ω</a:t>
            </a:r>
            <a:r>
              <a:rPr lang="zh-CN" altLang="en-US" sz="2400" dirty="0" smtClean="0">
                <a:cs typeface="Times New Roman" panose="02020603050405020304" pitchFamily="18" charset="0"/>
              </a:rPr>
              <a:t>，理想情况下</a:t>
            </a:r>
            <a:r>
              <a:rPr lang="en-US" altLang="zh-CN" sz="2400" i="1" dirty="0" smtClean="0">
                <a:cs typeface="Times New Roman" panose="02020603050405020304" pitchFamily="18" charset="0"/>
              </a:rPr>
              <a:t>R</a:t>
            </a:r>
            <a:r>
              <a:rPr lang="en-US" altLang="zh-CN" sz="2400" dirty="0" smtClean="0">
                <a:cs typeface="Times New Roman" panose="02020603050405020304" pitchFamily="18" charset="0"/>
              </a:rPr>
              <a:t>=0</a:t>
            </a:r>
            <a:r>
              <a:rPr lang="zh-CN" altLang="en-US" sz="2400" dirty="0" smtClean="0">
                <a:cs typeface="Times New Roman" panose="02020603050405020304" pitchFamily="18" charset="0"/>
              </a:rPr>
              <a:t>。</a:t>
            </a:r>
          </a:p>
          <a:p>
            <a:pPr eaLnBrk="1" hangingPunct="1">
              <a:lnSpc>
                <a:spcPct val="150000"/>
              </a:lnSpc>
              <a:spcBef>
                <a:spcPts val="0"/>
              </a:spcBef>
            </a:pPr>
            <a:endParaRPr lang="zh-CN" altLang="en-US" sz="2400" dirty="0" smtClean="0">
              <a:cs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C9682756-EC6C-4E7C-8D57-90E8392FCAE1}" type="slidenum">
              <a:rPr lang="en-US" altLang="zh-CN" smtClean="0"/>
              <a:pPr/>
              <a:t>101</a:t>
            </a:fld>
            <a:endParaRPr lang="en-US" altLang="zh-CN"/>
          </a:p>
        </p:txBody>
      </p:sp>
    </p:spTree>
    <p:extLst>
      <p:ext uri="{BB962C8B-B14F-4D97-AF65-F5344CB8AC3E}">
        <p14:creationId xmlns:p14="http://schemas.microsoft.com/office/powerpoint/2010/main" val="2565675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 calcmode="lin" valueType="num">
                                      <p:cBhvr additive="base">
                                        <p:cTn id="7" dur="500" fill="hold"/>
                                        <p:tgtEl>
                                          <p:spTgt spid="440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40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035">
                                            <p:txEl>
                                              <p:pRg st="1" end="1"/>
                                            </p:txEl>
                                          </p:spTgt>
                                        </p:tgtEl>
                                        <p:attrNameLst>
                                          <p:attrName>style.visibility</p:attrName>
                                        </p:attrNameLst>
                                      </p:cBhvr>
                                      <p:to>
                                        <p:strVal val="visible"/>
                                      </p:to>
                                    </p:set>
                                    <p:anim calcmode="lin" valueType="num">
                                      <p:cBhvr additive="base">
                                        <p:cTn id="13" dur="500" fill="hold"/>
                                        <p:tgtEl>
                                          <p:spTgt spid="4403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0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035">
                                            <p:txEl>
                                              <p:pRg st="2" end="2"/>
                                            </p:txEl>
                                          </p:spTgt>
                                        </p:tgtEl>
                                        <p:attrNameLst>
                                          <p:attrName>style.visibility</p:attrName>
                                        </p:attrNameLst>
                                      </p:cBhvr>
                                      <p:to>
                                        <p:strVal val="visible"/>
                                      </p:to>
                                    </p:set>
                                    <p:anim calcmode="lin" valueType="num">
                                      <p:cBhvr additive="base">
                                        <p:cTn id="19" dur="500" fill="hold"/>
                                        <p:tgtEl>
                                          <p:spTgt spid="4403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03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标题 1"/>
          <p:cNvSpPr>
            <a:spLocks noGrp="1"/>
          </p:cNvSpPr>
          <p:nvPr>
            <p:ph type="title"/>
          </p:nvPr>
        </p:nvSpPr>
        <p:spPr/>
        <p:txBody>
          <a:bodyPr/>
          <a:lstStyle/>
          <a:p>
            <a:pPr eaLnBrk="1" hangingPunct="1"/>
            <a:r>
              <a:rPr lang="zh-CN" altLang="en-US" dirty="0" smtClean="0">
                <a:ea typeface="宋体" pitchFamily="2" charset="-122"/>
              </a:rPr>
              <a:t>石英晶体电路</a:t>
            </a:r>
          </a:p>
        </p:txBody>
      </p:sp>
      <p:sp>
        <p:nvSpPr>
          <p:cNvPr id="10245" name="矩形 3"/>
          <p:cNvSpPr>
            <a:spLocks noChangeArrowheads="1"/>
          </p:cNvSpPr>
          <p:nvPr/>
        </p:nvSpPr>
        <p:spPr bwMode="auto">
          <a:xfrm>
            <a:off x="0" y="846327"/>
            <a:ext cx="2040943"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lnSpc>
                <a:spcPct val="150000"/>
              </a:lnSpc>
            </a:pPr>
            <a:r>
              <a:rPr lang="zh-CN" altLang="en-US" sz="2400" b="1" dirty="0">
                <a:solidFill>
                  <a:schemeClr val="tx2"/>
                </a:solidFill>
                <a:latin typeface="Times New Roman" panose="02020603050405020304" pitchFamily="18" charset="0"/>
                <a:cs typeface="Times New Roman" panose="02020603050405020304" pitchFamily="18" charset="0"/>
              </a:rPr>
              <a:t>串联谐振频率</a:t>
            </a:r>
          </a:p>
        </p:txBody>
      </p:sp>
      <p:sp>
        <p:nvSpPr>
          <p:cNvPr id="1024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nchor="ctr">
            <a:spAutoFit/>
          </a:bodyPr>
          <a:lstStyle/>
          <a:p>
            <a:endParaRPr lang="zh-CN" altLang="en-US"/>
          </a:p>
        </p:txBody>
      </p:sp>
      <p:graphicFrame>
        <p:nvGraphicFramePr>
          <p:cNvPr id="10242" name="Object 1"/>
          <p:cNvGraphicFramePr>
            <a:graphicFrameLocks noChangeAspect="1"/>
          </p:cNvGraphicFramePr>
          <p:nvPr>
            <p:extLst>
              <p:ext uri="{D42A27DB-BD31-4B8C-83A1-F6EECF244321}">
                <p14:modId xmlns:p14="http://schemas.microsoft.com/office/powerpoint/2010/main" val="1116356350"/>
              </p:ext>
            </p:extLst>
          </p:nvPr>
        </p:nvGraphicFramePr>
        <p:xfrm>
          <a:off x="2472704" y="797461"/>
          <a:ext cx="1951038" cy="971550"/>
        </p:xfrm>
        <a:graphic>
          <a:graphicData uri="http://schemas.openxmlformats.org/presentationml/2006/ole">
            <mc:AlternateContent xmlns:mc="http://schemas.openxmlformats.org/markup-compatibility/2006">
              <mc:Choice xmlns:v="urn:schemas-microsoft-com:vml" Requires="v">
                <p:oleObj spid="_x0000_s128058" name="Equation" r:id="rId3" imgW="838200" imgH="419100" progId="">
                  <p:embed/>
                </p:oleObj>
              </mc:Choice>
              <mc:Fallback>
                <p:oleObj name="Equation" r:id="rId3" imgW="838200" imgH="419100"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2704" y="797461"/>
                        <a:ext cx="1951038"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7" name="矩形 6"/>
          <p:cNvSpPr>
            <a:spLocks noChangeArrowheads="1"/>
          </p:cNvSpPr>
          <p:nvPr/>
        </p:nvSpPr>
        <p:spPr bwMode="auto">
          <a:xfrm>
            <a:off x="165100" y="1901246"/>
            <a:ext cx="8813800"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797050" indent="-1797050" algn="l">
              <a:lnSpc>
                <a:spcPct val="150000"/>
              </a:lnSpc>
            </a:pPr>
            <a:r>
              <a:rPr lang="zh-CN" altLang="en-US" sz="2400" b="1" dirty="0">
                <a:solidFill>
                  <a:schemeClr val="tx2"/>
                </a:solidFill>
                <a:latin typeface="Times New Roman" panose="02020603050405020304" pitchFamily="18" charset="0"/>
                <a:cs typeface="Times New Roman" panose="02020603050405020304" pitchFamily="18" charset="0"/>
              </a:rPr>
              <a:t>当</a:t>
            </a:r>
            <a:r>
              <a:rPr lang="en-US" altLang="zh-CN" sz="2400" b="1" i="1" dirty="0">
                <a:solidFill>
                  <a:schemeClr val="tx2"/>
                </a:solidFill>
                <a:latin typeface="Times New Roman" panose="02020603050405020304" pitchFamily="18" charset="0"/>
                <a:cs typeface="Times New Roman" panose="02020603050405020304" pitchFamily="18" charset="0"/>
              </a:rPr>
              <a:t>f </a:t>
            </a:r>
            <a:r>
              <a:rPr lang="en-US" altLang="zh-CN" sz="2400" b="1" dirty="0">
                <a:solidFill>
                  <a:schemeClr val="tx2"/>
                </a:solidFill>
                <a:latin typeface="Times New Roman" panose="02020603050405020304" pitchFamily="18" charset="0"/>
                <a:cs typeface="Times New Roman" panose="02020603050405020304" pitchFamily="18" charset="0"/>
              </a:rPr>
              <a:t>&lt; </a:t>
            </a:r>
            <a:r>
              <a:rPr lang="en-US" altLang="zh-CN" sz="2400" b="1" i="1" dirty="0" err="1">
                <a:solidFill>
                  <a:schemeClr val="tx2"/>
                </a:solidFill>
                <a:latin typeface="Times New Roman" panose="02020603050405020304" pitchFamily="18" charset="0"/>
                <a:cs typeface="Times New Roman" panose="02020603050405020304" pitchFamily="18" charset="0"/>
              </a:rPr>
              <a:t>f</a:t>
            </a:r>
            <a:r>
              <a:rPr lang="en-US" altLang="zh-CN" sz="2400" b="1" baseline="-25000" dirty="0" err="1">
                <a:solidFill>
                  <a:schemeClr val="tx2"/>
                </a:solidFill>
                <a:latin typeface="Times New Roman" panose="02020603050405020304" pitchFamily="18" charset="0"/>
                <a:cs typeface="Times New Roman" panose="02020603050405020304" pitchFamily="18" charset="0"/>
              </a:rPr>
              <a:t>s</a:t>
            </a:r>
            <a:r>
              <a:rPr lang="zh-CN" altLang="en-US" sz="2400" b="1" dirty="0">
                <a:solidFill>
                  <a:schemeClr val="tx2"/>
                </a:solidFill>
                <a:latin typeface="Times New Roman" panose="02020603050405020304" pitchFamily="18" charset="0"/>
                <a:cs typeface="Times New Roman" panose="02020603050405020304" pitchFamily="18" charset="0"/>
              </a:rPr>
              <a:t>时，</a:t>
            </a:r>
            <a:r>
              <a:rPr lang="en-US" altLang="zh-CN" sz="2400" b="1" i="1" dirty="0">
                <a:solidFill>
                  <a:schemeClr val="tx2"/>
                </a:solidFill>
                <a:latin typeface="Times New Roman" panose="02020603050405020304" pitchFamily="18" charset="0"/>
                <a:cs typeface="Times New Roman" panose="02020603050405020304" pitchFamily="18" charset="0"/>
              </a:rPr>
              <a:t>C</a:t>
            </a:r>
            <a:r>
              <a:rPr lang="en-US" altLang="zh-CN" sz="2400" b="1" baseline="-25000" dirty="0">
                <a:solidFill>
                  <a:schemeClr val="tx2"/>
                </a:solidFill>
                <a:latin typeface="Times New Roman" panose="02020603050405020304" pitchFamily="18" charset="0"/>
                <a:cs typeface="Times New Roman" panose="02020603050405020304" pitchFamily="18" charset="0"/>
              </a:rPr>
              <a:t>0</a:t>
            </a:r>
            <a:r>
              <a:rPr lang="zh-CN" altLang="en-US" sz="2400" b="1" dirty="0">
                <a:solidFill>
                  <a:schemeClr val="tx2"/>
                </a:solidFill>
                <a:latin typeface="Times New Roman" panose="02020603050405020304" pitchFamily="18" charset="0"/>
                <a:cs typeface="Times New Roman" panose="02020603050405020304" pitchFamily="18" charset="0"/>
              </a:rPr>
              <a:t>和</a:t>
            </a:r>
            <a:r>
              <a:rPr lang="en-US" altLang="zh-CN" sz="2400" b="1" i="1" dirty="0">
                <a:solidFill>
                  <a:schemeClr val="tx2"/>
                </a:solidFill>
                <a:latin typeface="Times New Roman" panose="02020603050405020304" pitchFamily="18" charset="0"/>
                <a:cs typeface="Times New Roman" panose="02020603050405020304" pitchFamily="18" charset="0"/>
              </a:rPr>
              <a:t>C</a:t>
            </a:r>
            <a:r>
              <a:rPr lang="zh-CN" altLang="en-US" sz="2400" b="1" dirty="0">
                <a:solidFill>
                  <a:schemeClr val="tx2"/>
                </a:solidFill>
                <a:latin typeface="Times New Roman" panose="02020603050405020304" pitchFamily="18" charset="0"/>
                <a:cs typeface="Times New Roman" panose="02020603050405020304" pitchFamily="18" charset="0"/>
              </a:rPr>
              <a:t>电抗较大，起主导作用，石英晶体呈容性。</a:t>
            </a:r>
          </a:p>
        </p:txBody>
      </p:sp>
      <p:sp>
        <p:nvSpPr>
          <p:cNvPr id="10248" name="矩形 8"/>
          <p:cNvSpPr>
            <a:spLocks noChangeArrowheads="1"/>
          </p:cNvSpPr>
          <p:nvPr/>
        </p:nvSpPr>
        <p:spPr bwMode="auto">
          <a:xfrm>
            <a:off x="165100" y="3169700"/>
            <a:ext cx="8634412" cy="11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874838" indent="-1874838" algn="l">
              <a:lnSpc>
                <a:spcPct val="150000"/>
              </a:lnSpc>
            </a:pPr>
            <a:r>
              <a:rPr lang="zh-CN" altLang="en-US" sz="2400" b="1" dirty="0">
                <a:solidFill>
                  <a:schemeClr val="tx2"/>
                </a:solidFill>
                <a:latin typeface="Times New Roman" panose="02020603050405020304" pitchFamily="18" charset="0"/>
                <a:cs typeface="Times New Roman" panose="02020603050405020304" pitchFamily="18" charset="0"/>
              </a:rPr>
              <a:t>当</a:t>
            </a:r>
            <a:r>
              <a:rPr lang="en-US" altLang="zh-CN" sz="2400" b="1" i="1" dirty="0">
                <a:solidFill>
                  <a:schemeClr val="tx2"/>
                </a:solidFill>
                <a:latin typeface="Times New Roman" panose="02020603050405020304" pitchFamily="18" charset="0"/>
                <a:cs typeface="Times New Roman" panose="02020603050405020304" pitchFamily="18" charset="0"/>
              </a:rPr>
              <a:t>f </a:t>
            </a:r>
            <a:r>
              <a:rPr lang="en-US" altLang="zh-CN" sz="2400" b="1" i="1" dirty="0" smtClean="0">
                <a:solidFill>
                  <a:schemeClr val="tx2"/>
                </a:solidFill>
                <a:latin typeface="Times New Roman" panose="02020603050405020304" pitchFamily="18" charset="0"/>
                <a:cs typeface="Times New Roman" panose="02020603050405020304" pitchFamily="18" charset="0"/>
              </a:rPr>
              <a:t> </a:t>
            </a:r>
            <a:r>
              <a:rPr lang="en-US" altLang="zh-CN" sz="2400" b="1" dirty="0" smtClean="0">
                <a:solidFill>
                  <a:schemeClr val="tx2"/>
                </a:solidFill>
                <a:latin typeface="Times New Roman" panose="02020603050405020304" pitchFamily="18" charset="0"/>
                <a:cs typeface="Times New Roman" panose="02020603050405020304" pitchFamily="18" charset="0"/>
              </a:rPr>
              <a:t>&gt; </a:t>
            </a:r>
            <a:r>
              <a:rPr lang="en-US" altLang="zh-CN" sz="2400" b="1" i="1" dirty="0" err="1">
                <a:solidFill>
                  <a:schemeClr val="tx2"/>
                </a:solidFill>
                <a:latin typeface="Times New Roman" panose="02020603050405020304" pitchFamily="18" charset="0"/>
                <a:cs typeface="Times New Roman" panose="02020603050405020304" pitchFamily="18" charset="0"/>
              </a:rPr>
              <a:t>f</a:t>
            </a:r>
            <a:r>
              <a:rPr lang="en-US" altLang="zh-CN" sz="2400" b="1" baseline="-25000" dirty="0" err="1">
                <a:solidFill>
                  <a:schemeClr val="tx2"/>
                </a:solidFill>
                <a:latin typeface="Times New Roman" panose="02020603050405020304" pitchFamily="18" charset="0"/>
                <a:cs typeface="Times New Roman" panose="02020603050405020304" pitchFamily="18" charset="0"/>
              </a:rPr>
              <a:t>s</a:t>
            </a:r>
            <a:r>
              <a:rPr lang="zh-CN" altLang="en-US" sz="2400" b="1" dirty="0">
                <a:solidFill>
                  <a:schemeClr val="tx2"/>
                </a:solidFill>
                <a:latin typeface="Times New Roman" panose="02020603050405020304" pitchFamily="18" charset="0"/>
                <a:cs typeface="Times New Roman" panose="02020603050405020304" pitchFamily="18" charset="0"/>
              </a:rPr>
              <a:t>时，</a:t>
            </a:r>
            <a:r>
              <a:rPr lang="en-US" altLang="zh-CN" sz="2400" b="1" i="1" dirty="0">
                <a:solidFill>
                  <a:schemeClr val="tx2"/>
                </a:solidFill>
                <a:latin typeface="Times New Roman" panose="02020603050405020304" pitchFamily="18" charset="0"/>
                <a:cs typeface="Times New Roman" panose="02020603050405020304" pitchFamily="18" charset="0"/>
              </a:rPr>
              <a:t>L</a:t>
            </a:r>
            <a:r>
              <a:rPr lang="zh-CN" altLang="en-US" sz="2400" b="1" i="1" dirty="0">
                <a:solidFill>
                  <a:schemeClr val="tx2"/>
                </a:solidFill>
                <a:latin typeface="Times New Roman" panose="02020603050405020304" pitchFamily="18" charset="0"/>
                <a:cs typeface="Times New Roman" panose="02020603050405020304" pitchFamily="18" charset="0"/>
              </a:rPr>
              <a:t>、</a:t>
            </a:r>
            <a:r>
              <a:rPr lang="en-US" altLang="zh-CN" sz="2400" b="1" i="1" dirty="0">
                <a:solidFill>
                  <a:schemeClr val="tx2"/>
                </a:solidFill>
                <a:latin typeface="Times New Roman" panose="02020603050405020304" pitchFamily="18" charset="0"/>
                <a:cs typeface="Times New Roman" panose="02020603050405020304" pitchFamily="18" charset="0"/>
              </a:rPr>
              <a:t>C</a:t>
            </a:r>
            <a:r>
              <a:rPr lang="zh-CN" altLang="en-US" sz="2400" b="1" i="1" dirty="0">
                <a:solidFill>
                  <a:schemeClr val="tx2"/>
                </a:solidFill>
                <a:latin typeface="Times New Roman" panose="02020603050405020304" pitchFamily="18" charset="0"/>
                <a:cs typeface="Times New Roman" panose="02020603050405020304" pitchFamily="18" charset="0"/>
              </a:rPr>
              <a:t>、</a:t>
            </a:r>
            <a:r>
              <a:rPr lang="en-US" altLang="zh-CN" sz="2400" b="1" i="1" dirty="0">
                <a:solidFill>
                  <a:schemeClr val="tx2"/>
                </a:solidFill>
                <a:latin typeface="Times New Roman" panose="02020603050405020304" pitchFamily="18" charset="0"/>
                <a:cs typeface="Times New Roman" panose="02020603050405020304" pitchFamily="18" charset="0"/>
              </a:rPr>
              <a:t>R</a:t>
            </a:r>
            <a:r>
              <a:rPr lang="zh-CN" altLang="en-US" sz="2400" b="1" dirty="0">
                <a:solidFill>
                  <a:schemeClr val="tx2"/>
                </a:solidFill>
                <a:latin typeface="Times New Roman" panose="02020603050405020304" pitchFamily="18" charset="0"/>
                <a:cs typeface="Times New Roman" panose="02020603050405020304" pitchFamily="18" charset="0"/>
              </a:rPr>
              <a:t>支路呈感性，将与</a:t>
            </a:r>
            <a:r>
              <a:rPr lang="en-US" altLang="zh-CN" sz="2400" b="1" i="1" dirty="0">
                <a:solidFill>
                  <a:schemeClr val="tx2"/>
                </a:solidFill>
                <a:latin typeface="Times New Roman" panose="02020603050405020304" pitchFamily="18" charset="0"/>
                <a:cs typeface="Times New Roman" panose="02020603050405020304" pitchFamily="18" charset="0"/>
              </a:rPr>
              <a:t>C</a:t>
            </a:r>
            <a:r>
              <a:rPr lang="en-US" altLang="zh-CN" sz="2400" b="1" baseline="-25000" dirty="0">
                <a:solidFill>
                  <a:schemeClr val="tx2"/>
                </a:solidFill>
                <a:latin typeface="Times New Roman" panose="02020603050405020304" pitchFamily="18" charset="0"/>
                <a:cs typeface="Times New Roman" panose="02020603050405020304" pitchFamily="18" charset="0"/>
              </a:rPr>
              <a:t>0</a:t>
            </a:r>
            <a:r>
              <a:rPr lang="zh-CN" altLang="en-US" sz="2400" b="1" dirty="0">
                <a:solidFill>
                  <a:schemeClr val="tx2"/>
                </a:solidFill>
                <a:latin typeface="Times New Roman" panose="02020603050405020304" pitchFamily="18" charset="0"/>
                <a:cs typeface="Times New Roman" panose="02020603050405020304" pitchFamily="18" charset="0"/>
              </a:rPr>
              <a:t>产生并联谐振，石英晶体又呈纯阻性，并联谐振频率</a:t>
            </a:r>
          </a:p>
        </p:txBody>
      </p:sp>
      <p:sp>
        <p:nvSpPr>
          <p:cNvPr id="1024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nchor="ctr">
            <a:spAutoFit/>
          </a:bodyPr>
          <a:lstStyle/>
          <a:p>
            <a:endParaRPr lang="zh-CN" altLang="en-US"/>
          </a:p>
        </p:txBody>
      </p:sp>
      <p:graphicFrame>
        <p:nvGraphicFramePr>
          <p:cNvPr id="10243" name="Object 4"/>
          <p:cNvGraphicFramePr>
            <a:graphicFrameLocks noChangeAspect="1"/>
          </p:cNvGraphicFramePr>
          <p:nvPr>
            <p:extLst>
              <p:ext uri="{D42A27DB-BD31-4B8C-83A1-F6EECF244321}">
                <p14:modId xmlns:p14="http://schemas.microsoft.com/office/powerpoint/2010/main" val="881726065"/>
              </p:ext>
            </p:extLst>
          </p:nvPr>
        </p:nvGraphicFramePr>
        <p:xfrm>
          <a:off x="2156633" y="4669833"/>
          <a:ext cx="3954463" cy="1454150"/>
        </p:xfrm>
        <a:graphic>
          <a:graphicData uri="http://schemas.openxmlformats.org/presentationml/2006/ole">
            <mc:AlternateContent xmlns:mc="http://schemas.openxmlformats.org/markup-compatibility/2006">
              <mc:Choice xmlns:v="urn:schemas-microsoft-com:vml" Requires="v">
                <p:oleObj spid="_x0000_s128059" name="Equation" r:id="rId5" imgW="1943100" imgH="711200" progId="">
                  <p:embed/>
                </p:oleObj>
              </mc:Choice>
              <mc:Fallback>
                <p:oleObj name="Equation" r:id="rId5" imgW="1943100" imgH="711200"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6633" y="4669833"/>
                        <a:ext cx="3954463" cy="1454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50" name="矩形 11"/>
          <p:cNvSpPr>
            <a:spLocks noChangeArrowheads="1"/>
          </p:cNvSpPr>
          <p:nvPr/>
        </p:nvSpPr>
        <p:spPr bwMode="auto">
          <a:xfrm>
            <a:off x="4906654" y="1052919"/>
            <a:ext cx="36503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FF0000"/>
                </a:solidFill>
                <a:latin typeface="Times New Roman" panose="02020603050405020304" pitchFamily="18" charset="0"/>
                <a:cs typeface="Times New Roman" panose="02020603050405020304" pitchFamily="18" charset="0"/>
              </a:rPr>
              <a:t>由于</a:t>
            </a:r>
            <a:r>
              <a:rPr lang="en-US" altLang="zh-CN" sz="2400" b="1" i="1" dirty="0">
                <a:solidFill>
                  <a:srgbClr val="FF0000"/>
                </a:solidFill>
                <a:latin typeface="Times New Roman" panose="02020603050405020304" pitchFamily="18" charset="0"/>
                <a:cs typeface="Times New Roman" panose="02020603050405020304" pitchFamily="18" charset="0"/>
              </a:rPr>
              <a:t>C&lt;&lt;C</a:t>
            </a:r>
            <a:r>
              <a:rPr lang="en-US" altLang="zh-CN" sz="2400" b="1" baseline="-25000" dirty="0">
                <a:solidFill>
                  <a:srgbClr val="FF0000"/>
                </a:solidFill>
                <a:latin typeface="Times New Roman" panose="02020603050405020304" pitchFamily="18" charset="0"/>
                <a:cs typeface="Times New Roman" panose="02020603050405020304" pitchFamily="18" charset="0"/>
              </a:rPr>
              <a:t>0</a:t>
            </a:r>
            <a:r>
              <a:rPr lang="zh-CN" altLang="en-US" sz="2400" b="1" dirty="0">
                <a:solidFill>
                  <a:srgbClr val="FF0000"/>
                </a:solidFill>
                <a:latin typeface="Times New Roman" panose="02020603050405020304" pitchFamily="18" charset="0"/>
                <a:cs typeface="Times New Roman" panose="02020603050405020304" pitchFamily="18" charset="0"/>
              </a:rPr>
              <a:t>，所以</a:t>
            </a:r>
            <a:r>
              <a:rPr lang="en-US" altLang="zh-CN" sz="2400" b="1" i="1" dirty="0" err="1">
                <a:solidFill>
                  <a:srgbClr val="FF0000"/>
                </a:solidFill>
                <a:latin typeface="Times New Roman" panose="02020603050405020304" pitchFamily="18" charset="0"/>
                <a:cs typeface="Times New Roman" panose="02020603050405020304" pitchFamily="18" charset="0"/>
              </a:rPr>
              <a:t>f</a:t>
            </a:r>
            <a:r>
              <a:rPr lang="en-US" altLang="zh-CN" sz="2400" b="1" baseline="-25000" dirty="0" err="1">
                <a:solidFill>
                  <a:srgbClr val="FF0000"/>
                </a:solidFill>
                <a:latin typeface="Times New Roman" panose="02020603050405020304" pitchFamily="18" charset="0"/>
                <a:cs typeface="Times New Roman" panose="02020603050405020304" pitchFamily="18" charset="0"/>
              </a:rPr>
              <a:t>p</a:t>
            </a:r>
            <a:r>
              <a:rPr lang="en-US" altLang="zh-CN" sz="2400" b="1" baseline="-25000" dirty="0">
                <a:solidFill>
                  <a:srgbClr val="FF0000"/>
                </a:solidFill>
                <a:latin typeface="Times New Roman" panose="02020603050405020304" pitchFamily="18" charset="0"/>
                <a:cs typeface="Times New Roman" panose="02020603050405020304" pitchFamily="18" charset="0"/>
              </a:rPr>
              <a:t>  </a:t>
            </a:r>
            <a:r>
              <a:rPr lang="zh-CN" altLang="en-US" sz="2400" b="1" i="1" dirty="0">
                <a:solidFill>
                  <a:srgbClr val="FF0000"/>
                </a:solidFill>
                <a:latin typeface="Times New Roman" panose="02020603050405020304" pitchFamily="18" charset="0"/>
                <a:cs typeface="Times New Roman" panose="02020603050405020304" pitchFamily="18" charset="0"/>
              </a:rPr>
              <a:t>≈ </a:t>
            </a:r>
            <a:r>
              <a:rPr lang="en-US" altLang="zh-CN" sz="2400" b="1" i="1" dirty="0" err="1">
                <a:solidFill>
                  <a:srgbClr val="FF0000"/>
                </a:solidFill>
                <a:latin typeface="Times New Roman" panose="02020603050405020304" pitchFamily="18" charset="0"/>
                <a:cs typeface="Times New Roman" panose="02020603050405020304" pitchFamily="18" charset="0"/>
              </a:rPr>
              <a:t>f</a:t>
            </a:r>
            <a:r>
              <a:rPr lang="en-US" altLang="zh-CN" sz="2400" b="1" baseline="-25000" dirty="0" err="1">
                <a:solidFill>
                  <a:srgbClr val="FF0000"/>
                </a:solidFill>
                <a:latin typeface="Times New Roman" panose="02020603050405020304" pitchFamily="18" charset="0"/>
                <a:cs typeface="Times New Roman" panose="02020603050405020304" pitchFamily="18" charset="0"/>
              </a:rPr>
              <a:t>s</a:t>
            </a:r>
            <a:r>
              <a:rPr lang="zh-CN" altLang="en-US" sz="2400" b="1" dirty="0">
                <a:solidFill>
                  <a:srgbClr val="FF0000"/>
                </a:solidFill>
                <a:latin typeface="Times New Roman" panose="02020603050405020304" pitchFamily="18" charset="0"/>
                <a:cs typeface="Times New Roman" panose="02020603050405020304" pitchFamily="18" charset="0"/>
              </a:rPr>
              <a:t>。</a:t>
            </a:r>
          </a:p>
        </p:txBody>
      </p:sp>
      <p:sp>
        <p:nvSpPr>
          <p:cNvPr id="2" name="灯片编号占位符 1"/>
          <p:cNvSpPr>
            <a:spLocks noGrp="1"/>
          </p:cNvSpPr>
          <p:nvPr>
            <p:ph type="sldNum" sz="quarter" idx="12"/>
          </p:nvPr>
        </p:nvSpPr>
        <p:spPr/>
        <p:txBody>
          <a:bodyPr/>
          <a:lstStyle/>
          <a:p>
            <a:fld id="{4A392014-421B-4E0A-B18C-C510B3404A01}" type="slidenum">
              <a:rPr lang="en-US" altLang="zh-CN" smtClean="0"/>
              <a:pPr/>
              <a:t>102</a:t>
            </a:fld>
            <a:endParaRPr lang="en-US" altLang="zh-CN"/>
          </a:p>
        </p:txBody>
      </p:sp>
    </p:spTree>
    <p:extLst>
      <p:ext uri="{BB962C8B-B14F-4D97-AF65-F5344CB8AC3E}">
        <p14:creationId xmlns:p14="http://schemas.microsoft.com/office/powerpoint/2010/main" val="1742098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5"/>
                                        </p:tgtEl>
                                        <p:attrNameLst>
                                          <p:attrName>style.visibility</p:attrName>
                                        </p:attrNameLst>
                                      </p:cBhvr>
                                      <p:to>
                                        <p:strVal val="visible"/>
                                      </p:to>
                                    </p:set>
                                    <p:animEffect transition="in" filter="wipe(left)">
                                      <p:cBhvr>
                                        <p:cTn id="7" dur="500"/>
                                        <p:tgtEl>
                                          <p:spTgt spid="102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Effect transition="in" filter="wipe(left)">
                                      <p:cBhvr>
                                        <p:cTn id="12" dur="500"/>
                                        <p:tgtEl>
                                          <p:spTgt spid="102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247"/>
                                        </p:tgtEl>
                                        <p:attrNameLst>
                                          <p:attrName>style.visibility</p:attrName>
                                        </p:attrNameLst>
                                      </p:cBhvr>
                                      <p:to>
                                        <p:strVal val="visible"/>
                                      </p:to>
                                    </p:set>
                                    <p:animEffect transition="in" filter="wipe(up)">
                                      <p:cBhvr>
                                        <p:cTn id="17" dur="500"/>
                                        <p:tgtEl>
                                          <p:spTgt spid="102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248"/>
                                        </p:tgtEl>
                                        <p:attrNameLst>
                                          <p:attrName>style.visibility</p:attrName>
                                        </p:attrNameLst>
                                      </p:cBhvr>
                                      <p:to>
                                        <p:strVal val="visible"/>
                                      </p:to>
                                    </p:set>
                                    <p:animEffect transition="in" filter="wipe(up)">
                                      <p:cBhvr>
                                        <p:cTn id="22" dur="500"/>
                                        <p:tgtEl>
                                          <p:spTgt spid="102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243"/>
                                        </p:tgtEl>
                                        <p:attrNameLst>
                                          <p:attrName>style.visibility</p:attrName>
                                        </p:attrNameLst>
                                      </p:cBhvr>
                                      <p:to>
                                        <p:strVal val="visible"/>
                                      </p:to>
                                    </p:set>
                                    <p:animEffect transition="in" filter="wipe(left)">
                                      <p:cBhvr>
                                        <p:cTn id="27" dur="500"/>
                                        <p:tgtEl>
                                          <p:spTgt spid="102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250"/>
                                        </p:tgtEl>
                                        <p:attrNameLst>
                                          <p:attrName>style.visibility</p:attrName>
                                        </p:attrNameLst>
                                      </p:cBhvr>
                                      <p:to>
                                        <p:strVal val="visible"/>
                                      </p:to>
                                    </p:set>
                                    <p:animEffect transition="in" filter="wipe(left)">
                                      <p:cBhvr>
                                        <p:cTn id="32" dur="500"/>
                                        <p:tgtEl>
                                          <p:spTgt spid="10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p:bldP spid="10247" grpId="0"/>
      <p:bldP spid="10248" grpId="0"/>
      <p:bldP spid="1025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pPr eaLnBrk="1" hangingPunct="1"/>
            <a:r>
              <a:rPr lang="zh-CN" altLang="en-US" dirty="0" smtClean="0">
                <a:ea typeface="宋体" pitchFamily="2" charset="-122"/>
              </a:rPr>
              <a:t>石英晶体电路</a:t>
            </a:r>
          </a:p>
        </p:txBody>
      </p:sp>
      <p:sp>
        <p:nvSpPr>
          <p:cNvPr id="45059" name="内容占位符 2"/>
          <p:cNvSpPr>
            <a:spLocks noGrp="1"/>
          </p:cNvSpPr>
          <p:nvPr>
            <p:ph idx="4294967295"/>
          </p:nvPr>
        </p:nvSpPr>
        <p:spPr>
          <a:xfrm>
            <a:off x="158824" y="779239"/>
            <a:ext cx="8877672" cy="5458073"/>
          </a:xfrm>
          <a:prstGeom prst="rect">
            <a:avLst/>
          </a:prstGeom>
        </p:spPr>
        <p:txBody>
          <a:bodyPr/>
          <a:lstStyle/>
          <a:p>
            <a:pPr eaLnBrk="1" hangingPunct="1">
              <a:lnSpc>
                <a:spcPct val="150000"/>
              </a:lnSpc>
            </a:pPr>
            <a:r>
              <a:rPr lang="zh-CN" altLang="en-US" sz="2400" dirty="0" smtClean="0">
                <a:cs typeface="Times New Roman" panose="02020603050405020304" pitchFamily="18" charset="0"/>
              </a:rPr>
              <a:t>当</a:t>
            </a:r>
            <a:r>
              <a:rPr lang="en-US" altLang="zh-CN" sz="2400" i="1" dirty="0" smtClean="0">
                <a:cs typeface="Times New Roman" panose="02020603050405020304" pitchFamily="18" charset="0"/>
              </a:rPr>
              <a:t>f </a:t>
            </a:r>
            <a:r>
              <a:rPr lang="en-US" altLang="zh-CN" sz="2400" dirty="0" smtClean="0">
                <a:cs typeface="Times New Roman" panose="02020603050405020304" pitchFamily="18" charset="0"/>
              </a:rPr>
              <a:t>&gt; </a:t>
            </a:r>
            <a:r>
              <a:rPr lang="en-US" altLang="zh-CN" sz="2400" i="1" dirty="0" err="1" smtClean="0">
                <a:cs typeface="Times New Roman" panose="02020603050405020304" pitchFamily="18" charset="0"/>
              </a:rPr>
              <a:t>f</a:t>
            </a:r>
            <a:r>
              <a:rPr lang="en-US" altLang="zh-CN" sz="2400" baseline="-25000" dirty="0" err="1" smtClean="0">
                <a:cs typeface="Times New Roman" panose="02020603050405020304" pitchFamily="18" charset="0"/>
              </a:rPr>
              <a:t>P</a:t>
            </a:r>
            <a:r>
              <a:rPr lang="zh-CN" altLang="en-US" sz="2400" dirty="0" smtClean="0">
                <a:cs typeface="Times New Roman" panose="02020603050405020304" pitchFamily="18" charset="0"/>
              </a:rPr>
              <a:t>时，电抗主要决定于</a:t>
            </a:r>
            <a:r>
              <a:rPr lang="en-US" altLang="zh-CN" sz="2400" i="1" dirty="0" smtClean="0">
                <a:cs typeface="Times New Roman" panose="02020603050405020304" pitchFamily="18" charset="0"/>
              </a:rPr>
              <a:t>C</a:t>
            </a:r>
            <a:r>
              <a:rPr lang="en-US" altLang="zh-CN" sz="2400" baseline="-25000" dirty="0" smtClean="0">
                <a:cs typeface="Times New Roman" panose="02020603050405020304" pitchFamily="18" charset="0"/>
              </a:rPr>
              <a:t>0</a:t>
            </a:r>
            <a:r>
              <a:rPr lang="zh-CN" altLang="en-US" sz="2400" dirty="0" smtClean="0">
                <a:cs typeface="Times New Roman" panose="02020603050405020304" pitchFamily="18" charset="0"/>
              </a:rPr>
              <a:t>，石英晶体又呈容性。</a:t>
            </a:r>
            <a:endParaRPr lang="en-US" altLang="zh-CN" sz="2400" dirty="0" smtClean="0">
              <a:cs typeface="Times New Roman" panose="02020603050405020304" pitchFamily="18" charset="0"/>
            </a:endParaRPr>
          </a:p>
          <a:p>
            <a:pPr eaLnBrk="1" hangingPunct="1">
              <a:lnSpc>
                <a:spcPct val="150000"/>
              </a:lnSpc>
            </a:pPr>
            <a:r>
              <a:rPr lang="zh-CN" altLang="en-US" sz="2400" dirty="0" smtClean="0">
                <a:cs typeface="Times New Roman" panose="02020603050405020304" pitchFamily="18" charset="0"/>
              </a:rPr>
              <a:t>只有在</a:t>
            </a:r>
            <a:r>
              <a:rPr lang="en-US" altLang="zh-CN" sz="2400" i="1" dirty="0" err="1" smtClean="0">
                <a:cs typeface="Times New Roman" panose="02020603050405020304" pitchFamily="18" charset="0"/>
              </a:rPr>
              <a:t>f</a:t>
            </a:r>
            <a:r>
              <a:rPr lang="en-US" altLang="zh-CN" sz="2400" baseline="-25000" dirty="0" err="1" smtClean="0">
                <a:cs typeface="Times New Roman" panose="02020603050405020304" pitchFamily="18" charset="0"/>
              </a:rPr>
              <a:t>s</a:t>
            </a:r>
            <a:r>
              <a:rPr lang="en-US" altLang="zh-CN" sz="2400" dirty="0" smtClean="0">
                <a:cs typeface="Times New Roman" panose="02020603050405020304" pitchFamily="18" charset="0"/>
              </a:rPr>
              <a:t>&lt; </a:t>
            </a:r>
            <a:r>
              <a:rPr lang="en-US" altLang="zh-CN" sz="2400" i="1" dirty="0" smtClean="0">
                <a:cs typeface="Times New Roman" panose="02020603050405020304" pitchFamily="18" charset="0"/>
              </a:rPr>
              <a:t>f </a:t>
            </a:r>
            <a:r>
              <a:rPr lang="en-US" altLang="zh-CN" sz="2400" dirty="0" smtClean="0">
                <a:cs typeface="Times New Roman" panose="02020603050405020304" pitchFamily="18" charset="0"/>
              </a:rPr>
              <a:t>&lt;</a:t>
            </a:r>
            <a:r>
              <a:rPr lang="en-US" altLang="zh-CN" sz="2400" i="1" dirty="0" err="1" smtClean="0">
                <a:cs typeface="Times New Roman" panose="02020603050405020304" pitchFamily="18" charset="0"/>
              </a:rPr>
              <a:t>f</a:t>
            </a:r>
            <a:r>
              <a:rPr lang="en-US" altLang="zh-CN" sz="2400" baseline="-25000" dirty="0" err="1" smtClean="0">
                <a:cs typeface="Times New Roman" panose="02020603050405020304" pitchFamily="18" charset="0"/>
              </a:rPr>
              <a:t>P</a:t>
            </a:r>
            <a:r>
              <a:rPr lang="zh-CN" altLang="en-US" sz="2400" dirty="0" smtClean="0">
                <a:cs typeface="Times New Roman" panose="02020603050405020304" pitchFamily="18" charset="0"/>
              </a:rPr>
              <a:t>的情况下，</a:t>
            </a:r>
            <a:r>
              <a:rPr lang="en-US" altLang="zh-CN" sz="2400" i="1" dirty="0" smtClean="0">
                <a:cs typeface="Times New Roman" panose="02020603050405020304" pitchFamily="18" charset="0"/>
              </a:rPr>
              <a:t>L</a:t>
            </a:r>
            <a:r>
              <a:rPr lang="zh-CN" altLang="en-US" sz="2400" i="1" dirty="0" smtClean="0">
                <a:cs typeface="Times New Roman" panose="02020603050405020304" pitchFamily="18" charset="0"/>
              </a:rPr>
              <a:t>、</a:t>
            </a:r>
            <a:r>
              <a:rPr lang="en-US" altLang="zh-CN" sz="2400" i="1" dirty="0" smtClean="0">
                <a:cs typeface="Times New Roman" panose="02020603050405020304" pitchFamily="18" charset="0"/>
              </a:rPr>
              <a:t>C</a:t>
            </a:r>
            <a:r>
              <a:rPr lang="zh-CN" altLang="en-US" sz="2400" i="1" dirty="0" smtClean="0">
                <a:cs typeface="Times New Roman" panose="02020603050405020304" pitchFamily="18" charset="0"/>
              </a:rPr>
              <a:t>、</a:t>
            </a:r>
            <a:r>
              <a:rPr lang="en-US" altLang="zh-CN" sz="2400" i="1" dirty="0" smtClean="0">
                <a:cs typeface="Times New Roman" panose="02020603050405020304" pitchFamily="18" charset="0"/>
              </a:rPr>
              <a:t>R</a:t>
            </a:r>
            <a:r>
              <a:rPr lang="zh-CN" altLang="en-US" sz="2400" dirty="0" smtClean="0">
                <a:cs typeface="Times New Roman" panose="02020603050405020304" pitchFamily="18" charset="0"/>
              </a:rPr>
              <a:t>支路呈感性，才会有与</a:t>
            </a:r>
            <a:r>
              <a:rPr lang="en-US" altLang="zh-CN" sz="2400" i="1" dirty="0" smtClean="0">
                <a:cs typeface="Times New Roman" panose="02020603050405020304" pitchFamily="18" charset="0"/>
              </a:rPr>
              <a:t>C</a:t>
            </a:r>
            <a:r>
              <a:rPr lang="en-US" altLang="zh-CN" sz="2400" baseline="-25000" dirty="0" smtClean="0">
                <a:cs typeface="Times New Roman" panose="02020603050405020304" pitchFamily="18" charset="0"/>
              </a:rPr>
              <a:t>0</a:t>
            </a:r>
            <a:r>
              <a:rPr lang="zh-CN" altLang="en-US" sz="2400" dirty="0" smtClean="0">
                <a:cs typeface="Times New Roman" panose="02020603050405020304" pitchFamily="18" charset="0"/>
              </a:rPr>
              <a:t>产生并联谐振的现象。并且</a:t>
            </a:r>
            <a:r>
              <a:rPr lang="en-US" altLang="zh-CN" sz="2400" i="1" dirty="0" smtClean="0">
                <a:cs typeface="Times New Roman" panose="02020603050405020304" pitchFamily="18" charset="0"/>
              </a:rPr>
              <a:t>C</a:t>
            </a:r>
            <a:r>
              <a:rPr lang="en-US" altLang="zh-CN" sz="2400" baseline="-25000" dirty="0" smtClean="0">
                <a:cs typeface="Times New Roman" panose="02020603050405020304" pitchFamily="18" charset="0"/>
              </a:rPr>
              <a:t>0</a:t>
            </a:r>
            <a:r>
              <a:rPr lang="zh-CN" altLang="en-US" sz="2400" dirty="0" smtClean="0">
                <a:cs typeface="Times New Roman" panose="02020603050405020304" pitchFamily="18" charset="0"/>
              </a:rPr>
              <a:t>和</a:t>
            </a:r>
            <a:r>
              <a:rPr lang="en-US" altLang="zh-CN" sz="2400" i="1" dirty="0" smtClean="0">
                <a:cs typeface="Times New Roman" panose="02020603050405020304" pitchFamily="18" charset="0"/>
              </a:rPr>
              <a:t>C</a:t>
            </a:r>
            <a:r>
              <a:rPr lang="zh-CN" altLang="en-US" sz="2400" dirty="0" smtClean="0">
                <a:cs typeface="Times New Roman" panose="02020603050405020304" pitchFamily="18" charset="0"/>
              </a:rPr>
              <a:t>的容量相差愈悬殊，</a:t>
            </a:r>
            <a:r>
              <a:rPr lang="en-US" altLang="zh-CN" sz="2400" i="1" dirty="0" err="1" smtClean="0">
                <a:cs typeface="Times New Roman" panose="02020603050405020304" pitchFamily="18" charset="0"/>
              </a:rPr>
              <a:t>f</a:t>
            </a:r>
            <a:r>
              <a:rPr lang="en-US" altLang="zh-CN" sz="2400" baseline="-25000" dirty="0" err="1" smtClean="0">
                <a:cs typeface="Times New Roman" panose="02020603050405020304" pitchFamily="18" charset="0"/>
              </a:rPr>
              <a:t>s</a:t>
            </a:r>
            <a:r>
              <a:rPr lang="zh-CN" altLang="en-US" sz="2400" dirty="0" smtClean="0">
                <a:cs typeface="Times New Roman" panose="02020603050405020304" pitchFamily="18" charset="0"/>
              </a:rPr>
              <a:t>和</a:t>
            </a:r>
            <a:r>
              <a:rPr lang="en-US" altLang="zh-CN" sz="2400" i="1" dirty="0" err="1" smtClean="0">
                <a:cs typeface="Times New Roman" panose="02020603050405020304" pitchFamily="18" charset="0"/>
              </a:rPr>
              <a:t>f</a:t>
            </a:r>
            <a:r>
              <a:rPr lang="en-US" altLang="zh-CN" sz="2400" baseline="-25000" dirty="0" err="1" smtClean="0">
                <a:cs typeface="Times New Roman" panose="02020603050405020304" pitchFamily="18" charset="0"/>
              </a:rPr>
              <a:t>P</a:t>
            </a:r>
            <a:r>
              <a:rPr lang="zh-CN" altLang="en-US" sz="2400" dirty="0" smtClean="0">
                <a:cs typeface="Times New Roman" panose="02020603050405020304" pitchFamily="18" charset="0"/>
              </a:rPr>
              <a:t>愈接近，石英晶体呈感性的频带愈窄。</a:t>
            </a:r>
            <a:endParaRPr lang="en-US" altLang="zh-CN" sz="2400" dirty="0" smtClean="0">
              <a:cs typeface="Times New Roman" panose="02020603050405020304" pitchFamily="18" charset="0"/>
            </a:endParaRPr>
          </a:p>
          <a:p>
            <a:pPr eaLnBrk="1" hangingPunct="1">
              <a:lnSpc>
                <a:spcPct val="150000"/>
              </a:lnSpc>
            </a:pPr>
            <a:r>
              <a:rPr lang="zh-CN" altLang="en-US" sz="2400" dirty="0" smtClean="0">
                <a:cs typeface="Times New Roman" panose="02020603050405020304" pitchFamily="18" charset="0"/>
              </a:rPr>
              <a:t>由于</a:t>
            </a:r>
            <a:r>
              <a:rPr lang="en-US" altLang="zh-CN" sz="2400" i="1" dirty="0" smtClean="0">
                <a:cs typeface="Times New Roman" panose="02020603050405020304" pitchFamily="18" charset="0"/>
              </a:rPr>
              <a:t>C</a:t>
            </a:r>
            <a:r>
              <a:rPr lang="zh-CN" altLang="en-US" sz="2400" dirty="0" smtClean="0">
                <a:cs typeface="Times New Roman" panose="02020603050405020304" pitchFamily="18" charset="0"/>
              </a:rPr>
              <a:t>和</a:t>
            </a:r>
            <a:r>
              <a:rPr lang="en-US" altLang="zh-CN" sz="2400" i="1" dirty="0" smtClean="0">
                <a:cs typeface="Times New Roman" panose="02020603050405020304" pitchFamily="18" charset="0"/>
              </a:rPr>
              <a:t>R</a:t>
            </a:r>
            <a:r>
              <a:rPr lang="zh-CN" altLang="en-US" sz="2400" dirty="0" smtClean="0">
                <a:cs typeface="Times New Roman" panose="02020603050405020304" pitchFamily="18" charset="0"/>
              </a:rPr>
              <a:t>的数值都很小，</a:t>
            </a:r>
            <a:r>
              <a:rPr lang="en-US" altLang="zh-CN" sz="2400" i="1" dirty="0" smtClean="0">
                <a:cs typeface="Times New Roman" panose="02020603050405020304" pitchFamily="18" charset="0"/>
              </a:rPr>
              <a:t>L</a:t>
            </a:r>
            <a:r>
              <a:rPr lang="zh-CN" altLang="en-US" sz="2400" dirty="0" smtClean="0">
                <a:cs typeface="Times New Roman" panose="02020603050405020304" pitchFamily="18" charset="0"/>
              </a:rPr>
              <a:t>数值很大，石英晶体的</a:t>
            </a:r>
            <a:r>
              <a:rPr lang="en-US" altLang="zh-CN" sz="2400" i="1" dirty="0" smtClean="0">
                <a:cs typeface="Times New Roman" panose="02020603050405020304" pitchFamily="18" charset="0"/>
              </a:rPr>
              <a:t>Q</a:t>
            </a:r>
            <a:r>
              <a:rPr lang="zh-CN" altLang="en-US" sz="2400" dirty="0" smtClean="0">
                <a:cs typeface="Times New Roman" panose="02020603050405020304" pitchFamily="18" charset="0"/>
              </a:rPr>
              <a:t>值非常高，可达</a:t>
            </a:r>
            <a:r>
              <a:rPr lang="en-US" altLang="zh-CN" sz="2400" dirty="0" smtClean="0">
                <a:cs typeface="Times New Roman" panose="02020603050405020304" pitchFamily="18" charset="0"/>
              </a:rPr>
              <a:t>10</a:t>
            </a:r>
            <a:r>
              <a:rPr lang="en-US" altLang="zh-CN" sz="2400" baseline="30000" dirty="0" smtClean="0">
                <a:cs typeface="Times New Roman" panose="02020603050405020304" pitchFamily="18" charset="0"/>
              </a:rPr>
              <a:t>4</a:t>
            </a:r>
            <a:r>
              <a:rPr lang="en-US" altLang="zh-CN" sz="2400" dirty="0" smtClean="0">
                <a:cs typeface="Times New Roman" panose="02020603050405020304" pitchFamily="18" charset="0"/>
              </a:rPr>
              <a:t>~10</a:t>
            </a:r>
            <a:r>
              <a:rPr lang="en-US" altLang="zh-CN" sz="2400" baseline="30000" dirty="0" smtClean="0">
                <a:cs typeface="Times New Roman" panose="02020603050405020304" pitchFamily="18" charset="0"/>
              </a:rPr>
              <a:t>6</a:t>
            </a:r>
            <a:r>
              <a:rPr lang="zh-CN" altLang="en-US" sz="2400" dirty="0" smtClean="0">
                <a:cs typeface="Times New Roman" panose="02020603050405020304" pitchFamily="18" charset="0"/>
              </a:rPr>
              <a:t>。</a:t>
            </a:r>
          </a:p>
        </p:txBody>
      </p:sp>
      <p:sp>
        <p:nvSpPr>
          <p:cNvPr id="2" name="灯片编号占位符 1"/>
          <p:cNvSpPr>
            <a:spLocks noGrp="1"/>
          </p:cNvSpPr>
          <p:nvPr>
            <p:ph type="sldNum" sz="quarter" idx="10"/>
          </p:nvPr>
        </p:nvSpPr>
        <p:spPr/>
        <p:txBody>
          <a:bodyPr/>
          <a:lstStyle/>
          <a:p>
            <a:fld id="{C9682756-EC6C-4E7C-8D57-90E8392FCAE1}" type="slidenum">
              <a:rPr lang="en-US" altLang="zh-CN" smtClean="0"/>
              <a:pPr/>
              <a:t>103</a:t>
            </a:fld>
            <a:endParaRPr lang="en-US" altLang="zh-CN"/>
          </a:p>
        </p:txBody>
      </p:sp>
    </p:spTree>
    <p:extLst>
      <p:ext uri="{BB962C8B-B14F-4D97-AF65-F5344CB8AC3E}">
        <p14:creationId xmlns:p14="http://schemas.microsoft.com/office/powerpoint/2010/main" val="2666829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 calcmode="lin" valueType="num">
                                      <p:cBhvr additive="base">
                                        <p:cTn id="7" dur="500" fill="hold"/>
                                        <p:tgtEl>
                                          <p:spTgt spid="450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0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5059">
                                            <p:txEl>
                                              <p:pRg st="1" end="1"/>
                                            </p:txEl>
                                          </p:spTgt>
                                        </p:tgtEl>
                                        <p:attrNameLst>
                                          <p:attrName>style.visibility</p:attrName>
                                        </p:attrNameLst>
                                      </p:cBhvr>
                                      <p:to>
                                        <p:strVal val="visible"/>
                                      </p:to>
                                    </p:set>
                                    <p:anim calcmode="lin" valueType="num">
                                      <p:cBhvr additive="base">
                                        <p:cTn id="13" dur="500" fill="hold"/>
                                        <p:tgtEl>
                                          <p:spTgt spid="450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50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059">
                                            <p:txEl>
                                              <p:pRg st="2" end="2"/>
                                            </p:txEl>
                                          </p:spTgt>
                                        </p:tgtEl>
                                        <p:attrNameLst>
                                          <p:attrName>style.visibility</p:attrName>
                                        </p:attrNameLst>
                                      </p:cBhvr>
                                      <p:to>
                                        <p:strVal val="visible"/>
                                      </p:to>
                                    </p:set>
                                    <p:anim calcmode="lin" valueType="num">
                                      <p:cBhvr additive="base">
                                        <p:cTn id="19" dur="500" fill="hold"/>
                                        <p:tgtEl>
                                          <p:spTgt spid="4505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505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谐振的应用</a:t>
            </a:r>
            <a:endParaRPr lang="zh-CN" altLang="en-US" dirty="0"/>
          </a:p>
        </p:txBody>
      </p:sp>
      <p:sp>
        <p:nvSpPr>
          <p:cNvPr id="3" name="内容占位符 2"/>
          <p:cNvSpPr>
            <a:spLocks noGrp="1"/>
          </p:cNvSpPr>
          <p:nvPr>
            <p:ph idx="1"/>
          </p:nvPr>
        </p:nvSpPr>
        <p:spPr/>
        <p:txBody>
          <a:bodyPr/>
          <a:lstStyle/>
          <a:p>
            <a:pPr>
              <a:lnSpc>
                <a:spcPct val="150000"/>
              </a:lnSpc>
              <a:spcBef>
                <a:spcPts val="0"/>
              </a:spcBef>
            </a:pPr>
            <a:r>
              <a:rPr lang="zh-CN" altLang="en-US" dirty="0" smtClean="0">
                <a:solidFill>
                  <a:srgbClr val="FF0000"/>
                </a:solidFill>
              </a:rPr>
              <a:t>接收机的调谐装置</a:t>
            </a:r>
            <a:r>
              <a:rPr lang="en-US" altLang="zh-CN" dirty="0" smtClean="0">
                <a:solidFill>
                  <a:srgbClr val="FF0000"/>
                </a:solidFill>
              </a:rPr>
              <a:t/>
            </a:r>
            <a:br>
              <a:rPr lang="en-US" altLang="zh-CN" dirty="0" smtClean="0">
                <a:solidFill>
                  <a:srgbClr val="FF0000"/>
                </a:solidFill>
              </a:rPr>
            </a:br>
            <a:r>
              <a:rPr lang="zh-CN" altLang="en-US" dirty="0" smtClean="0"/>
              <a:t>从天线感应出的众多无线电信号中选出需要的电台信号。</a:t>
            </a:r>
            <a:endParaRPr lang="en-US" altLang="zh-CN" dirty="0" smtClean="0"/>
          </a:p>
          <a:p>
            <a:pPr>
              <a:lnSpc>
                <a:spcPct val="150000"/>
              </a:lnSpc>
              <a:spcBef>
                <a:spcPts val="0"/>
              </a:spcBef>
            </a:pPr>
            <a:r>
              <a:rPr lang="zh-CN" altLang="en-US" dirty="0" smtClean="0">
                <a:solidFill>
                  <a:srgbClr val="FF0000"/>
                </a:solidFill>
              </a:rPr>
              <a:t>振荡电路的选频网络</a:t>
            </a:r>
            <a:r>
              <a:rPr lang="en-US" altLang="zh-CN" dirty="0" smtClean="0">
                <a:solidFill>
                  <a:srgbClr val="FF0000"/>
                </a:solidFill>
              </a:rPr>
              <a:t/>
            </a:r>
            <a:br>
              <a:rPr lang="en-US" altLang="zh-CN" dirty="0" smtClean="0">
                <a:solidFill>
                  <a:srgbClr val="FF0000"/>
                </a:solidFill>
              </a:rPr>
            </a:br>
            <a:r>
              <a:rPr lang="zh-CN" altLang="en-US" dirty="0" smtClean="0"/>
              <a:t>选择设定的频率进行反馈，形成正弦振荡。</a:t>
            </a:r>
            <a:endParaRPr lang="en-US" altLang="zh-CN" dirty="0" smtClean="0"/>
          </a:p>
          <a:p>
            <a:pPr>
              <a:lnSpc>
                <a:spcPct val="150000"/>
              </a:lnSpc>
              <a:spcBef>
                <a:spcPts val="0"/>
              </a:spcBef>
            </a:pPr>
            <a:r>
              <a:rPr lang="zh-CN" altLang="en-US" dirty="0" smtClean="0">
                <a:solidFill>
                  <a:srgbClr val="FF0000"/>
                </a:solidFill>
              </a:rPr>
              <a:t>滤波电路</a:t>
            </a:r>
            <a:r>
              <a:rPr lang="en-US" altLang="zh-CN" dirty="0" smtClean="0"/>
              <a:t/>
            </a:r>
            <a:br>
              <a:rPr lang="en-US" altLang="zh-CN" dirty="0" smtClean="0"/>
            </a:br>
            <a:r>
              <a:rPr lang="zh-CN" altLang="en-US" dirty="0" smtClean="0"/>
              <a:t>把输入信号中的某些频率信号挑选出来输出。</a:t>
            </a:r>
            <a:endParaRPr lang="zh-CN" altLang="en-US" dirty="0"/>
          </a:p>
        </p:txBody>
      </p:sp>
      <p:sp>
        <p:nvSpPr>
          <p:cNvPr id="4" name="灯片编号占位符 3"/>
          <p:cNvSpPr>
            <a:spLocks noGrp="1"/>
          </p:cNvSpPr>
          <p:nvPr>
            <p:ph type="sldNum" sz="quarter" idx="10"/>
          </p:nvPr>
        </p:nvSpPr>
        <p:spPr/>
        <p:txBody>
          <a:bodyPr/>
          <a:lstStyle/>
          <a:p>
            <a:fld id="{C9682756-EC6C-4E7C-8D57-90E8392FCAE1}" type="slidenum">
              <a:rPr lang="en-US" altLang="zh-CN" smtClean="0"/>
              <a:pPr/>
              <a:t>104</a:t>
            </a:fld>
            <a:endParaRPr lang="en-US" altLang="zh-CN"/>
          </a:p>
        </p:txBody>
      </p:sp>
    </p:spTree>
    <p:extLst>
      <p:ext uri="{BB962C8B-B14F-4D97-AF65-F5344CB8AC3E}">
        <p14:creationId xmlns:p14="http://schemas.microsoft.com/office/powerpoint/2010/main" val="379918514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CN" dirty="0" smtClean="0">
                <a:ea typeface="宋体" charset="-122"/>
              </a:rPr>
              <a:t>3.6 </a:t>
            </a:r>
            <a:r>
              <a:rPr lang="zh-CN" altLang="en-US" dirty="0" smtClean="0">
                <a:ea typeface="宋体" charset="-122"/>
              </a:rPr>
              <a:t>三相交流电路</a:t>
            </a: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105</a:t>
            </a:fld>
            <a:endParaRPr lang="zh-CN" altLang="en-US"/>
          </a:p>
        </p:txBody>
      </p:sp>
      <p:sp>
        <p:nvSpPr>
          <p:cNvPr id="9219" name="Rectangle 3"/>
          <p:cNvSpPr>
            <a:spLocks noGrp="1" noChangeArrowheads="1"/>
          </p:cNvSpPr>
          <p:nvPr>
            <p:ph sz="quarter" idx="11"/>
          </p:nvPr>
        </p:nvSpPr>
        <p:spPr/>
        <p:txBody>
          <a:bodyPr/>
          <a:lstStyle/>
          <a:p>
            <a:pPr>
              <a:lnSpc>
                <a:spcPct val="150000"/>
              </a:lnSpc>
              <a:buFont typeface="Wingdings" pitchFamily="2" charset="2"/>
              <a:buNone/>
            </a:pPr>
            <a:r>
              <a:rPr lang="en-US" altLang="zh-CN" dirty="0" smtClean="0">
                <a:ea typeface="宋体" charset="-122"/>
              </a:rPr>
              <a:t>3.6.1  </a:t>
            </a:r>
            <a:r>
              <a:rPr lang="zh-CN" altLang="en-US" dirty="0" smtClean="0">
                <a:ea typeface="宋体" charset="-122"/>
              </a:rPr>
              <a:t>三相电源</a:t>
            </a:r>
          </a:p>
          <a:p>
            <a:pPr>
              <a:lnSpc>
                <a:spcPct val="150000"/>
              </a:lnSpc>
              <a:buFont typeface="Wingdings" pitchFamily="2" charset="2"/>
              <a:buNone/>
            </a:pPr>
            <a:r>
              <a:rPr lang="en-US" altLang="zh-CN" dirty="0" smtClean="0">
                <a:ea typeface="宋体" charset="-122"/>
              </a:rPr>
              <a:t>3.6.2  </a:t>
            </a:r>
            <a:r>
              <a:rPr lang="zh-CN" altLang="en-US" dirty="0" smtClean="0">
                <a:ea typeface="宋体" charset="-122"/>
              </a:rPr>
              <a:t>负载星形联结的三相电路</a:t>
            </a:r>
          </a:p>
          <a:p>
            <a:pPr>
              <a:lnSpc>
                <a:spcPct val="150000"/>
              </a:lnSpc>
              <a:buFont typeface="Wingdings" pitchFamily="2" charset="2"/>
              <a:buNone/>
            </a:pPr>
            <a:r>
              <a:rPr lang="en-US" altLang="zh-CN" dirty="0" smtClean="0">
                <a:ea typeface="宋体" charset="-122"/>
              </a:rPr>
              <a:t>3.6.3  </a:t>
            </a:r>
            <a:r>
              <a:rPr lang="zh-CN" altLang="en-US" dirty="0" smtClean="0">
                <a:ea typeface="宋体" charset="-122"/>
              </a:rPr>
              <a:t>负载三角形联结的三相电路</a:t>
            </a:r>
          </a:p>
          <a:p>
            <a:pPr>
              <a:lnSpc>
                <a:spcPct val="150000"/>
              </a:lnSpc>
              <a:buFont typeface="Wingdings" pitchFamily="2" charset="2"/>
              <a:buNone/>
            </a:pPr>
            <a:r>
              <a:rPr lang="en-US" altLang="zh-CN" dirty="0" smtClean="0">
                <a:ea typeface="宋体" charset="-122"/>
              </a:rPr>
              <a:t>3.6.4  </a:t>
            </a:r>
            <a:r>
              <a:rPr lang="zh-CN" altLang="en-US" dirty="0" smtClean="0">
                <a:ea typeface="宋体" charset="-122"/>
              </a:rPr>
              <a:t>三相负载的功率</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9219">
                                            <p:txEl>
                                              <p:pRg st="0" end="0"/>
                                            </p:txEl>
                                          </p:spTgt>
                                        </p:tgtEl>
                                        <p:attrNameLst>
                                          <p:attrName>style.visibility</p:attrName>
                                        </p:attrNameLst>
                                      </p:cBhvr>
                                      <p:to>
                                        <p:strVal val="visible"/>
                                      </p:to>
                                    </p:set>
                                  </p:childTnLst>
                                </p:cTn>
                              </p:par>
                            </p:childTnLst>
                          </p:cTn>
                        </p:par>
                        <p:par>
                          <p:cTn id="7" fill="hold">
                            <p:stCondLst>
                              <p:cond delay="401"/>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9219">
                                            <p:txEl>
                                              <p:pRg st="1" end="1"/>
                                            </p:txEl>
                                          </p:spTgt>
                                        </p:tgtEl>
                                        <p:attrNameLst>
                                          <p:attrName>style.visibility</p:attrName>
                                        </p:attrNameLst>
                                      </p:cBhvr>
                                      <p:to>
                                        <p:strVal val="visible"/>
                                      </p:to>
                                    </p:set>
                                  </p:childTnLst>
                                </p:cTn>
                              </p:par>
                            </p:childTnLst>
                          </p:cTn>
                        </p:par>
                        <p:par>
                          <p:cTn id="10" fill="hold">
                            <p:stCondLst>
                              <p:cond delay="1152"/>
                            </p:stCondLst>
                            <p:childTnLst>
                              <p:par>
                                <p:cTn id="11" presetID="1" presetClass="entr" presetSubtype="0" fill="hold" grpId="0" nodeType="afterEffect">
                                  <p:stCondLst>
                                    <p:cond delay="0"/>
                                  </p:stCondLst>
                                  <p:iterate type="lt">
                                    <p:tmAbs val="50"/>
                                  </p:iterate>
                                  <p:childTnLst>
                                    <p:set>
                                      <p:cBhvr>
                                        <p:cTn id="12" dur="1" fill="hold">
                                          <p:stCondLst>
                                            <p:cond delay="0"/>
                                          </p:stCondLst>
                                        </p:cTn>
                                        <p:tgtEl>
                                          <p:spTgt spid="9219">
                                            <p:txEl>
                                              <p:pRg st="2" end="2"/>
                                            </p:txEl>
                                          </p:spTgt>
                                        </p:tgtEl>
                                        <p:attrNameLst>
                                          <p:attrName>style.visibility</p:attrName>
                                        </p:attrNameLst>
                                      </p:cBhvr>
                                      <p:to>
                                        <p:strVal val="visible"/>
                                      </p:to>
                                    </p:set>
                                  </p:childTnLst>
                                </p:cTn>
                              </p:par>
                            </p:childTnLst>
                          </p:cTn>
                        </p:par>
                        <p:par>
                          <p:cTn id="13" fill="hold">
                            <p:stCondLst>
                              <p:cond delay="1953"/>
                            </p:stCondLst>
                            <p:childTnLst>
                              <p:par>
                                <p:cTn id="14" presetID="1" presetClass="entr" presetSubtype="0" fill="hold" grpId="0" nodeType="afterEffect">
                                  <p:stCondLst>
                                    <p:cond delay="0"/>
                                  </p:stCondLst>
                                  <p:iterate type="lt">
                                    <p:tmAbs val="50"/>
                                  </p:iterate>
                                  <p:childTnLst>
                                    <p:set>
                                      <p:cBhvr>
                                        <p:cTn id="15"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bldLvl="5"/>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ltLang="zh-CN" sz="3600" smtClean="0">
                <a:ea typeface="宋体" charset="-122"/>
              </a:rPr>
              <a:t>3.6.1 </a:t>
            </a:r>
            <a:r>
              <a:rPr lang="zh-CN" altLang="en-US" sz="3600" smtClean="0">
                <a:ea typeface="宋体" charset="-122"/>
              </a:rPr>
              <a:t>三相电源</a:t>
            </a: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106</a:t>
            </a:fld>
            <a:endParaRPr lang="zh-CN" altLang="en-US"/>
          </a:p>
        </p:txBody>
      </p:sp>
      <p:sp>
        <p:nvSpPr>
          <p:cNvPr id="99331" name="Rectangle 3"/>
          <p:cNvSpPr>
            <a:spLocks noGrp="1" noChangeArrowheads="1"/>
          </p:cNvSpPr>
          <p:nvPr>
            <p:ph sz="quarter" idx="11"/>
          </p:nvPr>
        </p:nvSpPr>
        <p:spPr/>
        <p:txBody>
          <a:bodyPr/>
          <a:lstStyle/>
          <a:p>
            <a:r>
              <a:rPr lang="zh-CN" altLang="en-US" dirty="0" smtClean="0">
                <a:ea typeface="宋体" charset="-122"/>
              </a:rPr>
              <a:t>多个电源工作在同一频率正弦但相位不同的电路或系统成为多相系统，三相系统的电源只有三个特定的电源相位。</a:t>
            </a:r>
          </a:p>
          <a:p>
            <a:r>
              <a:rPr lang="zh-CN" altLang="en-US" dirty="0" smtClean="0">
                <a:ea typeface="宋体" charset="-122"/>
              </a:rPr>
              <a:t>三相系统是目前最普遍且最经济的多相系统</a:t>
            </a:r>
          </a:p>
          <a:p>
            <a:pPr lvl="1"/>
            <a:r>
              <a:rPr lang="zh-CN" altLang="en-US" sz="2400" dirty="0" smtClean="0"/>
              <a:t>几乎所有发电和输电都采用三相制，工作频率</a:t>
            </a:r>
            <a:r>
              <a:rPr lang="en-US" altLang="zh-CN" sz="2400" dirty="0" smtClean="0"/>
              <a:t>50</a:t>
            </a:r>
            <a:r>
              <a:rPr lang="zh-CN" altLang="en-US" sz="2400" dirty="0" smtClean="0"/>
              <a:t>或</a:t>
            </a:r>
            <a:r>
              <a:rPr lang="en-US" altLang="zh-CN" sz="2400" dirty="0" smtClean="0"/>
              <a:t>60Hz,</a:t>
            </a:r>
            <a:r>
              <a:rPr lang="zh-CN" altLang="en-US" sz="2400" dirty="0" smtClean="0"/>
              <a:t>需要单相或两相可以直接从三相电源获得，无需 单独产生。</a:t>
            </a:r>
          </a:p>
          <a:p>
            <a:pPr lvl="1"/>
            <a:r>
              <a:rPr lang="zh-CN" altLang="en-US" sz="2400" dirty="0" smtClean="0"/>
              <a:t>三相电源的每一瞬时功率恒定（无波动），因此，功率传输平稳，且避免了三相设备的振动。</a:t>
            </a:r>
          </a:p>
          <a:p>
            <a:pPr lvl="1"/>
            <a:r>
              <a:rPr lang="zh-CN" altLang="en-US" sz="2400" dirty="0" smtClean="0"/>
              <a:t>同样能量的功率传输，三相比单相更经济（节省输电线材）。</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animEffect transition="in" filter="wipe(up)">
                                      <p:cBhvr>
                                        <p:cTn id="7" dur="500"/>
                                        <p:tgtEl>
                                          <p:spTgt spid="993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9331">
                                            <p:txEl>
                                              <p:pRg st="1" end="1"/>
                                            </p:txEl>
                                          </p:spTgt>
                                        </p:tgtEl>
                                        <p:attrNameLst>
                                          <p:attrName>style.visibility</p:attrName>
                                        </p:attrNameLst>
                                      </p:cBhvr>
                                      <p:to>
                                        <p:strVal val="visible"/>
                                      </p:to>
                                    </p:set>
                                    <p:animEffect transition="in" filter="wipe(up)">
                                      <p:cBhvr>
                                        <p:cTn id="12" dur="500"/>
                                        <p:tgtEl>
                                          <p:spTgt spid="993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9331">
                                            <p:txEl>
                                              <p:pRg st="2" end="2"/>
                                            </p:txEl>
                                          </p:spTgt>
                                        </p:tgtEl>
                                        <p:attrNameLst>
                                          <p:attrName>style.visibility</p:attrName>
                                        </p:attrNameLst>
                                      </p:cBhvr>
                                      <p:to>
                                        <p:strVal val="visible"/>
                                      </p:to>
                                    </p:set>
                                    <p:animEffect transition="in" filter="wipe(up)">
                                      <p:cBhvr>
                                        <p:cTn id="17" dur="500"/>
                                        <p:tgtEl>
                                          <p:spTgt spid="993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9331">
                                            <p:txEl>
                                              <p:pRg st="3" end="3"/>
                                            </p:txEl>
                                          </p:spTgt>
                                        </p:tgtEl>
                                        <p:attrNameLst>
                                          <p:attrName>style.visibility</p:attrName>
                                        </p:attrNameLst>
                                      </p:cBhvr>
                                      <p:to>
                                        <p:strVal val="visible"/>
                                      </p:to>
                                    </p:set>
                                    <p:animEffect transition="in" filter="wipe(up)">
                                      <p:cBhvr>
                                        <p:cTn id="22" dur="500"/>
                                        <p:tgtEl>
                                          <p:spTgt spid="993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9331">
                                            <p:txEl>
                                              <p:pRg st="4" end="4"/>
                                            </p:txEl>
                                          </p:spTgt>
                                        </p:tgtEl>
                                        <p:attrNameLst>
                                          <p:attrName>style.visibility</p:attrName>
                                        </p:attrNameLst>
                                      </p:cBhvr>
                                      <p:to>
                                        <p:strVal val="visible"/>
                                      </p:to>
                                    </p:set>
                                    <p:animEffect transition="in" filter="wipe(up)">
                                      <p:cBhvr>
                                        <p:cTn id="27" dur="500"/>
                                        <p:tgtEl>
                                          <p:spTgt spid="993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5" name="Rectangle 2"/>
          <p:cNvSpPr>
            <a:spLocks noGrp="1" noChangeArrowheads="1"/>
          </p:cNvSpPr>
          <p:nvPr>
            <p:ph type="title"/>
          </p:nvPr>
        </p:nvSpPr>
        <p:spPr/>
        <p:txBody>
          <a:bodyPr/>
          <a:lstStyle/>
          <a:p>
            <a:r>
              <a:rPr lang="en-US" altLang="zh-CN" sz="3600" smtClean="0">
                <a:ea typeface="宋体" charset="-122"/>
              </a:rPr>
              <a:t>3.6.1 </a:t>
            </a:r>
            <a:r>
              <a:rPr lang="zh-CN" altLang="en-US" sz="3600" smtClean="0">
                <a:ea typeface="宋体" charset="-122"/>
              </a:rPr>
              <a:t>三相电源</a:t>
            </a:r>
            <a:r>
              <a:rPr lang="zh-CN" altLang="en-US" smtClean="0">
                <a:ea typeface="楷体_GB2312" pitchFamily="49" charset="-122"/>
              </a:rPr>
              <a:t>（续</a:t>
            </a:r>
            <a:r>
              <a:rPr lang="en-US" altLang="zh-CN" smtClean="0">
                <a:ea typeface="楷体_GB2312" pitchFamily="49" charset="-122"/>
              </a:rPr>
              <a:t>1</a:t>
            </a:r>
            <a:r>
              <a:rPr lang="zh-CN" altLang="en-US" smtClean="0">
                <a:ea typeface="楷体_GB2312" pitchFamily="49" charset="-122"/>
              </a:rPr>
              <a:t>）</a:t>
            </a:r>
          </a:p>
        </p:txBody>
      </p:sp>
      <p:sp>
        <p:nvSpPr>
          <p:cNvPr id="35866" name="Rectangle 3"/>
          <p:cNvSpPr>
            <a:spLocks noGrp="1" noChangeArrowheads="1"/>
          </p:cNvSpPr>
          <p:nvPr>
            <p:ph sz="quarter" idx="11"/>
          </p:nvPr>
        </p:nvSpPr>
        <p:spPr/>
        <p:txBody>
          <a:bodyPr/>
          <a:lstStyle/>
          <a:p>
            <a:r>
              <a:rPr lang="zh-CN" altLang="en-US" smtClean="0">
                <a:ea typeface="宋体" charset="-122"/>
              </a:rPr>
              <a:t>三相电源的产生</a:t>
            </a:r>
          </a:p>
        </p:txBody>
      </p:sp>
      <p:grpSp>
        <p:nvGrpSpPr>
          <p:cNvPr id="2" name="Group 4"/>
          <p:cNvGrpSpPr>
            <a:grpSpLocks/>
          </p:cNvGrpSpPr>
          <p:nvPr/>
        </p:nvGrpSpPr>
        <p:grpSpPr bwMode="auto">
          <a:xfrm>
            <a:off x="6623050" y="1689100"/>
            <a:ext cx="1455738" cy="1144588"/>
            <a:chOff x="3399" y="2057"/>
            <a:chExt cx="917" cy="721"/>
          </a:xfrm>
        </p:grpSpPr>
        <p:grpSp>
          <p:nvGrpSpPr>
            <p:cNvPr id="35962" name="Group 5"/>
            <p:cNvGrpSpPr>
              <a:grpSpLocks/>
            </p:cNvGrpSpPr>
            <p:nvPr/>
          </p:nvGrpSpPr>
          <p:grpSpPr bwMode="auto">
            <a:xfrm>
              <a:off x="3399" y="2057"/>
              <a:ext cx="917" cy="721"/>
              <a:chOff x="3399" y="2057"/>
              <a:chExt cx="917" cy="721"/>
            </a:xfrm>
          </p:grpSpPr>
          <p:grpSp>
            <p:nvGrpSpPr>
              <p:cNvPr id="35965" name="Group 6"/>
              <p:cNvGrpSpPr>
                <a:grpSpLocks/>
              </p:cNvGrpSpPr>
              <p:nvPr/>
            </p:nvGrpSpPr>
            <p:grpSpPr bwMode="auto">
              <a:xfrm>
                <a:off x="3684" y="2128"/>
                <a:ext cx="398" cy="577"/>
                <a:chOff x="3684" y="2128"/>
                <a:chExt cx="398" cy="577"/>
              </a:xfrm>
            </p:grpSpPr>
            <p:grpSp>
              <p:nvGrpSpPr>
                <p:cNvPr id="35968" name="Group 7"/>
                <p:cNvGrpSpPr>
                  <a:grpSpLocks/>
                </p:cNvGrpSpPr>
                <p:nvPr/>
              </p:nvGrpSpPr>
              <p:grpSpPr bwMode="auto">
                <a:xfrm>
                  <a:off x="3684" y="2128"/>
                  <a:ext cx="351" cy="577"/>
                  <a:chOff x="3378" y="2258"/>
                  <a:chExt cx="351" cy="577"/>
                </a:xfrm>
              </p:grpSpPr>
              <p:grpSp>
                <p:nvGrpSpPr>
                  <p:cNvPr id="35996" name="Group 8"/>
                  <p:cNvGrpSpPr>
                    <a:grpSpLocks/>
                  </p:cNvGrpSpPr>
                  <p:nvPr/>
                </p:nvGrpSpPr>
                <p:grpSpPr bwMode="auto">
                  <a:xfrm>
                    <a:off x="3378" y="2258"/>
                    <a:ext cx="350" cy="104"/>
                    <a:chOff x="4014" y="2354"/>
                    <a:chExt cx="198" cy="80"/>
                  </a:xfrm>
                </p:grpSpPr>
                <p:sp>
                  <p:nvSpPr>
                    <p:cNvPr id="36001" name="Freeform 9"/>
                    <p:cNvSpPr>
                      <a:spLocks/>
                    </p:cNvSpPr>
                    <p:nvPr/>
                  </p:nvSpPr>
                  <p:spPr bwMode="auto">
                    <a:xfrm>
                      <a:off x="4014" y="2402"/>
                      <a:ext cx="197" cy="32"/>
                    </a:xfrm>
                    <a:custGeom>
                      <a:avLst/>
                      <a:gdLst>
                        <a:gd name="T0" fmla="*/ 0 w 197"/>
                        <a:gd name="T1" fmla="*/ 2 h 32"/>
                        <a:gd name="T2" fmla="*/ 2 w 197"/>
                        <a:gd name="T3" fmla="*/ 32 h 32"/>
                        <a:gd name="T4" fmla="*/ 197 w 197"/>
                        <a:gd name="T5" fmla="*/ 32 h 32"/>
                        <a:gd name="T6" fmla="*/ 197 w 197"/>
                        <a:gd name="T7" fmla="*/ 0 h 32"/>
                        <a:gd name="T8" fmla="*/ 0 60000 65536"/>
                        <a:gd name="T9" fmla="*/ 0 60000 65536"/>
                        <a:gd name="T10" fmla="*/ 0 60000 65536"/>
                        <a:gd name="T11" fmla="*/ 0 60000 65536"/>
                        <a:gd name="T12" fmla="*/ 0 w 197"/>
                        <a:gd name="T13" fmla="*/ 0 h 32"/>
                        <a:gd name="T14" fmla="*/ 197 w 197"/>
                        <a:gd name="T15" fmla="*/ 32 h 32"/>
                      </a:gdLst>
                      <a:ahLst/>
                      <a:cxnLst>
                        <a:cxn ang="T8">
                          <a:pos x="T0" y="T1"/>
                        </a:cxn>
                        <a:cxn ang="T9">
                          <a:pos x="T2" y="T3"/>
                        </a:cxn>
                        <a:cxn ang="T10">
                          <a:pos x="T4" y="T5"/>
                        </a:cxn>
                        <a:cxn ang="T11">
                          <a:pos x="T6" y="T7"/>
                        </a:cxn>
                      </a:cxnLst>
                      <a:rect l="T12" t="T13" r="T14" b="T15"/>
                      <a:pathLst>
                        <a:path w="197" h="32">
                          <a:moveTo>
                            <a:pt x="0" y="2"/>
                          </a:moveTo>
                          <a:lnTo>
                            <a:pt x="2" y="32"/>
                          </a:lnTo>
                          <a:lnTo>
                            <a:pt x="197" y="32"/>
                          </a:lnTo>
                          <a:lnTo>
                            <a:pt x="197"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002" name="Freeform 10"/>
                    <p:cNvSpPr>
                      <a:spLocks/>
                    </p:cNvSpPr>
                    <p:nvPr/>
                  </p:nvSpPr>
                  <p:spPr bwMode="auto">
                    <a:xfrm>
                      <a:off x="4014" y="2354"/>
                      <a:ext cx="198" cy="54"/>
                    </a:xfrm>
                    <a:custGeom>
                      <a:avLst/>
                      <a:gdLst>
                        <a:gd name="T0" fmla="*/ 0 w 198"/>
                        <a:gd name="T1" fmla="*/ 50 h 54"/>
                        <a:gd name="T2" fmla="*/ 20 w 198"/>
                        <a:gd name="T3" fmla="*/ 24 h 54"/>
                        <a:gd name="T4" fmla="*/ 59 w 198"/>
                        <a:gd name="T5" fmla="*/ 6 h 54"/>
                        <a:gd name="T6" fmla="*/ 102 w 198"/>
                        <a:gd name="T7" fmla="*/ 0 h 54"/>
                        <a:gd name="T8" fmla="*/ 140 w 198"/>
                        <a:gd name="T9" fmla="*/ 7 h 54"/>
                        <a:gd name="T10" fmla="*/ 179 w 198"/>
                        <a:gd name="T11" fmla="*/ 26 h 54"/>
                        <a:gd name="T12" fmla="*/ 198 w 198"/>
                        <a:gd name="T13" fmla="*/ 54 h 54"/>
                        <a:gd name="T14" fmla="*/ 0 60000 65536"/>
                        <a:gd name="T15" fmla="*/ 0 60000 65536"/>
                        <a:gd name="T16" fmla="*/ 0 60000 65536"/>
                        <a:gd name="T17" fmla="*/ 0 60000 65536"/>
                        <a:gd name="T18" fmla="*/ 0 60000 65536"/>
                        <a:gd name="T19" fmla="*/ 0 60000 65536"/>
                        <a:gd name="T20" fmla="*/ 0 60000 65536"/>
                        <a:gd name="T21" fmla="*/ 0 w 198"/>
                        <a:gd name="T22" fmla="*/ 0 h 54"/>
                        <a:gd name="T23" fmla="*/ 198 w 198"/>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8" h="54">
                          <a:moveTo>
                            <a:pt x="0" y="50"/>
                          </a:moveTo>
                          <a:cubicBezTo>
                            <a:pt x="3" y="46"/>
                            <a:pt x="10" y="31"/>
                            <a:pt x="20" y="24"/>
                          </a:cubicBezTo>
                          <a:cubicBezTo>
                            <a:pt x="30" y="17"/>
                            <a:pt x="45" y="10"/>
                            <a:pt x="59" y="6"/>
                          </a:cubicBezTo>
                          <a:cubicBezTo>
                            <a:pt x="73" y="2"/>
                            <a:pt x="89" y="0"/>
                            <a:pt x="102" y="0"/>
                          </a:cubicBezTo>
                          <a:cubicBezTo>
                            <a:pt x="115" y="0"/>
                            <a:pt x="127" y="3"/>
                            <a:pt x="140" y="7"/>
                          </a:cubicBezTo>
                          <a:cubicBezTo>
                            <a:pt x="153" y="11"/>
                            <a:pt x="169" y="18"/>
                            <a:pt x="179" y="26"/>
                          </a:cubicBezTo>
                          <a:cubicBezTo>
                            <a:pt x="189" y="34"/>
                            <a:pt x="193" y="44"/>
                            <a:pt x="198" y="5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5997" name="Rectangle 11"/>
                  <p:cNvSpPr>
                    <a:spLocks noChangeArrowheads="1"/>
                  </p:cNvSpPr>
                  <p:nvPr/>
                </p:nvSpPr>
                <p:spPr bwMode="auto">
                  <a:xfrm>
                    <a:off x="3462" y="2360"/>
                    <a:ext cx="184" cy="3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5998" name="Group 12"/>
                  <p:cNvGrpSpPr>
                    <a:grpSpLocks/>
                  </p:cNvGrpSpPr>
                  <p:nvPr/>
                </p:nvGrpSpPr>
                <p:grpSpPr bwMode="auto">
                  <a:xfrm flipV="1">
                    <a:off x="3379" y="2731"/>
                    <a:ext cx="350" cy="104"/>
                    <a:chOff x="4014" y="2354"/>
                    <a:chExt cx="198" cy="80"/>
                  </a:xfrm>
                </p:grpSpPr>
                <p:sp>
                  <p:nvSpPr>
                    <p:cNvPr id="35999" name="Freeform 13"/>
                    <p:cNvSpPr>
                      <a:spLocks/>
                    </p:cNvSpPr>
                    <p:nvPr/>
                  </p:nvSpPr>
                  <p:spPr bwMode="auto">
                    <a:xfrm>
                      <a:off x="4014" y="2402"/>
                      <a:ext cx="197" cy="32"/>
                    </a:xfrm>
                    <a:custGeom>
                      <a:avLst/>
                      <a:gdLst>
                        <a:gd name="T0" fmla="*/ 0 w 197"/>
                        <a:gd name="T1" fmla="*/ 2 h 32"/>
                        <a:gd name="T2" fmla="*/ 2 w 197"/>
                        <a:gd name="T3" fmla="*/ 32 h 32"/>
                        <a:gd name="T4" fmla="*/ 197 w 197"/>
                        <a:gd name="T5" fmla="*/ 32 h 32"/>
                        <a:gd name="T6" fmla="*/ 197 w 197"/>
                        <a:gd name="T7" fmla="*/ 0 h 32"/>
                        <a:gd name="T8" fmla="*/ 0 60000 65536"/>
                        <a:gd name="T9" fmla="*/ 0 60000 65536"/>
                        <a:gd name="T10" fmla="*/ 0 60000 65536"/>
                        <a:gd name="T11" fmla="*/ 0 60000 65536"/>
                        <a:gd name="T12" fmla="*/ 0 w 197"/>
                        <a:gd name="T13" fmla="*/ 0 h 32"/>
                        <a:gd name="T14" fmla="*/ 197 w 197"/>
                        <a:gd name="T15" fmla="*/ 32 h 32"/>
                      </a:gdLst>
                      <a:ahLst/>
                      <a:cxnLst>
                        <a:cxn ang="T8">
                          <a:pos x="T0" y="T1"/>
                        </a:cxn>
                        <a:cxn ang="T9">
                          <a:pos x="T2" y="T3"/>
                        </a:cxn>
                        <a:cxn ang="T10">
                          <a:pos x="T4" y="T5"/>
                        </a:cxn>
                        <a:cxn ang="T11">
                          <a:pos x="T6" y="T7"/>
                        </a:cxn>
                      </a:cxnLst>
                      <a:rect l="T12" t="T13" r="T14" b="T15"/>
                      <a:pathLst>
                        <a:path w="197" h="32">
                          <a:moveTo>
                            <a:pt x="0" y="2"/>
                          </a:moveTo>
                          <a:lnTo>
                            <a:pt x="2" y="32"/>
                          </a:lnTo>
                          <a:lnTo>
                            <a:pt x="197" y="32"/>
                          </a:lnTo>
                          <a:lnTo>
                            <a:pt x="197"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000" name="Freeform 14"/>
                    <p:cNvSpPr>
                      <a:spLocks/>
                    </p:cNvSpPr>
                    <p:nvPr/>
                  </p:nvSpPr>
                  <p:spPr bwMode="auto">
                    <a:xfrm>
                      <a:off x="4014" y="2354"/>
                      <a:ext cx="198" cy="54"/>
                    </a:xfrm>
                    <a:custGeom>
                      <a:avLst/>
                      <a:gdLst>
                        <a:gd name="T0" fmla="*/ 0 w 198"/>
                        <a:gd name="T1" fmla="*/ 50 h 54"/>
                        <a:gd name="T2" fmla="*/ 20 w 198"/>
                        <a:gd name="T3" fmla="*/ 24 h 54"/>
                        <a:gd name="T4" fmla="*/ 59 w 198"/>
                        <a:gd name="T5" fmla="*/ 6 h 54"/>
                        <a:gd name="T6" fmla="*/ 102 w 198"/>
                        <a:gd name="T7" fmla="*/ 0 h 54"/>
                        <a:gd name="T8" fmla="*/ 140 w 198"/>
                        <a:gd name="T9" fmla="*/ 7 h 54"/>
                        <a:gd name="T10" fmla="*/ 179 w 198"/>
                        <a:gd name="T11" fmla="*/ 26 h 54"/>
                        <a:gd name="T12" fmla="*/ 198 w 198"/>
                        <a:gd name="T13" fmla="*/ 54 h 54"/>
                        <a:gd name="T14" fmla="*/ 0 60000 65536"/>
                        <a:gd name="T15" fmla="*/ 0 60000 65536"/>
                        <a:gd name="T16" fmla="*/ 0 60000 65536"/>
                        <a:gd name="T17" fmla="*/ 0 60000 65536"/>
                        <a:gd name="T18" fmla="*/ 0 60000 65536"/>
                        <a:gd name="T19" fmla="*/ 0 60000 65536"/>
                        <a:gd name="T20" fmla="*/ 0 60000 65536"/>
                        <a:gd name="T21" fmla="*/ 0 w 198"/>
                        <a:gd name="T22" fmla="*/ 0 h 54"/>
                        <a:gd name="T23" fmla="*/ 198 w 198"/>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8" h="54">
                          <a:moveTo>
                            <a:pt x="0" y="50"/>
                          </a:moveTo>
                          <a:cubicBezTo>
                            <a:pt x="3" y="46"/>
                            <a:pt x="10" y="31"/>
                            <a:pt x="20" y="24"/>
                          </a:cubicBezTo>
                          <a:cubicBezTo>
                            <a:pt x="30" y="17"/>
                            <a:pt x="45" y="10"/>
                            <a:pt x="59" y="6"/>
                          </a:cubicBezTo>
                          <a:cubicBezTo>
                            <a:pt x="73" y="2"/>
                            <a:pt x="89" y="0"/>
                            <a:pt x="102" y="0"/>
                          </a:cubicBezTo>
                          <a:cubicBezTo>
                            <a:pt x="115" y="0"/>
                            <a:pt x="127" y="3"/>
                            <a:pt x="140" y="7"/>
                          </a:cubicBezTo>
                          <a:cubicBezTo>
                            <a:pt x="153" y="11"/>
                            <a:pt x="169" y="18"/>
                            <a:pt x="179" y="26"/>
                          </a:cubicBezTo>
                          <a:cubicBezTo>
                            <a:pt x="189" y="34"/>
                            <a:pt x="193" y="44"/>
                            <a:pt x="198" y="5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35969" name="Line 15"/>
                <p:cNvSpPr>
                  <a:spLocks noChangeShapeType="1"/>
                </p:cNvSpPr>
                <p:nvPr/>
              </p:nvSpPr>
              <p:spPr bwMode="auto">
                <a:xfrm flipV="1">
                  <a:off x="3762" y="2300"/>
                  <a:ext cx="294"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70" name="Freeform 16"/>
                <p:cNvSpPr>
                  <a:spLocks/>
                </p:cNvSpPr>
                <p:nvPr/>
              </p:nvSpPr>
              <p:spPr bwMode="auto">
                <a:xfrm>
                  <a:off x="3746" y="2302"/>
                  <a:ext cx="18" cy="28"/>
                </a:xfrm>
                <a:custGeom>
                  <a:avLst/>
                  <a:gdLst>
                    <a:gd name="T0" fmla="*/ 14 w 18"/>
                    <a:gd name="T1" fmla="*/ 0 h 28"/>
                    <a:gd name="T2" fmla="*/ 2 w 18"/>
                    <a:gd name="T3" fmla="*/ 4 h 28"/>
                    <a:gd name="T4" fmla="*/ 4 w 18"/>
                    <a:gd name="T5" fmla="*/ 18 h 28"/>
                    <a:gd name="T6" fmla="*/ 18 w 18"/>
                    <a:gd name="T7" fmla="*/ 28 h 28"/>
                    <a:gd name="T8" fmla="*/ 0 60000 65536"/>
                    <a:gd name="T9" fmla="*/ 0 60000 65536"/>
                    <a:gd name="T10" fmla="*/ 0 60000 65536"/>
                    <a:gd name="T11" fmla="*/ 0 60000 65536"/>
                    <a:gd name="T12" fmla="*/ 0 w 18"/>
                    <a:gd name="T13" fmla="*/ 0 h 28"/>
                    <a:gd name="T14" fmla="*/ 18 w 18"/>
                    <a:gd name="T15" fmla="*/ 28 h 28"/>
                  </a:gdLst>
                  <a:ahLst/>
                  <a:cxnLst>
                    <a:cxn ang="T8">
                      <a:pos x="T0" y="T1"/>
                    </a:cxn>
                    <a:cxn ang="T9">
                      <a:pos x="T2" y="T3"/>
                    </a:cxn>
                    <a:cxn ang="T10">
                      <a:pos x="T4" y="T5"/>
                    </a:cxn>
                    <a:cxn ang="T11">
                      <a:pos x="T6" y="T7"/>
                    </a:cxn>
                  </a:cxnLst>
                  <a:rect l="T12" t="T13" r="T14" b="T15"/>
                  <a:pathLst>
                    <a:path w="18" h="28">
                      <a:moveTo>
                        <a:pt x="14" y="0"/>
                      </a:moveTo>
                      <a:cubicBezTo>
                        <a:pt x="9" y="0"/>
                        <a:pt x="4" y="1"/>
                        <a:pt x="2" y="4"/>
                      </a:cubicBezTo>
                      <a:cubicBezTo>
                        <a:pt x="0" y="7"/>
                        <a:pt x="1" y="14"/>
                        <a:pt x="4" y="18"/>
                      </a:cubicBezTo>
                      <a:cubicBezTo>
                        <a:pt x="7" y="22"/>
                        <a:pt x="12" y="25"/>
                        <a:pt x="18" y="2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35971" name="Group 17"/>
                <p:cNvGrpSpPr>
                  <a:grpSpLocks/>
                </p:cNvGrpSpPr>
                <p:nvPr/>
              </p:nvGrpSpPr>
              <p:grpSpPr bwMode="auto">
                <a:xfrm>
                  <a:off x="3751" y="2323"/>
                  <a:ext cx="218" cy="70"/>
                  <a:chOff x="4221" y="2237"/>
                  <a:chExt cx="218" cy="70"/>
                </a:xfrm>
              </p:grpSpPr>
              <p:sp>
                <p:nvSpPr>
                  <p:cNvPr id="35993" name="Line 18"/>
                  <p:cNvSpPr>
                    <a:spLocks noChangeShapeType="1"/>
                  </p:cNvSpPr>
                  <p:nvPr/>
                </p:nvSpPr>
                <p:spPr bwMode="auto">
                  <a:xfrm flipV="1">
                    <a:off x="4238" y="2264"/>
                    <a:ext cx="188" cy="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94" name="Freeform 19"/>
                  <p:cNvSpPr>
                    <a:spLocks/>
                  </p:cNvSpPr>
                  <p:nvPr/>
                </p:nvSpPr>
                <p:spPr bwMode="auto">
                  <a:xfrm>
                    <a:off x="4221" y="2279"/>
                    <a:ext cx="18" cy="28"/>
                  </a:xfrm>
                  <a:custGeom>
                    <a:avLst/>
                    <a:gdLst>
                      <a:gd name="T0" fmla="*/ 14 w 18"/>
                      <a:gd name="T1" fmla="*/ 0 h 28"/>
                      <a:gd name="T2" fmla="*/ 2 w 18"/>
                      <a:gd name="T3" fmla="*/ 4 h 28"/>
                      <a:gd name="T4" fmla="*/ 4 w 18"/>
                      <a:gd name="T5" fmla="*/ 18 h 28"/>
                      <a:gd name="T6" fmla="*/ 18 w 18"/>
                      <a:gd name="T7" fmla="*/ 28 h 28"/>
                      <a:gd name="T8" fmla="*/ 0 60000 65536"/>
                      <a:gd name="T9" fmla="*/ 0 60000 65536"/>
                      <a:gd name="T10" fmla="*/ 0 60000 65536"/>
                      <a:gd name="T11" fmla="*/ 0 60000 65536"/>
                      <a:gd name="T12" fmla="*/ 0 w 18"/>
                      <a:gd name="T13" fmla="*/ 0 h 28"/>
                      <a:gd name="T14" fmla="*/ 18 w 18"/>
                      <a:gd name="T15" fmla="*/ 28 h 28"/>
                    </a:gdLst>
                    <a:ahLst/>
                    <a:cxnLst>
                      <a:cxn ang="T8">
                        <a:pos x="T0" y="T1"/>
                      </a:cxn>
                      <a:cxn ang="T9">
                        <a:pos x="T2" y="T3"/>
                      </a:cxn>
                      <a:cxn ang="T10">
                        <a:pos x="T4" y="T5"/>
                      </a:cxn>
                      <a:cxn ang="T11">
                        <a:pos x="T6" y="T7"/>
                      </a:cxn>
                    </a:cxnLst>
                    <a:rect l="T12" t="T13" r="T14" b="T15"/>
                    <a:pathLst>
                      <a:path w="18" h="28">
                        <a:moveTo>
                          <a:pt x="14" y="0"/>
                        </a:moveTo>
                        <a:cubicBezTo>
                          <a:pt x="9" y="0"/>
                          <a:pt x="4" y="1"/>
                          <a:pt x="2" y="4"/>
                        </a:cubicBezTo>
                        <a:cubicBezTo>
                          <a:pt x="0" y="7"/>
                          <a:pt x="1" y="14"/>
                          <a:pt x="4" y="18"/>
                        </a:cubicBezTo>
                        <a:cubicBezTo>
                          <a:pt x="7" y="22"/>
                          <a:pt x="12" y="25"/>
                          <a:pt x="18" y="2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95" name="Freeform 20"/>
                  <p:cNvSpPr>
                    <a:spLocks/>
                  </p:cNvSpPr>
                  <p:nvPr/>
                </p:nvSpPr>
                <p:spPr bwMode="auto">
                  <a:xfrm flipH="1" flipV="1">
                    <a:off x="4421" y="2237"/>
                    <a:ext cx="18" cy="28"/>
                  </a:xfrm>
                  <a:custGeom>
                    <a:avLst/>
                    <a:gdLst>
                      <a:gd name="T0" fmla="*/ 14 w 18"/>
                      <a:gd name="T1" fmla="*/ 0 h 28"/>
                      <a:gd name="T2" fmla="*/ 2 w 18"/>
                      <a:gd name="T3" fmla="*/ 4 h 28"/>
                      <a:gd name="T4" fmla="*/ 4 w 18"/>
                      <a:gd name="T5" fmla="*/ 18 h 28"/>
                      <a:gd name="T6" fmla="*/ 18 w 18"/>
                      <a:gd name="T7" fmla="*/ 28 h 28"/>
                      <a:gd name="T8" fmla="*/ 0 60000 65536"/>
                      <a:gd name="T9" fmla="*/ 0 60000 65536"/>
                      <a:gd name="T10" fmla="*/ 0 60000 65536"/>
                      <a:gd name="T11" fmla="*/ 0 60000 65536"/>
                      <a:gd name="T12" fmla="*/ 0 w 18"/>
                      <a:gd name="T13" fmla="*/ 0 h 28"/>
                      <a:gd name="T14" fmla="*/ 18 w 18"/>
                      <a:gd name="T15" fmla="*/ 28 h 28"/>
                    </a:gdLst>
                    <a:ahLst/>
                    <a:cxnLst>
                      <a:cxn ang="T8">
                        <a:pos x="T0" y="T1"/>
                      </a:cxn>
                      <a:cxn ang="T9">
                        <a:pos x="T2" y="T3"/>
                      </a:cxn>
                      <a:cxn ang="T10">
                        <a:pos x="T4" y="T5"/>
                      </a:cxn>
                      <a:cxn ang="T11">
                        <a:pos x="T6" y="T7"/>
                      </a:cxn>
                    </a:cxnLst>
                    <a:rect l="T12" t="T13" r="T14" b="T15"/>
                    <a:pathLst>
                      <a:path w="18" h="28">
                        <a:moveTo>
                          <a:pt x="14" y="0"/>
                        </a:moveTo>
                        <a:cubicBezTo>
                          <a:pt x="9" y="0"/>
                          <a:pt x="4" y="1"/>
                          <a:pt x="2" y="4"/>
                        </a:cubicBezTo>
                        <a:cubicBezTo>
                          <a:pt x="0" y="7"/>
                          <a:pt x="1" y="14"/>
                          <a:pt x="4" y="18"/>
                        </a:cubicBezTo>
                        <a:cubicBezTo>
                          <a:pt x="7" y="22"/>
                          <a:pt x="12" y="25"/>
                          <a:pt x="18" y="2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5972" name="Group 21"/>
                <p:cNvGrpSpPr>
                  <a:grpSpLocks/>
                </p:cNvGrpSpPr>
                <p:nvPr/>
              </p:nvGrpSpPr>
              <p:grpSpPr bwMode="auto">
                <a:xfrm>
                  <a:off x="3751" y="2370"/>
                  <a:ext cx="218" cy="70"/>
                  <a:chOff x="4221" y="2237"/>
                  <a:chExt cx="218" cy="70"/>
                </a:xfrm>
              </p:grpSpPr>
              <p:sp>
                <p:nvSpPr>
                  <p:cNvPr id="35990" name="Line 22"/>
                  <p:cNvSpPr>
                    <a:spLocks noChangeShapeType="1"/>
                  </p:cNvSpPr>
                  <p:nvPr/>
                </p:nvSpPr>
                <p:spPr bwMode="auto">
                  <a:xfrm flipV="1">
                    <a:off x="4238" y="2264"/>
                    <a:ext cx="188" cy="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91" name="Freeform 23"/>
                  <p:cNvSpPr>
                    <a:spLocks/>
                  </p:cNvSpPr>
                  <p:nvPr/>
                </p:nvSpPr>
                <p:spPr bwMode="auto">
                  <a:xfrm>
                    <a:off x="4221" y="2279"/>
                    <a:ext cx="18" cy="28"/>
                  </a:xfrm>
                  <a:custGeom>
                    <a:avLst/>
                    <a:gdLst>
                      <a:gd name="T0" fmla="*/ 14 w 18"/>
                      <a:gd name="T1" fmla="*/ 0 h 28"/>
                      <a:gd name="T2" fmla="*/ 2 w 18"/>
                      <a:gd name="T3" fmla="*/ 4 h 28"/>
                      <a:gd name="T4" fmla="*/ 4 w 18"/>
                      <a:gd name="T5" fmla="*/ 18 h 28"/>
                      <a:gd name="T6" fmla="*/ 18 w 18"/>
                      <a:gd name="T7" fmla="*/ 28 h 28"/>
                      <a:gd name="T8" fmla="*/ 0 60000 65536"/>
                      <a:gd name="T9" fmla="*/ 0 60000 65536"/>
                      <a:gd name="T10" fmla="*/ 0 60000 65536"/>
                      <a:gd name="T11" fmla="*/ 0 60000 65536"/>
                      <a:gd name="T12" fmla="*/ 0 w 18"/>
                      <a:gd name="T13" fmla="*/ 0 h 28"/>
                      <a:gd name="T14" fmla="*/ 18 w 18"/>
                      <a:gd name="T15" fmla="*/ 28 h 28"/>
                    </a:gdLst>
                    <a:ahLst/>
                    <a:cxnLst>
                      <a:cxn ang="T8">
                        <a:pos x="T0" y="T1"/>
                      </a:cxn>
                      <a:cxn ang="T9">
                        <a:pos x="T2" y="T3"/>
                      </a:cxn>
                      <a:cxn ang="T10">
                        <a:pos x="T4" y="T5"/>
                      </a:cxn>
                      <a:cxn ang="T11">
                        <a:pos x="T6" y="T7"/>
                      </a:cxn>
                    </a:cxnLst>
                    <a:rect l="T12" t="T13" r="T14" b="T15"/>
                    <a:pathLst>
                      <a:path w="18" h="28">
                        <a:moveTo>
                          <a:pt x="14" y="0"/>
                        </a:moveTo>
                        <a:cubicBezTo>
                          <a:pt x="9" y="0"/>
                          <a:pt x="4" y="1"/>
                          <a:pt x="2" y="4"/>
                        </a:cubicBezTo>
                        <a:cubicBezTo>
                          <a:pt x="0" y="7"/>
                          <a:pt x="1" y="14"/>
                          <a:pt x="4" y="18"/>
                        </a:cubicBezTo>
                        <a:cubicBezTo>
                          <a:pt x="7" y="22"/>
                          <a:pt x="12" y="25"/>
                          <a:pt x="18" y="2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92" name="Freeform 24"/>
                  <p:cNvSpPr>
                    <a:spLocks/>
                  </p:cNvSpPr>
                  <p:nvPr/>
                </p:nvSpPr>
                <p:spPr bwMode="auto">
                  <a:xfrm flipH="1" flipV="1">
                    <a:off x="4421" y="2237"/>
                    <a:ext cx="18" cy="28"/>
                  </a:xfrm>
                  <a:custGeom>
                    <a:avLst/>
                    <a:gdLst>
                      <a:gd name="T0" fmla="*/ 14 w 18"/>
                      <a:gd name="T1" fmla="*/ 0 h 28"/>
                      <a:gd name="T2" fmla="*/ 2 w 18"/>
                      <a:gd name="T3" fmla="*/ 4 h 28"/>
                      <a:gd name="T4" fmla="*/ 4 w 18"/>
                      <a:gd name="T5" fmla="*/ 18 h 28"/>
                      <a:gd name="T6" fmla="*/ 18 w 18"/>
                      <a:gd name="T7" fmla="*/ 28 h 28"/>
                      <a:gd name="T8" fmla="*/ 0 60000 65536"/>
                      <a:gd name="T9" fmla="*/ 0 60000 65536"/>
                      <a:gd name="T10" fmla="*/ 0 60000 65536"/>
                      <a:gd name="T11" fmla="*/ 0 60000 65536"/>
                      <a:gd name="T12" fmla="*/ 0 w 18"/>
                      <a:gd name="T13" fmla="*/ 0 h 28"/>
                      <a:gd name="T14" fmla="*/ 18 w 18"/>
                      <a:gd name="T15" fmla="*/ 28 h 28"/>
                    </a:gdLst>
                    <a:ahLst/>
                    <a:cxnLst>
                      <a:cxn ang="T8">
                        <a:pos x="T0" y="T1"/>
                      </a:cxn>
                      <a:cxn ang="T9">
                        <a:pos x="T2" y="T3"/>
                      </a:cxn>
                      <a:cxn ang="T10">
                        <a:pos x="T4" y="T5"/>
                      </a:cxn>
                      <a:cxn ang="T11">
                        <a:pos x="T6" y="T7"/>
                      </a:cxn>
                    </a:cxnLst>
                    <a:rect l="T12" t="T13" r="T14" b="T15"/>
                    <a:pathLst>
                      <a:path w="18" h="28">
                        <a:moveTo>
                          <a:pt x="14" y="0"/>
                        </a:moveTo>
                        <a:cubicBezTo>
                          <a:pt x="9" y="0"/>
                          <a:pt x="4" y="1"/>
                          <a:pt x="2" y="4"/>
                        </a:cubicBezTo>
                        <a:cubicBezTo>
                          <a:pt x="0" y="7"/>
                          <a:pt x="1" y="14"/>
                          <a:pt x="4" y="18"/>
                        </a:cubicBezTo>
                        <a:cubicBezTo>
                          <a:pt x="7" y="22"/>
                          <a:pt x="12" y="25"/>
                          <a:pt x="18" y="2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5973" name="Group 25"/>
                <p:cNvGrpSpPr>
                  <a:grpSpLocks/>
                </p:cNvGrpSpPr>
                <p:nvPr/>
              </p:nvGrpSpPr>
              <p:grpSpPr bwMode="auto">
                <a:xfrm>
                  <a:off x="3751" y="2416"/>
                  <a:ext cx="218" cy="70"/>
                  <a:chOff x="4221" y="2237"/>
                  <a:chExt cx="218" cy="70"/>
                </a:xfrm>
              </p:grpSpPr>
              <p:sp>
                <p:nvSpPr>
                  <p:cNvPr id="35987" name="Line 26"/>
                  <p:cNvSpPr>
                    <a:spLocks noChangeShapeType="1"/>
                  </p:cNvSpPr>
                  <p:nvPr/>
                </p:nvSpPr>
                <p:spPr bwMode="auto">
                  <a:xfrm flipV="1">
                    <a:off x="4238" y="2264"/>
                    <a:ext cx="188" cy="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88" name="Freeform 27"/>
                  <p:cNvSpPr>
                    <a:spLocks/>
                  </p:cNvSpPr>
                  <p:nvPr/>
                </p:nvSpPr>
                <p:spPr bwMode="auto">
                  <a:xfrm>
                    <a:off x="4221" y="2279"/>
                    <a:ext cx="18" cy="28"/>
                  </a:xfrm>
                  <a:custGeom>
                    <a:avLst/>
                    <a:gdLst>
                      <a:gd name="T0" fmla="*/ 14 w 18"/>
                      <a:gd name="T1" fmla="*/ 0 h 28"/>
                      <a:gd name="T2" fmla="*/ 2 w 18"/>
                      <a:gd name="T3" fmla="*/ 4 h 28"/>
                      <a:gd name="T4" fmla="*/ 4 w 18"/>
                      <a:gd name="T5" fmla="*/ 18 h 28"/>
                      <a:gd name="T6" fmla="*/ 18 w 18"/>
                      <a:gd name="T7" fmla="*/ 28 h 28"/>
                      <a:gd name="T8" fmla="*/ 0 60000 65536"/>
                      <a:gd name="T9" fmla="*/ 0 60000 65536"/>
                      <a:gd name="T10" fmla="*/ 0 60000 65536"/>
                      <a:gd name="T11" fmla="*/ 0 60000 65536"/>
                      <a:gd name="T12" fmla="*/ 0 w 18"/>
                      <a:gd name="T13" fmla="*/ 0 h 28"/>
                      <a:gd name="T14" fmla="*/ 18 w 18"/>
                      <a:gd name="T15" fmla="*/ 28 h 28"/>
                    </a:gdLst>
                    <a:ahLst/>
                    <a:cxnLst>
                      <a:cxn ang="T8">
                        <a:pos x="T0" y="T1"/>
                      </a:cxn>
                      <a:cxn ang="T9">
                        <a:pos x="T2" y="T3"/>
                      </a:cxn>
                      <a:cxn ang="T10">
                        <a:pos x="T4" y="T5"/>
                      </a:cxn>
                      <a:cxn ang="T11">
                        <a:pos x="T6" y="T7"/>
                      </a:cxn>
                    </a:cxnLst>
                    <a:rect l="T12" t="T13" r="T14" b="T15"/>
                    <a:pathLst>
                      <a:path w="18" h="28">
                        <a:moveTo>
                          <a:pt x="14" y="0"/>
                        </a:moveTo>
                        <a:cubicBezTo>
                          <a:pt x="9" y="0"/>
                          <a:pt x="4" y="1"/>
                          <a:pt x="2" y="4"/>
                        </a:cubicBezTo>
                        <a:cubicBezTo>
                          <a:pt x="0" y="7"/>
                          <a:pt x="1" y="14"/>
                          <a:pt x="4" y="18"/>
                        </a:cubicBezTo>
                        <a:cubicBezTo>
                          <a:pt x="7" y="22"/>
                          <a:pt x="12" y="25"/>
                          <a:pt x="18" y="2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89" name="Freeform 28"/>
                  <p:cNvSpPr>
                    <a:spLocks/>
                  </p:cNvSpPr>
                  <p:nvPr/>
                </p:nvSpPr>
                <p:spPr bwMode="auto">
                  <a:xfrm flipH="1" flipV="1">
                    <a:off x="4421" y="2237"/>
                    <a:ext cx="18" cy="28"/>
                  </a:xfrm>
                  <a:custGeom>
                    <a:avLst/>
                    <a:gdLst>
                      <a:gd name="T0" fmla="*/ 14 w 18"/>
                      <a:gd name="T1" fmla="*/ 0 h 28"/>
                      <a:gd name="T2" fmla="*/ 2 w 18"/>
                      <a:gd name="T3" fmla="*/ 4 h 28"/>
                      <a:gd name="T4" fmla="*/ 4 w 18"/>
                      <a:gd name="T5" fmla="*/ 18 h 28"/>
                      <a:gd name="T6" fmla="*/ 18 w 18"/>
                      <a:gd name="T7" fmla="*/ 28 h 28"/>
                      <a:gd name="T8" fmla="*/ 0 60000 65536"/>
                      <a:gd name="T9" fmla="*/ 0 60000 65536"/>
                      <a:gd name="T10" fmla="*/ 0 60000 65536"/>
                      <a:gd name="T11" fmla="*/ 0 60000 65536"/>
                      <a:gd name="T12" fmla="*/ 0 w 18"/>
                      <a:gd name="T13" fmla="*/ 0 h 28"/>
                      <a:gd name="T14" fmla="*/ 18 w 18"/>
                      <a:gd name="T15" fmla="*/ 28 h 28"/>
                    </a:gdLst>
                    <a:ahLst/>
                    <a:cxnLst>
                      <a:cxn ang="T8">
                        <a:pos x="T0" y="T1"/>
                      </a:cxn>
                      <a:cxn ang="T9">
                        <a:pos x="T2" y="T3"/>
                      </a:cxn>
                      <a:cxn ang="T10">
                        <a:pos x="T4" y="T5"/>
                      </a:cxn>
                      <a:cxn ang="T11">
                        <a:pos x="T6" y="T7"/>
                      </a:cxn>
                    </a:cxnLst>
                    <a:rect l="T12" t="T13" r="T14" b="T15"/>
                    <a:pathLst>
                      <a:path w="18" h="28">
                        <a:moveTo>
                          <a:pt x="14" y="0"/>
                        </a:moveTo>
                        <a:cubicBezTo>
                          <a:pt x="9" y="0"/>
                          <a:pt x="4" y="1"/>
                          <a:pt x="2" y="4"/>
                        </a:cubicBezTo>
                        <a:cubicBezTo>
                          <a:pt x="0" y="7"/>
                          <a:pt x="1" y="14"/>
                          <a:pt x="4" y="18"/>
                        </a:cubicBezTo>
                        <a:cubicBezTo>
                          <a:pt x="7" y="22"/>
                          <a:pt x="12" y="25"/>
                          <a:pt x="18" y="2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5974" name="Group 29"/>
                <p:cNvGrpSpPr>
                  <a:grpSpLocks/>
                </p:cNvGrpSpPr>
                <p:nvPr/>
              </p:nvGrpSpPr>
              <p:grpSpPr bwMode="auto">
                <a:xfrm>
                  <a:off x="3751" y="2462"/>
                  <a:ext cx="218" cy="70"/>
                  <a:chOff x="4221" y="2237"/>
                  <a:chExt cx="218" cy="70"/>
                </a:xfrm>
              </p:grpSpPr>
              <p:sp>
                <p:nvSpPr>
                  <p:cNvPr id="35984" name="Line 30"/>
                  <p:cNvSpPr>
                    <a:spLocks noChangeShapeType="1"/>
                  </p:cNvSpPr>
                  <p:nvPr/>
                </p:nvSpPr>
                <p:spPr bwMode="auto">
                  <a:xfrm flipV="1">
                    <a:off x="4238" y="2264"/>
                    <a:ext cx="188" cy="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85" name="Freeform 31"/>
                  <p:cNvSpPr>
                    <a:spLocks/>
                  </p:cNvSpPr>
                  <p:nvPr/>
                </p:nvSpPr>
                <p:spPr bwMode="auto">
                  <a:xfrm>
                    <a:off x="4221" y="2279"/>
                    <a:ext cx="18" cy="28"/>
                  </a:xfrm>
                  <a:custGeom>
                    <a:avLst/>
                    <a:gdLst>
                      <a:gd name="T0" fmla="*/ 14 w 18"/>
                      <a:gd name="T1" fmla="*/ 0 h 28"/>
                      <a:gd name="T2" fmla="*/ 2 w 18"/>
                      <a:gd name="T3" fmla="*/ 4 h 28"/>
                      <a:gd name="T4" fmla="*/ 4 w 18"/>
                      <a:gd name="T5" fmla="*/ 18 h 28"/>
                      <a:gd name="T6" fmla="*/ 18 w 18"/>
                      <a:gd name="T7" fmla="*/ 28 h 28"/>
                      <a:gd name="T8" fmla="*/ 0 60000 65536"/>
                      <a:gd name="T9" fmla="*/ 0 60000 65536"/>
                      <a:gd name="T10" fmla="*/ 0 60000 65536"/>
                      <a:gd name="T11" fmla="*/ 0 60000 65536"/>
                      <a:gd name="T12" fmla="*/ 0 w 18"/>
                      <a:gd name="T13" fmla="*/ 0 h 28"/>
                      <a:gd name="T14" fmla="*/ 18 w 18"/>
                      <a:gd name="T15" fmla="*/ 28 h 28"/>
                    </a:gdLst>
                    <a:ahLst/>
                    <a:cxnLst>
                      <a:cxn ang="T8">
                        <a:pos x="T0" y="T1"/>
                      </a:cxn>
                      <a:cxn ang="T9">
                        <a:pos x="T2" y="T3"/>
                      </a:cxn>
                      <a:cxn ang="T10">
                        <a:pos x="T4" y="T5"/>
                      </a:cxn>
                      <a:cxn ang="T11">
                        <a:pos x="T6" y="T7"/>
                      </a:cxn>
                    </a:cxnLst>
                    <a:rect l="T12" t="T13" r="T14" b="T15"/>
                    <a:pathLst>
                      <a:path w="18" h="28">
                        <a:moveTo>
                          <a:pt x="14" y="0"/>
                        </a:moveTo>
                        <a:cubicBezTo>
                          <a:pt x="9" y="0"/>
                          <a:pt x="4" y="1"/>
                          <a:pt x="2" y="4"/>
                        </a:cubicBezTo>
                        <a:cubicBezTo>
                          <a:pt x="0" y="7"/>
                          <a:pt x="1" y="14"/>
                          <a:pt x="4" y="18"/>
                        </a:cubicBezTo>
                        <a:cubicBezTo>
                          <a:pt x="7" y="22"/>
                          <a:pt x="12" y="25"/>
                          <a:pt x="18" y="2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86" name="Freeform 32"/>
                  <p:cNvSpPr>
                    <a:spLocks/>
                  </p:cNvSpPr>
                  <p:nvPr/>
                </p:nvSpPr>
                <p:spPr bwMode="auto">
                  <a:xfrm flipH="1" flipV="1">
                    <a:off x="4421" y="2237"/>
                    <a:ext cx="18" cy="28"/>
                  </a:xfrm>
                  <a:custGeom>
                    <a:avLst/>
                    <a:gdLst>
                      <a:gd name="T0" fmla="*/ 14 w 18"/>
                      <a:gd name="T1" fmla="*/ 0 h 28"/>
                      <a:gd name="T2" fmla="*/ 2 w 18"/>
                      <a:gd name="T3" fmla="*/ 4 h 28"/>
                      <a:gd name="T4" fmla="*/ 4 w 18"/>
                      <a:gd name="T5" fmla="*/ 18 h 28"/>
                      <a:gd name="T6" fmla="*/ 18 w 18"/>
                      <a:gd name="T7" fmla="*/ 28 h 28"/>
                      <a:gd name="T8" fmla="*/ 0 60000 65536"/>
                      <a:gd name="T9" fmla="*/ 0 60000 65536"/>
                      <a:gd name="T10" fmla="*/ 0 60000 65536"/>
                      <a:gd name="T11" fmla="*/ 0 60000 65536"/>
                      <a:gd name="T12" fmla="*/ 0 w 18"/>
                      <a:gd name="T13" fmla="*/ 0 h 28"/>
                      <a:gd name="T14" fmla="*/ 18 w 18"/>
                      <a:gd name="T15" fmla="*/ 28 h 28"/>
                    </a:gdLst>
                    <a:ahLst/>
                    <a:cxnLst>
                      <a:cxn ang="T8">
                        <a:pos x="T0" y="T1"/>
                      </a:cxn>
                      <a:cxn ang="T9">
                        <a:pos x="T2" y="T3"/>
                      </a:cxn>
                      <a:cxn ang="T10">
                        <a:pos x="T4" y="T5"/>
                      </a:cxn>
                      <a:cxn ang="T11">
                        <a:pos x="T6" y="T7"/>
                      </a:cxn>
                    </a:cxnLst>
                    <a:rect l="T12" t="T13" r="T14" b="T15"/>
                    <a:pathLst>
                      <a:path w="18" h="28">
                        <a:moveTo>
                          <a:pt x="14" y="0"/>
                        </a:moveTo>
                        <a:cubicBezTo>
                          <a:pt x="9" y="0"/>
                          <a:pt x="4" y="1"/>
                          <a:pt x="2" y="4"/>
                        </a:cubicBezTo>
                        <a:cubicBezTo>
                          <a:pt x="0" y="7"/>
                          <a:pt x="1" y="14"/>
                          <a:pt x="4" y="18"/>
                        </a:cubicBezTo>
                        <a:cubicBezTo>
                          <a:pt x="7" y="22"/>
                          <a:pt x="12" y="25"/>
                          <a:pt x="18" y="2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5975" name="Line 33"/>
                <p:cNvSpPr>
                  <a:spLocks noChangeShapeType="1"/>
                </p:cNvSpPr>
                <p:nvPr/>
              </p:nvSpPr>
              <p:spPr bwMode="auto">
                <a:xfrm flipV="1">
                  <a:off x="3954" y="2530"/>
                  <a:ext cx="104" cy="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76" name="Oval 34"/>
                <p:cNvSpPr>
                  <a:spLocks noChangeAspect="1" noChangeArrowheads="1"/>
                </p:cNvSpPr>
                <p:nvPr/>
              </p:nvSpPr>
              <p:spPr bwMode="auto">
                <a:xfrm>
                  <a:off x="4054" y="2290"/>
                  <a:ext cx="23" cy="2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977" name="Oval 35"/>
                <p:cNvSpPr>
                  <a:spLocks noChangeAspect="1" noChangeArrowheads="1"/>
                </p:cNvSpPr>
                <p:nvPr/>
              </p:nvSpPr>
              <p:spPr bwMode="auto">
                <a:xfrm>
                  <a:off x="4059" y="2519"/>
                  <a:ext cx="23" cy="2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978" name="Text Box 36"/>
                <p:cNvSpPr txBox="1">
                  <a:spLocks noChangeArrowheads="1"/>
                </p:cNvSpPr>
                <p:nvPr/>
              </p:nvSpPr>
              <p:spPr bwMode="auto">
                <a:xfrm>
                  <a:off x="4044" y="2312"/>
                  <a:ext cx="33"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700"/>
                    <a:t>+</a:t>
                  </a:r>
                </a:p>
              </p:txBody>
            </p:sp>
            <p:sp>
              <p:nvSpPr>
                <p:cNvPr id="35979" name="Text Box 37"/>
                <p:cNvSpPr txBox="1">
                  <a:spLocks noChangeArrowheads="1"/>
                </p:cNvSpPr>
                <p:nvPr/>
              </p:nvSpPr>
              <p:spPr bwMode="auto">
                <a:xfrm>
                  <a:off x="4047" y="2427"/>
                  <a:ext cx="33" cy="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700"/>
                    <a:t>_</a:t>
                  </a:r>
                </a:p>
              </p:txBody>
            </p:sp>
            <p:sp>
              <p:nvSpPr>
                <p:cNvPr id="35980" name="Rectangle 38"/>
                <p:cNvSpPr>
                  <a:spLocks noChangeArrowheads="1"/>
                </p:cNvSpPr>
                <p:nvPr/>
              </p:nvSpPr>
              <p:spPr bwMode="auto">
                <a:xfrm>
                  <a:off x="3774" y="2582"/>
                  <a:ext cx="170" cy="56"/>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35981" name="Text Box 39"/>
                <p:cNvSpPr txBox="1">
                  <a:spLocks noChangeArrowheads="1"/>
                </p:cNvSpPr>
                <p:nvPr/>
              </p:nvSpPr>
              <p:spPr bwMode="auto">
                <a:xfrm>
                  <a:off x="3761" y="2524"/>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a:t>N</a:t>
                  </a:r>
                </a:p>
              </p:txBody>
            </p:sp>
            <p:sp>
              <p:nvSpPr>
                <p:cNvPr id="35982" name="Rectangle 40"/>
                <p:cNvSpPr>
                  <a:spLocks noChangeArrowheads="1"/>
                </p:cNvSpPr>
                <p:nvPr/>
              </p:nvSpPr>
              <p:spPr bwMode="auto">
                <a:xfrm>
                  <a:off x="3775" y="2195"/>
                  <a:ext cx="170" cy="56"/>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35983" name="Text Box 41"/>
                <p:cNvSpPr txBox="1">
                  <a:spLocks noChangeArrowheads="1"/>
                </p:cNvSpPr>
                <p:nvPr/>
              </p:nvSpPr>
              <p:spPr bwMode="auto">
                <a:xfrm>
                  <a:off x="3768" y="2137"/>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400"/>
                    <a:t>S</a:t>
                  </a:r>
                </a:p>
              </p:txBody>
            </p:sp>
          </p:grpSp>
          <p:sp>
            <p:nvSpPr>
              <p:cNvPr id="35966" name="Oval 42"/>
              <p:cNvSpPr>
                <a:spLocks noChangeArrowheads="1"/>
              </p:cNvSpPr>
              <p:nvPr/>
            </p:nvSpPr>
            <p:spPr bwMode="auto">
              <a:xfrm>
                <a:off x="3399" y="2058"/>
                <a:ext cx="432" cy="72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967" name="Oval 43"/>
              <p:cNvSpPr>
                <a:spLocks noChangeArrowheads="1"/>
              </p:cNvSpPr>
              <p:nvPr/>
            </p:nvSpPr>
            <p:spPr bwMode="auto">
              <a:xfrm>
                <a:off x="3884" y="2057"/>
                <a:ext cx="432" cy="72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35963" name="Line 44"/>
            <p:cNvSpPr>
              <a:spLocks noChangeShapeType="1"/>
            </p:cNvSpPr>
            <p:nvPr/>
          </p:nvSpPr>
          <p:spPr bwMode="auto">
            <a:xfrm flipH="1">
              <a:off x="3921" y="2148"/>
              <a:ext cx="30" cy="72"/>
            </a:xfrm>
            <a:prstGeom prst="line">
              <a:avLst/>
            </a:prstGeom>
            <a:noFill/>
            <a:ln w="9525">
              <a:solidFill>
                <a:schemeClr val="tx1"/>
              </a:solidFill>
              <a:round/>
              <a:headEnd/>
              <a:tailEnd type="arrow" w="sm" len="med"/>
            </a:ln>
            <a:extLst>
              <a:ext uri="{909E8E84-426E-40DD-AFC4-6F175D3DCCD1}">
                <a14:hiddenFill xmlns:a14="http://schemas.microsoft.com/office/drawing/2010/main">
                  <a:noFill/>
                </a14:hiddenFill>
              </a:ext>
            </a:extLst>
          </p:spPr>
          <p:txBody>
            <a:bodyPr/>
            <a:lstStyle/>
            <a:p>
              <a:endParaRPr lang="zh-CN" altLang="en-US"/>
            </a:p>
          </p:txBody>
        </p:sp>
        <p:sp>
          <p:nvSpPr>
            <p:cNvPr id="35964" name="Line 45"/>
            <p:cNvSpPr>
              <a:spLocks noChangeShapeType="1"/>
            </p:cNvSpPr>
            <p:nvPr/>
          </p:nvSpPr>
          <p:spPr bwMode="auto">
            <a:xfrm>
              <a:off x="3764" y="2147"/>
              <a:ext cx="30" cy="72"/>
            </a:xfrm>
            <a:prstGeom prst="line">
              <a:avLst/>
            </a:prstGeom>
            <a:noFill/>
            <a:ln w="9525">
              <a:solidFill>
                <a:schemeClr val="tx1"/>
              </a:solidFill>
              <a:round/>
              <a:headEnd/>
              <a:tailEnd type="arrow"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2" name="Group 46"/>
          <p:cNvGrpSpPr>
            <a:grpSpLocks/>
          </p:cNvGrpSpPr>
          <p:nvPr/>
        </p:nvGrpSpPr>
        <p:grpSpPr bwMode="auto">
          <a:xfrm>
            <a:off x="5262563" y="1149350"/>
            <a:ext cx="3881437" cy="2973388"/>
            <a:chOff x="2542" y="1717"/>
            <a:chExt cx="2445" cy="1873"/>
          </a:xfrm>
        </p:grpSpPr>
        <p:sp>
          <p:nvSpPr>
            <p:cNvPr id="35895" name="Oval 47"/>
            <p:cNvSpPr>
              <a:spLocks noChangeArrowheads="1"/>
            </p:cNvSpPr>
            <p:nvPr/>
          </p:nvSpPr>
          <p:spPr bwMode="auto">
            <a:xfrm>
              <a:off x="3366" y="1923"/>
              <a:ext cx="992" cy="99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896" name="Oval 48"/>
            <p:cNvSpPr>
              <a:spLocks noChangeAspect="1" noChangeArrowheads="1"/>
            </p:cNvSpPr>
            <p:nvPr/>
          </p:nvSpPr>
          <p:spPr bwMode="auto">
            <a:xfrm>
              <a:off x="3519" y="2076"/>
              <a:ext cx="687" cy="68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5897" name="Group 49"/>
            <p:cNvGrpSpPr>
              <a:grpSpLocks/>
            </p:cNvGrpSpPr>
            <p:nvPr/>
          </p:nvGrpSpPr>
          <p:grpSpPr bwMode="auto">
            <a:xfrm>
              <a:off x="3827" y="1986"/>
              <a:ext cx="85" cy="102"/>
              <a:chOff x="2228" y="2358"/>
              <a:chExt cx="85" cy="102"/>
            </a:xfrm>
          </p:grpSpPr>
          <p:grpSp>
            <p:nvGrpSpPr>
              <p:cNvPr id="35957" name="Group 50"/>
              <p:cNvGrpSpPr>
                <a:grpSpLocks/>
              </p:cNvGrpSpPr>
              <p:nvPr/>
            </p:nvGrpSpPr>
            <p:grpSpPr bwMode="auto">
              <a:xfrm>
                <a:off x="2228" y="2358"/>
                <a:ext cx="85" cy="102"/>
                <a:chOff x="2228" y="2358"/>
                <a:chExt cx="85" cy="102"/>
              </a:xfrm>
            </p:grpSpPr>
            <p:sp>
              <p:nvSpPr>
                <p:cNvPr id="35960" name="Freeform 51"/>
                <p:cNvSpPr>
                  <a:spLocks/>
                </p:cNvSpPr>
                <p:nvPr/>
              </p:nvSpPr>
              <p:spPr bwMode="auto">
                <a:xfrm>
                  <a:off x="2228" y="2358"/>
                  <a:ext cx="85" cy="85"/>
                </a:xfrm>
                <a:custGeom>
                  <a:avLst/>
                  <a:gdLst>
                    <a:gd name="T0" fmla="*/ 0 w 85"/>
                    <a:gd name="T1" fmla="*/ 85 h 85"/>
                    <a:gd name="T2" fmla="*/ 0 w 85"/>
                    <a:gd name="T3" fmla="*/ 0 h 85"/>
                    <a:gd name="T4" fmla="*/ 85 w 85"/>
                    <a:gd name="T5" fmla="*/ 0 h 85"/>
                    <a:gd name="T6" fmla="*/ 85 w 85"/>
                    <a:gd name="T7" fmla="*/ 85 h 85"/>
                    <a:gd name="T8" fmla="*/ 0 60000 65536"/>
                    <a:gd name="T9" fmla="*/ 0 60000 65536"/>
                    <a:gd name="T10" fmla="*/ 0 60000 65536"/>
                    <a:gd name="T11" fmla="*/ 0 60000 65536"/>
                    <a:gd name="T12" fmla="*/ 0 w 85"/>
                    <a:gd name="T13" fmla="*/ 0 h 85"/>
                    <a:gd name="T14" fmla="*/ 85 w 85"/>
                    <a:gd name="T15" fmla="*/ 85 h 85"/>
                  </a:gdLst>
                  <a:ahLst/>
                  <a:cxnLst>
                    <a:cxn ang="T8">
                      <a:pos x="T0" y="T1"/>
                    </a:cxn>
                    <a:cxn ang="T9">
                      <a:pos x="T2" y="T3"/>
                    </a:cxn>
                    <a:cxn ang="T10">
                      <a:pos x="T4" y="T5"/>
                    </a:cxn>
                    <a:cxn ang="T11">
                      <a:pos x="T6" y="T7"/>
                    </a:cxn>
                  </a:cxnLst>
                  <a:rect l="T12" t="T13" r="T14" b="T15"/>
                  <a:pathLst>
                    <a:path w="85" h="85">
                      <a:moveTo>
                        <a:pt x="0" y="85"/>
                      </a:moveTo>
                      <a:lnTo>
                        <a:pt x="0" y="0"/>
                      </a:lnTo>
                      <a:lnTo>
                        <a:pt x="85" y="0"/>
                      </a:lnTo>
                      <a:lnTo>
                        <a:pt x="85" y="8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61" name="Rectangle 52"/>
                <p:cNvSpPr>
                  <a:spLocks noChangeArrowheads="1"/>
                </p:cNvSpPr>
                <p:nvPr/>
              </p:nvSpPr>
              <p:spPr bwMode="auto">
                <a:xfrm>
                  <a:off x="2234" y="2431"/>
                  <a:ext cx="73" cy="2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35958" name="Oval 53"/>
              <p:cNvSpPr>
                <a:spLocks noChangeArrowheads="1"/>
              </p:cNvSpPr>
              <p:nvPr/>
            </p:nvSpPr>
            <p:spPr bwMode="auto">
              <a:xfrm>
                <a:off x="2242" y="2374"/>
                <a:ext cx="56" cy="58"/>
              </a:xfrm>
              <a:prstGeom prst="ellipse">
                <a:avLst/>
              </a:prstGeom>
              <a:solidFill>
                <a:srgbClr val="EAEAEA"/>
              </a:solidFill>
              <a:ln w="9525">
                <a:solidFill>
                  <a:schemeClr val="tx1"/>
                </a:solidFill>
                <a:round/>
                <a:headEnd/>
                <a:tailEnd/>
              </a:ln>
            </p:spPr>
            <p:txBody>
              <a:bodyPr wrap="none" anchor="ctr"/>
              <a:lstStyle/>
              <a:p>
                <a:endParaRPr lang="zh-CN" altLang="en-US"/>
              </a:p>
            </p:txBody>
          </p:sp>
          <p:sp>
            <p:nvSpPr>
              <p:cNvPr id="35959" name="Oval 54"/>
              <p:cNvSpPr>
                <a:spLocks noChangeAspect="1" noChangeArrowheads="1"/>
              </p:cNvSpPr>
              <p:nvPr/>
            </p:nvSpPr>
            <p:spPr bwMode="auto">
              <a:xfrm>
                <a:off x="2264" y="2398"/>
                <a:ext cx="11" cy="11"/>
              </a:xfrm>
              <a:prstGeom prst="ellipse">
                <a:avLst/>
              </a:prstGeom>
              <a:solidFill>
                <a:schemeClr val="tx1"/>
              </a:solidFill>
              <a:ln w="9525">
                <a:solidFill>
                  <a:schemeClr val="tx1"/>
                </a:solidFill>
                <a:round/>
                <a:headEnd/>
                <a:tailEnd/>
              </a:ln>
            </p:spPr>
            <p:txBody>
              <a:bodyPr wrap="none" anchor="ctr"/>
              <a:lstStyle/>
              <a:p>
                <a:endParaRPr lang="zh-CN" altLang="en-US"/>
              </a:p>
            </p:txBody>
          </p:sp>
        </p:grpSp>
        <p:grpSp>
          <p:nvGrpSpPr>
            <p:cNvPr id="35898" name="Group 55"/>
            <p:cNvGrpSpPr>
              <a:grpSpLocks/>
            </p:cNvGrpSpPr>
            <p:nvPr/>
          </p:nvGrpSpPr>
          <p:grpSpPr bwMode="auto">
            <a:xfrm flipV="1">
              <a:off x="3818" y="2747"/>
              <a:ext cx="85" cy="102"/>
              <a:chOff x="2579" y="2369"/>
              <a:chExt cx="85" cy="102"/>
            </a:xfrm>
          </p:grpSpPr>
          <p:grpSp>
            <p:nvGrpSpPr>
              <p:cNvPr id="35950" name="Group 56"/>
              <p:cNvGrpSpPr>
                <a:grpSpLocks/>
              </p:cNvGrpSpPr>
              <p:nvPr/>
            </p:nvGrpSpPr>
            <p:grpSpPr bwMode="auto">
              <a:xfrm>
                <a:off x="2579" y="2369"/>
                <a:ext cx="85" cy="102"/>
                <a:chOff x="2228" y="2358"/>
                <a:chExt cx="85" cy="102"/>
              </a:xfrm>
            </p:grpSpPr>
            <p:sp>
              <p:nvSpPr>
                <p:cNvPr id="35955" name="Freeform 57"/>
                <p:cNvSpPr>
                  <a:spLocks/>
                </p:cNvSpPr>
                <p:nvPr/>
              </p:nvSpPr>
              <p:spPr bwMode="auto">
                <a:xfrm>
                  <a:off x="2228" y="2358"/>
                  <a:ext cx="85" cy="85"/>
                </a:xfrm>
                <a:custGeom>
                  <a:avLst/>
                  <a:gdLst>
                    <a:gd name="T0" fmla="*/ 0 w 85"/>
                    <a:gd name="T1" fmla="*/ 85 h 85"/>
                    <a:gd name="T2" fmla="*/ 0 w 85"/>
                    <a:gd name="T3" fmla="*/ 0 h 85"/>
                    <a:gd name="T4" fmla="*/ 85 w 85"/>
                    <a:gd name="T5" fmla="*/ 0 h 85"/>
                    <a:gd name="T6" fmla="*/ 85 w 85"/>
                    <a:gd name="T7" fmla="*/ 85 h 85"/>
                    <a:gd name="T8" fmla="*/ 0 60000 65536"/>
                    <a:gd name="T9" fmla="*/ 0 60000 65536"/>
                    <a:gd name="T10" fmla="*/ 0 60000 65536"/>
                    <a:gd name="T11" fmla="*/ 0 60000 65536"/>
                    <a:gd name="T12" fmla="*/ 0 w 85"/>
                    <a:gd name="T13" fmla="*/ 0 h 85"/>
                    <a:gd name="T14" fmla="*/ 85 w 85"/>
                    <a:gd name="T15" fmla="*/ 85 h 85"/>
                  </a:gdLst>
                  <a:ahLst/>
                  <a:cxnLst>
                    <a:cxn ang="T8">
                      <a:pos x="T0" y="T1"/>
                    </a:cxn>
                    <a:cxn ang="T9">
                      <a:pos x="T2" y="T3"/>
                    </a:cxn>
                    <a:cxn ang="T10">
                      <a:pos x="T4" y="T5"/>
                    </a:cxn>
                    <a:cxn ang="T11">
                      <a:pos x="T6" y="T7"/>
                    </a:cxn>
                  </a:cxnLst>
                  <a:rect l="T12" t="T13" r="T14" b="T15"/>
                  <a:pathLst>
                    <a:path w="85" h="85">
                      <a:moveTo>
                        <a:pt x="0" y="85"/>
                      </a:moveTo>
                      <a:lnTo>
                        <a:pt x="0" y="0"/>
                      </a:lnTo>
                      <a:lnTo>
                        <a:pt x="85" y="0"/>
                      </a:lnTo>
                      <a:lnTo>
                        <a:pt x="85" y="8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56" name="Rectangle 58"/>
                <p:cNvSpPr>
                  <a:spLocks noChangeArrowheads="1"/>
                </p:cNvSpPr>
                <p:nvPr/>
              </p:nvSpPr>
              <p:spPr bwMode="auto">
                <a:xfrm>
                  <a:off x="2234" y="2431"/>
                  <a:ext cx="73" cy="2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35951" name="Oval 59"/>
              <p:cNvSpPr>
                <a:spLocks noChangeArrowheads="1"/>
              </p:cNvSpPr>
              <p:nvPr/>
            </p:nvSpPr>
            <p:spPr bwMode="auto">
              <a:xfrm>
                <a:off x="2593" y="2385"/>
                <a:ext cx="56" cy="58"/>
              </a:xfrm>
              <a:prstGeom prst="ellipse">
                <a:avLst/>
              </a:prstGeom>
              <a:solidFill>
                <a:srgbClr val="EAEAEA"/>
              </a:solidFill>
              <a:ln w="9525">
                <a:solidFill>
                  <a:schemeClr val="tx1"/>
                </a:solidFill>
                <a:round/>
                <a:headEnd/>
                <a:tailEnd/>
              </a:ln>
            </p:spPr>
            <p:txBody>
              <a:bodyPr wrap="none" anchor="ctr"/>
              <a:lstStyle/>
              <a:p>
                <a:endParaRPr lang="zh-CN" altLang="en-US"/>
              </a:p>
            </p:txBody>
          </p:sp>
          <p:grpSp>
            <p:nvGrpSpPr>
              <p:cNvPr id="35952" name="Group 60"/>
              <p:cNvGrpSpPr>
                <a:grpSpLocks/>
              </p:cNvGrpSpPr>
              <p:nvPr/>
            </p:nvGrpSpPr>
            <p:grpSpPr bwMode="auto">
              <a:xfrm>
                <a:off x="2612" y="2399"/>
                <a:ext cx="18" cy="26"/>
                <a:chOff x="2628" y="2661"/>
                <a:chExt cx="18" cy="26"/>
              </a:xfrm>
            </p:grpSpPr>
            <p:sp>
              <p:nvSpPr>
                <p:cNvPr id="35953" name="Line 61"/>
                <p:cNvSpPr>
                  <a:spLocks noChangeShapeType="1"/>
                </p:cNvSpPr>
                <p:nvPr/>
              </p:nvSpPr>
              <p:spPr bwMode="auto">
                <a:xfrm flipH="1">
                  <a:off x="2628" y="2661"/>
                  <a:ext cx="18" cy="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54" name="Line 62"/>
                <p:cNvSpPr>
                  <a:spLocks noChangeShapeType="1"/>
                </p:cNvSpPr>
                <p:nvPr/>
              </p:nvSpPr>
              <p:spPr bwMode="auto">
                <a:xfrm>
                  <a:off x="2628" y="2661"/>
                  <a:ext cx="18" cy="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5899" name="Group 63"/>
            <p:cNvGrpSpPr>
              <a:grpSpLocks/>
            </p:cNvGrpSpPr>
            <p:nvPr/>
          </p:nvGrpSpPr>
          <p:grpSpPr bwMode="auto">
            <a:xfrm rot="-3600000">
              <a:off x="3490" y="2183"/>
              <a:ext cx="85" cy="102"/>
              <a:chOff x="2228" y="2358"/>
              <a:chExt cx="85" cy="102"/>
            </a:xfrm>
          </p:grpSpPr>
          <p:grpSp>
            <p:nvGrpSpPr>
              <p:cNvPr id="35945" name="Group 64"/>
              <p:cNvGrpSpPr>
                <a:grpSpLocks/>
              </p:cNvGrpSpPr>
              <p:nvPr/>
            </p:nvGrpSpPr>
            <p:grpSpPr bwMode="auto">
              <a:xfrm>
                <a:off x="2228" y="2358"/>
                <a:ext cx="85" cy="102"/>
                <a:chOff x="2228" y="2358"/>
                <a:chExt cx="85" cy="102"/>
              </a:xfrm>
            </p:grpSpPr>
            <p:sp>
              <p:nvSpPr>
                <p:cNvPr id="35948" name="Freeform 65"/>
                <p:cNvSpPr>
                  <a:spLocks/>
                </p:cNvSpPr>
                <p:nvPr/>
              </p:nvSpPr>
              <p:spPr bwMode="auto">
                <a:xfrm>
                  <a:off x="2228" y="2358"/>
                  <a:ext cx="85" cy="85"/>
                </a:xfrm>
                <a:custGeom>
                  <a:avLst/>
                  <a:gdLst>
                    <a:gd name="T0" fmla="*/ 0 w 85"/>
                    <a:gd name="T1" fmla="*/ 85 h 85"/>
                    <a:gd name="T2" fmla="*/ 0 w 85"/>
                    <a:gd name="T3" fmla="*/ 0 h 85"/>
                    <a:gd name="T4" fmla="*/ 85 w 85"/>
                    <a:gd name="T5" fmla="*/ 0 h 85"/>
                    <a:gd name="T6" fmla="*/ 85 w 85"/>
                    <a:gd name="T7" fmla="*/ 85 h 85"/>
                    <a:gd name="T8" fmla="*/ 0 60000 65536"/>
                    <a:gd name="T9" fmla="*/ 0 60000 65536"/>
                    <a:gd name="T10" fmla="*/ 0 60000 65536"/>
                    <a:gd name="T11" fmla="*/ 0 60000 65536"/>
                    <a:gd name="T12" fmla="*/ 0 w 85"/>
                    <a:gd name="T13" fmla="*/ 0 h 85"/>
                    <a:gd name="T14" fmla="*/ 85 w 85"/>
                    <a:gd name="T15" fmla="*/ 85 h 85"/>
                  </a:gdLst>
                  <a:ahLst/>
                  <a:cxnLst>
                    <a:cxn ang="T8">
                      <a:pos x="T0" y="T1"/>
                    </a:cxn>
                    <a:cxn ang="T9">
                      <a:pos x="T2" y="T3"/>
                    </a:cxn>
                    <a:cxn ang="T10">
                      <a:pos x="T4" y="T5"/>
                    </a:cxn>
                    <a:cxn ang="T11">
                      <a:pos x="T6" y="T7"/>
                    </a:cxn>
                  </a:cxnLst>
                  <a:rect l="T12" t="T13" r="T14" b="T15"/>
                  <a:pathLst>
                    <a:path w="85" h="85">
                      <a:moveTo>
                        <a:pt x="0" y="85"/>
                      </a:moveTo>
                      <a:lnTo>
                        <a:pt x="0" y="0"/>
                      </a:lnTo>
                      <a:lnTo>
                        <a:pt x="85" y="0"/>
                      </a:lnTo>
                      <a:lnTo>
                        <a:pt x="85" y="8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49" name="Rectangle 66"/>
                <p:cNvSpPr>
                  <a:spLocks noChangeArrowheads="1"/>
                </p:cNvSpPr>
                <p:nvPr/>
              </p:nvSpPr>
              <p:spPr bwMode="auto">
                <a:xfrm>
                  <a:off x="2234" y="2431"/>
                  <a:ext cx="73" cy="2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35946" name="Oval 67"/>
              <p:cNvSpPr>
                <a:spLocks noChangeArrowheads="1"/>
              </p:cNvSpPr>
              <p:nvPr/>
            </p:nvSpPr>
            <p:spPr bwMode="auto">
              <a:xfrm>
                <a:off x="2242" y="2374"/>
                <a:ext cx="56" cy="58"/>
              </a:xfrm>
              <a:prstGeom prst="ellipse">
                <a:avLst/>
              </a:prstGeom>
              <a:solidFill>
                <a:srgbClr val="EAEAEA"/>
              </a:solidFill>
              <a:ln w="9525">
                <a:solidFill>
                  <a:schemeClr val="tx1"/>
                </a:solidFill>
                <a:round/>
                <a:headEnd/>
                <a:tailEnd/>
              </a:ln>
            </p:spPr>
            <p:txBody>
              <a:bodyPr wrap="none" anchor="ctr"/>
              <a:lstStyle/>
              <a:p>
                <a:endParaRPr lang="zh-CN" altLang="en-US"/>
              </a:p>
            </p:txBody>
          </p:sp>
          <p:sp>
            <p:nvSpPr>
              <p:cNvPr id="35947" name="Oval 68"/>
              <p:cNvSpPr>
                <a:spLocks noChangeAspect="1" noChangeArrowheads="1"/>
              </p:cNvSpPr>
              <p:nvPr/>
            </p:nvSpPr>
            <p:spPr bwMode="auto">
              <a:xfrm>
                <a:off x="2264" y="2398"/>
                <a:ext cx="11" cy="11"/>
              </a:xfrm>
              <a:prstGeom prst="ellipse">
                <a:avLst/>
              </a:prstGeom>
              <a:solidFill>
                <a:schemeClr val="tx1"/>
              </a:solidFill>
              <a:ln w="9525">
                <a:solidFill>
                  <a:schemeClr val="tx1"/>
                </a:solidFill>
                <a:round/>
                <a:headEnd/>
                <a:tailEnd/>
              </a:ln>
            </p:spPr>
            <p:txBody>
              <a:bodyPr wrap="none" anchor="ctr"/>
              <a:lstStyle/>
              <a:p>
                <a:endParaRPr lang="zh-CN" altLang="en-US"/>
              </a:p>
            </p:txBody>
          </p:sp>
        </p:grpSp>
        <p:grpSp>
          <p:nvGrpSpPr>
            <p:cNvPr id="35900" name="Group 69"/>
            <p:cNvGrpSpPr>
              <a:grpSpLocks/>
            </p:cNvGrpSpPr>
            <p:nvPr/>
          </p:nvGrpSpPr>
          <p:grpSpPr bwMode="auto">
            <a:xfrm rot="3600000">
              <a:off x="4150" y="2183"/>
              <a:ext cx="85" cy="102"/>
              <a:chOff x="2228" y="2358"/>
              <a:chExt cx="85" cy="102"/>
            </a:xfrm>
          </p:grpSpPr>
          <p:grpSp>
            <p:nvGrpSpPr>
              <p:cNvPr id="35940" name="Group 70"/>
              <p:cNvGrpSpPr>
                <a:grpSpLocks/>
              </p:cNvGrpSpPr>
              <p:nvPr/>
            </p:nvGrpSpPr>
            <p:grpSpPr bwMode="auto">
              <a:xfrm>
                <a:off x="2228" y="2358"/>
                <a:ext cx="85" cy="102"/>
                <a:chOff x="2228" y="2358"/>
                <a:chExt cx="85" cy="102"/>
              </a:xfrm>
            </p:grpSpPr>
            <p:sp>
              <p:nvSpPr>
                <p:cNvPr id="35943" name="Freeform 71"/>
                <p:cNvSpPr>
                  <a:spLocks/>
                </p:cNvSpPr>
                <p:nvPr/>
              </p:nvSpPr>
              <p:spPr bwMode="auto">
                <a:xfrm>
                  <a:off x="2228" y="2358"/>
                  <a:ext cx="85" cy="85"/>
                </a:xfrm>
                <a:custGeom>
                  <a:avLst/>
                  <a:gdLst>
                    <a:gd name="T0" fmla="*/ 0 w 85"/>
                    <a:gd name="T1" fmla="*/ 85 h 85"/>
                    <a:gd name="T2" fmla="*/ 0 w 85"/>
                    <a:gd name="T3" fmla="*/ 0 h 85"/>
                    <a:gd name="T4" fmla="*/ 85 w 85"/>
                    <a:gd name="T5" fmla="*/ 0 h 85"/>
                    <a:gd name="T6" fmla="*/ 85 w 85"/>
                    <a:gd name="T7" fmla="*/ 85 h 85"/>
                    <a:gd name="T8" fmla="*/ 0 60000 65536"/>
                    <a:gd name="T9" fmla="*/ 0 60000 65536"/>
                    <a:gd name="T10" fmla="*/ 0 60000 65536"/>
                    <a:gd name="T11" fmla="*/ 0 60000 65536"/>
                    <a:gd name="T12" fmla="*/ 0 w 85"/>
                    <a:gd name="T13" fmla="*/ 0 h 85"/>
                    <a:gd name="T14" fmla="*/ 85 w 85"/>
                    <a:gd name="T15" fmla="*/ 85 h 85"/>
                  </a:gdLst>
                  <a:ahLst/>
                  <a:cxnLst>
                    <a:cxn ang="T8">
                      <a:pos x="T0" y="T1"/>
                    </a:cxn>
                    <a:cxn ang="T9">
                      <a:pos x="T2" y="T3"/>
                    </a:cxn>
                    <a:cxn ang="T10">
                      <a:pos x="T4" y="T5"/>
                    </a:cxn>
                    <a:cxn ang="T11">
                      <a:pos x="T6" y="T7"/>
                    </a:cxn>
                  </a:cxnLst>
                  <a:rect l="T12" t="T13" r="T14" b="T15"/>
                  <a:pathLst>
                    <a:path w="85" h="85">
                      <a:moveTo>
                        <a:pt x="0" y="85"/>
                      </a:moveTo>
                      <a:lnTo>
                        <a:pt x="0" y="0"/>
                      </a:lnTo>
                      <a:lnTo>
                        <a:pt x="85" y="0"/>
                      </a:lnTo>
                      <a:lnTo>
                        <a:pt x="85" y="8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44" name="Rectangle 72"/>
                <p:cNvSpPr>
                  <a:spLocks noChangeArrowheads="1"/>
                </p:cNvSpPr>
                <p:nvPr/>
              </p:nvSpPr>
              <p:spPr bwMode="auto">
                <a:xfrm>
                  <a:off x="2234" y="2431"/>
                  <a:ext cx="73" cy="2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35941" name="Oval 73"/>
              <p:cNvSpPr>
                <a:spLocks noChangeArrowheads="1"/>
              </p:cNvSpPr>
              <p:nvPr/>
            </p:nvSpPr>
            <p:spPr bwMode="auto">
              <a:xfrm>
                <a:off x="2242" y="2374"/>
                <a:ext cx="56" cy="58"/>
              </a:xfrm>
              <a:prstGeom prst="ellipse">
                <a:avLst/>
              </a:prstGeom>
              <a:solidFill>
                <a:srgbClr val="EAEAEA"/>
              </a:solidFill>
              <a:ln w="9525">
                <a:solidFill>
                  <a:schemeClr val="tx1"/>
                </a:solidFill>
                <a:round/>
                <a:headEnd/>
                <a:tailEnd/>
              </a:ln>
            </p:spPr>
            <p:txBody>
              <a:bodyPr wrap="none" anchor="ctr"/>
              <a:lstStyle/>
              <a:p>
                <a:endParaRPr lang="zh-CN" altLang="en-US"/>
              </a:p>
            </p:txBody>
          </p:sp>
          <p:sp>
            <p:nvSpPr>
              <p:cNvPr id="35942" name="Oval 74"/>
              <p:cNvSpPr>
                <a:spLocks noChangeAspect="1" noChangeArrowheads="1"/>
              </p:cNvSpPr>
              <p:nvPr/>
            </p:nvSpPr>
            <p:spPr bwMode="auto">
              <a:xfrm>
                <a:off x="2264" y="2398"/>
                <a:ext cx="11" cy="11"/>
              </a:xfrm>
              <a:prstGeom prst="ellipse">
                <a:avLst/>
              </a:prstGeom>
              <a:solidFill>
                <a:schemeClr val="tx1"/>
              </a:solidFill>
              <a:ln w="9525">
                <a:solidFill>
                  <a:schemeClr val="tx1"/>
                </a:solidFill>
                <a:round/>
                <a:headEnd/>
                <a:tailEnd/>
              </a:ln>
            </p:spPr>
            <p:txBody>
              <a:bodyPr wrap="none" anchor="ctr"/>
              <a:lstStyle/>
              <a:p>
                <a:endParaRPr lang="zh-CN" altLang="en-US"/>
              </a:p>
            </p:txBody>
          </p:sp>
        </p:grpSp>
        <p:grpSp>
          <p:nvGrpSpPr>
            <p:cNvPr id="35901" name="Group 75"/>
            <p:cNvGrpSpPr>
              <a:grpSpLocks/>
            </p:cNvGrpSpPr>
            <p:nvPr/>
          </p:nvGrpSpPr>
          <p:grpSpPr bwMode="auto">
            <a:xfrm rot="3600000" flipV="1">
              <a:off x="3493" y="2548"/>
              <a:ext cx="85" cy="102"/>
              <a:chOff x="2579" y="2369"/>
              <a:chExt cx="85" cy="102"/>
            </a:xfrm>
          </p:grpSpPr>
          <p:grpSp>
            <p:nvGrpSpPr>
              <p:cNvPr id="35933" name="Group 76"/>
              <p:cNvGrpSpPr>
                <a:grpSpLocks/>
              </p:cNvGrpSpPr>
              <p:nvPr/>
            </p:nvGrpSpPr>
            <p:grpSpPr bwMode="auto">
              <a:xfrm>
                <a:off x="2579" y="2369"/>
                <a:ext cx="85" cy="102"/>
                <a:chOff x="2228" y="2358"/>
                <a:chExt cx="85" cy="102"/>
              </a:xfrm>
            </p:grpSpPr>
            <p:sp>
              <p:nvSpPr>
                <p:cNvPr id="35938" name="Freeform 77"/>
                <p:cNvSpPr>
                  <a:spLocks/>
                </p:cNvSpPr>
                <p:nvPr/>
              </p:nvSpPr>
              <p:spPr bwMode="auto">
                <a:xfrm>
                  <a:off x="2228" y="2358"/>
                  <a:ext cx="85" cy="85"/>
                </a:xfrm>
                <a:custGeom>
                  <a:avLst/>
                  <a:gdLst>
                    <a:gd name="T0" fmla="*/ 0 w 85"/>
                    <a:gd name="T1" fmla="*/ 85 h 85"/>
                    <a:gd name="T2" fmla="*/ 0 w 85"/>
                    <a:gd name="T3" fmla="*/ 0 h 85"/>
                    <a:gd name="T4" fmla="*/ 85 w 85"/>
                    <a:gd name="T5" fmla="*/ 0 h 85"/>
                    <a:gd name="T6" fmla="*/ 85 w 85"/>
                    <a:gd name="T7" fmla="*/ 85 h 85"/>
                    <a:gd name="T8" fmla="*/ 0 60000 65536"/>
                    <a:gd name="T9" fmla="*/ 0 60000 65536"/>
                    <a:gd name="T10" fmla="*/ 0 60000 65536"/>
                    <a:gd name="T11" fmla="*/ 0 60000 65536"/>
                    <a:gd name="T12" fmla="*/ 0 w 85"/>
                    <a:gd name="T13" fmla="*/ 0 h 85"/>
                    <a:gd name="T14" fmla="*/ 85 w 85"/>
                    <a:gd name="T15" fmla="*/ 85 h 85"/>
                  </a:gdLst>
                  <a:ahLst/>
                  <a:cxnLst>
                    <a:cxn ang="T8">
                      <a:pos x="T0" y="T1"/>
                    </a:cxn>
                    <a:cxn ang="T9">
                      <a:pos x="T2" y="T3"/>
                    </a:cxn>
                    <a:cxn ang="T10">
                      <a:pos x="T4" y="T5"/>
                    </a:cxn>
                    <a:cxn ang="T11">
                      <a:pos x="T6" y="T7"/>
                    </a:cxn>
                  </a:cxnLst>
                  <a:rect l="T12" t="T13" r="T14" b="T15"/>
                  <a:pathLst>
                    <a:path w="85" h="85">
                      <a:moveTo>
                        <a:pt x="0" y="85"/>
                      </a:moveTo>
                      <a:lnTo>
                        <a:pt x="0" y="0"/>
                      </a:lnTo>
                      <a:lnTo>
                        <a:pt x="85" y="0"/>
                      </a:lnTo>
                      <a:lnTo>
                        <a:pt x="85" y="8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39" name="Rectangle 78"/>
                <p:cNvSpPr>
                  <a:spLocks noChangeArrowheads="1"/>
                </p:cNvSpPr>
                <p:nvPr/>
              </p:nvSpPr>
              <p:spPr bwMode="auto">
                <a:xfrm>
                  <a:off x="2234" y="2431"/>
                  <a:ext cx="73" cy="2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35934" name="Oval 79"/>
              <p:cNvSpPr>
                <a:spLocks noChangeArrowheads="1"/>
              </p:cNvSpPr>
              <p:nvPr/>
            </p:nvSpPr>
            <p:spPr bwMode="auto">
              <a:xfrm>
                <a:off x="2593" y="2385"/>
                <a:ext cx="56" cy="58"/>
              </a:xfrm>
              <a:prstGeom prst="ellipse">
                <a:avLst/>
              </a:prstGeom>
              <a:solidFill>
                <a:srgbClr val="EAEAEA"/>
              </a:solidFill>
              <a:ln w="9525">
                <a:solidFill>
                  <a:schemeClr val="tx1"/>
                </a:solidFill>
                <a:round/>
                <a:headEnd/>
                <a:tailEnd/>
              </a:ln>
            </p:spPr>
            <p:txBody>
              <a:bodyPr wrap="none" anchor="ctr"/>
              <a:lstStyle/>
              <a:p>
                <a:endParaRPr lang="zh-CN" altLang="en-US"/>
              </a:p>
            </p:txBody>
          </p:sp>
          <p:grpSp>
            <p:nvGrpSpPr>
              <p:cNvPr id="35935" name="Group 80"/>
              <p:cNvGrpSpPr>
                <a:grpSpLocks/>
              </p:cNvGrpSpPr>
              <p:nvPr/>
            </p:nvGrpSpPr>
            <p:grpSpPr bwMode="auto">
              <a:xfrm>
                <a:off x="2612" y="2399"/>
                <a:ext cx="18" cy="26"/>
                <a:chOff x="2628" y="2661"/>
                <a:chExt cx="18" cy="26"/>
              </a:xfrm>
            </p:grpSpPr>
            <p:sp>
              <p:nvSpPr>
                <p:cNvPr id="35936" name="Line 81"/>
                <p:cNvSpPr>
                  <a:spLocks noChangeShapeType="1"/>
                </p:cNvSpPr>
                <p:nvPr/>
              </p:nvSpPr>
              <p:spPr bwMode="auto">
                <a:xfrm flipH="1">
                  <a:off x="2628" y="2661"/>
                  <a:ext cx="18" cy="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37" name="Line 82"/>
                <p:cNvSpPr>
                  <a:spLocks noChangeShapeType="1"/>
                </p:cNvSpPr>
                <p:nvPr/>
              </p:nvSpPr>
              <p:spPr bwMode="auto">
                <a:xfrm>
                  <a:off x="2628" y="2661"/>
                  <a:ext cx="18" cy="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5902" name="Group 83"/>
            <p:cNvGrpSpPr>
              <a:grpSpLocks/>
            </p:cNvGrpSpPr>
            <p:nvPr/>
          </p:nvGrpSpPr>
          <p:grpSpPr bwMode="auto">
            <a:xfrm rot="-3600000" flipH="1" flipV="1">
              <a:off x="4146" y="2559"/>
              <a:ext cx="85" cy="102"/>
              <a:chOff x="2579" y="2369"/>
              <a:chExt cx="85" cy="102"/>
            </a:xfrm>
          </p:grpSpPr>
          <p:grpSp>
            <p:nvGrpSpPr>
              <p:cNvPr id="35926" name="Group 84"/>
              <p:cNvGrpSpPr>
                <a:grpSpLocks/>
              </p:cNvGrpSpPr>
              <p:nvPr/>
            </p:nvGrpSpPr>
            <p:grpSpPr bwMode="auto">
              <a:xfrm>
                <a:off x="2579" y="2369"/>
                <a:ext cx="85" cy="102"/>
                <a:chOff x="2228" y="2358"/>
                <a:chExt cx="85" cy="102"/>
              </a:xfrm>
            </p:grpSpPr>
            <p:sp>
              <p:nvSpPr>
                <p:cNvPr id="35931" name="Freeform 85"/>
                <p:cNvSpPr>
                  <a:spLocks/>
                </p:cNvSpPr>
                <p:nvPr/>
              </p:nvSpPr>
              <p:spPr bwMode="auto">
                <a:xfrm>
                  <a:off x="2228" y="2358"/>
                  <a:ext cx="85" cy="85"/>
                </a:xfrm>
                <a:custGeom>
                  <a:avLst/>
                  <a:gdLst>
                    <a:gd name="T0" fmla="*/ 0 w 85"/>
                    <a:gd name="T1" fmla="*/ 85 h 85"/>
                    <a:gd name="T2" fmla="*/ 0 w 85"/>
                    <a:gd name="T3" fmla="*/ 0 h 85"/>
                    <a:gd name="T4" fmla="*/ 85 w 85"/>
                    <a:gd name="T5" fmla="*/ 0 h 85"/>
                    <a:gd name="T6" fmla="*/ 85 w 85"/>
                    <a:gd name="T7" fmla="*/ 85 h 85"/>
                    <a:gd name="T8" fmla="*/ 0 60000 65536"/>
                    <a:gd name="T9" fmla="*/ 0 60000 65536"/>
                    <a:gd name="T10" fmla="*/ 0 60000 65536"/>
                    <a:gd name="T11" fmla="*/ 0 60000 65536"/>
                    <a:gd name="T12" fmla="*/ 0 w 85"/>
                    <a:gd name="T13" fmla="*/ 0 h 85"/>
                    <a:gd name="T14" fmla="*/ 85 w 85"/>
                    <a:gd name="T15" fmla="*/ 85 h 85"/>
                  </a:gdLst>
                  <a:ahLst/>
                  <a:cxnLst>
                    <a:cxn ang="T8">
                      <a:pos x="T0" y="T1"/>
                    </a:cxn>
                    <a:cxn ang="T9">
                      <a:pos x="T2" y="T3"/>
                    </a:cxn>
                    <a:cxn ang="T10">
                      <a:pos x="T4" y="T5"/>
                    </a:cxn>
                    <a:cxn ang="T11">
                      <a:pos x="T6" y="T7"/>
                    </a:cxn>
                  </a:cxnLst>
                  <a:rect l="T12" t="T13" r="T14" b="T15"/>
                  <a:pathLst>
                    <a:path w="85" h="85">
                      <a:moveTo>
                        <a:pt x="0" y="85"/>
                      </a:moveTo>
                      <a:lnTo>
                        <a:pt x="0" y="0"/>
                      </a:lnTo>
                      <a:lnTo>
                        <a:pt x="85" y="0"/>
                      </a:lnTo>
                      <a:lnTo>
                        <a:pt x="85" y="8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32" name="Rectangle 86"/>
                <p:cNvSpPr>
                  <a:spLocks noChangeArrowheads="1"/>
                </p:cNvSpPr>
                <p:nvPr/>
              </p:nvSpPr>
              <p:spPr bwMode="auto">
                <a:xfrm>
                  <a:off x="2234" y="2431"/>
                  <a:ext cx="73" cy="29"/>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35927" name="Oval 87"/>
              <p:cNvSpPr>
                <a:spLocks noChangeArrowheads="1"/>
              </p:cNvSpPr>
              <p:nvPr/>
            </p:nvSpPr>
            <p:spPr bwMode="auto">
              <a:xfrm>
                <a:off x="2593" y="2385"/>
                <a:ext cx="56" cy="58"/>
              </a:xfrm>
              <a:prstGeom prst="ellipse">
                <a:avLst/>
              </a:prstGeom>
              <a:solidFill>
                <a:srgbClr val="EAEAEA"/>
              </a:solidFill>
              <a:ln w="9525">
                <a:solidFill>
                  <a:schemeClr val="tx1"/>
                </a:solidFill>
                <a:round/>
                <a:headEnd/>
                <a:tailEnd/>
              </a:ln>
            </p:spPr>
            <p:txBody>
              <a:bodyPr wrap="none" anchor="ctr"/>
              <a:lstStyle/>
              <a:p>
                <a:endParaRPr lang="zh-CN" altLang="en-US"/>
              </a:p>
            </p:txBody>
          </p:sp>
          <p:grpSp>
            <p:nvGrpSpPr>
              <p:cNvPr id="35928" name="Group 88"/>
              <p:cNvGrpSpPr>
                <a:grpSpLocks/>
              </p:cNvGrpSpPr>
              <p:nvPr/>
            </p:nvGrpSpPr>
            <p:grpSpPr bwMode="auto">
              <a:xfrm>
                <a:off x="2612" y="2399"/>
                <a:ext cx="18" cy="26"/>
                <a:chOff x="2628" y="2661"/>
                <a:chExt cx="18" cy="26"/>
              </a:xfrm>
            </p:grpSpPr>
            <p:sp>
              <p:nvSpPr>
                <p:cNvPr id="35929" name="Line 89"/>
                <p:cNvSpPr>
                  <a:spLocks noChangeShapeType="1"/>
                </p:cNvSpPr>
                <p:nvPr/>
              </p:nvSpPr>
              <p:spPr bwMode="auto">
                <a:xfrm flipH="1">
                  <a:off x="2628" y="2661"/>
                  <a:ext cx="18" cy="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30" name="Line 90"/>
                <p:cNvSpPr>
                  <a:spLocks noChangeShapeType="1"/>
                </p:cNvSpPr>
                <p:nvPr/>
              </p:nvSpPr>
              <p:spPr bwMode="auto">
                <a:xfrm>
                  <a:off x="2628" y="2661"/>
                  <a:ext cx="18" cy="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35903" name="Rectangle 91"/>
            <p:cNvSpPr>
              <a:spLocks noChangeArrowheads="1"/>
            </p:cNvSpPr>
            <p:nvPr/>
          </p:nvSpPr>
          <p:spPr bwMode="auto">
            <a:xfrm>
              <a:off x="3153" y="3102"/>
              <a:ext cx="1386" cy="19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904" name="Freeform 92"/>
            <p:cNvSpPr>
              <a:spLocks/>
            </p:cNvSpPr>
            <p:nvPr/>
          </p:nvSpPr>
          <p:spPr bwMode="auto">
            <a:xfrm>
              <a:off x="3387" y="2646"/>
              <a:ext cx="120" cy="456"/>
            </a:xfrm>
            <a:custGeom>
              <a:avLst/>
              <a:gdLst>
                <a:gd name="T0" fmla="*/ 30 w 120"/>
                <a:gd name="T1" fmla="*/ 0 h 456"/>
                <a:gd name="T2" fmla="*/ 108 w 120"/>
                <a:gd name="T3" fmla="*/ 168 h 456"/>
                <a:gd name="T4" fmla="*/ 102 w 120"/>
                <a:gd name="T5" fmla="*/ 318 h 456"/>
                <a:gd name="T6" fmla="*/ 0 w 120"/>
                <a:gd name="T7" fmla="*/ 456 h 456"/>
                <a:gd name="T8" fmla="*/ 0 60000 65536"/>
                <a:gd name="T9" fmla="*/ 0 60000 65536"/>
                <a:gd name="T10" fmla="*/ 0 60000 65536"/>
                <a:gd name="T11" fmla="*/ 0 60000 65536"/>
                <a:gd name="T12" fmla="*/ 0 w 120"/>
                <a:gd name="T13" fmla="*/ 0 h 456"/>
                <a:gd name="T14" fmla="*/ 120 w 120"/>
                <a:gd name="T15" fmla="*/ 456 h 456"/>
              </a:gdLst>
              <a:ahLst/>
              <a:cxnLst>
                <a:cxn ang="T8">
                  <a:pos x="T0" y="T1"/>
                </a:cxn>
                <a:cxn ang="T9">
                  <a:pos x="T2" y="T3"/>
                </a:cxn>
                <a:cxn ang="T10">
                  <a:pos x="T4" y="T5"/>
                </a:cxn>
                <a:cxn ang="T11">
                  <a:pos x="T6" y="T7"/>
                </a:cxn>
              </a:cxnLst>
              <a:rect l="T12" t="T13" r="T14" b="T15"/>
              <a:pathLst>
                <a:path w="120" h="456">
                  <a:moveTo>
                    <a:pt x="30" y="0"/>
                  </a:moveTo>
                  <a:cubicBezTo>
                    <a:pt x="44" y="28"/>
                    <a:pt x="96" y="115"/>
                    <a:pt x="108" y="168"/>
                  </a:cubicBezTo>
                  <a:cubicBezTo>
                    <a:pt x="120" y="221"/>
                    <a:pt x="120" y="270"/>
                    <a:pt x="102" y="318"/>
                  </a:cubicBezTo>
                  <a:cubicBezTo>
                    <a:pt x="84" y="366"/>
                    <a:pt x="21" y="427"/>
                    <a:pt x="0" y="45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05" name="Freeform 93"/>
            <p:cNvSpPr>
              <a:spLocks/>
            </p:cNvSpPr>
            <p:nvPr/>
          </p:nvSpPr>
          <p:spPr bwMode="auto">
            <a:xfrm flipH="1">
              <a:off x="4208" y="2646"/>
              <a:ext cx="120" cy="456"/>
            </a:xfrm>
            <a:custGeom>
              <a:avLst/>
              <a:gdLst>
                <a:gd name="T0" fmla="*/ 30 w 120"/>
                <a:gd name="T1" fmla="*/ 0 h 456"/>
                <a:gd name="T2" fmla="*/ 108 w 120"/>
                <a:gd name="T3" fmla="*/ 168 h 456"/>
                <a:gd name="T4" fmla="*/ 102 w 120"/>
                <a:gd name="T5" fmla="*/ 318 h 456"/>
                <a:gd name="T6" fmla="*/ 0 w 120"/>
                <a:gd name="T7" fmla="*/ 456 h 456"/>
                <a:gd name="T8" fmla="*/ 0 60000 65536"/>
                <a:gd name="T9" fmla="*/ 0 60000 65536"/>
                <a:gd name="T10" fmla="*/ 0 60000 65536"/>
                <a:gd name="T11" fmla="*/ 0 60000 65536"/>
                <a:gd name="T12" fmla="*/ 0 w 120"/>
                <a:gd name="T13" fmla="*/ 0 h 456"/>
                <a:gd name="T14" fmla="*/ 120 w 120"/>
                <a:gd name="T15" fmla="*/ 456 h 456"/>
              </a:gdLst>
              <a:ahLst/>
              <a:cxnLst>
                <a:cxn ang="T8">
                  <a:pos x="T0" y="T1"/>
                </a:cxn>
                <a:cxn ang="T9">
                  <a:pos x="T2" y="T3"/>
                </a:cxn>
                <a:cxn ang="T10">
                  <a:pos x="T4" y="T5"/>
                </a:cxn>
                <a:cxn ang="T11">
                  <a:pos x="T6" y="T7"/>
                </a:cxn>
              </a:cxnLst>
              <a:rect l="T12" t="T13" r="T14" b="T15"/>
              <a:pathLst>
                <a:path w="120" h="456">
                  <a:moveTo>
                    <a:pt x="30" y="0"/>
                  </a:moveTo>
                  <a:cubicBezTo>
                    <a:pt x="44" y="28"/>
                    <a:pt x="96" y="115"/>
                    <a:pt x="108" y="168"/>
                  </a:cubicBezTo>
                  <a:cubicBezTo>
                    <a:pt x="120" y="221"/>
                    <a:pt x="120" y="270"/>
                    <a:pt x="102" y="318"/>
                  </a:cubicBezTo>
                  <a:cubicBezTo>
                    <a:pt x="84" y="366"/>
                    <a:pt x="21" y="427"/>
                    <a:pt x="0" y="45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06" name="Line 94"/>
            <p:cNvSpPr>
              <a:spLocks noChangeShapeType="1"/>
            </p:cNvSpPr>
            <p:nvPr/>
          </p:nvSpPr>
          <p:spPr bwMode="auto">
            <a:xfrm flipV="1">
              <a:off x="4263" y="2411"/>
              <a:ext cx="4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07" name="Text Box 95"/>
            <p:cNvSpPr txBox="1">
              <a:spLocks noChangeArrowheads="1"/>
            </p:cNvSpPr>
            <p:nvPr/>
          </p:nvSpPr>
          <p:spPr bwMode="auto">
            <a:xfrm>
              <a:off x="4558" y="2392"/>
              <a:ext cx="4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b="1">
                  <a:solidFill>
                    <a:schemeClr val="tx2"/>
                  </a:solidFill>
                </a:rPr>
                <a:t>定子</a:t>
              </a:r>
            </a:p>
          </p:txBody>
        </p:sp>
        <p:sp>
          <p:nvSpPr>
            <p:cNvPr id="35908" name="Line 96"/>
            <p:cNvSpPr>
              <a:spLocks noChangeShapeType="1"/>
            </p:cNvSpPr>
            <p:nvPr/>
          </p:nvSpPr>
          <p:spPr bwMode="auto">
            <a:xfrm flipV="1">
              <a:off x="3862" y="1792"/>
              <a:ext cx="0"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09" name="Line 97"/>
            <p:cNvSpPr>
              <a:spLocks noChangeShapeType="1"/>
            </p:cNvSpPr>
            <p:nvPr/>
          </p:nvSpPr>
          <p:spPr bwMode="auto">
            <a:xfrm flipV="1">
              <a:off x="4211" y="2106"/>
              <a:ext cx="192" cy="1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10" name="Line 98"/>
            <p:cNvSpPr>
              <a:spLocks noChangeShapeType="1"/>
            </p:cNvSpPr>
            <p:nvPr/>
          </p:nvSpPr>
          <p:spPr bwMode="auto">
            <a:xfrm flipV="1">
              <a:off x="3311" y="2611"/>
              <a:ext cx="192" cy="1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11" name="Line 99"/>
            <p:cNvSpPr>
              <a:spLocks noChangeShapeType="1"/>
            </p:cNvSpPr>
            <p:nvPr/>
          </p:nvSpPr>
          <p:spPr bwMode="auto">
            <a:xfrm>
              <a:off x="4210" y="2630"/>
              <a:ext cx="192" cy="1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12" name="Line 100"/>
            <p:cNvSpPr>
              <a:spLocks noChangeShapeType="1"/>
            </p:cNvSpPr>
            <p:nvPr/>
          </p:nvSpPr>
          <p:spPr bwMode="auto">
            <a:xfrm>
              <a:off x="3311" y="2114"/>
              <a:ext cx="192" cy="1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13" name="Line 101"/>
            <p:cNvSpPr>
              <a:spLocks noChangeShapeType="1"/>
            </p:cNvSpPr>
            <p:nvPr/>
          </p:nvSpPr>
          <p:spPr bwMode="auto">
            <a:xfrm flipV="1">
              <a:off x="3853" y="2839"/>
              <a:ext cx="0"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5859" name="Object 19"/>
            <p:cNvGraphicFramePr>
              <a:graphicFrameLocks noChangeAspect="1"/>
            </p:cNvGraphicFramePr>
            <p:nvPr/>
          </p:nvGraphicFramePr>
          <p:xfrm>
            <a:off x="4016" y="1717"/>
            <a:ext cx="189" cy="190"/>
          </p:xfrm>
          <a:graphic>
            <a:graphicData uri="http://schemas.openxmlformats.org/presentationml/2006/ole">
              <mc:AlternateContent xmlns:mc="http://schemas.openxmlformats.org/markup-compatibility/2006">
                <mc:Choice xmlns:v="urn:schemas-microsoft-com:vml" Requires="v">
                  <p:oleObj spid="_x0000_s134203" name="Equation" r:id="rId3" imgW="203400" imgH="203040" progId="">
                    <p:embed/>
                  </p:oleObj>
                </mc:Choice>
                <mc:Fallback>
                  <p:oleObj name="Equation" r:id="rId3" imgW="203400" imgH="203040" progId="">
                    <p:embed/>
                    <p:pic>
                      <p:nvPicPr>
                        <p:cNvPr id="0" name="Picture 9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6" y="1717"/>
                          <a:ext cx="189" cy="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60" name="Object 20"/>
            <p:cNvGraphicFramePr>
              <a:graphicFrameLocks noChangeAspect="1"/>
            </p:cNvGraphicFramePr>
            <p:nvPr/>
          </p:nvGraphicFramePr>
          <p:xfrm>
            <a:off x="3911" y="2895"/>
            <a:ext cx="183" cy="183"/>
          </p:xfrm>
          <a:graphic>
            <a:graphicData uri="http://schemas.openxmlformats.org/presentationml/2006/ole">
              <mc:AlternateContent xmlns:mc="http://schemas.openxmlformats.org/markup-compatibility/2006">
                <mc:Choice xmlns:v="urn:schemas-microsoft-com:vml" Requires="v">
                  <p:oleObj spid="_x0000_s134204" name="Equation" r:id="rId5" imgW="203400" imgH="203040" progId="">
                    <p:embed/>
                  </p:oleObj>
                </mc:Choice>
                <mc:Fallback>
                  <p:oleObj name="Equation" r:id="rId5" imgW="203400" imgH="203040" progId="">
                    <p:embed/>
                    <p:pic>
                      <p:nvPicPr>
                        <p:cNvPr id="0" name="Picture 9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1" y="2895"/>
                          <a:ext cx="183" cy="1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61" name="Object 21"/>
            <p:cNvGraphicFramePr>
              <a:graphicFrameLocks noChangeAspect="1"/>
            </p:cNvGraphicFramePr>
            <p:nvPr/>
          </p:nvGraphicFramePr>
          <p:xfrm>
            <a:off x="4349" y="2556"/>
            <a:ext cx="169" cy="184"/>
          </p:xfrm>
          <a:graphic>
            <a:graphicData uri="http://schemas.openxmlformats.org/presentationml/2006/ole">
              <mc:AlternateContent xmlns:mc="http://schemas.openxmlformats.org/markup-compatibility/2006">
                <mc:Choice xmlns:v="urn:schemas-microsoft-com:vml" Requires="v">
                  <p:oleObj spid="_x0000_s134205" name="Equation" r:id="rId7" imgW="190800" imgH="203040" progId="">
                    <p:embed/>
                  </p:oleObj>
                </mc:Choice>
                <mc:Fallback>
                  <p:oleObj name="Equation" r:id="rId7" imgW="190800" imgH="203040" progId="">
                    <p:embed/>
                    <p:pic>
                      <p:nvPicPr>
                        <p:cNvPr id="0" name="Picture 9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9" y="2556"/>
                          <a:ext cx="169" cy="1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62" name="Object 22"/>
            <p:cNvGraphicFramePr>
              <a:graphicFrameLocks noChangeAspect="1"/>
            </p:cNvGraphicFramePr>
            <p:nvPr/>
          </p:nvGraphicFramePr>
          <p:xfrm>
            <a:off x="3302" y="2678"/>
            <a:ext cx="170" cy="198"/>
          </p:xfrm>
          <a:graphic>
            <a:graphicData uri="http://schemas.openxmlformats.org/presentationml/2006/ole">
              <mc:AlternateContent xmlns:mc="http://schemas.openxmlformats.org/markup-compatibility/2006">
                <mc:Choice xmlns:v="urn:schemas-microsoft-com:vml" Requires="v">
                  <p:oleObj spid="_x0000_s134206" name="Equation" r:id="rId9" imgW="190800" imgH="228600" progId="">
                    <p:embed/>
                  </p:oleObj>
                </mc:Choice>
                <mc:Fallback>
                  <p:oleObj name="Equation" r:id="rId9" imgW="190800" imgH="228600" progId="">
                    <p:embed/>
                    <p:pic>
                      <p:nvPicPr>
                        <p:cNvPr id="0" name="Picture 9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2" y="2678"/>
                          <a:ext cx="170" cy="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63" name="Object 23"/>
            <p:cNvGraphicFramePr>
              <a:graphicFrameLocks noChangeAspect="1"/>
            </p:cNvGraphicFramePr>
            <p:nvPr/>
          </p:nvGraphicFramePr>
          <p:xfrm>
            <a:off x="3311" y="1933"/>
            <a:ext cx="183" cy="184"/>
          </p:xfrm>
          <a:graphic>
            <a:graphicData uri="http://schemas.openxmlformats.org/presentationml/2006/ole">
              <mc:AlternateContent xmlns:mc="http://schemas.openxmlformats.org/markup-compatibility/2006">
                <mc:Choice xmlns:v="urn:schemas-microsoft-com:vml" Requires="v">
                  <p:oleObj spid="_x0000_s134207" name="Equation" r:id="rId11" imgW="203400" imgH="203040" progId="">
                    <p:embed/>
                  </p:oleObj>
                </mc:Choice>
                <mc:Fallback>
                  <p:oleObj name="Equation" r:id="rId11" imgW="203400" imgH="203040" progId="">
                    <p:embed/>
                    <p:pic>
                      <p:nvPicPr>
                        <p:cNvPr id="0" name="Picture 9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11" y="1933"/>
                          <a:ext cx="183" cy="1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64" name="Object 24"/>
            <p:cNvGraphicFramePr>
              <a:graphicFrameLocks noChangeAspect="1"/>
            </p:cNvGraphicFramePr>
            <p:nvPr/>
          </p:nvGraphicFramePr>
          <p:xfrm>
            <a:off x="4362" y="2116"/>
            <a:ext cx="156" cy="182"/>
          </p:xfrm>
          <a:graphic>
            <a:graphicData uri="http://schemas.openxmlformats.org/presentationml/2006/ole">
              <mc:AlternateContent xmlns:mc="http://schemas.openxmlformats.org/markup-compatibility/2006">
                <mc:Choice xmlns:v="urn:schemas-microsoft-com:vml" Requires="v">
                  <p:oleObj spid="_x0000_s134208" name="Equation" r:id="rId13" imgW="177840" imgH="203040" progId="">
                    <p:embed/>
                  </p:oleObj>
                </mc:Choice>
                <mc:Fallback>
                  <p:oleObj name="Equation" r:id="rId13" imgW="177840" imgH="203040" progId="">
                    <p:embed/>
                    <p:pic>
                      <p:nvPicPr>
                        <p:cNvPr id="0" name="Picture 9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62" y="2116"/>
                          <a:ext cx="156" cy="1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914" name="Line 108"/>
            <p:cNvSpPr>
              <a:spLocks noChangeShapeType="1"/>
            </p:cNvSpPr>
            <p:nvPr/>
          </p:nvSpPr>
          <p:spPr bwMode="auto">
            <a:xfrm flipH="1" flipV="1">
              <a:off x="2588" y="1800"/>
              <a:ext cx="1270"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5915" name="Freeform 109"/>
            <p:cNvSpPr>
              <a:spLocks/>
            </p:cNvSpPr>
            <p:nvPr/>
          </p:nvSpPr>
          <p:spPr bwMode="auto">
            <a:xfrm>
              <a:off x="2584" y="2736"/>
              <a:ext cx="2088" cy="636"/>
            </a:xfrm>
            <a:custGeom>
              <a:avLst/>
              <a:gdLst>
                <a:gd name="T0" fmla="*/ 1820 w 2088"/>
                <a:gd name="T1" fmla="*/ 0 h 636"/>
                <a:gd name="T2" fmla="*/ 2088 w 2088"/>
                <a:gd name="T3" fmla="*/ 0 h 636"/>
                <a:gd name="T4" fmla="*/ 2088 w 2088"/>
                <a:gd name="T5" fmla="*/ 636 h 636"/>
                <a:gd name="T6" fmla="*/ 0 w 2088"/>
                <a:gd name="T7" fmla="*/ 636 h 636"/>
                <a:gd name="T8" fmla="*/ 0 60000 65536"/>
                <a:gd name="T9" fmla="*/ 0 60000 65536"/>
                <a:gd name="T10" fmla="*/ 0 60000 65536"/>
                <a:gd name="T11" fmla="*/ 0 60000 65536"/>
                <a:gd name="T12" fmla="*/ 0 w 2088"/>
                <a:gd name="T13" fmla="*/ 0 h 636"/>
                <a:gd name="T14" fmla="*/ 2088 w 2088"/>
                <a:gd name="T15" fmla="*/ 636 h 636"/>
              </a:gdLst>
              <a:ahLst/>
              <a:cxnLst>
                <a:cxn ang="T8">
                  <a:pos x="T0" y="T1"/>
                </a:cxn>
                <a:cxn ang="T9">
                  <a:pos x="T2" y="T3"/>
                </a:cxn>
                <a:cxn ang="T10">
                  <a:pos x="T4" y="T5"/>
                </a:cxn>
                <a:cxn ang="T11">
                  <a:pos x="T6" y="T7"/>
                </a:cxn>
              </a:cxnLst>
              <a:rect l="T12" t="T13" r="T14" b="T15"/>
              <a:pathLst>
                <a:path w="2088" h="636">
                  <a:moveTo>
                    <a:pt x="1820" y="0"/>
                  </a:moveTo>
                  <a:lnTo>
                    <a:pt x="2088" y="0"/>
                  </a:lnTo>
                  <a:lnTo>
                    <a:pt x="2088" y="636"/>
                  </a:lnTo>
                  <a:lnTo>
                    <a:pt x="0" y="636"/>
                  </a:lnTo>
                </a:path>
              </a:pathLst>
            </a:cu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35916" name="Line 110"/>
            <p:cNvSpPr>
              <a:spLocks noChangeShapeType="1"/>
            </p:cNvSpPr>
            <p:nvPr/>
          </p:nvSpPr>
          <p:spPr bwMode="auto">
            <a:xfrm flipH="1">
              <a:off x="2584" y="2716"/>
              <a:ext cx="72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5917" name="Freeform 111"/>
            <p:cNvSpPr>
              <a:spLocks/>
            </p:cNvSpPr>
            <p:nvPr/>
          </p:nvSpPr>
          <p:spPr bwMode="auto">
            <a:xfrm>
              <a:off x="2588" y="1996"/>
              <a:ext cx="1264" cy="1048"/>
            </a:xfrm>
            <a:custGeom>
              <a:avLst/>
              <a:gdLst>
                <a:gd name="T0" fmla="*/ 1264 w 1264"/>
                <a:gd name="T1" fmla="*/ 1048 h 1048"/>
                <a:gd name="T2" fmla="*/ 284 w 1264"/>
                <a:gd name="T3" fmla="*/ 1044 h 1048"/>
                <a:gd name="T4" fmla="*/ 284 w 1264"/>
                <a:gd name="T5" fmla="*/ 0 h 1048"/>
                <a:gd name="T6" fmla="*/ 0 w 1264"/>
                <a:gd name="T7" fmla="*/ 0 h 1048"/>
                <a:gd name="T8" fmla="*/ 0 60000 65536"/>
                <a:gd name="T9" fmla="*/ 0 60000 65536"/>
                <a:gd name="T10" fmla="*/ 0 60000 65536"/>
                <a:gd name="T11" fmla="*/ 0 60000 65536"/>
                <a:gd name="T12" fmla="*/ 0 w 1264"/>
                <a:gd name="T13" fmla="*/ 0 h 1048"/>
                <a:gd name="T14" fmla="*/ 1264 w 1264"/>
                <a:gd name="T15" fmla="*/ 1048 h 1048"/>
              </a:gdLst>
              <a:ahLst/>
              <a:cxnLst>
                <a:cxn ang="T8">
                  <a:pos x="T0" y="T1"/>
                </a:cxn>
                <a:cxn ang="T9">
                  <a:pos x="T2" y="T3"/>
                </a:cxn>
                <a:cxn ang="T10">
                  <a:pos x="T4" y="T5"/>
                </a:cxn>
                <a:cxn ang="T11">
                  <a:pos x="T6" y="T7"/>
                </a:cxn>
              </a:cxnLst>
              <a:rect l="T12" t="T13" r="T14" b="T15"/>
              <a:pathLst>
                <a:path w="1264" h="1048">
                  <a:moveTo>
                    <a:pt x="1264" y="1048"/>
                  </a:moveTo>
                  <a:lnTo>
                    <a:pt x="284" y="1044"/>
                  </a:lnTo>
                  <a:lnTo>
                    <a:pt x="284" y="0"/>
                  </a:lnTo>
                  <a:lnTo>
                    <a:pt x="0" y="0"/>
                  </a:lnTo>
                </a:path>
              </a:pathLst>
            </a:cu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35918" name="Freeform 112"/>
            <p:cNvSpPr>
              <a:spLocks/>
            </p:cNvSpPr>
            <p:nvPr/>
          </p:nvSpPr>
          <p:spPr bwMode="auto">
            <a:xfrm>
              <a:off x="2587" y="2112"/>
              <a:ext cx="2332" cy="1106"/>
            </a:xfrm>
            <a:custGeom>
              <a:avLst/>
              <a:gdLst>
                <a:gd name="T0" fmla="*/ 1820 w 2332"/>
                <a:gd name="T1" fmla="*/ 0 h 1106"/>
                <a:gd name="T2" fmla="*/ 2332 w 2332"/>
                <a:gd name="T3" fmla="*/ 0 h 1106"/>
                <a:gd name="T4" fmla="*/ 2332 w 2332"/>
                <a:gd name="T5" fmla="*/ 1106 h 1106"/>
                <a:gd name="T6" fmla="*/ 220 w 2332"/>
                <a:gd name="T7" fmla="*/ 1106 h 1106"/>
                <a:gd name="T8" fmla="*/ 220 w 2332"/>
                <a:gd name="T9" fmla="*/ 832 h 1106"/>
                <a:gd name="T10" fmla="*/ 0 w 2332"/>
                <a:gd name="T11" fmla="*/ 832 h 1106"/>
                <a:gd name="T12" fmla="*/ 0 60000 65536"/>
                <a:gd name="T13" fmla="*/ 0 60000 65536"/>
                <a:gd name="T14" fmla="*/ 0 60000 65536"/>
                <a:gd name="T15" fmla="*/ 0 60000 65536"/>
                <a:gd name="T16" fmla="*/ 0 60000 65536"/>
                <a:gd name="T17" fmla="*/ 0 60000 65536"/>
                <a:gd name="T18" fmla="*/ 0 w 2332"/>
                <a:gd name="T19" fmla="*/ 0 h 1106"/>
                <a:gd name="T20" fmla="*/ 2332 w 2332"/>
                <a:gd name="T21" fmla="*/ 1106 h 1106"/>
              </a:gdLst>
              <a:ahLst/>
              <a:cxnLst>
                <a:cxn ang="T12">
                  <a:pos x="T0" y="T1"/>
                </a:cxn>
                <a:cxn ang="T13">
                  <a:pos x="T2" y="T3"/>
                </a:cxn>
                <a:cxn ang="T14">
                  <a:pos x="T4" y="T5"/>
                </a:cxn>
                <a:cxn ang="T15">
                  <a:pos x="T6" y="T7"/>
                </a:cxn>
                <a:cxn ang="T16">
                  <a:pos x="T8" y="T9"/>
                </a:cxn>
                <a:cxn ang="T17">
                  <a:pos x="T10" y="T11"/>
                </a:cxn>
              </a:cxnLst>
              <a:rect l="T18" t="T19" r="T20" b="T21"/>
              <a:pathLst>
                <a:path w="2332" h="1106">
                  <a:moveTo>
                    <a:pt x="1820" y="0"/>
                  </a:moveTo>
                  <a:lnTo>
                    <a:pt x="2332" y="0"/>
                  </a:lnTo>
                  <a:lnTo>
                    <a:pt x="2332" y="1106"/>
                  </a:lnTo>
                  <a:lnTo>
                    <a:pt x="220" y="1106"/>
                  </a:lnTo>
                  <a:lnTo>
                    <a:pt x="220" y="832"/>
                  </a:lnTo>
                  <a:lnTo>
                    <a:pt x="0" y="832"/>
                  </a:lnTo>
                </a:path>
              </a:pathLst>
            </a:custGeom>
            <a:noFill/>
            <a:ln w="2857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35919" name="Freeform 113"/>
            <p:cNvSpPr>
              <a:spLocks/>
            </p:cNvSpPr>
            <p:nvPr/>
          </p:nvSpPr>
          <p:spPr bwMode="auto">
            <a:xfrm>
              <a:off x="2587" y="2121"/>
              <a:ext cx="732" cy="1454"/>
            </a:xfrm>
            <a:custGeom>
              <a:avLst/>
              <a:gdLst>
                <a:gd name="T0" fmla="*/ 732 w 732"/>
                <a:gd name="T1" fmla="*/ 0 h 1454"/>
                <a:gd name="T2" fmla="*/ 549 w 732"/>
                <a:gd name="T3" fmla="*/ 0 h 1454"/>
                <a:gd name="T4" fmla="*/ 549 w 732"/>
                <a:gd name="T5" fmla="*/ 1454 h 1454"/>
                <a:gd name="T6" fmla="*/ 0 w 732"/>
                <a:gd name="T7" fmla="*/ 1454 h 1454"/>
                <a:gd name="T8" fmla="*/ 0 60000 65536"/>
                <a:gd name="T9" fmla="*/ 0 60000 65536"/>
                <a:gd name="T10" fmla="*/ 0 60000 65536"/>
                <a:gd name="T11" fmla="*/ 0 60000 65536"/>
                <a:gd name="T12" fmla="*/ 0 w 732"/>
                <a:gd name="T13" fmla="*/ 0 h 1454"/>
                <a:gd name="T14" fmla="*/ 732 w 732"/>
                <a:gd name="T15" fmla="*/ 1454 h 1454"/>
              </a:gdLst>
              <a:ahLst/>
              <a:cxnLst>
                <a:cxn ang="T8">
                  <a:pos x="T0" y="T1"/>
                </a:cxn>
                <a:cxn ang="T9">
                  <a:pos x="T2" y="T3"/>
                </a:cxn>
                <a:cxn ang="T10">
                  <a:pos x="T4" y="T5"/>
                </a:cxn>
                <a:cxn ang="T11">
                  <a:pos x="T6" y="T7"/>
                </a:cxn>
              </a:cxnLst>
              <a:rect l="T12" t="T13" r="T14" b="T15"/>
              <a:pathLst>
                <a:path w="732" h="1454">
                  <a:moveTo>
                    <a:pt x="732" y="0"/>
                  </a:moveTo>
                  <a:lnTo>
                    <a:pt x="549" y="0"/>
                  </a:lnTo>
                  <a:lnTo>
                    <a:pt x="549" y="1454"/>
                  </a:lnTo>
                  <a:lnTo>
                    <a:pt x="0" y="1454"/>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35920" name="Oval 114"/>
            <p:cNvSpPr>
              <a:spLocks noChangeArrowheads="1"/>
            </p:cNvSpPr>
            <p:nvPr/>
          </p:nvSpPr>
          <p:spPr bwMode="auto">
            <a:xfrm>
              <a:off x="2556" y="1976"/>
              <a:ext cx="36" cy="36"/>
            </a:xfrm>
            <a:prstGeom prst="ellipse">
              <a:avLst/>
            </a:prstGeom>
            <a:noFill/>
            <a:ln w="19050"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35921" name="Oval 115"/>
            <p:cNvSpPr>
              <a:spLocks noChangeArrowheads="1"/>
            </p:cNvSpPr>
            <p:nvPr/>
          </p:nvSpPr>
          <p:spPr bwMode="auto">
            <a:xfrm>
              <a:off x="2549" y="2921"/>
              <a:ext cx="36" cy="36"/>
            </a:xfrm>
            <a:prstGeom prst="ellipse">
              <a:avLst/>
            </a:prstGeom>
            <a:noFill/>
            <a:ln w="19050" algn="ctr">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35922" name="Oval 116"/>
            <p:cNvSpPr>
              <a:spLocks noChangeArrowheads="1"/>
            </p:cNvSpPr>
            <p:nvPr/>
          </p:nvSpPr>
          <p:spPr bwMode="auto">
            <a:xfrm>
              <a:off x="2558" y="3554"/>
              <a:ext cx="36" cy="36"/>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35923" name="Oval 117"/>
            <p:cNvSpPr>
              <a:spLocks noChangeArrowheads="1"/>
            </p:cNvSpPr>
            <p:nvPr/>
          </p:nvSpPr>
          <p:spPr bwMode="auto">
            <a:xfrm>
              <a:off x="2557" y="1785"/>
              <a:ext cx="36" cy="36"/>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35924" name="Oval 118"/>
            <p:cNvSpPr>
              <a:spLocks noChangeArrowheads="1"/>
            </p:cNvSpPr>
            <p:nvPr/>
          </p:nvSpPr>
          <p:spPr bwMode="auto">
            <a:xfrm>
              <a:off x="2542" y="2698"/>
              <a:ext cx="36" cy="36"/>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35925" name="Oval 119"/>
            <p:cNvSpPr>
              <a:spLocks noChangeArrowheads="1"/>
            </p:cNvSpPr>
            <p:nvPr/>
          </p:nvSpPr>
          <p:spPr bwMode="auto">
            <a:xfrm>
              <a:off x="2555" y="3351"/>
              <a:ext cx="36" cy="36"/>
            </a:xfrm>
            <a:prstGeom prst="ellipse">
              <a:avLst/>
            </a:prstGeom>
            <a:noFill/>
            <a:ln w="19050"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grpSp>
      <p:sp>
        <p:nvSpPr>
          <p:cNvPr id="31864" name="Line 120"/>
          <p:cNvSpPr>
            <a:spLocks noChangeShapeType="1"/>
          </p:cNvSpPr>
          <p:nvPr/>
        </p:nvSpPr>
        <p:spPr bwMode="auto">
          <a:xfrm flipV="1">
            <a:off x="6138863" y="1946275"/>
            <a:ext cx="1011237" cy="292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865" name="Text Box 121"/>
          <p:cNvSpPr txBox="1">
            <a:spLocks noChangeArrowheads="1"/>
          </p:cNvSpPr>
          <p:nvPr/>
        </p:nvSpPr>
        <p:spPr bwMode="auto">
          <a:xfrm>
            <a:off x="5784850" y="2209800"/>
            <a:ext cx="681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b="1">
                <a:solidFill>
                  <a:schemeClr val="tx2"/>
                </a:solidFill>
              </a:rPr>
              <a:t>转子</a:t>
            </a:r>
          </a:p>
        </p:txBody>
      </p:sp>
      <p:sp>
        <p:nvSpPr>
          <p:cNvPr id="31866" name="Freeform 122"/>
          <p:cNvSpPr>
            <a:spLocks/>
          </p:cNvSpPr>
          <p:nvPr/>
        </p:nvSpPr>
        <p:spPr bwMode="auto">
          <a:xfrm>
            <a:off x="7391400" y="1760538"/>
            <a:ext cx="360363" cy="234950"/>
          </a:xfrm>
          <a:custGeom>
            <a:avLst/>
            <a:gdLst>
              <a:gd name="T0" fmla="*/ 0 w 227"/>
              <a:gd name="T1" fmla="*/ 0 h 148"/>
              <a:gd name="T2" fmla="*/ 2147483647 w 227"/>
              <a:gd name="T3" fmla="*/ 2147483647 h 148"/>
              <a:gd name="T4" fmla="*/ 2147483647 w 227"/>
              <a:gd name="T5" fmla="*/ 2147483647 h 148"/>
              <a:gd name="T6" fmla="*/ 2147483647 w 227"/>
              <a:gd name="T7" fmla="*/ 2147483647 h 148"/>
              <a:gd name="T8" fmla="*/ 0 60000 65536"/>
              <a:gd name="T9" fmla="*/ 0 60000 65536"/>
              <a:gd name="T10" fmla="*/ 0 60000 65536"/>
              <a:gd name="T11" fmla="*/ 0 60000 65536"/>
              <a:gd name="T12" fmla="*/ 0 w 227"/>
              <a:gd name="T13" fmla="*/ 0 h 148"/>
              <a:gd name="T14" fmla="*/ 227 w 227"/>
              <a:gd name="T15" fmla="*/ 148 h 148"/>
            </a:gdLst>
            <a:ahLst/>
            <a:cxnLst>
              <a:cxn ang="T8">
                <a:pos x="T0" y="T1"/>
              </a:cxn>
              <a:cxn ang="T9">
                <a:pos x="T2" y="T3"/>
              </a:cxn>
              <a:cxn ang="T10">
                <a:pos x="T4" y="T5"/>
              </a:cxn>
              <a:cxn ang="T11">
                <a:pos x="T6" y="T7"/>
              </a:cxn>
            </a:cxnLst>
            <a:rect l="T12" t="T13" r="T14" b="T15"/>
            <a:pathLst>
              <a:path w="227" h="148">
                <a:moveTo>
                  <a:pt x="0" y="0"/>
                </a:moveTo>
                <a:cubicBezTo>
                  <a:pt x="12" y="2"/>
                  <a:pt x="44" y="2"/>
                  <a:pt x="71" y="13"/>
                </a:cubicBezTo>
                <a:cubicBezTo>
                  <a:pt x="98" y="24"/>
                  <a:pt x="135" y="43"/>
                  <a:pt x="161" y="65"/>
                </a:cubicBezTo>
                <a:cubicBezTo>
                  <a:pt x="187" y="87"/>
                  <a:pt x="213" y="130"/>
                  <a:pt x="227" y="148"/>
                </a:cubicBezTo>
              </a:path>
            </a:pathLst>
          </a:custGeom>
          <a:noFill/>
          <a:ln w="19050">
            <a:solidFill>
              <a:schemeClr val="tx1"/>
            </a:solidFill>
            <a:round/>
            <a:headEnd/>
            <a:tailEnd type="stealth"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8" name="Group 123"/>
          <p:cNvGrpSpPr>
            <a:grpSpLocks/>
          </p:cNvGrpSpPr>
          <p:nvPr/>
        </p:nvGrpSpPr>
        <p:grpSpPr bwMode="auto">
          <a:xfrm>
            <a:off x="4991100" y="1133475"/>
            <a:ext cx="276225" cy="3117850"/>
            <a:chOff x="2371" y="1707"/>
            <a:chExt cx="174" cy="1964"/>
          </a:xfrm>
        </p:grpSpPr>
        <p:graphicFrame>
          <p:nvGraphicFramePr>
            <p:cNvPr id="35853" name="Object 13"/>
            <p:cNvGraphicFramePr>
              <a:graphicFrameLocks noChangeAspect="1"/>
            </p:cNvGraphicFramePr>
            <p:nvPr/>
          </p:nvGraphicFramePr>
          <p:xfrm>
            <a:off x="2371" y="1707"/>
            <a:ext cx="156" cy="156"/>
          </p:xfrm>
          <a:graphic>
            <a:graphicData uri="http://schemas.openxmlformats.org/presentationml/2006/ole">
              <mc:AlternateContent xmlns:mc="http://schemas.openxmlformats.org/markup-compatibility/2006">
                <mc:Choice xmlns:v="urn:schemas-microsoft-com:vml" Requires="v">
                  <p:oleObj spid="_x0000_s134209" name="Equation" r:id="rId15" imgW="203400" imgH="203040" progId="">
                    <p:embed/>
                  </p:oleObj>
                </mc:Choice>
                <mc:Fallback>
                  <p:oleObj name="Equation" r:id="rId15" imgW="203400" imgH="203040" progId="">
                    <p:embed/>
                    <p:pic>
                      <p:nvPicPr>
                        <p:cNvPr id="0" name="Picture 9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71" y="1707"/>
                          <a:ext cx="156" cy="1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4" name="Object 14"/>
            <p:cNvGraphicFramePr>
              <a:graphicFrameLocks noChangeAspect="1"/>
            </p:cNvGraphicFramePr>
            <p:nvPr/>
          </p:nvGraphicFramePr>
          <p:xfrm>
            <a:off x="2377" y="3283"/>
            <a:ext cx="144" cy="156"/>
          </p:xfrm>
          <a:graphic>
            <a:graphicData uri="http://schemas.openxmlformats.org/presentationml/2006/ole">
              <mc:AlternateContent xmlns:mc="http://schemas.openxmlformats.org/markup-compatibility/2006">
                <mc:Choice xmlns:v="urn:schemas-microsoft-com:vml" Requires="v">
                  <p:oleObj spid="_x0000_s134210" name="Equation" r:id="rId17" imgW="190800" imgH="203040" progId="">
                    <p:embed/>
                  </p:oleObj>
                </mc:Choice>
                <mc:Fallback>
                  <p:oleObj name="Equation" r:id="rId17" imgW="190800" imgH="203040" progId="">
                    <p:embed/>
                    <p:pic>
                      <p:nvPicPr>
                        <p:cNvPr id="0" name="Picture 9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77" y="3283"/>
                          <a:ext cx="144" cy="1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5" name="Object 15"/>
            <p:cNvGraphicFramePr>
              <a:graphicFrameLocks noChangeAspect="1"/>
            </p:cNvGraphicFramePr>
            <p:nvPr/>
          </p:nvGraphicFramePr>
          <p:xfrm>
            <a:off x="2371" y="2619"/>
            <a:ext cx="144" cy="168"/>
          </p:xfrm>
          <a:graphic>
            <a:graphicData uri="http://schemas.openxmlformats.org/presentationml/2006/ole">
              <mc:AlternateContent xmlns:mc="http://schemas.openxmlformats.org/markup-compatibility/2006">
                <mc:Choice xmlns:v="urn:schemas-microsoft-com:vml" Requires="v">
                  <p:oleObj spid="_x0000_s134211" name="Equation" r:id="rId19" imgW="190800" imgH="228600" progId="">
                    <p:embed/>
                  </p:oleObj>
                </mc:Choice>
                <mc:Fallback>
                  <p:oleObj name="Equation" r:id="rId19" imgW="190800" imgH="228600" progId="">
                    <p:embed/>
                    <p:pic>
                      <p:nvPicPr>
                        <p:cNvPr id="0" name="Picture 93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71" y="2619"/>
                          <a:ext cx="144" cy="1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6" name="Object 16"/>
            <p:cNvGraphicFramePr>
              <a:graphicFrameLocks noChangeAspect="1"/>
            </p:cNvGraphicFramePr>
            <p:nvPr/>
          </p:nvGraphicFramePr>
          <p:xfrm>
            <a:off x="2389" y="1930"/>
            <a:ext cx="156" cy="156"/>
          </p:xfrm>
          <a:graphic>
            <a:graphicData uri="http://schemas.openxmlformats.org/presentationml/2006/ole">
              <mc:AlternateContent xmlns:mc="http://schemas.openxmlformats.org/markup-compatibility/2006">
                <mc:Choice xmlns:v="urn:schemas-microsoft-com:vml" Requires="v">
                  <p:oleObj spid="_x0000_s134212" name="Equation" r:id="rId21" imgW="164885" imgH="164885" progId="">
                    <p:embed/>
                  </p:oleObj>
                </mc:Choice>
                <mc:Fallback>
                  <p:oleObj name="Equation" r:id="rId21" imgW="164885" imgH="164885" progId="">
                    <p:embed/>
                    <p:pic>
                      <p:nvPicPr>
                        <p:cNvPr id="0" name="Picture 93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89" y="1930"/>
                          <a:ext cx="156" cy="1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7" name="Object 17"/>
            <p:cNvGraphicFramePr>
              <a:graphicFrameLocks noChangeAspect="1"/>
            </p:cNvGraphicFramePr>
            <p:nvPr/>
          </p:nvGraphicFramePr>
          <p:xfrm>
            <a:off x="2389" y="3515"/>
            <a:ext cx="156" cy="156"/>
          </p:xfrm>
          <a:graphic>
            <a:graphicData uri="http://schemas.openxmlformats.org/presentationml/2006/ole">
              <mc:AlternateContent xmlns:mc="http://schemas.openxmlformats.org/markup-compatibility/2006">
                <mc:Choice xmlns:v="urn:schemas-microsoft-com:vml" Requires="v">
                  <p:oleObj spid="_x0000_s134213" name="Equation" r:id="rId23" imgW="164885" imgH="164885" progId="">
                    <p:embed/>
                  </p:oleObj>
                </mc:Choice>
                <mc:Fallback>
                  <p:oleObj name="Equation" r:id="rId23" imgW="164885" imgH="164885" progId="">
                    <p:embed/>
                    <p:pic>
                      <p:nvPicPr>
                        <p:cNvPr id="0" name="Picture 93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89" y="3515"/>
                          <a:ext cx="156" cy="1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8" name="Object 18"/>
            <p:cNvGraphicFramePr>
              <a:graphicFrameLocks noChangeAspect="1"/>
            </p:cNvGraphicFramePr>
            <p:nvPr/>
          </p:nvGraphicFramePr>
          <p:xfrm>
            <a:off x="2395" y="2857"/>
            <a:ext cx="132" cy="156"/>
          </p:xfrm>
          <a:graphic>
            <a:graphicData uri="http://schemas.openxmlformats.org/presentationml/2006/ole">
              <mc:AlternateContent xmlns:mc="http://schemas.openxmlformats.org/markup-compatibility/2006">
                <mc:Choice xmlns:v="urn:schemas-microsoft-com:vml" Requires="v">
                  <p:oleObj spid="_x0000_s134214" name="Equation" r:id="rId25" imgW="139579" imgH="164957" progId="">
                    <p:embed/>
                  </p:oleObj>
                </mc:Choice>
                <mc:Fallback>
                  <p:oleObj name="Equation" r:id="rId25" imgW="139579" imgH="164957" progId="">
                    <p:embed/>
                    <p:pic>
                      <p:nvPicPr>
                        <p:cNvPr id="0" name="Picture 93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395" y="2857"/>
                          <a:ext cx="132" cy="1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1874" name="Rectangle 130"/>
          <p:cNvSpPr>
            <a:spLocks noChangeArrowheads="1"/>
          </p:cNvSpPr>
          <p:nvPr/>
        </p:nvSpPr>
        <p:spPr bwMode="auto">
          <a:xfrm>
            <a:off x="6745288" y="3816350"/>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chemeClr val="tx2"/>
                </a:solidFill>
                <a:latin typeface="Times New Roman" pitchFamily="18" charset="0"/>
                <a:cs typeface="Times New Roman" pitchFamily="18" charset="0"/>
              </a:rPr>
              <a:t>三相发电机</a:t>
            </a:r>
          </a:p>
        </p:txBody>
      </p:sp>
      <p:grpSp>
        <p:nvGrpSpPr>
          <p:cNvPr id="29" name="Group 131"/>
          <p:cNvGrpSpPr>
            <a:grpSpLocks/>
          </p:cNvGrpSpPr>
          <p:nvPr/>
        </p:nvGrpSpPr>
        <p:grpSpPr bwMode="auto">
          <a:xfrm>
            <a:off x="1681163" y="1993900"/>
            <a:ext cx="454025" cy="1196975"/>
            <a:chOff x="2679" y="2681"/>
            <a:chExt cx="286" cy="754"/>
          </a:xfrm>
        </p:grpSpPr>
        <p:sp>
          <p:nvSpPr>
            <p:cNvPr id="35893" name="Line 132"/>
            <p:cNvSpPr>
              <a:spLocks noChangeShapeType="1"/>
            </p:cNvSpPr>
            <p:nvPr/>
          </p:nvSpPr>
          <p:spPr bwMode="auto">
            <a:xfrm>
              <a:off x="2679" y="2689"/>
              <a:ext cx="4" cy="74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5894" name="Line 133"/>
            <p:cNvSpPr>
              <a:spLocks noChangeShapeType="1"/>
            </p:cNvSpPr>
            <p:nvPr/>
          </p:nvSpPr>
          <p:spPr bwMode="auto">
            <a:xfrm>
              <a:off x="2961" y="2681"/>
              <a:ext cx="4" cy="74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30" name="Group 134"/>
          <p:cNvGrpSpPr>
            <a:grpSpLocks/>
          </p:cNvGrpSpPr>
          <p:nvPr/>
        </p:nvGrpSpPr>
        <p:grpSpPr bwMode="auto">
          <a:xfrm>
            <a:off x="1516063" y="3113088"/>
            <a:ext cx="855662" cy="392112"/>
            <a:chOff x="2699" y="3366"/>
            <a:chExt cx="415" cy="211"/>
          </a:xfrm>
        </p:grpSpPr>
        <p:graphicFrame>
          <p:nvGraphicFramePr>
            <p:cNvPr id="35851" name="Object 11"/>
            <p:cNvGraphicFramePr>
              <a:graphicFrameLocks noChangeAspect="1"/>
            </p:cNvGraphicFramePr>
            <p:nvPr/>
          </p:nvGraphicFramePr>
          <p:xfrm>
            <a:off x="2699" y="3370"/>
            <a:ext cx="127" cy="207"/>
          </p:xfrm>
          <a:graphic>
            <a:graphicData uri="http://schemas.openxmlformats.org/presentationml/2006/ole">
              <mc:AlternateContent xmlns:mc="http://schemas.openxmlformats.org/markup-compatibility/2006">
                <mc:Choice xmlns:v="urn:schemas-microsoft-com:vml" Requires="v">
                  <p:oleObj spid="_x0000_s134215" name="Equation" r:id="rId27" imgW="305280" imgH="507600" progId="">
                    <p:embed/>
                  </p:oleObj>
                </mc:Choice>
                <mc:Fallback>
                  <p:oleObj name="Equation" r:id="rId27" imgW="305280" imgH="507600" progId="">
                    <p:embed/>
                    <p:pic>
                      <p:nvPicPr>
                        <p:cNvPr id="0" name="Picture 93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699" y="3370"/>
                          <a:ext cx="127" cy="2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2" name="Object 12"/>
            <p:cNvGraphicFramePr>
              <a:graphicFrameLocks noChangeAspect="1"/>
            </p:cNvGraphicFramePr>
            <p:nvPr/>
          </p:nvGraphicFramePr>
          <p:xfrm>
            <a:off x="2986" y="3366"/>
            <a:ext cx="128" cy="207"/>
          </p:xfrm>
          <a:graphic>
            <a:graphicData uri="http://schemas.openxmlformats.org/presentationml/2006/ole">
              <mc:AlternateContent xmlns:mc="http://schemas.openxmlformats.org/markup-compatibility/2006">
                <mc:Choice xmlns:v="urn:schemas-microsoft-com:vml" Requires="v">
                  <p:oleObj spid="_x0000_s134216" name="Equation" r:id="rId29" imgW="305280" imgH="507600" progId="">
                    <p:embed/>
                  </p:oleObj>
                </mc:Choice>
                <mc:Fallback>
                  <p:oleObj name="Equation" r:id="rId29" imgW="305280" imgH="507600" progId="">
                    <p:embed/>
                    <p:pic>
                      <p:nvPicPr>
                        <p:cNvPr id="0" name="Picture 9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986" y="3366"/>
                          <a:ext cx="128" cy="2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1881" name="Line 137"/>
          <p:cNvSpPr>
            <a:spLocks noChangeShapeType="1"/>
          </p:cNvSpPr>
          <p:nvPr/>
        </p:nvSpPr>
        <p:spPr bwMode="auto">
          <a:xfrm>
            <a:off x="1228725" y="1984375"/>
            <a:ext cx="13081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nvGrpSpPr>
          <p:cNvPr id="31" name="Group 138"/>
          <p:cNvGrpSpPr>
            <a:grpSpLocks/>
          </p:cNvGrpSpPr>
          <p:nvPr/>
        </p:nvGrpSpPr>
        <p:grpSpPr bwMode="auto">
          <a:xfrm>
            <a:off x="784225" y="1543050"/>
            <a:ext cx="3457575" cy="1744663"/>
            <a:chOff x="2114" y="2397"/>
            <a:chExt cx="2178" cy="1099"/>
          </a:xfrm>
        </p:grpSpPr>
        <p:sp>
          <p:nvSpPr>
            <p:cNvPr id="35888" name="Line 139"/>
            <p:cNvSpPr>
              <a:spLocks noChangeAspect="1" noChangeShapeType="1"/>
            </p:cNvSpPr>
            <p:nvPr/>
          </p:nvSpPr>
          <p:spPr bwMode="auto">
            <a:xfrm>
              <a:off x="2114" y="2983"/>
              <a:ext cx="2102" cy="1"/>
            </a:xfrm>
            <a:prstGeom prst="line">
              <a:avLst/>
            </a:prstGeom>
            <a:noFill/>
            <a:ln w="9525">
              <a:solidFill>
                <a:schemeClr val="tx1"/>
              </a:solidFill>
              <a:round/>
              <a:headEnd/>
              <a:tailEnd type="arrow" w="sm"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5889" name="Line 140"/>
            <p:cNvSpPr>
              <a:spLocks noChangeShapeType="1"/>
            </p:cNvSpPr>
            <p:nvPr/>
          </p:nvSpPr>
          <p:spPr bwMode="auto">
            <a:xfrm flipV="1">
              <a:off x="2397" y="2397"/>
              <a:ext cx="0" cy="1099"/>
            </a:xfrm>
            <a:prstGeom prst="line">
              <a:avLst/>
            </a:prstGeom>
            <a:noFill/>
            <a:ln w="9525">
              <a:solidFill>
                <a:schemeClr val="tx1"/>
              </a:solidFill>
              <a:round/>
              <a:headEnd/>
              <a:tailEnd type="arrow" w="sm"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5890" name="Text Box 141"/>
            <p:cNvSpPr txBox="1">
              <a:spLocks noChangeArrowheads="1"/>
            </p:cNvSpPr>
            <p:nvPr/>
          </p:nvSpPr>
          <p:spPr bwMode="auto">
            <a:xfrm>
              <a:off x="4083" y="2809"/>
              <a:ext cx="20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i="1">
                  <a:sym typeface="Symbol" pitchFamily="18" charset="2"/>
                </a:rPr>
                <a:t>t</a:t>
              </a:r>
            </a:p>
          </p:txBody>
        </p:sp>
        <p:sp>
          <p:nvSpPr>
            <p:cNvPr id="35891" name="Text Box 142"/>
            <p:cNvSpPr txBox="1">
              <a:spLocks noChangeArrowheads="1"/>
            </p:cNvSpPr>
            <p:nvPr/>
          </p:nvSpPr>
          <p:spPr bwMode="auto">
            <a:xfrm>
              <a:off x="2247" y="2966"/>
              <a:ext cx="16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a:t>0</a:t>
              </a:r>
            </a:p>
          </p:txBody>
        </p:sp>
        <p:sp>
          <p:nvSpPr>
            <p:cNvPr id="35892" name="Text Box 143"/>
            <p:cNvSpPr txBox="1">
              <a:spLocks noChangeArrowheads="1"/>
            </p:cNvSpPr>
            <p:nvPr/>
          </p:nvSpPr>
          <p:spPr bwMode="auto">
            <a:xfrm>
              <a:off x="2158" y="2524"/>
              <a:ext cx="2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i="1">
                  <a:latin typeface="Times New Roman" pitchFamily="18" charset="0"/>
                  <a:cs typeface="Times New Roman" pitchFamily="18" charset="0"/>
                </a:rPr>
                <a:t>U</a:t>
              </a:r>
              <a:r>
                <a:rPr lang="en-US" altLang="zh-CN" baseline="-25000">
                  <a:latin typeface="Times New Roman" pitchFamily="18" charset="0"/>
                  <a:cs typeface="Times New Roman" pitchFamily="18" charset="0"/>
                </a:rPr>
                <a:t>m</a:t>
              </a:r>
              <a:endParaRPr lang="en-US" altLang="zh-CN">
                <a:latin typeface="Times New Roman" pitchFamily="18" charset="0"/>
                <a:cs typeface="Times New Roman" pitchFamily="18" charset="0"/>
              </a:endParaRPr>
            </a:p>
          </p:txBody>
        </p:sp>
      </p:grpSp>
      <p:sp>
        <p:nvSpPr>
          <p:cNvPr id="31888" name="Rectangle 144"/>
          <p:cNvSpPr>
            <a:spLocks noChangeArrowheads="1"/>
          </p:cNvSpPr>
          <p:nvPr/>
        </p:nvSpPr>
        <p:spPr bwMode="auto">
          <a:xfrm>
            <a:off x="2570163" y="3240088"/>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r>
              <a:rPr lang="zh-CN" altLang="en-US" sz="2400" b="1">
                <a:solidFill>
                  <a:schemeClr val="tx2"/>
                </a:solidFill>
                <a:latin typeface="Times New Roman" pitchFamily="18" charset="0"/>
                <a:cs typeface="Times New Roman" pitchFamily="18" charset="0"/>
              </a:rPr>
              <a:t>电源波形</a:t>
            </a:r>
          </a:p>
        </p:txBody>
      </p:sp>
      <p:graphicFrame>
        <p:nvGraphicFramePr>
          <p:cNvPr id="31889" name="Object 2"/>
          <p:cNvGraphicFramePr>
            <a:graphicFrameLocks noChangeAspect="1"/>
          </p:cNvGraphicFramePr>
          <p:nvPr/>
        </p:nvGraphicFramePr>
        <p:xfrm>
          <a:off x="1209675" y="1625600"/>
          <a:ext cx="407988" cy="366713"/>
        </p:xfrm>
        <a:graphic>
          <a:graphicData uri="http://schemas.openxmlformats.org/presentationml/2006/ole">
            <mc:AlternateContent xmlns:mc="http://schemas.openxmlformats.org/markup-compatibility/2006">
              <mc:Choice xmlns:v="urn:schemas-microsoft-com:vml" Requires="v">
                <p:oleObj spid="_x0000_s134217" name="Equation" r:id="rId31" imgW="330480" imgH="291960" progId="">
                  <p:embed/>
                </p:oleObj>
              </mc:Choice>
              <mc:Fallback>
                <p:oleObj name="Equation" r:id="rId31" imgW="330480" imgH="291960" progId="">
                  <p:embed/>
                  <p:pic>
                    <p:nvPicPr>
                      <p:cNvPr id="0" name="Picture 93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209675" y="1625600"/>
                        <a:ext cx="407988"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890" name="Object 3"/>
          <p:cNvGraphicFramePr>
            <a:graphicFrameLocks noChangeAspect="1"/>
          </p:cNvGraphicFramePr>
          <p:nvPr/>
        </p:nvGraphicFramePr>
        <p:xfrm>
          <a:off x="1562100" y="1625600"/>
          <a:ext cx="388938" cy="368300"/>
        </p:xfrm>
        <a:graphic>
          <a:graphicData uri="http://schemas.openxmlformats.org/presentationml/2006/ole">
            <mc:AlternateContent xmlns:mc="http://schemas.openxmlformats.org/markup-compatibility/2006">
              <mc:Choice xmlns:v="urn:schemas-microsoft-com:vml" Requires="v">
                <p:oleObj spid="_x0000_s134218" name="Equation" r:id="rId33" imgW="241300" imgH="228600" progId="">
                  <p:embed/>
                </p:oleObj>
              </mc:Choice>
              <mc:Fallback>
                <p:oleObj name="Equation" r:id="rId33" imgW="241300" imgH="228600" progId="">
                  <p:embed/>
                  <p:pic>
                    <p:nvPicPr>
                      <p:cNvPr id="0" name="Picture 937"/>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62100" y="1625600"/>
                        <a:ext cx="388938"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891" name="Object 4"/>
          <p:cNvGraphicFramePr>
            <a:graphicFrameLocks noChangeAspect="1"/>
          </p:cNvGraphicFramePr>
          <p:nvPr/>
        </p:nvGraphicFramePr>
        <p:xfrm>
          <a:off x="1966913" y="1625600"/>
          <a:ext cx="392112" cy="371475"/>
        </p:xfrm>
        <a:graphic>
          <a:graphicData uri="http://schemas.openxmlformats.org/presentationml/2006/ole">
            <mc:AlternateContent xmlns:mc="http://schemas.openxmlformats.org/markup-compatibility/2006">
              <mc:Choice xmlns:v="urn:schemas-microsoft-com:vml" Requires="v">
                <p:oleObj spid="_x0000_s134219" name="Equation" r:id="rId35" imgW="305280" imgH="291960" progId="">
                  <p:embed/>
                </p:oleObj>
              </mc:Choice>
              <mc:Fallback>
                <p:oleObj name="Equation" r:id="rId35" imgW="305280" imgH="291960" progId="">
                  <p:embed/>
                  <p:pic>
                    <p:nvPicPr>
                      <p:cNvPr id="0" name="Picture 938"/>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966913" y="1625600"/>
                        <a:ext cx="392112"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1892" name="Picture 148"/>
          <p:cNvPicPr>
            <a:picLocks noChangeAspect="1" noChangeArrowheads="1"/>
          </p:cNvPicPr>
          <p:nvPr/>
        </p:nvPicPr>
        <p:blipFill>
          <a:blip r:embed="rId37">
            <a:extLst>
              <a:ext uri="{28A0092B-C50C-407E-A947-70E740481C1C}">
                <a14:useLocalDpi xmlns:a14="http://schemas.microsoft.com/office/drawing/2010/main" val="0"/>
              </a:ext>
            </a:extLst>
          </a:blip>
          <a:srcRect l="34004" t="-10719" r="23302" b="-1787"/>
          <a:stretch>
            <a:fillRect/>
          </a:stretch>
        </p:blipFill>
        <p:spPr bwMode="auto">
          <a:xfrm>
            <a:off x="1241425" y="1866900"/>
            <a:ext cx="2703513"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
        <p:nvSpPr>
          <p:cNvPr id="31893" name="Line 149"/>
          <p:cNvSpPr>
            <a:spLocks noChangeAspect="1" noChangeShapeType="1"/>
          </p:cNvSpPr>
          <p:nvPr/>
        </p:nvSpPr>
        <p:spPr bwMode="auto">
          <a:xfrm>
            <a:off x="2020888" y="4610100"/>
            <a:ext cx="1187450" cy="1588"/>
          </a:xfrm>
          <a:prstGeom prst="line">
            <a:avLst/>
          </a:prstGeom>
          <a:noFill/>
          <a:ln w="28575">
            <a:solidFill>
              <a:srgbClr val="FF0000"/>
            </a:solidFill>
            <a:round/>
            <a:headEnd type="none" w="sm" len="med"/>
            <a:tailEnd type="stealth" w="lg"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1894" name="Object 5"/>
          <p:cNvGraphicFramePr>
            <a:graphicFrameLocks noChangeAspect="1"/>
          </p:cNvGraphicFramePr>
          <p:nvPr/>
        </p:nvGraphicFramePr>
        <p:xfrm>
          <a:off x="2733675" y="4125913"/>
          <a:ext cx="522288" cy="449262"/>
        </p:xfrm>
        <a:graphic>
          <a:graphicData uri="http://schemas.openxmlformats.org/presentationml/2006/ole">
            <mc:AlternateContent xmlns:mc="http://schemas.openxmlformats.org/markup-compatibility/2006">
              <mc:Choice xmlns:v="urn:schemas-microsoft-com:vml" Requires="v">
                <p:oleObj spid="_x0000_s134220" name="Equation" r:id="rId38" imgW="356040" imgH="304560" progId="">
                  <p:embed/>
                </p:oleObj>
              </mc:Choice>
              <mc:Fallback>
                <p:oleObj name="Equation" r:id="rId38" imgW="356040" imgH="304560" progId="">
                  <p:embed/>
                  <p:pic>
                    <p:nvPicPr>
                      <p:cNvPr id="0" name="Picture 939"/>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733675" y="4125913"/>
                        <a:ext cx="522288" cy="449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895" name="Object 6"/>
          <p:cNvGraphicFramePr>
            <a:graphicFrameLocks noChangeAspect="1"/>
          </p:cNvGraphicFramePr>
          <p:nvPr/>
        </p:nvGraphicFramePr>
        <p:xfrm>
          <a:off x="1116013" y="3586163"/>
          <a:ext cx="496887" cy="449262"/>
        </p:xfrm>
        <a:graphic>
          <a:graphicData uri="http://schemas.openxmlformats.org/presentationml/2006/ole">
            <mc:AlternateContent xmlns:mc="http://schemas.openxmlformats.org/markup-compatibility/2006">
              <mc:Choice xmlns:v="urn:schemas-microsoft-com:vml" Requires="v">
                <p:oleObj spid="_x0000_s134221" name="Equation" r:id="rId40" imgW="343080" imgH="304560" progId="">
                  <p:embed/>
                </p:oleObj>
              </mc:Choice>
              <mc:Fallback>
                <p:oleObj name="Equation" r:id="rId40" imgW="343080" imgH="304560" progId="">
                  <p:embed/>
                  <p:pic>
                    <p:nvPicPr>
                      <p:cNvPr id="0" name="Picture 94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116013" y="3586163"/>
                        <a:ext cx="496887" cy="449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896" name="Object 7"/>
          <p:cNvGraphicFramePr>
            <a:graphicFrameLocks noChangeAspect="1"/>
          </p:cNvGraphicFramePr>
          <p:nvPr/>
        </p:nvGraphicFramePr>
        <p:xfrm>
          <a:off x="1633538" y="5253038"/>
          <a:ext cx="522287" cy="450850"/>
        </p:xfrm>
        <a:graphic>
          <a:graphicData uri="http://schemas.openxmlformats.org/presentationml/2006/ole">
            <mc:AlternateContent xmlns:mc="http://schemas.openxmlformats.org/markup-compatibility/2006">
              <mc:Choice xmlns:v="urn:schemas-microsoft-com:vml" Requires="v">
                <p:oleObj spid="_x0000_s134222" name="Equation" r:id="rId42" imgW="279279" imgH="241195" progId="">
                  <p:embed/>
                </p:oleObj>
              </mc:Choice>
              <mc:Fallback>
                <p:oleObj name="Equation" r:id="rId42" imgW="279279" imgH="241195" progId="">
                  <p:embed/>
                  <p:pic>
                    <p:nvPicPr>
                      <p:cNvPr id="0" name="Picture 941"/>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633538" y="5253038"/>
                        <a:ext cx="522287" cy="45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897" name="Freeform 153"/>
          <p:cNvSpPr>
            <a:spLocks/>
          </p:cNvSpPr>
          <p:nvPr/>
        </p:nvSpPr>
        <p:spPr bwMode="auto">
          <a:xfrm>
            <a:off x="1958975" y="4621213"/>
            <a:ext cx="263525" cy="157162"/>
          </a:xfrm>
          <a:custGeom>
            <a:avLst/>
            <a:gdLst>
              <a:gd name="T0" fmla="*/ 2147483647 w 166"/>
              <a:gd name="T1" fmla="*/ 0 h 99"/>
              <a:gd name="T2" fmla="*/ 2147483647 w 166"/>
              <a:gd name="T3" fmla="*/ 2147483647 h 99"/>
              <a:gd name="T4" fmla="*/ 0 w 166"/>
              <a:gd name="T5" fmla="*/ 2147483647 h 99"/>
              <a:gd name="T6" fmla="*/ 0 60000 65536"/>
              <a:gd name="T7" fmla="*/ 0 60000 65536"/>
              <a:gd name="T8" fmla="*/ 0 60000 65536"/>
              <a:gd name="T9" fmla="*/ 0 w 166"/>
              <a:gd name="T10" fmla="*/ 0 h 99"/>
              <a:gd name="T11" fmla="*/ 166 w 166"/>
              <a:gd name="T12" fmla="*/ 99 h 99"/>
            </a:gdLst>
            <a:ahLst/>
            <a:cxnLst>
              <a:cxn ang="T6">
                <a:pos x="T0" y="T1"/>
              </a:cxn>
              <a:cxn ang="T7">
                <a:pos x="T2" y="T3"/>
              </a:cxn>
              <a:cxn ang="T8">
                <a:pos x="T4" y="T5"/>
              </a:cxn>
            </a:cxnLst>
            <a:rect l="T9" t="T10" r="T11" b="T12"/>
            <a:pathLst>
              <a:path w="166" h="99">
                <a:moveTo>
                  <a:pt x="166" y="0"/>
                </a:moveTo>
                <a:cubicBezTo>
                  <a:pt x="158" y="37"/>
                  <a:pt x="151" y="75"/>
                  <a:pt x="123" y="87"/>
                </a:cubicBezTo>
                <a:cubicBezTo>
                  <a:pt x="95" y="99"/>
                  <a:pt x="47" y="84"/>
                  <a:pt x="0" y="70"/>
                </a:cubicBezTo>
              </a:path>
            </a:pathLst>
          </a:custGeom>
          <a:noFill/>
          <a:ln w="9525">
            <a:solidFill>
              <a:schemeClr val="tx1"/>
            </a:solidFill>
            <a:round/>
            <a:headEnd/>
            <a:tailEnd type="arrow" w="sm" len="me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graphicFrame>
        <p:nvGraphicFramePr>
          <p:cNvPr id="31898" name="Object 8"/>
          <p:cNvGraphicFramePr>
            <a:graphicFrameLocks noChangeAspect="1"/>
          </p:cNvGraphicFramePr>
          <p:nvPr/>
        </p:nvGraphicFramePr>
        <p:xfrm>
          <a:off x="2068513" y="4768850"/>
          <a:ext cx="317500" cy="177800"/>
        </p:xfrm>
        <a:graphic>
          <a:graphicData uri="http://schemas.openxmlformats.org/presentationml/2006/ole">
            <mc:AlternateContent xmlns:mc="http://schemas.openxmlformats.org/markup-compatibility/2006">
              <mc:Choice xmlns:v="urn:schemas-microsoft-com:vml" Requires="v">
                <p:oleObj spid="_x0000_s134223" name="Equation" r:id="rId44" imgW="406800" imgH="228600" progId="">
                  <p:embed/>
                </p:oleObj>
              </mc:Choice>
              <mc:Fallback>
                <p:oleObj name="Equation" r:id="rId44" imgW="406800" imgH="228600" progId="">
                  <p:embed/>
                  <p:pic>
                    <p:nvPicPr>
                      <p:cNvPr id="0" name="Picture 942"/>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068513" y="4768850"/>
                        <a:ext cx="3175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899" name="Object 9"/>
          <p:cNvGraphicFramePr>
            <a:graphicFrameLocks noChangeAspect="1"/>
          </p:cNvGraphicFramePr>
          <p:nvPr/>
        </p:nvGraphicFramePr>
        <p:xfrm>
          <a:off x="1498600" y="4575175"/>
          <a:ext cx="317500" cy="177800"/>
        </p:xfrm>
        <a:graphic>
          <a:graphicData uri="http://schemas.openxmlformats.org/presentationml/2006/ole">
            <mc:AlternateContent xmlns:mc="http://schemas.openxmlformats.org/markup-compatibility/2006">
              <mc:Choice xmlns:v="urn:schemas-microsoft-com:vml" Requires="v">
                <p:oleObj spid="_x0000_s134224" name="Equation" r:id="rId46" imgW="406800" imgH="228600" progId="">
                  <p:embed/>
                </p:oleObj>
              </mc:Choice>
              <mc:Fallback>
                <p:oleObj name="Equation" r:id="rId46" imgW="406800" imgH="228600" progId="">
                  <p:embed/>
                  <p:pic>
                    <p:nvPicPr>
                      <p:cNvPr id="0" name="Picture 943"/>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1498600" y="4575175"/>
                        <a:ext cx="3175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900" name="Freeform 156"/>
          <p:cNvSpPr>
            <a:spLocks/>
          </p:cNvSpPr>
          <p:nvPr/>
        </p:nvSpPr>
        <p:spPr bwMode="auto">
          <a:xfrm rot="6876577">
            <a:off x="1764506" y="4509295"/>
            <a:ext cx="263525" cy="157162"/>
          </a:xfrm>
          <a:custGeom>
            <a:avLst/>
            <a:gdLst>
              <a:gd name="T0" fmla="*/ 2147483647 w 166"/>
              <a:gd name="T1" fmla="*/ 0 h 99"/>
              <a:gd name="T2" fmla="*/ 2147483647 w 166"/>
              <a:gd name="T3" fmla="*/ 2147483647 h 99"/>
              <a:gd name="T4" fmla="*/ 0 w 166"/>
              <a:gd name="T5" fmla="*/ 2147483647 h 99"/>
              <a:gd name="T6" fmla="*/ 0 60000 65536"/>
              <a:gd name="T7" fmla="*/ 0 60000 65536"/>
              <a:gd name="T8" fmla="*/ 0 60000 65536"/>
              <a:gd name="T9" fmla="*/ 0 w 166"/>
              <a:gd name="T10" fmla="*/ 0 h 99"/>
              <a:gd name="T11" fmla="*/ 166 w 166"/>
              <a:gd name="T12" fmla="*/ 99 h 99"/>
            </a:gdLst>
            <a:ahLst/>
            <a:cxnLst>
              <a:cxn ang="T6">
                <a:pos x="T0" y="T1"/>
              </a:cxn>
              <a:cxn ang="T7">
                <a:pos x="T2" y="T3"/>
              </a:cxn>
              <a:cxn ang="T8">
                <a:pos x="T4" y="T5"/>
              </a:cxn>
            </a:cxnLst>
            <a:rect l="T9" t="T10" r="T11" b="T12"/>
            <a:pathLst>
              <a:path w="166" h="99">
                <a:moveTo>
                  <a:pt x="166" y="0"/>
                </a:moveTo>
                <a:cubicBezTo>
                  <a:pt x="158" y="37"/>
                  <a:pt x="151" y="75"/>
                  <a:pt x="123" y="87"/>
                </a:cubicBezTo>
                <a:cubicBezTo>
                  <a:pt x="95" y="99"/>
                  <a:pt x="47" y="84"/>
                  <a:pt x="0" y="70"/>
                </a:cubicBezTo>
              </a:path>
            </a:pathLst>
          </a:custGeom>
          <a:noFill/>
          <a:ln w="9525">
            <a:solidFill>
              <a:schemeClr val="tx1"/>
            </a:solidFill>
            <a:round/>
            <a:headEnd/>
            <a:tailEnd type="arrow" w="sm" len="me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31901" name="Freeform 157"/>
          <p:cNvSpPr>
            <a:spLocks/>
          </p:cNvSpPr>
          <p:nvPr/>
        </p:nvSpPr>
        <p:spPr bwMode="auto">
          <a:xfrm rot="3679297" flipH="1" flipV="1">
            <a:off x="1942306" y="4433095"/>
            <a:ext cx="263525" cy="157162"/>
          </a:xfrm>
          <a:custGeom>
            <a:avLst/>
            <a:gdLst>
              <a:gd name="T0" fmla="*/ 2147483647 w 166"/>
              <a:gd name="T1" fmla="*/ 0 h 99"/>
              <a:gd name="T2" fmla="*/ 2147483647 w 166"/>
              <a:gd name="T3" fmla="*/ 2147483647 h 99"/>
              <a:gd name="T4" fmla="*/ 0 w 166"/>
              <a:gd name="T5" fmla="*/ 2147483647 h 99"/>
              <a:gd name="T6" fmla="*/ 0 60000 65536"/>
              <a:gd name="T7" fmla="*/ 0 60000 65536"/>
              <a:gd name="T8" fmla="*/ 0 60000 65536"/>
              <a:gd name="T9" fmla="*/ 0 w 166"/>
              <a:gd name="T10" fmla="*/ 0 h 99"/>
              <a:gd name="T11" fmla="*/ 166 w 166"/>
              <a:gd name="T12" fmla="*/ 99 h 99"/>
            </a:gdLst>
            <a:ahLst/>
            <a:cxnLst>
              <a:cxn ang="T6">
                <a:pos x="T0" y="T1"/>
              </a:cxn>
              <a:cxn ang="T7">
                <a:pos x="T2" y="T3"/>
              </a:cxn>
              <a:cxn ang="T8">
                <a:pos x="T4" y="T5"/>
              </a:cxn>
            </a:cxnLst>
            <a:rect l="T9" t="T10" r="T11" b="T12"/>
            <a:pathLst>
              <a:path w="166" h="99">
                <a:moveTo>
                  <a:pt x="166" y="0"/>
                </a:moveTo>
                <a:cubicBezTo>
                  <a:pt x="158" y="37"/>
                  <a:pt x="151" y="75"/>
                  <a:pt x="123" y="87"/>
                </a:cubicBezTo>
                <a:cubicBezTo>
                  <a:pt x="95" y="99"/>
                  <a:pt x="47" y="84"/>
                  <a:pt x="0" y="70"/>
                </a:cubicBezTo>
              </a:path>
            </a:pathLst>
          </a:custGeom>
          <a:noFill/>
          <a:ln w="9525">
            <a:solidFill>
              <a:schemeClr val="tx1"/>
            </a:solidFill>
            <a:round/>
            <a:headEnd/>
            <a:tailEnd type="arrow" w="sm" len="me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graphicFrame>
        <p:nvGraphicFramePr>
          <p:cNvPr id="31902" name="Object 10"/>
          <p:cNvGraphicFramePr>
            <a:graphicFrameLocks noChangeAspect="1"/>
          </p:cNvGraphicFramePr>
          <p:nvPr/>
        </p:nvGraphicFramePr>
        <p:xfrm>
          <a:off x="2095500" y="4306888"/>
          <a:ext cx="317500" cy="177800"/>
        </p:xfrm>
        <a:graphic>
          <a:graphicData uri="http://schemas.openxmlformats.org/presentationml/2006/ole">
            <mc:AlternateContent xmlns:mc="http://schemas.openxmlformats.org/markup-compatibility/2006">
              <mc:Choice xmlns:v="urn:schemas-microsoft-com:vml" Requires="v">
                <p:oleObj spid="_x0000_s134225" name="Equation" r:id="rId48" imgW="406800" imgH="228600" progId="">
                  <p:embed/>
                </p:oleObj>
              </mc:Choice>
              <mc:Fallback>
                <p:oleObj name="Equation" r:id="rId48" imgW="406800" imgH="228600" progId="">
                  <p:embed/>
                  <p:pic>
                    <p:nvPicPr>
                      <p:cNvPr id="0" name="Picture 944"/>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095500" y="4306888"/>
                        <a:ext cx="3175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903" name="Rectangle 159"/>
          <p:cNvSpPr>
            <a:spLocks noChangeArrowheads="1"/>
          </p:cNvSpPr>
          <p:nvPr/>
        </p:nvSpPr>
        <p:spPr bwMode="auto">
          <a:xfrm>
            <a:off x="1509713" y="5656263"/>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r>
              <a:rPr lang="zh-CN" altLang="en-US" sz="2400" b="1">
                <a:solidFill>
                  <a:schemeClr val="tx2"/>
                </a:solidFill>
                <a:latin typeface="Times New Roman" pitchFamily="18" charset="0"/>
                <a:cs typeface="Times New Roman" pitchFamily="18" charset="0"/>
              </a:rPr>
              <a:t>相量图</a:t>
            </a:r>
          </a:p>
        </p:txBody>
      </p:sp>
      <p:sp>
        <p:nvSpPr>
          <p:cNvPr id="31904" name="Line 160"/>
          <p:cNvSpPr>
            <a:spLocks noChangeAspect="1" noChangeShapeType="1"/>
          </p:cNvSpPr>
          <p:nvPr/>
        </p:nvSpPr>
        <p:spPr bwMode="auto">
          <a:xfrm rot="7200000">
            <a:off x="1135857" y="5123656"/>
            <a:ext cx="1187450" cy="1587"/>
          </a:xfrm>
          <a:prstGeom prst="line">
            <a:avLst/>
          </a:prstGeom>
          <a:noFill/>
          <a:ln w="28575">
            <a:solidFill>
              <a:schemeClr val="tx1"/>
            </a:solidFill>
            <a:round/>
            <a:headEnd type="none" w="sm" len="me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31905" name="Line 161"/>
          <p:cNvSpPr>
            <a:spLocks noChangeAspect="1" noChangeShapeType="1"/>
          </p:cNvSpPr>
          <p:nvPr/>
        </p:nvSpPr>
        <p:spPr bwMode="auto">
          <a:xfrm rot="-7200000">
            <a:off x="1135857" y="4088606"/>
            <a:ext cx="1187450" cy="1587"/>
          </a:xfrm>
          <a:prstGeom prst="line">
            <a:avLst/>
          </a:prstGeom>
          <a:noFill/>
          <a:ln w="28575">
            <a:solidFill>
              <a:schemeClr val="tx2"/>
            </a:solidFill>
            <a:round/>
            <a:headEnd type="none" w="sm" len="me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31906" name="Text Box 162"/>
          <p:cNvSpPr txBox="1">
            <a:spLocks noChangeArrowheads="1"/>
          </p:cNvSpPr>
          <p:nvPr/>
        </p:nvSpPr>
        <p:spPr bwMode="auto">
          <a:xfrm>
            <a:off x="4243388" y="4679950"/>
            <a:ext cx="4529137" cy="12001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lang="zh-CN" altLang="en-US" sz="2400" b="1">
                <a:solidFill>
                  <a:schemeClr val="tx2"/>
                </a:solidFill>
                <a:latin typeface="Times New Roman" pitchFamily="18" charset="0"/>
                <a:cs typeface="Times New Roman" pitchFamily="18" charset="0"/>
              </a:rPr>
              <a:t>三个正弦电源幅度、频率相同，但相位各相差 </a:t>
            </a:r>
            <a:r>
              <a:rPr lang="en-US" altLang="zh-CN" sz="2400" b="1">
                <a:solidFill>
                  <a:schemeClr val="tx2"/>
                </a:solidFill>
                <a:latin typeface="Times New Roman" pitchFamily="18" charset="0"/>
                <a:cs typeface="Times New Roman" pitchFamily="18" charset="0"/>
              </a:rPr>
              <a:t>120º.</a:t>
            </a:r>
          </a:p>
        </p:txBody>
      </p:sp>
      <p:sp>
        <p:nvSpPr>
          <p:cNvPr id="6" name="灯片编号占位符 5"/>
          <p:cNvSpPr>
            <a:spLocks noGrp="1"/>
          </p:cNvSpPr>
          <p:nvPr>
            <p:ph type="sldNum" sz="quarter" idx="10"/>
          </p:nvPr>
        </p:nvSpPr>
        <p:spPr/>
        <p:txBody>
          <a:bodyPr/>
          <a:lstStyle/>
          <a:p>
            <a:pPr>
              <a:defRPr/>
            </a:pPr>
            <a:fld id="{E4DCDFD6-397A-4776-9F04-AECACB83C822}" type="slidenum">
              <a:rPr lang="zh-CN" altLang="en-US" smtClean="0"/>
              <a:pPr>
                <a:defRPr/>
              </a:pPr>
              <a:t>107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31874"/>
                                        </p:tgtEl>
                                        <p:attrNameLst>
                                          <p:attrName>style.visibility</p:attrName>
                                        </p:attrNameLst>
                                      </p:cBhvr>
                                      <p:to>
                                        <p:strVal val="visible"/>
                                      </p:to>
                                    </p:set>
                                    <p:animEffect transition="in" filter="wipe(left)">
                                      <p:cBhvr>
                                        <p:cTn id="11" dur="500"/>
                                        <p:tgtEl>
                                          <p:spTgt spid="3187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heckerboard(across)">
                                      <p:cBhvr>
                                        <p:cTn id="16" dur="500"/>
                                        <p:tgtEl>
                                          <p:spTgt spid="2"/>
                                        </p:tgtEl>
                                      </p:cBhvr>
                                    </p:animEffect>
                                  </p:childTnLst>
                                </p:cTn>
                              </p:par>
                            </p:childTnLst>
                          </p:cTn>
                        </p:par>
                        <p:par>
                          <p:cTn id="17" fill="hold" nodeType="afterGroup">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31864"/>
                                        </p:tgtEl>
                                        <p:attrNameLst>
                                          <p:attrName>style.visibility</p:attrName>
                                        </p:attrNameLst>
                                      </p:cBhvr>
                                      <p:to>
                                        <p:strVal val="visible"/>
                                      </p:to>
                                    </p:set>
                                  </p:childTnLst>
                                </p:cTn>
                              </p:par>
                            </p:childTnLst>
                          </p:cTn>
                        </p:par>
                        <p:par>
                          <p:cTn id="20" fill="hold" nodeType="afterGroup">
                            <p:stCondLst>
                              <p:cond delay="500"/>
                            </p:stCondLst>
                            <p:childTnLst>
                              <p:par>
                                <p:cTn id="21" presetID="1" presetClass="entr" presetSubtype="0" fill="hold" grpId="0" nodeType="afterEffect">
                                  <p:stCondLst>
                                    <p:cond delay="500"/>
                                  </p:stCondLst>
                                  <p:childTnLst>
                                    <p:set>
                                      <p:cBhvr>
                                        <p:cTn id="22" dur="1" fill="hold">
                                          <p:stCondLst>
                                            <p:cond delay="0"/>
                                          </p:stCondLst>
                                        </p:cTn>
                                        <p:tgtEl>
                                          <p:spTgt spid="31865"/>
                                        </p:tgtEl>
                                        <p:attrNameLst>
                                          <p:attrName>style.visibility</p:attrName>
                                        </p:attrNameLst>
                                      </p:cBhvr>
                                      <p:to>
                                        <p:strVal val="visible"/>
                                      </p:to>
                                    </p:set>
                                  </p:childTnLst>
                                </p:cTn>
                              </p:par>
                            </p:childTnLst>
                          </p:cTn>
                        </p:par>
                        <p:par>
                          <p:cTn id="23" fill="hold" nodeType="afterGroup">
                            <p:stCondLst>
                              <p:cond delay="1000"/>
                            </p:stCondLst>
                            <p:childTnLst>
                              <p:par>
                                <p:cTn id="24" presetID="22" presetClass="entr" presetSubtype="1" fill="hold" grpId="0" nodeType="afterEffect">
                                  <p:stCondLst>
                                    <p:cond delay="500"/>
                                  </p:stCondLst>
                                  <p:childTnLst>
                                    <p:set>
                                      <p:cBhvr>
                                        <p:cTn id="25" dur="1" fill="hold">
                                          <p:stCondLst>
                                            <p:cond delay="0"/>
                                          </p:stCondLst>
                                        </p:cTn>
                                        <p:tgtEl>
                                          <p:spTgt spid="31866"/>
                                        </p:tgtEl>
                                        <p:attrNameLst>
                                          <p:attrName>style.visibility</p:attrName>
                                        </p:attrNameLst>
                                      </p:cBhvr>
                                      <p:to>
                                        <p:strVal val="visible"/>
                                      </p:to>
                                    </p:set>
                                    <p:animEffect transition="in" filter="wipe(up)">
                                      <p:cBhvr>
                                        <p:cTn id="26" dur="500"/>
                                        <p:tgtEl>
                                          <p:spTgt spid="31866"/>
                                        </p:tgtEl>
                                      </p:cBhvr>
                                    </p:animEffect>
                                  </p:childTnLst>
                                </p:cTn>
                              </p:par>
                              <p:par>
                                <p:cTn id="27" presetID="22" presetClass="entr" presetSubtype="1"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up)">
                                      <p:cBhvr>
                                        <p:cTn id="29" dur="500"/>
                                        <p:tgtEl>
                                          <p:spTgt spid="28"/>
                                        </p:tgtEl>
                                      </p:cBhvr>
                                    </p:animEffect>
                                  </p:childTnLst>
                                </p:cTn>
                              </p:par>
                              <p:par>
                                <p:cTn id="30" presetID="2" presetClass="entr" presetSubtype="4"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ppt_x"/>
                                          </p:val>
                                        </p:tav>
                                        <p:tav tm="100000">
                                          <p:val>
                                            <p:strVal val="#ppt_x"/>
                                          </p:val>
                                        </p:tav>
                                      </p:tavLst>
                                    </p:anim>
                                    <p:anim calcmode="lin" valueType="num">
                                      <p:cBhvr additive="base">
                                        <p:cTn id="3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1888"/>
                                        </p:tgtEl>
                                        <p:attrNameLst>
                                          <p:attrName>style.visibility</p:attrName>
                                        </p:attrNameLst>
                                      </p:cBhvr>
                                      <p:to>
                                        <p:strVal val="visible"/>
                                      </p:to>
                                    </p:set>
                                  </p:childTnLst>
                                </p:cTn>
                              </p:par>
                              <p:par>
                                <p:cTn id="38" presetID="8" presetClass="emph" presetSubtype="0" repeatCount="indefinite" fill="hold" nodeType="withEffect">
                                  <p:stCondLst>
                                    <p:cond delay="0"/>
                                  </p:stCondLst>
                                  <p:childTnLst>
                                    <p:animRot by="43200000">
                                      <p:cBhvr>
                                        <p:cTn id="39" dur="5000" fill="hold"/>
                                        <p:tgtEl>
                                          <p:spTgt spid="2"/>
                                        </p:tgtEl>
                                        <p:attrNameLst>
                                          <p:attrName>r</p:attrName>
                                        </p:attrNameLst>
                                      </p:cBhvr>
                                    </p:animRot>
                                  </p:childTnLst>
                                </p:cTn>
                              </p:par>
                              <p:par>
                                <p:cTn id="40" presetID="22" presetClass="entr" presetSubtype="8" repeatCount="indefinite" fill="hold" nodeType="withEffect">
                                  <p:stCondLst>
                                    <p:cond delay="0"/>
                                  </p:stCondLst>
                                  <p:childTnLst>
                                    <p:set>
                                      <p:cBhvr>
                                        <p:cTn id="41" dur="1" fill="hold">
                                          <p:stCondLst>
                                            <p:cond delay="0"/>
                                          </p:stCondLst>
                                        </p:cTn>
                                        <p:tgtEl>
                                          <p:spTgt spid="31892"/>
                                        </p:tgtEl>
                                        <p:attrNameLst>
                                          <p:attrName>style.visibility</p:attrName>
                                        </p:attrNameLst>
                                      </p:cBhvr>
                                      <p:to>
                                        <p:strVal val="visible"/>
                                      </p:to>
                                    </p:set>
                                    <p:animEffect transition="in" filter="wipe(left)">
                                      <p:cBhvr>
                                        <p:cTn id="42" dur="5000"/>
                                        <p:tgtEl>
                                          <p:spTgt spid="31892"/>
                                        </p:tgtEl>
                                      </p:cBhvr>
                                    </p:animEffect>
                                  </p:childTnLst>
                                </p:cTn>
                              </p:par>
                            </p:childTnLst>
                          </p:cTn>
                        </p:par>
                        <p:par>
                          <p:cTn id="43" fill="hold" nodeType="afterGroup">
                            <p:stCondLst>
                              <p:cond delay="5000"/>
                            </p:stCondLst>
                            <p:childTnLst>
                              <p:par>
                                <p:cTn id="44" presetID="1" presetClass="entr" presetSubtype="0" fill="hold" grpId="0" nodeType="afterEffect">
                                  <p:stCondLst>
                                    <p:cond delay="0"/>
                                  </p:stCondLst>
                                  <p:childTnLst>
                                    <p:set>
                                      <p:cBhvr>
                                        <p:cTn id="45" dur="1" fill="hold">
                                          <p:stCondLst>
                                            <p:cond delay="0"/>
                                          </p:stCondLst>
                                        </p:cTn>
                                        <p:tgtEl>
                                          <p:spTgt spid="3188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1889"/>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189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1891"/>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0"/>
                                          </p:stCondLst>
                                        </p:cTn>
                                        <p:tgtEl>
                                          <p:spTgt spid="30"/>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1903"/>
                                        </p:tgtEl>
                                        <p:attrNameLst>
                                          <p:attrName>style.visibility</p:attrName>
                                        </p:attrNameLst>
                                      </p:cBhvr>
                                      <p:to>
                                        <p:strVal val="visible"/>
                                      </p:to>
                                    </p:set>
                                    <p:animEffect transition="in" filter="wipe(left)">
                                      <p:cBhvr>
                                        <p:cTn id="62" dur="500"/>
                                        <p:tgtEl>
                                          <p:spTgt spid="31903"/>
                                        </p:tgtEl>
                                      </p:cBhvr>
                                    </p:animEffect>
                                  </p:childTnLst>
                                </p:cTn>
                              </p:par>
                            </p:childTnLst>
                          </p:cTn>
                        </p:par>
                        <p:par>
                          <p:cTn id="63" fill="hold" nodeType="afterGroup">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31893"/>
                                        </p:tgtEl>
                                        <p:attrNameLst>
                                          <p:attrName>style.visibility</p:attrName>
                                        </p:attrNameLst>
                                      </p:cBhvr>
                                      <p:to>
                                        <p:strVal val="visible"/>
                                      </p:to>
                                    </p:set>
                                    <p:animEffect transition="in" filter="wipe(left)">
                                      <p:cBhvr>
                                        <p:cTn id="66" dur="500"/>
                                        <p:tgtEl>
                                          <p:spTgt spid="31893"/>
                                        </p:tgtEl>
                                      </p:cBhvr>
                                    </p:animEffect>
                                  </p:childTnLst>
                                </p:cTn>
                              </p:par>
                            </p:childTnLst>
                          </p:cTn>
                        </p:par>
                        <p:par>
                          <p:cTn id="67" fill="hold" nodeType="afterGroup">
                            <p:stCondLst>
                              <p:cond delay="1000"/>
                            </p:stCondLst>
                            <p:childTnLst>
                              <p:par>
                                <p:cTn id="68" presetID="22" presetClass="entr" presetSubtype="8" fill="hold" nodeType="afterEffect">
                                  <p:stCondLst>
                                    <p:cond delay="0"/>
                                  </p:stCondLst>
                                  <p:childTnLst>
                                    <p:set>
                                      <p:cBhvr>
                                        <p:cTn id="69" dur="1" fill="hold">
                                          <p:stCondLst>
                                            <p:cond delay="0"/>
                                          </p:stCondLst>
                                        </p:cTn>
                                        <p:tgtEl>
                                          <p:spTgt spid="31894"/>
                                        </p:tgtEl>
                                        <p:attrNameLst>
                                          <p:attrName>style.visibility</p:attrName>
                                        </p:attrNameLst>
                                      </p:cBhvr>
                                      <p:to>
                                        <p:strVal val="visible"/>
                                      </p:to>
                                    </p:set>
                                    <p:animEffect transition="in" filter="wipe(left)">
                                      <p:cBhvr>
                                        <p:cTn id="70" dur="500"/>
                                        <p:tgtEl>
                                          <p:spTgt spid="31894"/>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31897"/>
                                        </p:tgtEl>
                                        <p:attrNameLst>
                                          <p:attrName>style.visibility</p:attrName>
                                        </p:attrNameLst>
                                      </p:cBhvr>
                                      <p:to>
                                        <p:strVal val="visible"/>
                                      </p:to>
                                    </p:set>
                                    <p:animEffect transition="in" filter="wipe(up)">
                                      <p:cBhvr>
                                        <p:cTn id="75" dur="500"/>
                                        <p:tgtEl>
                                          <p:spTgt spid="31897"/>
                                        </p:tgtEl>
                                      </p:cBhvr>
                                    </p:animEffect>
                                  </p:childTnLst>
                                </p:cTn>
                              </p:par>
                            </p:childTnLst>
                          </p:cTn>
                        </p:par>
                        <p:par>
                          <p:cTn id="76" fill="hold" nodeType="afterGroup">
                            <p:stCondLst>
                              <p:cond delay="500"/>
                            </p:stCondLst>
                            <p:childTnLst>
                              <p:par>
                                <p:cTn id="77" presetID="22" presetClass="entr" presetSubtype="8" fill="hold" nodeType="afterEffect">
                                  <p:stCondLst>
                                    <p:cond delay="0"/>
                                  </p:stCondLst>
                                  <p:childTnLst>
                                    <p:set>
                                      <p:cBhvr>
                                        <p:cTn id="78" dur="1" fill="hold">
                                          <p:stCondLst>
                                            <p:cond delay="0"/>
                                          </p:stCondLst>
                                        </p:cTn>
                                        <p:tgtEl>
                                          <p:spTgt spid="31898"/>
                                        </p:tgtEl>
                                        <p:attrNameLst>
                                          <p:attrName>style.visibility</p:attrName>
                                        </p:attrNameLst>
                                      </p:cBhvr>
                                      <p:to>
                                        <p:strVal val="visible"/>
                                      </p:to>
                                    </p:set>
                                    <p:animEffect transition="in" filter="wipe(left)">
                                      <p:cBhvr>
                                        <p:cTn id="79" dur="500"/>
                                        <p:tgtEl>
                                          <p:spTgt spid="31898"/>
                                        </p:tgtEl>
                                      </p:cBhvr>
                                    </p:animEffect>
                                  </p:childTnLst>
                                </p:cTn>
                              </p:par>
                            </p:childTnLst>
                          </p:cTn>
                        </p:par>
                        <p:par>
                          <p:cTn id="80" fill="hold" nodeType="afterGroup">
                            <p:stCondLst>
                              <p:cond delay="1000"/>
                            </p:stCondLst>
                            <p:childTnLst>
                              <p:par>
                                <p:cTn id="81" presetID="22" presetClass="entr" presetSubtype="1" fill="hold" grpId="0" nodeType="afterEffect">
                                  <p:stCondLst>
                                    <p:cond delay="0"/>
                                  </p:stCondLst>
                                  <p:childTnLst>
                                    <p:set>
                                      <p:cBhvr>
                                        <p:cTn id="82" dur="1" fill="hold">
                                          <p:stCondLst>
                                            <p:cond delay="0"/>
                                          </p:stCondLst>
                                        </p:cTn>
                                        <p:tgtEl>
                                          <p:spTgt spid="31904"/>
                                        </p:tgtEl>
                                        <p:attrNameLst>
                                          <p:attrName>style.visibility</p:attrName>
                                        </p:attrNameLst>
                                      </p:cBhvr>
                                      <p:to>
                                        <p:strVal val="visible"/>
                                      </p:to>
                                    </p:set>
                                    <p:animEffect transition="in" filter="wipe(up)">
                                      <p:cBhvr>
                                        <p:cTn id="83" dur="500"/>
                                        <p:tgtEl>
                                          <p:spTgt spid="31904"/>
                                        </p:tgtEl>
                                      </p:cBhvr>
                                    </p:animEffect>
                                  </p:childTnLst>
                                </p:cTn>
                              </p:par>
                            </p:childTnLst>
                          </p:cTn>
                        </p:par>
                        <p:par>
                          <p:cTn id="84" fill="hold" nodeType="afterGroup">
                            <p:stCondLst>
                              <p:cond delay="1500"/>
                            </p:stCondLst>
                            <p:childTnLst>
                              <p:par>
                                <p:cTn id="85" presetID="22" presetClass="entr" presetSubtype="8" fill="hold" nodeType="afterEffect">
                                  <p:stCondLst>
                                    <p:cond delay="0"/>
                                  </p:stCondLst>
                                  <p:childTnLst>
                                    <p:set>
                                      <p:cBhvr>
                                        <p:cTn id="86" dur="1" fill="hold">
                                          <p:stCondLst>
                                            <p:cond delay="0"/>
                                          </p:stCondLst>
                                        </p:cTn>
                                        <p:tgtEl>
                                          <p:spTgt spid="31896"/>
                                        </p:tgtEl>
                                        <p:attrNameLst>
                                          <p:attrName>style.visibility</p:attrName>
                                        </p:attrNameLst>
                                      </p:cBhvr>
                                      <p:to>
                                        <p:strVal val="visible"/>
                                      </p:to>
                                    </p:set>
                                    <p:animEffect transition="in" filter="wipe(left)">
                                      <p:cBhvr>
                                        <p:cTn id="87" dur="500"/>
                                        <p:tgtEl>
                                          <p:spTgt spid="3189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31900"/>
                                        </p:tgtEl>
                                        <p:attrNameLst>
                                          <p:attrName>style.visibility</p:attrName>
                                        </p:attrNameLst>
                                      </p:cBhvr>
                                      <p:to>
                                        <p:strVal val="visible"/>
                                      </p:to>
                                    </p:set>
                                    <p:animEffect transition="in" filter="wipe(down)">
                                      <p:cBhvr>
                                        <p:cTn id="92" dur="500"/>
                                        <p:tgtEl>
                                          <p:spTgt spid="31900"/>
                                        </p:tgtEl>
                                      </p:cBhvr>
                                    </p:animEffect>
                                  </p:childTnLst>
                                </p:cTn>
                              </p:par>
                            </p:childTnLst>
                          </p:cTn>
                        </p:par>
                        <p:par>
                          <p:cTn id="93" fill="hold" nodeType="afterGroup">
                            <p:stCondLst>
                              <p:cond delay="500"/>
                            </p:stCondLst>
                            <p:childTnLst>
                              <p:par>
                                <p:cTn id="94" presetID="22" presetClass="entr" presetSubtype="8" fill="hold" nodeType="afterEffect">
                                  <p:stCondLst>
                                    <p:cond delay="0"/>
                                  </p:stCondLst>
                                  <p:childTnLst>
                                    <p:set>
                                      <p:cBhvr>
                                        <p:cTn id="95" dur="1" fill="hold">
                                          <p:stCondLst>
                                            <p:cond delay="0"/>
                                          </p:stCondLst>
                                        </p:cTn>
                                        <p:tgtEl>
                                          <p:spTgt spid="31899"/>
                                        </p:tgtEl>
                                        <p:attrNameLst>
                                          <p:attrName>style.visibility</p:attrName>
                                        </p:attrNameLst>
                                      </p:cBhvr>
                                      <p:to>
                                        <p:strVal val="visible"/>
                                      </p:to>
                                    </p:set>
                                    <p:animEffect transition="in" filter="wipe(left)">
                                      <p:cBhvr>
                                        <p:cTn id="96" dur="500"/>
                                        <p:tgtEl>
                                          <p:spTgt spid="31899"/>
                                        </p:tgtEl>
                                      </p:cBhvr>
                                    </p:animEffect>
                                  </p:childTnLst>
                                </p:cTn>
                              </p:par>
                            </p:childTnLst>
                          </p:cTn>
                        </p:par>
                        <p:par>
                          <p:cTn id="97" fill="hold" nodeType="afterGroup">
                            <p:stCondLst>
                              <p:cond delay="1000"/>
                            </p:stCondLst>
                            <p:childTnLst>
                              <p:par>
                                <p:cTn id="98" presetID="22" presetClass="entr" presetSubtype="4" fill="hold" grpId="0" nodeType="afterEffect">
                                  <p:stCondLst>
                                    <p:cond delay="0"/>
                                  </p:stCondLst>
                                  <p:childTnLst>
                                    <p:set>
                                      <p:cBhvr>
                                        <p:cTn id="99" dur="1" fill="hold">
                                          <p:stCondLst>
                                            <p:cond delay="0"/>
                                          </p:stCondLst>
                                        </p:cTn>
                                        <p:tgtEl>
                                          <p:spTgt spid="31905"/>
                                        </p:tgtEl>
                                        <p:attrNameLst>
                                          <p:attrName>style.visibility</p:attrName>
                                        </p:attrNameLst>
                                      </p:cBhvr>
                                      <p:to>
                                        <p:strVal val="visible"/>
                                      </p:to>
                                    </p:set>
                                    <p:animEffect transition="in" filter="wipe(down)">
                                      <p:cBhvr>
                                        <p:cTn id="100" dur="500"/>
                                        <p:tgtEl>
                                          <p:spTgt spid="31905"/>
                                        </p:tgtEl>
                                      </p:cBhvr>
                                    </p:animEffect>
                                  </p:childTnLst>
                                </p:cTn>
                              </p:par>
                            </p:childTnLst>
                          </p:cTn>
                        </p:par>
                        <p:par>
                          <p:cTn id="101" fill="hold" nodeType="afterGroup">
                            <p:stCondLst>
                              <p:cond delay="1500"/>
                            </p:stCondLst>
                            <p:childTnLst>
                              <p:par>
                                <p:cTn id="102" presetID="22" presetClass="entr" presetSubtype="8" fill="hold" nodeType="afterEffect">
                                  <p:stCondLst>
                                    <p:cond delay="0"/>
                                  </p:stCondLst>
                                  <p:childTnLst>
                                    <p:set>
                                      <p:cBhvr>
                                        <p:cTn id="103" dur="1" fill="hold">
                                          <p:stCondLst>
                                            <p:cond delay="0"/>
                                          </p:stCondLst>
                                        </p:cTn>
                                        <p:tgtEl>
                                          <p:spTgt spid="31895"/>
                                        </p:tgtEl>
                                        <p:attrNameLst>
                                          <p:attrName>style.visibility</p:attrName>
                                        </p:attrNameLst>
                                      </p:cBhvr>
                                      <p:to>
                                        <p:strVal val="visible"/>
                                      </p:to>
                                    </p:set>
                                    <p:animEffect transition="in" filter="wipe(left)">
                                      <p:cBhvr>
                                        <p:cTn id="104" dur="500"/>
                                        <p:tgtEl>
                                          <p:spTgt spid="31895"/>
                                        </p:tgtEl>
                                      </p:cBhvr>
                                    </p:animEffect>
                                  </p:childTnLst>
                                </p:cTn>
                              </p:par>
                            </p:childTnLst>
                          </p:cTn>
                        </p:par>
                        <p:par>
                          <p:cTn id="105" fill="hold" nodeType="afterGroup">
                            <p:stCondLst>
                              <p:cond delay="2000"/>
                            </p:stCondLst>
                            <p:childTnLst>
                              <p:par>
                                <p:cTn id="106" presetID="22" presetClass="entr" presetSubtype="8" fill="hold" grpId="0" nodeType="afterEffect">
                                  <p:stCondLst>
                                    <p:cond delay="0"/>
                                  </p:stCondLst>
                                  <p:childTnLst>
                                    <p:set>
                                      <p:cBhvr>
                                        <p:cTn id="107" dur="1" fill="hold">
                                          <p:stCondLst>
                                            <p:cond delay="0"/>
                                          </p:stCondLst>
                                        </p:cTn>
                                        <p:tgtEl>
                                          <p:spTgt spid="31901"/>
                                        </p:tgtEl>
                                        <p:attrNameLst>
                                          <p:attrName>style.visibility</p:attrName>
                                        </p:attrNameLst>
                                      </p:cBhvr>
                                      <p:to>
                                        <p:strVal val="visible"/>
                                      </p:to>
                                    </p:set>
                                    <p:animEffect transition="in" filter="wipe(left)">
                                      <p:cBhvr>
                                        <p:cTn id="108" dur="500"/>
                                        <p:tgtEl>
                                          <p:spTgt spid="31901"/>
                                        </p:tgtEl>
                                      </p:cBhvr>
                                    </p:animEffect>
                                  </p:childTnLst>
                                </p:cTn>
                              </p:par>
                            </p:childTnLst>
                          </p:cTn>
                        </p:par>
                        <p:par>
                          <p:cTn id="109" fill="hold" nodeType="afterGroup">
                            <p:stCondLst>
                              <p:cond delay="2500"/>
                            </p:stCondLst>
                            <p:childTnLst>
                              <p:par>
                                <p:cTn id="110" presetID="22" presetClass="entr" presetSubtype="8" fill="hold" nodeType="afterEffect">
                                  <p:stCondLst>
                                    <p:cond delay="0"/>
                                  </p:stCondLst>
                                  <p:childTnLst>
                                    <p:set>
                                      <p:cBhvr>
                                        <p:cTn id="111" dur="1" fill="hold">
                                          <p:stCondLst>
                                            <p:cond delay="0"/>
                                          </p:stCondLst>
                                        </p:cTn>
                                        <p:tgtEl>
                                          <p:spTgt spid="31902"/>
                                        </p:tgtEl>
                                        <p:attrNameLst>
                                          <p:attrName>style.visibility</p:attrName>
                                        </p:attrNameLst>
                                      </p:cBhvr>
                                      <p:to>
                                        <p:strVal val="visible"/>
                                      </p:to>
                                    </p:set>
                                    <p:animEffect transition="in" filter="wipe(left)">
                                      <p:cBhvr>
                                        <p:cTn id="112" dur="500"/>
                                        <p:tgtEl>
                                          <p:spTgt spid="31902"/>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grpId="0" nodeType="clickEffect">
                                  <p:stCondLst>
                                    <p:cond delay="0"/>
                                  </p:stCondLst>
                                  <p:iterate type="lt">
                                    <p:tmAbs val="50"/>
                                  </p:iterate>
                                  <p:childTnLst>
                                    <p:set>
                                      <p:cBhvr>
                                        <p:cTn id="116" dur="1" fill="hold">
                                          <p:stCondLst>
                                            <p:cond delay="0"/>
                                          </p:stCondLst>
                                        </p:cTn>
                                        <p:tgtEl>
                                          <p:spTgt spid="319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64" grpId="0" animBg="1"/>
      <p:bldP spid="31865" grpId="0"/>
      <p:bldP spid="31866" grpId="0" animBg="1"/>
      <p:bldP spid="31874" grpId="0"/>
      <p:bldP spid="31881" grpId="0" animBg="1"/>
      <p:bldP spid="31888" grpId="0"/>
      <p:bldP spid="31893" grpId="0" animBg="1"/>
      <p:bldP spid="31897" grpId="0" animBg="1"/>
      <p:bldP spid="31900" grpId="0" animBg="1"/>
      <p:bldP spid="31901" grpId="0" animBg="1"/>
      <p:bldP spid="31903" grpId="0"/>
      <p:bldP spid="31904" grpId="0" animBg="1"/>
      <p:bldP spid="31905" grpId="0" animBg="1"/>
      <p:bldP spid="3190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p:cNvSpPr>
            <a:spLocks noGrp="1" noChangeArrowheads="1"/>
          </p:cNvSpPr>
          <p:nvPr>
            <p:ph type="title"/>
          </p:nvPr>
        </p:nvSpPr>
        <p:spPr/>
        <p:txBody>
          <a:bodyPr/>
          <a:lstStyle/>
          <a:p>
            <a:r>
              <a:rPr lang="en-US" altLang="zh-CN" sz="3600" smtClean="0">
                <a:ea typeface="宋体" charset="-122"/>
              </a:rPr>
              <a:t>3.6.1 </a:t>
            </a:r>
            <a:r>
              <a:rPr lang="zh-CN" altLang="en-US" sz="3600" smtClean="0">
                <a:ea typeface="宋体" charset="-122"/>
              </a:rPr>
              <a:t>三相电源</a:t>
            </a:r>
            <a:r>
              <a:rPr lang="zh-CN" altLang="en-US" smtClean="0">
                <a:ea typeface="楷体_GB2312" pitchFamily="49" charset="-122"/>
              </a:rPr>
              <a:t>（续</a:t>
            </a:r>
            <a:r>
              <a:rPr lang="en-US" altLang="zh-CN" smtClean="0">
                <a:ea typeface="楷体_GB2312" pitchFamily="49" charset="-122"/>
              </a:rPr>
              <a:t>2</a:t>
            </a:r>
            <a:r>
              <a:rPr lang="zh-CN" altLang="en-US" smtClean="0">
                <a:ea typeface="楷体_GB2312" pitchFamily="49" charset="-122"/>
              </a:rPr>
              <a:t>）</a:t>
            </a:r>
          </a:p>
        </p:txBody>
      </p:sp>
      <p:sp>
        <p:nvSpPr>
          <p:cNvPr id="36870" name="Rectangle 3"/>
          <p:cNvSpPr>
            <a:spLocks noGrp="1" noChangeArrowheads="1"/>
          </p:cNvSpPr>
          <p:nvPr>
            <p:ph sz="quarter" idx="11"/>
          </p:nvPr>
        </p:nvSpPr>
        <p:spPr/>
        <p:txBody>
          <a:bodyPr/>
          <a:lstStyle/>
          <a:p>
            <a:r>
              <a:rPr lang="zh-CN" altLang="en-US" dirty="0" smtClean="0">
                <a:ea typeface="宋体" charset="-122"/>
              </a:rPr>
              <a:t>三相电源的数学表达</a:t>
            </a:r>
          </a:p>
        </p:txBody>
      </p:sp>
      <p:sp>
        <p:nvSpPr>
          <p:cNvPr id="36871" name="Rectangle 5"/>
          <p:cNvSpPr>
            <a:spLocks noChangeArrowheads="1"/>
          </p:cNvSpPr>
          <p:nvPr/>
        </p:nvSpPr>
        <p:spPr bwMode="auto">
          <a:xfrm>
            <a:off x="0" y="3071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endParaRPr lang="zh-CN" altLang="en-US"/>
          </a:p>
        </p:txBody>
      </p:sp>
      <p:graphicFrame>
        <p:nvGraphicFramePr>
          <p:cNvPr id="36866" name="Object 2"/>
          <p:cNvGraphicFramePr>
            <a:graphicFrameLocks noChangeAspect="1"/>
          </p:cNvGraphicFramePr>
          <p:nvPr/>
        </p:nvGraphicFramePr>
        <p:xfrm>
          <a:off x="1412875" y="1611313"/>
          <a:ext cx="5865813" cy="1450975"/>
        </p:xfrm>
        <a:graphic>
          <a:graphicData uri="http://schemas.openxmlformats.org/presentationml/2006/ole">
            <mc:AlternateContent xmlns:mc="http://schemas.openxmlformats.org/markup-compatibility/2006">
              <mc:Choice xmlns:v="urn:schemas-microsoft-com:vml" Requires="v">
                <p:oleObj spid="_x0000_s36999" name="Equation" r:id="rId3" imgW="2781300" imgH="685800" progId="">
                  <p:embed/>
                </p:oleObj>
              </mc:Choice>
              <mc:Fallback>
                <p:oleObj name="Equation" r:id="rId3" imgW="2781300" imgH="685800" progId="">
                  <p:embed/>
                  <p:pic>
                    <p:nvPicPr>
                      <p:cNvPr id="0" name="Picture 1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2875" y="1611313"/>
                        <a:ext cx="5865813" cy="1450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72" name="Rectangle 6"/>
          <p:cNvSpPr>
            <a:spLocks noChangeArrowheads="1"/>
          </p:cNvSpPr>
          <p:nvPr/>
        </p:nvSpPr>
        <p:spPr bwMode="auto">
          <a:xfrm>
            <a:off x="714375" y="3106738"/>
            <a:ext cx="15700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r>
              <a:rPr lang="zh-CN" altLang="en-US" sz="2400" b="1" dirty="0">
                <a:solidFill>
                  <a:schemeClr val="tx2"/>
                </a:solidFill>
                <a:latin typeface="楷体_GB2312" pitchFamily="49" charset="-122"/>
              </a:rPr>
              <a:t>相量表示 </a:t>
            </a:r>
          </a:p>
        </p:txBody>
      </p:sp>
      <p:sp>
        <p:nvSpPr>
          <p:cNvPr id="36873" name="Rectangle 8"/>
          <p:cNvSpPr>
            <a:spLocks noChangeArrowheads="1"/>
          </p:cNvSpPr>
          <p:nvPr/>
        </p:nvSpPr>
        <p:spPr bwMode="auto">
          <a:xfrm>
            <a:off x="0" y="3062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endParaRPr lang="zh-CN" altLang="en-US"/>
          </a:p>
        </p:txBody>
      </p:sp>
      <p:graphicFrame>
        <p:nvGraphicFramePr>
          <p:cNvPr id="36867" name="Object 3"/>
          <p:cNvGraphicFramePr>
            <a:graphicFrameLocks noChangeAspect="1"/>
          </p:cNvGraphicFramePr>
          <p:nvPr/>
        </p:nvGraphicFramePr>
        <p:xfrm>
          <a:off x="1395413" y="3641725"/>
          <a:ext cx="5287962" cy="1265238"/>
        </p:xfrm>
        <a:graphic>
          <a:graphicData uri="http://schemas.openxmlformats.org/presentationml/2006/ole">
            <mc:AlternateContent xmlns:mc="http://schemas.openxmlformats.org/markup-compatibility/2006">
              <mc:Choice xmlns:v="urn:schemas-microsoft-com:vml" Requires="v">
                <p:oleObj spid="_x0000_s37000" name="Equation" r:id="rId5" imgW="2895600" imgH="698500" progId="">
                  <p:embed/>
                </p:oleObj>
              </mc:Choice>
              <mc:Fallback>
                <p:oleObj name="Equation" r:id="rId5" imgW="2895600" imgH="698500" progId="">
                  <p:embed/>
                  <p:pic>
                    <p:nvPicPr>
                      <p:cNvPr id="0" name="Picture 1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5413" y="3641725"/>
                        <a:ext cx="5287962" cy="1265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74" name="Rectangle 9"/>
          <p:cNvSpPr>
            <a:spLocks noChangeArrowheads="1"/>
          </p:cNvSpPr>
          <p:nvPr/>
        </p:nvSpPr>
        <p:spPr bwMode="auto">
          <a:xfrm>
            <a:off x="714375" y="4943475"/>
            <a:ext cx="954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r>
              <a:rPr lang="zh-CN" altLang="en-US" sz="2400" b="1" dirty="0">
                <a:solidFill>
                  <a:schemeClr val="tx2"/>
                </a:solidFill>
                <a:latin typeface="楷体_GB2312" pitchFamily="49" charset="-122"/>
              </a:rPr>
              <a:t>显然 </a:t>
            </a:r>
          </a:p>
        </p:txBody>
      </p:sp>
      <p:sp>
        <p:nvSpPr>
          <p:cNvPr id="36875" name="Rectangle 11"/>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endParaRPr lang="zh-CN" altLang="en-US"/>
          </a:p>
        </p:txBody>
      </p:sp>
      <p:graphicFrame>
        <p:nvGraphicFramePr>
          <p:cNvPr id="36868" name="Object 4"/>
          <p:cNvGraphicFramePr>
            <a:graphicFrameLocks noChangeAspect="1"/>
          </p:cNvGraphicFramePr>
          <p:nvPr/>
        </p:nvGraphicFramePr>
        <p:xfrm>
          <a:off x="1420813" y="5316538"/>
          <a:ext cx="2879725" cy="1090612"/>
        </p:xfrm>
        <a:graphic>
          <a:graphicData uri="http://schemas.openxmlformats.org/presentationml/2006/ole">
            <mc:AlternateContent xmlns:mc="http://schemas.openxmlformats.org/markup-compatibility/2006">
              <mc:Choice xmlns:v="urn:schemas-microsoft-com:vml" Requires="v">
                <p:oleObj spid="_x0000_s37001" name="Equation" r:id="rId7" imgW="1282700" imgH="482600" progId="">
                  <p:embed/>
                </p:oleObj>
              </mc:Choice>
              <mc:Fallback>
                <p:oleObj name="Equation" r:id="rId7" imgW="1282700" imgH="482600" progId="">
                  <p:embed/>
                  <p:pic>
                    <p:nvPicPr>
                      <p:cNvPr id="0" name="Picture 1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0813" y="5316538"/>
                        <a:ext cx="2879725" cy="1090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108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wipe(left)">
                                      <p:cBhvr>
                                        <p:cTn id="7" dur="500"/>
                                        <p:tgtEl>
                                          <p:spTgt spid="368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872"/>
                                        </p:tgtEl>
                                        <p:attrNameLst>
                                          <p:attrName>style.visibility</p:attrName>
                                        </p:attrNameLst>
                                      </p:cBhvr>
                                      <p:to>
                                        <p:strVal val="visible"/>
                                      </p:to>
                                    </p:set>
                                    <p:animEffect transition="in" filter="wipe(left)">
                                      <p:cBhvr>
                                        <p:cTn id="12" dur="500"/>
                                        <p:tgtEl>
                                          <p:spTgt spid="368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6867"/>
                                        </p:tgtEl>
                                        <p:attrNameLst>
                                          <p:attrName>style.visibility</p:attrName>
                                        </p:attrNameLst>
                                      </p:cBhvr>
                                      <p:to>
                                        <p:strVal val="visible"/>
                                      </p:to>
                                    </p:set>
                                    <p:animEffect transition="in" filter="wipe(left)">
                                      <p:cBhvr>
                                        <p:cTn id="17" dur="500"/>
                                        <p:tgtEl>
                                          <p:spTgt spid="36867"/>
                                        </p:tgtEl>
                                      </p:cBhvr>
                                    </p:animEffect>
                                  </p:childTnLst>
                                </p:cTn>
                              </p:par>
                            </p:childTnLst>
                          </p:cTn>
                        </p:par>
                        <p:par>
                          <p:cTn id="18" fill="hold">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36874"/>
                                        </p:tgtEl>
                                        <p:attrNameLst>
                                          <p:attrName>style.visibility</p:attrName>
                                        </p:attrNameLst>
                                      </p:cBhvr>
                                      <p:to>
                                        <p:strVal val="visible"/>
                                      </p:to>
                                    </p:set>
                                    <p:animEffect transition="in" filter="wipe(down)">
                                      <p:cBhvr>
                                        <p:cTn id="21" dur="500"/>
                                        <p:tgtEl>
                                          <p:spTgt spid="3687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36868"/>
                                        </p:tgtEl>
                                        <p:attrNameLst>
                                          <p:attrName>style.visibility</p:attrName>
                                        </p:attrNameLst>
                                      </p:cBhvr>
                                      <p:to>
                                        <p:strVal val="visible"/>
                                      </p:to>
                                    </p:set>
                                    <p:animEffect transition="in" filter="wipe(left)">
                                      <p:cBhvr>
                                        <p:cTn id="25" dur="500"/>
                                        <p:tgtEl>
                                          <p:spTgt spid="3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2" grpId="0"/>
      <p:bldP spid="3687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00" name="Rectangle 2"/>
          <p:cNvSpPr>
            <a:spLocks noGrp="1" noChangeArrowheads="1"/>
          </p:cNvSpPr>
          <p:nvPr>
            <p:ph type="title"/>
          </p:nvPr>
        </p:nvSpPr>
        <p:spPr/>
        <p:txBody>
          <a:bodyPr/>
          <a:lstStyle/>
          <a:p>
            <a:r>
              <a:rPr lang="en-US" altLang="zh-CN" sz="3600" smtClean="0">
                <a:ea typeface="宋体" charset="-122"/>
              </a:rPr>
              <a:t>3.6.1 </a:t>
            </a:r>
            <a:r>
              <a:rPr lang="zh-CN" altLang="en-US" sz="3600" smtClean="0">
                <a:ea typeface="宋体" charset="-122"/>
              </a:rPr>
              <a:t>三相电源</a:t>
            </a:r>
            <a:r>
              <a:rPr lang="zh-CN" altLang="en-US" smtClean="0">
                <a:ea typeface="楷体_GB2312" pitchFamily="49" charset="-122"/>
              </a:rPr>
              <a:t>（续</a:t>
            </a:r>
            <a:r>
              <a:rPr lang="en-US" altLang="zh-CN" smtClean="0">
                <a:ea typeface="楷体_GB2312" pitchFamily="49" charset="-122"/>
              </a:rPr>
              <a:t>3</a:t>
            </a:r>
            <a:r>
              <a:rPr lang="zh-CN" altLang="en-US" smtClean="0">
                <a:ea typeface="楷体_GB2312" pitchFamily="49" charset="-122"/>
              </a:rPr>
              <a:t>）</a:t>
            </a:r>
          </a:p>
        </p:txBody>
      </p:sp>
      <p:sp>
        <p:nvSpPr>
          <p:cNvPr id="37901" name="Rectangle 3"/>
          <p:cNvSpPr>
            <a:spLocks noGrp="1" noChangeArrowheads="1"/>
          </p:cNvSpPr>
          <p:nvPr>
            <p:ph sz="quarter" idx="11"/>
          </p:nvPr>
        </p:nvSpPr>
        <p:spPr/>
        <p:txBody>
          <a:bodyPr/>
          <a:lstStyle/>
          <a:p>
            <a:r>
              <a:rPr lang="zh-CN" altLang="en-US" dirty="0" smtClean="0">
                <a:ea typeface="宋体" charset="-122"/>
              </a:rPr>
              <a:t>三相电源的联结</a:t>
            </a:r>
          </a:p>
          <a:p>
            <a:pPr lvl="1"/>
            <a:r>
              <a:rPr lang="zh-CN" altLang="en-US" dirty="0" smtClean="0"/>
              <a:t>星（</a:t>
            </a:r>
            <a:r>
              <a:rPr lang="en-US" altLang="zh-CN" dirty="0" smtClean="0"/>
              <a:t>Y</a:t>
            </a:r>
            <a:r>
              <a:rPr lang="zh-CN" altLang="en-US" dirty="0" smtClean="0"/>
              <a:t>）形联结</a:t>
            </a:r>
          </a:p>
        </p:txBody>
      </p:sp>
      <p:grpSp>
        <p:nvGrpSpPr>
          <p:cNvPr id="2" name="Group 88"/>
          <p:cNvGrpSpPr>
            <a:grpSpLocks/>
          </p:cNvGrpSpPr>
          <p:nvPr/>
        </p:nvGrpSpPr>
        <p:grpSpPr bwMode="auto">
          <a:xfrm>
            <a:off x="1195388" y="2149475"/>
            <a:ext cx="2986087" cy="2103438"/>
            <a:chOff x="753" y="1354"/>
            <a:chExt cx="1881" cy="1325"/>
          </a:xfrm>
        </p:grpSpPr>
        <p:sp>
          <p:nvSpPr>
            <p:cNvPr id="37920" name="Oval 58"/>
            <p:cNvSpPr>
              <a:spLocks noChangeArrowheads="1"/>
            </p:cNvSpPr>
            <p:nvPr/>
          </p:nvSpPr>
          <p:spPr bwMode="auto">
            <a:xfrm>
              <a:off x="1171" y="1547"/>
              <a:ext cx="198" cy="19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921" name="Text Box 59"/>
            <p:cNvSpPr txBox="1">
              <a:spLocks noChangeArrowheads="1"/>
            </p:cNvSpPr>
            <p:nvPr/>
          </p:nvSpPr>
          <p:spPr bwMode="auto">
            <a:xfrm>
              <a:off x="1289" y="1413"/>
              <a:ext cx="1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400"/>
                <a:t>+</a:t>
              </a:r>
            </a:p>
          </p:txBody>
        </p:sp>
        <p:sp>
          <p:nvSpPr>
            <p:cNvPr id="37922" name="Text Box 60"/>
            <p:cNvSpPr txBox="1">
              <a:spLocks noChangeArrowheads="1"/>
            </p:cNvSpPr>
            <p:nvPr/>
          </p:nvSpPr>
          <p:spPr bwMode="auto">
            <a:xfrm>
              <a:off x="1280" y="1606"/>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600"/>
                <a:t>_</a:t>
              </a:r>
            </a:p>
          </p:txBody>
        </p:sp>
        <p:sp>
          <p:nvSpPr>
            <p:cNvPr id="37923" name="Oval 62"/>
            <p:cNvSpPr>
              <a:spLocks noChangeArrowheads="1"/>
            </p:cNvSpPr>
            <p:nvPr/>
          </p:nvSpPr>
          <p:spPr bwMode="auto">
            <a:xfrm rot="7200000">
              <a:off x="1413" y="1983"/>
              <a:ext cx="198" cy="19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924" name="Text Box 63"/>
            <p:cNvSpPr txBox="1">
              <a:spLocks noChangeArrowheads="1"/>
            </p:cNvSpPr>
            <p:nvPr/>
          </p:nvSpPr>
          <p:spPr bwMode="auto">
            <a:xfrm rot="7200000">
              <a:off x="1490" y="2173"/>
              <a:ext cx="1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400"/>
                <a:t>+</a:t>
              </a:r>
            </a:p>
          </p:txBody>
        </p:sp>
        <p:sp>
          <p:nvSpPr>
            <p:cNvPr id="37925" name="Text Box 64"/>
            <p:cNvSpPr txBox="1">
              <a:spLocks noChangeArrowheads="1"/>
            </p:cNvSpPr>
            <p:nvPr/>
          </p:nvSpPr>
          <p:spPr bwMode="auto">
            <a:xfrm rot="1560372">
              <a:off x="1252" y="1897"/>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600"/>
                <a:t>_</a:t>
              </a:r>
            </a:p>
          </p:txBody>
        </p:sp>
        <p:sp>
          <p:nvSpPr>
            <p:cNvPr id="37926" name="Oval 66"/>
            <p:cNvSpPr>
              <a:spLocks noChangeArrowheads="1"/>
            </p:cNvSpPr>
            <p:nvPr/>
          </p:nvSpPr>
          <p:spPr bwMode="auto">
            <a:xfrm rot="14400000" flipH="1">
              <a:off x="929" y="1977"/>
              <a:ext cx="198" cy="19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927" name="Text Box 67"/>
            <p:cNvSpPr txBox="1">
              <a:spLocks noChangeArrowheads="1"/>
            </p:cNvSpPr>
            <p:nvPr/>
          </p:nvSpPr>
          <p:spPr bwMode="auto">
            <a:xfrm rot="14400000" flipH="1">
              <a:off x="759" y="1980"/>
              <a:ext cx="1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400"/>
                <a:t>+</a:t>
              </a:r>
            </a:p>
          </p:txBody>
        </p:sp>
        <p:sp>
          <p:nvSpPr>
            <p:cNvPr id="37928" name="Text Box 68"/>
            <p:cNvSpPr txBox="1">
              <a:spLocks noChangeArrowheads="1"/>
            </p:cNvSpPr>
            <p:nvPr/>
          </p:nvSpPr>
          <p:spPr bwMode="auto">
            <a:xfrm rot="19689947" flipH="1">
              <a:off x="982" y="174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600"/>
                <a:t>_</a:t>
              </a:r>
            </a:p>
          </p:txBody>
        </p:sp>
        <p:sp>
          <p:nvSpPr>
            <p:cNvPr id="37929" name="Freeform 72"/>
            <p:cNvSpPr>
              <a:spLocks/>
            </p:cNvSpPr>
            <p:nvPr/>
          </p:nvSpPr>
          <p:spPr bwMode="auto">
            <a:xfrm>
              <a:off x="1264" y="1436"/>
              <a:ext cx="1113" cy="488"/>
            </a:xfrm>
            <a:custGeom>
              <a:avLst/>
              <a:gdLst>
                <a:gd name="T0" fmla="*/ 0 w 1113"/>
                <a:gd name="T1" fmla="*/ 488 h 488"/>
                <a:gd name="T2" fmla="*/ 5 w 1113"/>
                <a:gd name="T3" fmla="*/ 0 h 488"/>
                <a:gd name="T4" fmla="*/ 1113 w 1113"/>
                <a:gd name="T5" fmla="*/ 0 h 488"/>
                <a:gd name="T6" fmla="*/ 0 60000 65536"/>
                <a:gd name="T7" fmla="*/ 0 60000 65536"/>
                <a:gd name="T8" fmla="*/ 0 60000 65536"/>
                <a:gd name="T9" fmla="*/ 0 w 1113"/>
                <a:gd name="T10" fmla="*/ 0 h 488"/>
                <a:gd name="T11" fmla="*/ 1113 w 1113"/>
                <a:gd name="T12" fmla="*/ 488 h 488"/>
              </a:gdLst>
              <a:ahLst/>
              <a:cxnLst>
                <a:cxn ang="T6">
                  <a:pos x="T0" y="T1"/>
                </a:cxn>
                <a:cxn ang="T7">
                  <a:pos x="T2" y="T3"/>
                </a:cxn>
                <a:cxn ang="T8">
                  <a:pos x="T4" y="T5"/>
                </a:cxn>
              </a:cxnLst>
              <a:rect l="T9" t="T10" r="T11" b="T12"/>
              <a:pathLst>
                <a:path w="1113" h="488">
                  <a:moveTo>
                    <a:pt x="0" y="488"/>
                  </a:moveTo>
                  <a:lnTo>
                    <a:pt x="5" y="0"/>
                  </a:lnTo>
                  <a:lnTo>
                    <a:pt x="1113" y="0"/>
                  </a:lnTo>
                </a:path>
              </a:pathLst>
            </a:custGeom>
            <a:noFill/>
            <a:ln w="28575">
              <a:solidFill>
                <a:schemeClr val="tx1"/>
              </a:solidFill>
              <a:round/>
              <a:headEnd type="oval" w="med" len="med"/>
              <a:tailE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37930" name="Freeform 73"/>
            <p:cNvSpPr>
              <a:spLocks/>
            </p:cNvSpPr>
            <p:nvPr/>
          </p:nvSpPr>
          <p:spPr bwMode="auto">
            <a:xfrm>
              <a:off x="1268" y="1928"/>
              <a:ext cx="1117" cy="340"/>
            </a:xfrm>
            <a:custGeom>
              <a:avLst/>
              <a:gdLst>
                <a:gd name="T0" fmla="*/ 0 w 1117"/>
                <a:gd name="T1" fmla="*/ 0 h 340"/>
                <a:gd name="T2" fmla="*/ 569 w 1117"/>
                <a:gd name="T3" fmla="*/ 340 h 340"/>
                <a:gd name="T4" fmla="*/ 1117 w 1117"/>
                <a:gd name="T5" fmla="*/ 340 h 340"/>
                <a:gd name="T6" fmla="*/ 0 60000 65536"/>
                <a:gd name="T7" fmla="*/ 0 60000 65536"/>
                <a:gd name="T8" fmla="*/ 0 60000 65536"/>
                <a:gd name="T9" fmla="*/ 0 w 1117"/>
                <a:gd name="T10" fmla="*/ 0 h 340"/>
                <a:gd name="T11" fmla="*/ 1117 w 1117"/>
                <a:gd name="T12" fmla="*/ 340 h 340"/>
              </a:gdLst>
              <a:ahLst/>
              <a:cxnLst>
                <a:cxn ang="T6">
                  <a:pos x="T0" y="T1"/>
                </a:cxn>
                <a:cxn ang="T7">
                  <a:pos x="T2" y="T3"/>
                </a:cxn>
                <a:cxn ang="T8">
                  <a:pos x="T4" y="T5"/>
                </a:cxn>
              </a:cxnLst>
              <a:rect l="T9" t="T10" r="T11" b="T12"/>
              <a:pathLst>
                <a:path w="1117" h="340">
                  <a:moveTo>
                    <a:pt x="0" y="0"/>
                  </a:moveTo>
                  <a:lnTo>
                    <a:pt x="569" y="340"/>
                  </a:lnTo>
                  <a:lnTo>
                    <a:pt x="1117" y="34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37931" name="Freeform 74"/>
            <p:cNvSpPr>
              <a:spLocks/>
            </p:cNvSpPr>
            <p:nvPr/>
          </p:nvSpPr>
          <p:spPr bwMode="auto">
            <a:xfrm>
              <a:off x="841" y="1916"/>
              <a:ext cx="1552" cy="672"/>
            </a:xfrm>
            <a:custGeom>
              <a:avLst/>
              <a:gdLst>
                <a:gd name="T0" fmla="*/ 427 w 1552"/>
                <a:gd name="T1" fmla="*/ 0 h 672"/>
                <a:gd name="T2" fmla="*/ 0 w 1552"/>
                <a:gd name="T3" fmla="*/ 288 h 672"/>
                <a:gd name="T4" fmla="*/ 0 w 1552"/>
                <a:gd name="T5" fmla="*/ 672 h 672"/>
                <a:gd name="T6" fmla="*/ 1552 w 1552"/>
                <a:gd name="T7" fmla="*/ 672 h 672"/>
                <a:gd name="T8" fmla="*/ 0 60000 65536"/>
                <a:gd name="T9" fmla="*/ 0 60000 65536"/>
                <a:gd name="T10" fmla="*/ 0 60000 65536"/>
                <a:gd name="T11" fmla="*/ 0 60000 65536"/>
                <a:gd name="T12" fmla="*/ 0 w 1552"/>
                <a:gd name="T13" fmla="*/ 0 h 672"/>
                <a:gd name="T14" fmla="*/ 1552 w 1552"/>
                <a:gd name="T15" fmla="*/ 672 h 672"/>
              </a:gdLst>
              <a:ahLst/>
              <a:cxnLst>
                <a:cxn ang="T8">
                  <a:pos x="T0" y="T1"/>
                </a:cxn>
                <a:cxn ang="T9">
                  <a:pos x="T2" y="T3"/>
                </a:cxn>
                <a:cxn ang="T10">
                  <a:pos x="T4" y="T5"/>
                </a:cxn>
                <a:cxn ang="T11">
                  <a:pos x="T6" y="T7"/>
                </a:cxn>
              </a:cxnLst>
              <a:rect l="T12" t="T13" r="T14" b="T15"/>
              <a:pathLst>
                <a:path w="1552" h="672">
                  <a:moveTo>
                    <a:pt x="427" y="0"/>
                  </a:moveTo>
                  <a:lnTo>
                    <a:pt x="0" y="288"/>
                  </a:lnTo>
                  <a:lnTo>
                    <a:pt x="0" y="672"/>
                  </a:lnTo>
                  <a:lnTo>
                    <a:pt x="1552" y="67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37932" name="Line 75"/>
            <p:cNvSpPr>
              <a:spLocks noChangeShapeType="1"/>
            </p:cNvSpPr>
            <p:nvPr/>
          </p:nvSpPr>
          <p:spPr bwMode="auto">
            <a:xfrm flipV="1">
              <a:off x="1273" y="1924"/>
              <a:ext cx="10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aphicFrame>
          <p:nvGraphicFramePr>
            <p:cNvPr id="37893" name="Object 5"/>
            <p:cNvGraphicFramePr>
              <a:graphicFrameLocks noChangeAspect="1"/>
            </p:cNvGraphicFramePr>
            <p:nvPr/>
          </p:nvGraphicFramePr>
          <p:xfrm>
            <a:off x="2444" y="1354"/>
            <a:ext cx="190" cy="190"/>
          </p:xfrm>
          <a:graphic>
            <a:graphicData uri="http://schemas.openxmlformats.org/presentationml/2006/ole">
              <mc:AlternateContent xmlns:mc="http://schemas.openxmlformats.org/markup-compatibility/2006">
                <mc:Choice xmlns:v="urn:schemas-microsoft-com:vml" Requires="v">
                  <p:oleObj spid="_x0000_s38347" name="Equation" r:id="rId3" imgW="203400" imgH="203040" progId="">
                    <p:embed/>
                  </p:oleObj>
                </mc:Choice>
                <mc:Fallback>
                  <p:oleObj name="Equation" r:id="rId3" imgW="203400" imgH="203040" progId="">
                    <p:embed/>
                    <p:pic>
                      <p:nvPicPr>
                        <p:cNvPr id="0" name="Picture 3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4" y="1354"/>
                          <a:ext cx="19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37933" name="Oval 77"/>
            <p:cNvSpPr>
              <a:spLocks noChangeArrowheads="1"/>
            </p:cNvSpPr>
            <p:nvPr/>
          </p:nvSpPr>
          <p:spPr bwMode="auto">
            <a:xfrm>
              <a:off x="2383" y="1408"/>
              <a:ext cx="56" cy="56"/>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37934" name="Oval 78"/>
            <p:cNvSpPr>
              <a:spLocks noChangeArrowheads="1"/>
            </p:cNvSpPr>
            <p:nvPr/>
          </p:nvSpPr>
          <p:spPr bwMode="auto">
            <a:xfrm>
              <a:off x="2378" y="1896"/>
              <a:ext cx="56" cy="56"/>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37935" name="Oval 79"/>
            <p:cNvSpPr>
              <a:spLocks noChangeArrowheads="1"/>
            </p:cNvSpPr>
            <p:nvPr/>
          </p:nvSpPr>
          <p:spPr bwMode="auto">
            <a:xfrm>
              <a:off x="2383" y="2243"/>
              <a:ext cx="56" cy="56"/>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37936" name="Oval 80"/>
            <p:cNvSpPr>
              <a:spLocks noChangeArrowheads="1"/>
            </p:cNvSpPr>
            <p:nvPr/>
          </p:nvSpPr>
          <p:spPr bwMode="auto">
            <a:xfrm>
              <a:off x="2397" y="2545"/>
              <a:ext cx="56" cy="56"/>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aphicFrame>
          <p:nvGraphicFramePr>
            <p:cNvPr id="37894" name="Object 6"/>
            <p:cNvGraphicFramePr>
              <a:graphicFrameLocks noChangeAspect="1"/>
            </p:cNvGraphicFramePr>
            <p:nvPr/>
          </p:nvGraphicFramePr>
          <p:xfrm>
            <a:off x="2443" y="1825"/>
            <a:ext cx="189" cy="205"/>
          </p:xfrm>
          <a:graphic>
            <a:graphicData uri="http://schemas.openxmlformats.org/presentationml/2006/ole">
              <mc:AlternateContent xmlns:mc="http://schemas.openxmlformats.org/markup-compatibility/2006">
                <mc:Choice xmlns:v="urn:schemas-microsoft-com:vml" Requires="v">
                  <p:oleObj spid="_x0000_s38348" name="Equation" r:id="rId5" imgW="203400" imgH="228600" progId="">
                    <p:embed/>
                  </p:oleObj>
                </mc:Choice>
                <mc:Fallback>
                  <p:oleObj name="Equation" r:id="rId5" imgW="203400" imgH="228600" progId="">
                    <p:embed/>
                    <p:pic>
                      <p:nvPicPr>
                        <p:cNvPr id="0" name="Picture 3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3" y="1825"/>
                          <a:ext cx="189"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37895" name="Object 7"/>
            <p:cNvGraphicFramePr>
              <a:graphicFrameLocks noChangeAspect="1"/>
            </p:cNvGraphicFramePr>
            <p:nvPr/>
          </p:nvGraphicFramePr>
          <p:xfrm>
            <a:off x="2451" y="2161"/>
            <a:ext cx="175" cy="190"/>
          </p:xfrm>
          <a:graphic>
            <a:graphicData uri="http://schemas.openxmlformats.org/presentationml/2006/ole">
              <mc:AlternateContent xmlns:mc="http://schemas.openxmlformats.org/markup-compatibility/2006">
                <mc:Choice xmlns:v="urn:schemas-microsoft-com:vml" Requires="v">
                  <p:oleObj spid="_x0000_s38349" name="Equation" r:id="rId7" imgW="190800" imgH="203040" progId="">
                    <p:embed/>
                  </p:oleObj>
                </mc:Choice>
                <mc:Fallback>
                  <p:oleObj name="Equation" r:id="rId7" imgW="190800" imgH="203040" progId="">
                    <p:embed/>
                    <p:pic>
                      <p:nvPicPr>
                        <p:cNvPr id="0" name="Picture 39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51" y="2161"/>
                          <a:ext cx="175"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37896" name="Object 8"/>
            <p:cNvGraphicFramePr>
              <a:graphicFrameLocks noChangeAspect="1"/>
            </p:cNvGraphicFramePr>
            <p:nvPr/>
          </p:nvGraphicFramePr>
          <p:xfrm>
            <a:off x="2444" y="2474"/>
            <a:ext cx="174" cy="205"/>
          </p:xfrm>
          <a:graphic>
            <a:graphicData uri="http://schemas.openxmlformats.org/presentationml/2006/ole">
              <mc:AlternateContent xmlns:mc="http://schemas.openxmlformats.org/markup-compatibility/2006">
                <mc:Choice xmlns:v="urn:schemas-microsoft-com:vml" Requires="v">
                  <p:oleObj spid="_x0000_s38350" name="Equation" r:id="rId9" imgW="190800" imgH="228600" progId="">
                    <p:embed/>
                  </p:oleObj>
                </mc:Choice>
                <mc:Fallback>
                  <p:oleObj name="Equation" r:id="rId9" imgW="190800" imgH="228600" progId="">
                    <p:embed/>
                    <p:pic>
                      <p:nvPicPr>
                        <p:cNvPr id="0" name="Picture 39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44" y="2474"/>
                          <a:ext cx="174"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37897" name="Object 9"/>
            <p:cNvGraphicFramePr>
              <a:graphicFrameLocks noChangeAspect="1"/>
            </p:cNvGraphicFramePr>
            <p:nvPr/>
          </p:nvGraphicFramePr>
          <p:xfrm>
            <a:off x="1399" y="1521"/>
            <a:ext cx="323" cy="278"/>
          </p:xfrm>
          <a:graphic>
            <a:graphicData uri="http://schemas.openxmlformats.org/presentationml/2006/ole">
              <mc:AlternateContent xmlns:mc="http://schemas.openxmlformats.org/markup-compatibility/2006">
                <mc:Choice xmlns:v="urn:schemas-microsoft-com:vml" Requires="v">
                  <p:oleObj spid="_x0000_s38351" name="Equation" r:id="rId11" imgW="356040" imgH="304560" progId="">
                    <p:embed/>
                  </p:oleObj>
                </mc:Choice>
                <mc:Fallback>
                  <p:oleObj name="Equation" r:id="rId11" imgW="356040" imgH="304560" progId="">
                    <p:embed/>
                    <p:pic>
                      <p:nvPicPr>
                        <p:cNvPr id="0" name="Picture 39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99" y="1521"/>
                          <a:ext cx="323"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37898" name="Object 10"/>
            <p:cNvGraphicFramePr>
              <a:graphicFrameLocks noChangeAspect="1"/>
            </p:cNvGraphicFramePr>
            <p:nvPr/>
          </p:nvGraphicFramePr>
          <p:xfrm>
            <a:off x="1235" y="2109"/>
            <a:ext cx="321" cy="278"/>
          </p:xfrm>
          <a:graphic>
            <a:graphicData uri="http://schemas.openxmlformats.org/presentationml/2006/ole">
              <mc:AlternateContent xmlns:mc="http://schemas.openxmlformats.org/markup-compatibility/2006">
                <mc:Choice xmlns:v="urn:schemas-microsoft-com:vml" Requires="v">
                  <p:oleObj spid="_x0000_s38352" name="Equation" r:id="rId13" imgW="356040" imgH="304560" progId="">
                    <p:embed/>
                  </p:oleObj>
                </mc:Choice>
                <mc:Fallback>
                  <p:oleObj name="Equation" r:id="rId13" imgW="356040" imgH="304560" progId="">
                    <p:embed/>
                    <p:pic>
                      <p:nvPicPr>
                        <p:cNvPr id="0" name="Picture 39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35" y="2109"/>
                          <a:ext cx="321"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aphicFrame>
          <p:nvGraphicFramePr>
            <p:cNvPr id="37899" name="Object 11"/>
            <p:cNvGraphicFramePr>
              <a:graphicFrameLocks noChangeAspect="1"/>
            </p:cNvGraphicFramePr>
            <p:nvPr/>
          </p:nvGraphicFramePr>
          <p:xfrm>
            <a:off x="776" y="1714"/>
            <a:ext cx="308" cy="278"/>
          </p:xfrm>
          <a:graphic>
            <a:graphicData uri="http://schemas.openxmlformats.org/presentationml/2006/ole">
              <mc:AlternateContent xmlns:mc="http://schemas.openxmlformats.org/markup-compatibility/2006">
                <mc:Choice xmlns:v="urn:schemas-microsoft-com:vml" Requires="v">
                  <p:oleObj spid="_x0000_s38353" name="Equation" r:id="rId15" imgW="343080" imgH="304560" progId="">
                    <p:embed/>
                  </p:oleObj>
                </mc:Choice>
                <mc:Fallback>
                  <p:oleObj name="Equation" r:id="rId15" imgW="343080" imgH="304560" progId="">
                    <p:embed/>
                    <p:pic>
                      <p:nvPicPr>
                        <p:cNvPr id="0" name="Picture 39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6" y="1714"/>
                          <a:ext cx="308"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grpSp>
      <p:sp>
        <p:nvSpPr>
          <p:cNvPr id="42073" name="Freeform 89"/>
          <p:cNvSpPr>
            <a:spLocks/>
          </p:cNvSpPr>
          <p:nvPr/>
        </p:nvSpPr>
        <p:spPr bwMode="auto">
          <a:xfrm>
            <a:off x="836613" y="2552700"/>
            <a:ext cx="1131887" cy="454025"/>
          </a:xfrm>
          <a:custGeom>
            <a:avLst/>
            <a:gdLst>
              <a:gd name="T0" fmla="*/ 2147483647 w 713"/>
              <a:gd name="T1" fmla="*/ 2147483647 h 286"/>
              <a:gd name="T2" fmla="*/ 2147483647 w 713"/>
              <a:gd name="T3" fmla="*/ 2147483647 h 286"/>
              <a:gd name="T4" fmla="*/ 2147483647 w 713"/>
              <a:gd name="T5" fmla="*/ 2147483647 h 286"/>
              <a:gd name="T6" fmla="*/ 0 w 713"/>
              <a:gd name="T7" fmla="*/ 2147483647 h 286"/>
              <a:gd name="T8" fmla="*/ 0 60000 65536"/>
              <a:gd name="T9" fmla="*/ 0 60000 65536"/>
              <a:gd name="T10" fmla="*/ 0 60000 65536"/>
              <a:gd name="T11" fmla="*/ 0 60000 65536"/>
              <a:gd name="T12" fmla="*/ 0 w 713"/>
              <a:gd name="T13" fmla="*/ 0 h 286"/>
              <a:gd name="T14" fmla="*/ 713 w 713"/>
              <a:gd name="T15" fmla="*/ 286 h 286"/>
            </a:gdLst>
            <a:ahLst/>
            <a:cxnLst>
              <a:cxn ang="T8">
                <a:pos x="T0" y="T1"/>
              </a:cxn>
              <a:cxn ang="T9">
                <a:pos x="T2" y="T3"/>
              </a:cxn>
              <a:cxn ang="T10">
                <a:pos x="T4" y="T5"/>
              </a:cxn>
              <a:cxn ang="T11">
                <a:pos x="T6" y="T7"/>
              </a:cxn>
            </a:cxnLst>
            <a:rect l="T12" t="T13" r="T14" b="T15"/>
            <a:pathLst>
              <a:path w="713" h="286">
                <a:moveTo>
                  <a:pt x="713" y="286"/>
                </a:moveTo>
                <a:cubicBezTo>
                  <a:pt x="662" y="221"/>
                  <a:pt x="612" y="157"/>
                  <a:pt x="557" y="110"/>
                </a:cubicBezTo>
                <a:cubicBezTo>
                  <a:pt x="502" y="63"/>
                  <a:pt x="474" y="6"/>
                  <a:pt x="381" y="3"/>
                </a:cubicBezTo>
                <a:cubicBezTo>
                  <a:pt x="288" y="0"/>
                  <a:pt x="144" y="45"/>
                  <a:pt x="0" y="91"/>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42074" name="Text Box 90"/>
          <p:cNvSpPr txBox="1">
            <a:spLocks noChangeArrowheads="1"/>
          </p:cNvSpPr>
          <p:nvPr/>
        </p:nvSpPr>
        <p:spPr bwMode="auto">
          <a:xfrm>
            <a:off x="298450" y="2619375"/>
            <a:ext cx="812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a:solidFill>
                  <a:schemeClr val="tx2"/>
                </a:solidFill>
                <a:latin typeface="Times New Roman" pitchFamily="18" charset="0"/>
                <a:cs typeface="Times New Roman" pitchFamily="18" charset="0"/>
              </a:rPr>
              <a:t>(XYZ)</a:t>
            </a:r>
          </a:p>
        </p:txBody>
      </p:sp>
      <p:sp>
        <p:nvSpPr>
          <p:cNvPr id="42075" name="Text Box 91"/>
          <p:cNvSpPr txBox="1">
            <a:spLocks noChangeArrowheads="1"/>
          </p:cNvSpPr>
          <p:nvPr/>
        </p:nvSpPr>
        <p:spPr bwMode="auto">
          <a:xfrm>
            <a:off x="3992563" y="2095500"/>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latin typeface="Times New Roman" pitchFamily="18" charset="0"/>
                <a:cs typeface="Times New Roman" pitchFamily="18" charset="0"/>
              </a:rPr>
              <a:t>（相线）</a:t>
            </a:r>
          </a:p>
        </p:txBody>
      </p:sp>
      <p:sp>
        <p:nvSpPr>
          <p:cNvPr id="42076" name="Text Box 92"/>
          <p:cNvSpPr txBox="1">
            <a:spLocks noChangeArrowheads="1"/>
          </p:cNvSpPr>
          <p:nvPr/>
        </p:nvSpPr>
        <p:spPr bwMode="auto">
          <a:xfrm>
            <a:off x="3992563" y="338772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latin typeface="Times New Roman" pitchFamily="18" charset="0"/>
                <a:cs typeface="Times New Roman" pitchFamily="18" charset="0"/>
              </a:rPr>
              <a:t>（相线）</a:t>
            </a:r>
          </a:p>
        </p:txBody>
      </p:sp>
      <p:sp>
        <p:nvSpPr>
          <p:cNvPr id="42077" name="Text Box 93"/>
          <p:cNvSpPr txBox="1">
            <a:spLocks noChangeArrowheads="1"/>
          </p:cNvSpPr>
          <p:nvPr/>
        </p:nvSpPr>
        <p:spPr bwMode="auto">
          <a:xfrm>
            <a:off x="3992563" y="3860800"/>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latin typeface="Times New Roman" pitchFamily="18" charset="0"/>
                <a:cs typeface="Times New Roman" pitchFamily="18" charset="0"/>
              </a:rPr>
              <a:t>（相线）</a:t>
            </a:r>
          </a:p>
        </p:txBody>
      </p:sp>
      <p:sp>
        <p:nvSpPr>
          <p:cNvPr id="42078" name="Text Box 94"/>
          <p:cNvSpPr txBox="1">
            <a:spLocks noChangeArrowheads="1"/>
          </p:cNvSpPr>
          <p:nvPr/>
        </p:nvSpPr>
        <p:spPr bwMode="auto">
          <a:xfrm>
            <a:off x="3992563" y="2792413"/>
            <a:ext cx="17319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latin typeface="Times New Roman" pitchFamily="18" charset="0"/>
                <a:cs typeface="Times New Roman" pitchFamily="18" charset="0"/>
              </a:rPr>
              <a:t>（中性线）</a:t>
            </a:r>
          </a:p>
        </p:txBody>
      </p:sp>
      <p:sp>
        <p:nvSpPr>
          <p:cNvPr id="42079" name="AutoShape 95"/>
          <p:cNvSpPr>
            <a:spLocks noChangeArrowheads="1"/>
          </p:cNvSpPr>
          <p:nvPr/>
        </p:nvSpPr>
        <p:spPr bwMode="auto">
          <a:xfrm>
            <a:off x="5029200" y="1050925"/>
            <a:ext cx="914400" cy="868363"/>
          </a:xfrm>
          <a:prstGeom prst="wedgeRoundRectCallout">
            <a:avLst>
              <a:gd name="adj1" fmla="val -92190"/>
              <a:gd name="adj2" fmla="val 76509"/>
              <a:gd name="adj3" fmla="val 16667"/>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b="1">
                <a:solidFill>
                  <a:schemeClr val="tx2"/>
                </a:solidFill>
              </a:rPr>
              <a:t>又称火线</a:t>
            </a:r>
          </a:p>
        </p:txBody>
      </p:sp>
      <p:pic>
        <p:nvPicPr>
          <p:cNvPr id="42080" name="Picture 9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724525" y="1651000"/>
            <a:ext cx="3427413"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1" name="Rectangle 98"/>
          <p:cNvSpPr>
            <a:spLocks noChangeArrowheads="1"/>
          </p:cNvSpPr>
          <p:nvPr/>
        </p:nvSpPr>
        <p:spPr bwMode="auto">
          <a:xfrm>
            <a:off x="0" y="3048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endParaRPr lang="zh-CN" altLang="en-US"/>
          </a:p>
        </p:txBody>
      </p:sp>
      <p:graphicFrame>
        <p:nvGraphicFramePr>
          <p:cNvPr id="42081" name="Object 2"/>
          <p:cNvGraphicFramePr>
            <a:graphicFrameLocks noChangeAspect="1"/>
          </p:cNvGraphicFramePr>
          <p:nvPr>
            <p:extLst>
              <p:ext uri="{D42A27DB-BD31-4B8C-83A1-F6EECF244321}">
                <p14:modId xmlns:p14="http://schemas.microsoft.com/office/powerpoint/2010/main" val="4071983119"/>
              </p:ext>
            </p:extLst>
          </p:nvPr>
        </p:nvGraphicFramePr>
        <p:xfrm>
          <a:off x="467544" y="4149080"/>
          <a:ext cx="4100512" cy="1636712"/>
        </p:xfrm>
        <a:graphic>
          <a:graphicData uri="http://schemas.openxmlformats.org/presentationml/2006/ole">
            <mc:AlternateContent xmlns:mc="http://schemas.openxmlformats.org/markup-compatibility/2006">
              <mc:Choice xmlns:v="urn:schemas-microsoft-com:vml" Requires="v">
                <p:oleObj spid="_x0000_s38354" name="Equation" r:id="rId18" imgW="1968500" imgH="787400" progId="">
                  <p:embed/>
                </p:oleObj>
              </mc:Choice>
              <mc:Fallback>
                <p:oleObj name="Equation" r:id="rId18" imgW="1968500" imgH="787400" progId="">
                  <p:embed/>
                  <p:pic>
                    <p:nvPicPr>
                      <p:cNvPr id="0" name="Picture 39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7544" y="4149080"/>
                        <a:ext cx="4100512" cy="163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07"/>
          <p:cNvGrpSpPr>
            <a:grpSpLocks/>
          </p:cNvGrpSpPr>
          <p:nvPr/>
        </p:nvGrpSpPr>
        <p:grpSpPr bwMode="auto">
          <a:xfrm>
            <a:off x="5867400" y="4466233"/>
            <a:ext cx="3070225" cy="1843087"/>
            <a:chOff x="3696" y="2861"/>
            <a:chExt cx="1934" cy="1161"/>
          </a:xfrm>
        </p:grpSpPr>
        <p:grpSp>
          <p:nvGrpSpPr>
            <p:cNvPr id="37915" name="Group 105"/>
            <p:cNvGrpSpPr>
              <a:grpSpLocks/>
            </p:cNvGrpSpPr>
            <p:nvPr/>
          </p:nvGrpSpPr>
          <p:grpSpPr bwMode="auto">
            <a:xfrm>
              <a:off x="3748" y="2921"/>
              <a:ext cx="1882" cy="1022"/>
              <a:chOff x="3748" y="2921"/>
              <a:chExt cx="1882" cy="1022"/>
            </a:xfrm>
          </p:grpSpPr>
          <p:sp>
            <p:nvSpPr>
              <p:cNvPr id="37917" name="Text Box 100"/>
              <p:cNvSpPr txBox="1">
                <a:spLocks noChangeArrowheads="1"/>
              </p:cNvSpPr>
              <p:nvPr/>
            </p:nvSpPr>
            <p:spPr bwMode="auto">
              <a:xfrm>
                <a:off x="3748" y="2921"/>
                <a:ext cx="1880"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rPr>
                  <a:t>线电压幅度是相电压的</a:t>
                </a:r>
              </a:p>
            </p:txBody>
          </p:sp>
          <p:graphicFrame>
            <p:nvGraphicFramePr>
              <p:cNvPr id="37891" name="Object 3"/>
              <p:cNvGraphicFramePr>
                <a:graphicFrameLocks noChangeAspect="1"/>
              </p:cNvGraphicFramePr>
              <p:nvPr/>
            </p:nvGraphicFramePr>
            <p:xfrm>
              <a:off x="4007" y="3184"/>
              <a:ext cx="250" cy="250"/>
            </p:xfrm>
            <a:graphic>
              <a:graphicData uri="http://schemas.openxmlformats.org/presentationml/2006/ole">
                <mc:AlternateContent xmlns:mc="http://schemas.openxmlformats.org/markup-compatibility/2006">
                  <mc:Choice xmlns:v="urn:schemas-microsoft-com:vml" Requires="v">
                    <p:oleObj spid="_x0000_s38355" name="Equation" r:id="rId20" imgW="228600" imgH="228600" progId="">
                      <p:embed/>
                    </p:oleObj>
                  </mc:Choice>
                  <mc:Fallback>
                    <p:oleObj name="Equation" r:id="rId20" imgW="228600" imgH="228600" progId="">
                      <p:embed/>
                      <p:pic>
                        <p:nvPicPr>
                          <p:cNvPr id="0" name="Picture 39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07" y="3184"/>
                            <a:ext cx="25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918" name="Text Box 102"/>
              <p:cNvSpPr txBox="1">
                <a:spLocks noChangeArrowheads="1"/>
              </p:cNvSpPr>
              <p:nvPr/>
            </p:nvSpPr>
            <p:spPr bwMode="auto">
              <a:xfrm>
                <a:off x="4213" y="3163"/>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b="1">
                    <a:solidFill>
                      <a:schemeClr val="tx2"/>
                    </a:solidFill>
                  </a:rPr>
                  <a:t>倍，</a:t>
                </a:r>
              </a:p>
            </p:txBody>
          </p:sp>
          <p:graphicFrame>
            <p:nvGraphicFramePr>
              <p:cNvPr id="37892" name="Object 4"/>
              <p:cNvGraphicFramePr>
                <a:graphicFrameLocks noChangeAspect="1"/>
              </p:cNvGraphicFramePr>
              <p:nvPr/>
            </p:nvGraphicFramePr>
            <p:xfrm>
              <a:off x="4571" y="3173"/>
              <a:ext cx="799" cy="311"/>
            </p:xfrm>
            <a:graphic>
              <a:graphicData uri="http://schemas.openxmlformats.org/presentationml/2006/ole">
                <mc:AlternateContent xmlns:mc="http://schemas.openxmlformats.org/markup-compatibility/2006">
                  <mc:Choice xmlns:v="urn:schemas-microsoft-com:vml" Requires="v">
                    <p:oleObj spid="_x0000_s38356" name="Equation" r:id="rId22" imgW="685502" imgH="266584" progId="">
                      <p:embed/>
                    </p:oleObj>
                  </mc:Choice>
                  <mc:Fallback>
                    <p:oleObj name="Equation" r:id="rId22" imgW="685502" imgH="266584" progId="">
                      <p:embed/>
                      <p:pic>
                        <p:nvPicPr>
                          <p:cNvPr id="0" name="Picture 39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571" y="3173"/>
                            <a:ext cx="799"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919" name="Text Box 104"/>
              <p:cNvSpPr txBox="1">
                <a:spLocks noChangeArrowheads="1"/>
              </p:cNvSpPr>
              <p:nvPr/>
            </p:nvSpPr>
            <p:spPr bwMode="auto">
              <a:xfrm>
                <a:off x="3750" y="3420"/>
                <a:ext cx="1880"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rPr>
                  <a:t>线电压相位比对应相电压超前</a:t>
                </a:r>
                <a:r>
                  <a:rPr lang="en-US" altLang="zh-CN" sz="2400" b="1">
                    <a:solidFill>
                      <a:schemeClr val="tx2"/>
                    </a:solidFill>
                  </a:rPr>
                  <a:t>30</a:t>
                </a:r>
                <a:r>
                  <a:rPr lang="en-US" altLang="zh-CN" sz="2400" b="1">
                    <a:solidFill>
                      <a:schemeClr val="tx2"/>
                    </a:solidFill>
                    <a:cs typeface="Times New Roman" pitchFamily="18" charset="0"/>
                  </a:rPr>
                  <a:t>º</a:t>
                </a:r>
              </a:p>
            </p:txBody>
          </p:sp>
        </p:grpSp>
        <p:sp>
          <p:nvSpPr>
            <p:cNvPr id="37916" name="Rectangle 106"/>
            <p:cNvSpPr>
              <a:spLocks noChangeArrowheads="1"/>
            </p:cNvSpPr>
            <p:nvPr/>
          </p:nvSpPr>
          <p:spPr bwMode="auto">
            <a:xfrm>
              <a:off x="3696" y="2861"/>
              <a:ext cx="1901" cy="1161"/>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sp>
        <p:nvSpPr>
          <p:cNvPr id="42101" name="Text Box 117"/>
          <p:cNvSpPr txBox="1">
            <a:spLocks noChangeArrowheads="1"/>
          </p:cNvSpPr>
          <p:nvPr/>
        </p:nvSpPr>
        <p:spPr bwMode="auto">
          <a:xfrm>
            <a:off x="949648" y="5949280"/>
            <a:ext cx="3262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400" b="1" dirty="0">
                <a:solidFill>
                  <a:schemeClr val="tx2"/>
                </a:solidFill>
                <a:latin typeface="Times New Roman" pitchFamily="18" charset="0"/>
                <a:cs typeface="Times New Roman" pitchFamily="18" charset="0"/>
              </a:rPr>
              <a:t>线电压和相电压均对称</a:t>
            </a:r>
          </a:p>
        </p:txBody>
      </p:sp>
      <p:sp>
        <p:nvSpPr>
          <p:cNvPr id="42102" name="AutoShape 118"/>
          <p:cNvSpPr>
            <a:spLocks noChangeArrowheads="1"/>
          </p:cNvSpPr>
          <p:nvPr/>
        </p:nvSpPr>
        <p:spPr bwMode="auto">
          <a:xfrm>
            <a:off x="5238750" y="1809750"/>
            <a:ext cx="914400" cy="868363"/>
          </a:xfrm>
          <a:prstGeom prst="wedgeRoundRectCallout">
            <a:avLst>
              <a:gd name="adj1" fmla="val -92190"/>
              <a:gd name="adj2" fmla="val 76509"/>
              <a:gd name="adj3" fmla="val 16667"/>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b="1">
                <a:solidFill>
                  <a:schemeClr val="tx2"/>
                </a:solidFill>
              </a:rPr>
              <a:t>又称零线</a:t>
            </a:r>
          </a:p>
        </p:txBody>
      </p:sp>
      <p:sp>
        <p:nvSpPr>
          <p:cNvPr id="7" name="灯片编号占位符 6"/>
          <p:cNvSpPr>
            <a:spLocks noGrp="1"/>
          </p:cNvSpPr>
          <p:nvPr>
            <p:ph type="sldNum" sz="quarter" idx="10"/>
          </p:nvPr>
        </p:nvSpPr>
        <p:spPr/>
        <p:txBody>
          <a:bodyPr/>
          <a:lstStyle/>
          <a:p>
            <a:pPr>
              <a:defRPr/>
            </a:pPr>
            <a:fld id="{E4DCDFD6-397A-4776-9F04-AECACB83C822}" type="slidenum">
              <a:rPr lang="zh-CN" altLang="en-US" smtClean="0"/>
              <a:pPr>
                <a:defRPr/>
              </a:pPr>
              <a:t>109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074"/>
                                        </p:tgtEl>
                                        <p:attrNameLst>
                                          <p:attrName>style.visibility</p:attrName>
                                        </p:attrNameLst>
                                      </p:cBhvr>
                                      <p:to>
                                        <p:strVal val="visible"/>
                                      </p:to>
                                    </p:set>
                                    <p:animEffect transition="in" filter="wipe(left)">
                                      <p:cBhvr>
                                        <p:cTn id="11" dur="500"/>
                                        <p:tgtEl>
                                          <p:spTgt spid="42074"/>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2073"/>
                                        </p:tgtEl>
                                        <p:attrNameLst>
                                          <p:attrName>style.visibility</p:attrName>
                                        </p:attrNameLst>
                                      </p:cBhvr>
                                      <p:to>
                                        <p:strVal val="visible"/>
                                      </p:to>
                                    </p:set>
                                    <p:animEffect transition="in" filter="wipe(left)">
                                      <p:cBhvr>
                                        <p:cTn id="15" dur="500"/>
                                        <p:tgtEl>
                                          <p:spTgt spid="4207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2075"/>
                                        </p:tgtEl>
                                        <p:attrNameLst>
                                          <p:attrName>style.visibility</p:attrName>
                                        </p:attrNameLst>
                                      </p:cBhvr>
                                      <p:to>
                                        <p:strVal val="visible"/>
                                      </p:to>
                                    </p:set>
                                    <p:animEffect transition="in" filter="wipe(left)">
                                      <p:cBhvr>
                                        <p:cTn id="20" dur="500"/>
                                        <p:tgtEl>
                                          <p:spTgt spid="4207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2078"/>
                                        </p:tgtEl>
                                        <p:attrNameLst>
                                          <p:attrName>style.visibility</p:attrName>
                                        </p:attrNameLst>
                                      </p:cBhvr>
                                      <p:to>
                                        <p:strVal val="visible"/>
                                      </p:to>
                                    </p:set>
                                    <p:animEffect transition="in" filter="wipe(left)">
                                      <p:cBhvr>
                                        <p:cTn id="23" dur="500"/>
                                        <p:tgtEl>
                                          <p:spTgt spid="4207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2076"/>
                                        </p:tgtEl>
                                        <p:attrNameLst>
                                          <p:attrName>style.visibility</p:attrName>
                                        </p:attrNameLst>
                                      </p:cBhvr>
                                      <p:to>
                                        <p:strVal val="visible"/>
                                      </p:to>
                                    </p:set>
                                    <p:animEffect transition="in" filter="wipe(left)">
                                      <p:cBhvr>
                                        <p:cTn id="26" dur="500"/>
                                        <p:tgtEl>
                                          <p:spTgt spid="4207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2077"/>
                                        </p:tgtEl>
                                        <p:attrNameLst>
                                          <p:attrName>style.visibility</p:attrName>
                                        </p:attrNameLst>
                                      </p:cBhvr>
                                      <p:to>
                                        <p:strVal val="visible"/>
                                      </p:to>
                                    </p:set>
                                    <p:animEffect transition="in" filter="wipe(left)">
                                      <p:cBhvr>
                                        <p:cTn id="29" dur="500"/>
                                        <p:tgtEl>
                                          <p:spTgt spid="4207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2079"/>
                                        </p:tgtEl>
                                        <p:attrNameLst>
                                          <p:attrName>style.visibility</p:attrName>
                                        </p:attrNameLst>
                                      </p:cBhvr>
                                      <p:to>
                                        <p:strVal val="visible"/>
                                      </p:to>
                                    </p:set>
                                    <p:animEffect transition="in" filter="wipe(left)">
                                      <p:cBhvr>
                                        <p:cTn id="34" dur="500"/>
                                        <p:tgtEl>
                                          <p:spTgt spid="42079"/>
                                        </p:tgtEl>
                                      </p:cBhvr>
                                    </p:animEffect>
                                  </p:childTnLst>
                                  <p:subTnLst>
                                    <p:set>
                                      <p:cBhvr override="childStyle">
                                        <p:cTn dur="1" fill="hold" display="0" masterRel="nextClick" afterEffect="1"/>
                                        <p:tgtEl>
                                          <p:spTgt spid="42079"/>
                                        </p:tgtEl>
                                        <p:attrNameLst>
                                          <p:attrName>style.visibility</p:attrName>
                                        </p:attrNameLst>
                                      </p:cBhvr>
                                      <p:to>
                                        <p:strVal val="hidden"/>
                                      </p:to>
                                    </p:set>
                                  </p:sub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2102"/>
                                        </p:tgtEl>
                                        <p:attrNameLst>
                                          <p:attrName>style.visibility</p:attrName>
                                        </p:attrNameLst>
                                      </p:cBhvr>
                                      <p:to>
                                        <p:strVal val="visible"/>
                                      </p:to>
                                    </p:set>
                                    <p:animEffect transition="in" filter="wipe(left)">
                                      <p:cBhvr>
                                        <p:cTn id="39" dur="500"/>
                                        <p:tgtEl>
                                          <p:spTgt spid="42102"/>
                                        </p:tgtEl>
                                      </p:cBhvr>
                                    </p:animEffect>
                                  </p:childTnLst>
                                  <p:subTnLst>
                                    <p:set>
                                      <p:cBhvr override="childStyle">
                                        <p:cTn dur="1" fill="hold" display="0" masterRel="nextClick" afterEffect="1"/>
                                        <p:tgtEl>
                                          <p:spTgt spid="42102"/>
                                        </p:tgtEl>
                                        <p:attrNameLst>
                                          <p:attrName>style.visibility</p:attrName>
                                        </p:attrNameLst>
                                      </p:cBhvr>
                                      <p:to>
                                        <p:strVal val="hidden"/>
                                      </p:to>
                                    </p:set>
                                  </p:sub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nodeType="clickEffect">
                                  <p:stCondLst>
                                    <p:cond delay="0"/>
                                  </p:stCondLst>
                                  <p:childTnLst>
                                    <p:set>
                                      <p:cBhvr>
                                        <p:cTn id="43" dur="1" fill="hold">
                                          <p:stCondLst>
                                            <p:cond delay="0"/>
                                          </p:stCondLst>
                                        </p:cTn>
                                        <p:tgtEl>
                                          <p:spTgt spid="42081"/>
                                        </p:tgtEl>
                                        <p:attrNameLst>
                                          <p:attrName>style.visibility</p:attrName>
                                        </p:attrNameLst>
                                      </p:cBhvr>
                                      <p:to>
                                        <p:strVal val="visible"/>
                                      </p:to>
                                    </p:set>
                                    <p:animEffect transition="in" filter="wipe(up)">
                                      <p:cBhvr>
                                        <p:cTn id="44" dur="500"/>
                                        <p:tgtEl>
                                          <p:spTgt spid="42081"/>
                                        </p:tgtEl>
                                      </p:cBhvr>
                                    </p:animEffect>
                                  </p:childTnLst>
                                </p:cTn>
                              </p:par>
                            </p:childTnLst>
                          </p:cTn>
                        </p:par>
                        <p:par>
                          <p:cTn id="45" fill="hold" nodeType="afterGroup">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42101"/>
                                        </p:tgtEl>
                                        <p:attrNameLst>
                                          <p:attrName>style.visibility</p:attrName>
                                        </p:attrNameLst>
                                      </p:cBhvr>
                                      <p:to>
                                        <p:strVal val="visible"/>
                                      </p:to>
                                    </p:set>
                                    <p:animEffect transition="in" filter="wipe(left)">
                                      <p:cBhvr>
                                        <p:cTn id="48" dur="500"/>
                                        <p:tgtEl>
                                          <p:spTgt spid="4210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2" fill="hold" nodeType="clickEffect">
                                  <p:stCondLst>
                                    <p:cond delay="0"/>
                                  </p:stCondLst>
                                  <p:childTnLst>
                                    <p:set>
                                      <p:cBhvr>
                                        <p:cTn id="52" dur="1" fill="hold">
                                          <p:stCondLst>
                                            <p:cond delay="0"/>
                                          </p:stCondLst>
                                        </p:cTn>
                                        <p:tgtEl>
                                          <p:spTgt spid="42080"/>
                                        </p:tgtEl>
                                        <p:attrNameLst>
                                          <p:attrName>style.visibility</p:attrName>
                                        </p:attrNameLst>
                                      </p:cBhvr>
                                      <p:to>
                                        <p:strVal val="visible"/>
                                      </p:to>
                                    </p:set>
                                    <p:animEffect transition="in" filter="slide(fromRight)">
                                      <p:cBhvr>
                                        <p:cTn id="53" dur="500"/>
                                        <p:tgtEl>
                                          <p:spTgt spid="4208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2" presetClass="entr" presetSubtype="4" fill="hold"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slide(fromBottom)">
                                      <p:cBhvr>
                                        <p:cTn id="5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73" grpId="0" animBg="1"/>
      <p:bldP spid="42074" grpId="0"/>
      <p:bldP spid="42075" grpId="0"/>
      <p:bldP spid="42076" grpId="0"/>
      <p:bldP spid="42077" grpId="0"/>
      <p:bldP spid="42078" grpId="0"/>
      <p:bldP spid="42079" grpId="0" animBg="1"/>
      <p:bldP spid="42101" grpId="0"/>
      <p:bldP spid="4210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p:txBody>
          <a:bodyPr/>
          <a:lstStyle/>
          <a:p>
            <a:pPr eaLnBrk="1" hangingPunct="1"/>
            <a:r>
              <a:rPr lang="en-US" altLang="zh-CN" sz="3200" smtClean="0">
                <a:ea typeface="宋体" charset="-122"/>
              </a:rPr>
              <a:t>3.2</a:t>
            </a:r>
            <a:r>
              <a:rPr lang="zh-CN" altLang="en-US" sz="3200" smtClean="0">
                <a:ea typeface="宋体" charset="-122"/>
              </a:rPr>
              <a:t>正弦量的相量表示法及相量图</a:t>
            </a:r>
            <a:r>
              <a:rPr lang="zh-CN" altLang="en-US" sz="3200" smtClean="0">
                <a:ea typeface="楷体_GB2312" pitchFamily="49" charset="-122"/>
              </a:rPr>
              <a:t>（续</a:t>
            </a:r>
            <a:r>
              <a:rPr lang="en-US" altLang="zh-CN" sz="3200" smtClean="0">
                <a:ea typeface="楷体_GB2312" pitchFamily="49" charset="-122"/>
              </a:rPr>
              <a:t>1</a:t>
            </a:r>
            <a:r>
              <a:rPr lang="zh-CN" altLang="en-US" sz="3200" smtClean="0">
                <a:ea typeface="楷体_GB2312" pitchFamily="49" charset="-122"/>
              </a:rPr>
              <a:t>）</a:t>
            </a:r>
          </a:p>
        </p:txBody>
      </p:sp>
      <p:grpSp>
        <p:nvGrpSpPr>
          <p:cNvPr id="6150" name="Group 4"/>
          <p:cNvGrpSpPr>
            <a:grpSpLocks/>
          </p:cNvGrpSpPr>
          <p:nvPr/>
        </p:nvGrpSpPr>
        <p:grpSpPr bwMode="auto">
          <a:xfrm rot="-5400000">
            <a:off x="4705350" y="581026"/>
            <a:ext cx="2249487" cy="3465512"/>
            <a:chOff x="941" y="1811"/>
            <a:chExt cx="1417" cy="2183"/>
          </a:xfrm>
        </p:grpSpPr>
        <p:sp>
          <p:nvSpPr>
            <p:cNvPr id="6177" name="Line 5"/>
            <p:cNvSpPr>
              <a:spLocks noChangeShapeType="1"/>
            </p:cNvSpPr>
            <p:nvPr/>
          </p:nvSpPr>
          <p:spPr bwMode="auto">
            <a:xfrm rot="5400000">
              <a:off x="486" y="2903"/>
              <a:ext cx="218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78" name="Line 6"/>
            <p:cNvSpPr>
              <a:spLocks noChangeShapeType="1"/>
            </p:cNvSpPr>
            <p:nvPr/>
          </p:nvSpPr>
          <p:spPr bwMode="auto">
            <a:xfrm rot="5400000" flipV="1">
              <a:off x="1650" y="1329"/>
              <a:ext cx="0" cy="141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151" name="Oval 7"/>
          <p:cNvSpPr>
            <a:spLocks noChangeArrowheads="1"/>
          </p:cNvSpPr>
          <p:nvPr/>
        </p:nvSpPr>
        <p:spPr bwMode="auto">
          <a:xfrm>
            <a:off x="1473200" y="1684338"/>
            <a:ext cx="1484313" cy="14859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6152" name="Group 8"/>
          <p:cNvGrpSpPr>
            <a:grpSpLocks/>
          </p:cNvGrpSpPr>
          <p:nvPr/>
        </p:nvGrpSpPr>
        <p:grpSpPr bwMode="auto">
          <a:xfrm>
            <a:off x="977900" y="1189038"/>
            <a:ext cx="2476500" cy="2474912"/>
            <a:chOff x="792" y="105"/>
            <a:chExt cx="1560" cy="1559"/>
          </a:xfrm>
        </p:grpSpPr>
        <p:sp>
          <p:nvSpPr>
            <p:cNvPr id="6175" name="Line 9"/>
            <p:cNvSpPr>
              <a:spLocks noChangeShapeType="1"/>
            </p:cNvSpPr>
            <p:nvPr/>
          </p:nvSpPr>
          <p:spPr bwMode="auto">
            <a:xfrm>
              <a:off x="792" y="885"/>
              <a:ext cx="15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76" name="Line 10"/>
            <p:cNvSpPr>
              <a:spLocks noChangeShapeType="1"/>
            </p:cNvSpPr>
            <p:nvPr/>
          </p:nvSpPr>
          <p:spPr bwMode="auto">
            <a:xfrm flipV="1">
              <a:off x="1572" y="105"/>
              <a:ext cx="0" cy="155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1"/>
          <p:cNvGrpSpPr>
            <a:grpSpLocks/>
          </p:cNvGrpSpPr>
          <p:nvPr/>
        </p:nvGrpSpPr>
        <p:grpSpPr bwMode="auto">
          <a:xfrm rot="5400000" flipH="1">
            <a:off x="1900238" y="1746250"/>
            <a:ext cx="631825" cy="1330325"/>
            <a:chOff x="2847" y="2134"/>
            <a:chExt cx="398" cy="838"/>
          </a:xfrm>
        </p:grpSpPr>
        <p:sp>
          <p:nvSpPr>
            <p:cNvPr id="6173" name="Line 12"/>
            <p:cNvSpPr>
              <a:spLocks noChangeShapeType="1"/>
            </p:cNvSpPr>
            <p:nvPr/>
          </p:nvSpPr>
          <p:spPr bwMode="auto">
            <a:xfrm flipV="1">
              <a:off x="3046" y="2134"/>
              <a:ext cx="199" cy="419"/>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174" name="Line 13"/>
            <p:cNvSpPr>
              <a:spLocks noChangeShapeType="1"/>
            </p:cNvSpPr>
            <p:nvPr/>
          </p:nvSpPr>
          <p:spPr bwMode="auto">
            <a:xfrm flipV="1">
              <a:off x="2847" y="2553"/>
              <a:ext cx="199" cy="419"/>
            </a:xfrm>
            <a:prstGeom prst="line">
              <a:avLst/>
            </a:prstGeom>
            <a:noFill/>
            <a:ln w="28575">
              <a:solidFill>
                <a:srgbClr val="E5FFFF"/>
              </a:solidFill>
              <a:round/>
              <a:headEnd type="stealth" w="med" len="lg"/>
              <a:tailEnd type="non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14"/>
          <p:cNvGrpSpPr>
            <a:grpSpLocks/>
          </p:cNvGrpSpPr>
          <p:nvPr/>
        </p:nvGrpSpPr>
        <p:grpSpPr bwMode="auto">
          <a:xfrm rot="-5400000">
            <a:off x="4856956" y="1281907"/>
            <a:ext cx="1576387" cy="2368550"/>
            <a:chOff x="1089" y="2038"/>
            <a:chExt cx="961" cy="1492"/>
          </a:xfrm>
        </p:grpSpPr>
        <p:pic>
          <p:nvPicPr>
            <p:cNvPr id="6171" name="Picture 15"/>
            <p:cNvPicPr>
              <a:picLocks noChangeAspect="1" noChangeArrowheads="1"/>
            </p:cNvPicPr>
            <p:nvPr/>
          </p:nvPicPr>
          <p:blipFill>
            <a:blip r:embed="rId3">
              <a:extLst>
                <a:ext uri="{28A0092B-C50C-407E-A947-70E740481C1C}">
                  <a14:useLocalDpi xmlns:a14="http://schemas.microsoft.com/office/drawing/2010/main" val="0"/>
                </a:ext>
              </a:extLst>
            </a:blip>
            <a:srcRect l="3842" r="45262"/>
            <a:stretch>
              <a:fillRect/>
            </a:stretch>
          </p:blipFill>
          <p:spPr bwMode="auto">
            <a:xfrm rot="5400000">
              <a:off x="1194" y="1933"/>
              <a:ext cx="751" cy="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2" name="Picture 16"/>
            <p:cNvPicPr>
              <a:picLocks noChangeAspect="1" noChangeArrowheads="1"/>
            </p:cNvPicPr>
            <p:nvPr/>
          </p:nvPicPr>
          <p:blipFill>
            <a:blip r:embed="rId4">
              <a:extLst>
                <a:ext uri="{28A0092B-C50C-407E-A947-70E740481C1C}">
                  <a14:useLocalDpi xmlns:a14="http://schemas.microsoft.com/office/drawing/2010/main" val="0"/>
                </a:ext>
              </a:extLst>
            </a:blip>
            <a:srcRect l="3842" r="45262"/>
            <a:stretch>
              <a:fillRect/>
            </a:stretch>
          </p:blipFill>
          <p:spPr bwMode="auto">
            <a:xfrm rot="5400000">
              <a:off x="1194" y="2674"/>
              <a:ext cx="751" cy="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55" name="Line 17"/>
          <p:cNvSpPr>
            <a:spLocks noChangeShapeType="1"/>
          </p:cNvSpPr>
          <p:nvPr/>
        </p:nvSpPr>
        <p:spPr bwMode="auto">
          <a:xfrm rot="-5400000">
            <a:off x="3340894" y="946944"/>
            <a:ext cx="33338" cy="23431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6" name="Line 18"/>
          <p:cNvSpPr>
            <a:spLocks noChangeShapeType="1"/>
          </p:cNvSpPr>
          <p:nvPr/>
        </p:nvSpPr>
        <p:spPr bwMode="auto">
          <a:xfrm rot="-5400000">
            <a:off x="4075907" y="-157956"/>
            <a:ext cx="0" cy="369093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7" name="Line 19"/>
          <p:cNvSpPr>
            <a:spLocks noChangeShapeType="1"/>
          </p:cNvSpPr>
          <p:nvPr/>
        </p:nvSpPr>
        <p:spPr bwMode="auto">
          <a:xfrm rot="-5400000">
            <a:off x="4461669" y="946944"/>
            <a:ext cx="0" cy="44561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8" name="Text Box 20"/>
          <p:cNvSpPr txBox="1">
            <a:spLocks noChangeArrowheads="1"/>
          </p:cNvSpPr>
          <p:nvPr/>
        </p:nvSpPr>
        <p:spPr bwMode="auto">
          <a:xfrm>
            <a:off x="4483100" y="1250950"/>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i="1">
                <a:latin typeface="Times New Roman" pitchFamily="18" charset="0"/>
                <a:cs typeface="Times New Roman" pitchFamily="18" charset="0"/>
              </a:rPr>
              <a:t>u</a:t>
            </a:r>
            <a:r>
              <a:rPr lang="en-US" altLang="zh-CN">
                <a:latin typeface="Times New Roman" pitchFamily="18" charset="0"/>
                <a:cs typeface="Times New Roman" pitchFamily="18" charset="0"/>
              </a:rPr>
              <a:t>(</a:t>
            </a:r>
            <a:r>
              <a:rPr lang="en-US" altLang="zh-CN" i="1">
                <a:latin typeface="Times New Roman" pitchFamily="18" charset="0"/>
                <a:cs typeface="Times New Roman" pitchFamily="18" charset="0"/>
              </a:rPr>
              <a:t>t</a:t>
            </a:r>
            <a:r>
              <a:rPr lang="en-US" altLang="zh-CN">
                <a:latin typeface="Times New Roman" pitchFamily="18" charset="0"/>
                <a:cs typeface="Times New Roman" pitchFamily="18" charset="0"/>
              </a:rPr>
              <a:t>)</a:t>
            </a:r>
          </a:p>
        </p:txBody>
      </p:sp>
      <p:sp>
        <p:nvSpPr>
          <p:cNvPr id="6159" name="Text Box 21"/>
          <p:cNvSpPr txBox="1">
            <a:spLocks noChangeArrowheads="1"/>
          </p:cNvSpPr>
          <p:nvPr/>
        </p:nvSpPr>
        <p:spPr bwMode="auto">
          <a:xfrm>
            <a:off x="7239000" y="2047875"/>
            <a:ext cx="404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i="1">
                <a:sym typeface="Symbol" pitchFamily="18" charset="2"/>
              </a:rPr>
              <a:t>t</a:t>
            </a:r>
          </a:p>
        </p:txBody>
      </p:sp>
      <p:sp>
        <p:nvSpPr>
          <p:cNvPr id="6160" name="Text Box 22"/>
          <p:cNvSpPr txBox="1">
            <a:spLocks noChangeArrowheads="1"/>
          </p:cNvSpPr>
          <p:nvPr/>
        </p:nvSpPr>
        <p:spPr bwMode="auto">
          <a:xfrm>
            <a:off x="2271713" y="1022350"/>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a:latin typeface="Times New Roman" pitchFamily="18" charset="0"/>
                <a:cs typeface="Times New Roman" pitchFamily="18" charset="0"/>
              </a:rPr>
              <a:t>Re</a:t>
            </a:r>
          </a:p>
        </p:txBody>
      </p:sp>
      <p:sp>
        <p:nvSpPr>
          <p:cNvPr id="6161" name="Text Box 23"/>
          <p:cNvSpPr txBox="1">
            <a:spLocks noChangeArrowheads="1"/>
          </p:cNvSpPr>
          <p:nvPr/>
        </p:nvSpPr>
        <p:spPr bwMode="auto">
          <a:xfrm>
            <a:off x="3424238" y="216058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a:latin typeface="Times New Roman" pitchFamily="18" charset="0"/>
                <a:cs typeface="Times New Roman" pitchFamily="18" charset="0"/>
              </a:rPr>
              <a:t>Im</a:t>
            </a:r>
          </a:p>
        </p:txBody>
      </p:sp>
      <p:sp>
        <p:nvSpPr>
          <p:cNvPr id="6162" name="Text Box 24"/>
          <p:cNvSpPr txBox="1">
            <a:spLocks noChangeArrowheads="1"/>
          </p:cNvSpPr>
          <p:nvPr/>
        </p:nvSpPr>
        <p:spPr bwMode="auto">
          <a:xfrm>
            <a:off x="4187825" y="239712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a:t>0</a:t>
            </a:r>
          </a:p>
        </p:txBody>
      </p:sp>
      <p:sp>
        <p:nvSpPr>
          <p:cNvPr id="6163" name="Line 25"/>
          <p:cNvSpPr>
            <a:spLocks noChangeShapeType="1"/>
          </p:cNvSpPr>
          <p:nvPr/>
        </p:nvSpPr>
        <p:spPr bwMode="auto">
          <a:xfrm flipV="1">
            <a:off x="2230438" y="2103438"/>
            <a:ext cx="649287" cy="315912"/>
          </a:xfrm>
          <a:prstGeom prst="line">
            <a:avLst/>
          </a:prstGeom>
          <a:noFill/>
          <a:ln w="25400">
            <a:solidFill>
              <a:schemeClr val="tx1"/>
            </a:solidFill>
            <a:prstDash val="dash"/>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164" name="Freeform 26"/>
          <p:cNvSpPr>
            <a:spLocks/>
          </p:cNvSpPr>
          <p:nvPr/>
        </p:nvSpPr>
        <p:spPr bwMode="auto">
          <a:xfrm>
            <a:off x="2759075" y="1722438"/>
            <a:ext cx="215900" cy="366712"/>
          </a:xfrm>
          <a:custGeom>
            <a:avLst/>
            <a:gdLst>
              <a:gd name="T0" fmla="*/ 2147483647 w 136"/>
              <a:gd name="T1" fmla="*/ 2147483647 h 231"/>
              <a:gd name="T2" fmla="*/ 2147483647 w 136"/>
              <a:gd name="T3" fmla="*/ 2147483647 h 231"/>
              <a:gd name="T4" fmla="*/ 0 w 136"/>
              <a:gd name="T5" fmla="*/ 0 h 231"/>
              <a:gd name="T6" fmla="*/ 0 60000 65536"/>
              <a:gd name="T7" fmla="*/ 0 60000 65536"/>
              <a:gd name="T8" fmla="*/ 0 60000 65536"/>
              <a:gd name="T9" fmla="*/ 0 w 136"/>
              <a:gd name="T10" fmla="*/ 0 h 231"/>
              <a:gd name="T11" fmla="*/ 136 w 136"/>
              <a:gd name="T12" fmla="*/ 231 h 231"/>
            </a:gdLst>
            <a:ahLst/>
            <a:cxnLst>
              <a:cxn ang="T6">
                <a:pos x="T0" y="T1"/>
              </a:cxn>
              <a:cxn ang="T7">
                <a:pos x="T2" y="T3"/>
              </a:cxn>
              <a:cxn ang="T8">
                <a:pos x="T4" y="T5"/>
              </a:cxn>
            </a:cxnLst>
            <a:rect l="T9" t="T10" r="T11" b="T12"/>
            <a:pathLst>
              <a:path w="136" h="231">
                <a:moveTo>
                  <a:pt x="136" y="231"/>
                </a:moveTo>
                <a:cubicBezTo>
                  <a:pt x="132" y="177"/>
                  <a:pt x="128" y="123"/>
                  <a:pt x="105" y="84"/>
                </a:cubicBezTo>
                <a:cubicBezTo>
                  <a:pt x="82" y="45"/>
                  <a:pt x="41" y="22"/>
                  <a:pt x="0" y="0"/>
                </a:cubicBezTo>
              </a:path>
            </a:pathLst>
          </a:custGeom>
          <a:noFill/>
          <a:ln w="952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65" name="Text Box 27"/>
          <p:cNvSpPr txBox="1">
            <a:spLocks noChangeArrowheads="1"/>
          </p:cNvSpPr>
          <p:nvPr/>
        </p:nvSpPr>
        <p:spPr bwMode="auto">
          <a:xfrm>
            <a:off x="2944813" y="1711325"/>
            <a:ext cx="4048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i="1">
                <a:sym typeface="Symbol" pitchFamily="18" charset="2"/>
              </a:rPr>
              <a:t>t</a:t>
            </a:r>
          </a:p>
        </p:txBody>
      </p:sp>
      <p:sp>
        <p:nvSpPr>
          <p:cNvPr id="6166" name="Freeform 28"/>
          <p:cNvSpPr>
            <a:spLocks/>
          </p:cNvSpPr>
          <p:nvPr/>
        </p:nvSpPr>
        <p:spPr bwMode="auto">
          <a:xfrm>
            <a:off x="2470150" y="2311400"/>
            <a:ext cx="50800" cy="101600"/>
          </a:xfrm>
          <a:custGeom>
            <a:avLst/>
            <a:gdLst>
              <a:gd name="T0" fmla="*/ 2147483647 w 32"/>
              <a:gd name="T1" fmla="*/ 2147483647 h 64"/>
              <a:gd name="T2" fmla="*/ 2147483647 w 32"/>
              <a:gd name="T3" fmla="*/ 2147483647 h 64"/>
              <a:gd name="T4" fmla="*/ 0 w 32"/>
              <a:gd name="T5" fmla="*/ 0 h 64"/>
              <a:gd name="T6" fmla="*/ 0 60000 65536"/>
              <a:gd name="T7" fmla="*/ 0 60000 65536"/>
              <a:gd name="T8" fmla="*/ 0 60000 65536"/>
              <a:gd name="T9" fmla="*/ 0 w 32"/>
              <a:gd name="T10" fmla="*/ 0 h 64"/>
              <a:gd name="T11" fmla="*/ 32 w 32"/>
              <a:gd name="T12" fmla="*/ 64 h 64"/>
            </a:gdLst>
            <a:ahLst/>
            <a:cxnLst>
              <a:cxn ang="T6">
                <a:pos x="T0" y="T1"/>
              </a:cxn>
              <a:cxn ang="T7">
                <a:pos x="T2" y="T3"/>
              </a:cxn>
              <a:cxn ang="T8">
                <a:pos x="T4" y="T5"/>
              </a:cxn>
            </a:cxnLst>
            <a:rect l="T9" t="T10" r="T11" b="T12"/>
            <a:pathLst>
              <a:path w="32" h="64">
                <a:moveTo>
                  <a:pt x="32" y="64"/>
                </a:moveTo>
                <a:cubicBezTo>
                  <a:pt x="30" y="53"/>
                  <a:pt x="29" y="43"/>
                  <a:pt x="24" y="32"/>
                </a:cubicBezTo>
                <a:cubicBezTo>
                  <a:pt x="19" y="21"/>
                  <a:pt x="9" y="10"/>
                  <a:pt x="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67" name="Text Box 29"/>
          <p:cNvSpPr txBox="1">
            <a:spLocks noChangeArrowheads="1"/>
          </p:cNvSpPr>
          <p:nvPr/>
        </p:nvSpPr>
        <p:spPr bwMode="auto">
          <a:xfrm>
            <a:off x="2524125" y="2109788"/>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l-GR" altLang="zh-CN" i="1">
                <a:latin typeface="Times New Roman" pitchFamily="18" charset="0"/>
                <a:cs typeface="Times New Roman" pitchFamily="18" charset="0"/>
                <a:sym typeface="Symbol" pitchFamily="18" charset="2"/>
              </a:rPr>
              <a:t>φ</a:t>
            </a:r>
            <a:endParaRPr lang="en-US" altLang="zh-CN" i="1">
              <a:latin typeface="Times New Roman" pitchFamily="18" charset="0"/>
              <a:cs typeface="Times New Roman" pitchFamily="18" charset="0"/>
              <a:sym typeface="Symbol" pitchFamily="18" charset="2"/>
            </a:endParaRPr>
          </a:p>
        </p:txBody>
      </p:sp>
      <p:graphicFrame>
        <p:nvGraphicFramePr>
          <p:cNvPr id="6146" name="Object 2"/>
          <p:cNvGraphicFramePr>
            <a:graphicFrameLocks noChangeAspect="1"/>
          </p:cNvGraphicFramePr>
          <p:nvPr/>
        </p:nvGraphicFramePr>
        <p:xfrm>
          <a:off x="2960688" y="2112963"/>
          <a:ext cx="293687" cy="360362"/>
        </p:xfrm>
        <a:graphic>
          <a:graphicData uri="http://schemas.openxmlformats.org/presentationml/2006/ole">
            <mc:AlternateContent xmlns:mc="http://schemas.openxmlformats.org/markup-compatibility/2006">
              <mc:Choice xmlns:v="urn:schemas-microsoft-com:vml" Requires="v">
                <p:oleObj spid="_x0000_s6299" name="Equation" r:id="rId5" imgW="164957" imgH="203024" progId="">
                  <p:embed/>
                </p:oleObj>
              </mc:Choice>
              <mc:Fallback>
                <p:oleObj name="Equation" r:id="rId5" imgW="164957" imgH="203024" progId="">
                  <p:embed/>
                  <p:pic>
                    <p:nvPicPr>
                      <p:cNvPr id="0" name="Picture 1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0688" y="2112963"/>
                        <a:ext cx="293687"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87" name="Text Box 31"/>
          <p:cNvSpPr txBox="1">
            <a:spLocks noChangeArrowheads="1"/>
          </p:cNvSpPr>
          <p:nvPr/>
        </p:nvSpPr>
        <p:spPr bwMode="auto">
          <a:xfrm>
            <a:off x="379413" y="3717925"/>
            <a:ext cx="847407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826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20000"/>
              </a:lnSpc>
            </a:pPr>
            <a:r>
              <a:rPr kumimoji="1" lang="zh-CN" altLang="en-US" sz="2400" b="1">
                <a:solidFill>
                  <a:schemeClr val="tx2"/>
                </a:solidFill>
              </a:rPr>
              <a:t>由于同频率的正弦量（正弦稳态电路中的所有电压、电流具有相同频率）旋转速度相同，因此只需要确定它们的初始矢量。称这个初始矢量为正弦量的相量，记作</a:t>
            </a:r>
          </a:p>
        </p:txBody>
      </p:sp>
      <p:graphicFrame>
        <p:nvGraphicFramePr>
          <p:cNvPr id="45089" name="Object 3"/>
          <p:cNvGraphicFramePr>
            <a:graphicFrameLocks noChangeAspect="1"/>
          </p:cNvGraphicFramePr>
          <p:nvPr>
            <p:extLst>
              <p:ext uri="{D42A27DB-BD31-4B8C-83A1-F6EECF244321}">
                <p14:modId xmlns:p14="http://schemas.microsoft.com/office/powerpoint/2010/main" val="3874277439"/>
              </p:ext>
            </p:extLst>
          </p:nvPr>
        </p:nvGraphicFramePr>
        <p:xfrm>
          <a:off x="2941638" y="5165725"/>
          <a:ext cx="2349500" cy="434975"/>
        </p:xfrm>
        <a:graphic>
          <a:graphicData uri="http://schemas.openxmlformats.org/presentationml/2006/ole">
            <mc:AlternateContent xmlns:mc="http://schemas.openxmlformats.org/markup-compatibility/2006">
              <mc:Choice xmlns:v="urn:schemas-microsoft-com:vml" Requires="v">
                <p:oleObj spid="_x0000_s6300" name="Equation" r:id="rId7" imgW="1307880" imgH="241200" progId="">
                  <p:embed/>
                </p:oleObj>
              </mc:Choice>
              <mc:Fallback>
                <p:oleObj name="Equation" r:id="rId7" imgW="1307880" imgH="241200" progId="">
                  <p:embed/>
                  <p:pic>
                    <p:nvPicPr>
                      <p:cNvPr id="0" name="Picture 1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1638" y="5165725"/>
                        <a:ext cx="2349500"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90" name="Text Box 34"/>
          <p:cNvSpPr txBox="1">
            <a:spLocks noChangeArrowheads="1"/>
          </p:cNvSpPr>
          <p:nvPr/>
        </p:nvSpPr>
        <p:spPr bwMode="auto">
          <a:xfrm>
            <a:off x="1004888" y="5132388"/>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振幅相量</a:t>
            </a:r>
          </a:p>
        </p:txBody>
      </p:sp>
      <p:graphicFrame>
        <p:nvGraphicFramePr>
          <p:cNvPr id="45092" name="Object 4"/>
          <p:cNvGraphicFramePr>
            <a:graphicFrameLocks noChangeAspect="1"/>
          </p:cNvGraphicFramePr>
          <p:nvPr>
            <p:extLst>
              <p:ext uri="{D42A27DB-BD31-4B8C-83A1-F6EECF244321}">
                <p14:modId xmlns:p14="http://schemas.microsoft.com/office/powerpoint/2010/main" val="2976852309"/>
              </p:ext>
            </p:extLst>
          </p:nvPr>
        </p:nvGraphicFramePr>
        <p:xfrm>
          <a:off x="2952750" y="5865813"/>
          <a:ext cx="1938338" cy="412750"/>
        </p:xfrm>
        <a:graphic>
          <a:graphicData uri="http://schemas.openxmlformats.org/presentationml/2006/ole">
            <mc:AlternateContent xmlns:mc="http://schemas.openxmlformats.org/markup-compatibility/2006">
              <mc:Choice xmlns:v="urn:schemas-microsoft-com:vml" Requires="v">
                <p:oleObj spid="_x0000_s6301" name="Equation" r:id="rId9" imgW="1079280" imgH="228600" progId="">
                  <p:embed/>
                </p:oleObj>
              </mc:Choice>
              <mc:Fallback>
                <p:oleObj name="Equation" r:id="rId9" imgW="1079280" imgH="228600" progId="">
                  <p:embed/>
                  <p:pic>
                    <p:nvPicPr>
                      <p:cNvPr id="0" name="Picture 1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52750" y="5865813"/>
                        <a:ext cx="1938338"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93" name="Text Box 37"/>
          <p:cNvSpPr txBox="1">
            <a:spLocks noChangeArrowheads="1"/>
          </p:cNvSpPr>
          <p:nvPr/>
        </p:nvSpPr>
        <p:spPr bwMode="auto">
          <a:xfrm>
            <a:off x="1004888" y="5821363"/>
            <a:ext cx="172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有效值相量</a:t>
            </a:r>
          </a:p>
        </p:txBody>
      </p:sp>
      <p:sp>
        <p:nvSpPr>
          <p:cNvPr id="7" name="灯片编号占位符 6"/>
          <p:cNvSpPr>
            <a:spLocks noGrp="1"/>
          </p:cNvSpPr>
          <p:nvPr>
            <p:ph type="sldNum" sz="quarter" idx="10"/>
          </p:nvPr>
        </p:nvSpPr>
        <p:spPr/>
        <p:txBody>
          <a:bodyPr/>
          <a:lstStyle/>
          <a:p>
            <a:pPr>
              <a:defRPr/>
            </a:pPr>
            <a:fld id="{E4DCDFD6-397A-4776-9F04-AECACB83C822}" type="slidenum">
              <a:rPr lang="zh-CN" altLang="en-US" smtClean="0"/>
              <a:pPr>
                <a:defRPr/>
              </a:pPr>
              <a:t>11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mph" presetSubtype="0" repeatCount="indefinite" fill="hold" nodeType="clickEffect">
                                  <p:stCondLst>
                                    <p:cond delay="0"/>
                                  </p:stCondLst>
                                  <p:childTnLst>
                                    <p:animRot by="-43200000">
                                      <p:cBhvr>
                                        <p:cTn id="6" dur="5000" fill="hold"/>
                                        <p:tgtEl>
                                          <p:spTgt spid="4"/>
                                        </p:tgtEl>
                                        <p:attrNameLst>
                                          <p:attrName>r</p:attrName>
                                        </p:attrNameLst>
                                      </p:cBhvr>
                                    </p:animRot>
                                  </p:childTnLst>
                                </p:cTn>
                              </p:par>
                              <p:par>
                                <p:cTn id="7" presetID="22" presetClass="entr" presetSubtype="8" repeatCount="indefinite"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0"/>
                                        <p:tgtEl>
                                          <p:spTgt spid="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grpId="0" nodeType="clickEffect">
                                  <p:stCondLst>
                                    <p:cond delay="0"/>
                                  </p:stCondLst>
                                  <p:iterate type="lt">
                                    <p:tmPct val="100000"/>
                                  </p:iterate>
                                  <p:childTnLst>
                                    <p:set>
                                      <p:cBhvr>
                                        <p:cTn id="13" dur="1" fill="hold">
                                          <p:stCondLst>
                                            <p:cond delay="0"/>
                                          </p:stCondLst>
                                        </p:cTn>
                                        <p:tgtEl>
                                          <p:spTgt spid="45087"/>
                                        </p:tgtEl>
                                        <p:attrNameLst>
                                          <p:attrName>style.visibility</p:attrName>
                                        </p:attrNameLst>
                                      </p:cBhvr>
                                      <p:to>
                                        <p:strVal val="visible"/>
                                      </p:to>
                                    </p:set>
                                    <p:animEffect transition="in" filter="wipe(left)">
                                      <p:cBhvr>
                                        <p:cTn id="14" dur="75"/>
                                        <p:tgtEl>
                                          <p:spTgt spid="4508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5090"/>
                                        </p:tgtEl>
                                        <p:attrNameLst>
                                          <p:attrName>style.visibility</p:attrName>
                                        </p:attrNameLst>
                                      </p:cBhvr>
                                      <p:to>
                                        <p:strVal val="visible"/>
                                      </p:to>
                                    </p:set>
                                    <p:animEffect transition="in" filter="wipe(left)">
                                      <p:cBhvr>
                                        <p:cTn id="19" dur="500"/>
                                        <p:tgtEl>
                                          <p:spTgt spid="45090"/>
                                        </p:tgtEl>
                                      </p:cBhvr>
                                    </p:animEffect>
                                  </p:childTnLst>
                                </p:cTn>
                              </p:par>
                            </p:childTnLst>
                          </p:cTn>
                        </p:par>
                        <p:par>
                          <p:cTn id="20" fill="hold" nodeType="afterGroup">
                            <p:stCondLst>
                              <p:cond delay="500"/>
                            </p:stCondLst>
                            <p:childTnLst>
                              <p:par>
                                <p:cTn id="21" presetID="22" presetClass="entr" presetSubtype="8" fill="hold" nodeType="afterEffect">
                                  <p:stCondLst>
                                    <p:cond delay="0"/>
                                  </p:stCondLst>
                                  <p:childTnLst>
                                    <p:set>
                                      <p:cBhvr>
                                        <p:cTn id="22" dur="1" fill="hold">
                                          <p:stCondLst>
                                            <p:cond delay="0"/>
                                          </p:stCondLst>
                                        </p:cTn>
                                        <p:tgtEl>
                                          <p:spTgt spid="45089"/>
                                        </p:tgtEl>
                                        <p:attrNameLst>
                                          <p:attrName>style.visibility</p:attrName>
                                        </p:attrNameLst>
                                      </p:cBhvr>
                                      <p:to>
                                        <p:strVal val="visible"/>
                                      </p:to>
                                    </p:set>
                                    <p:animEffect transition="in" filter="wipe(left)">
                                      <p:cBhvr>
                                        <p:cTn id="23" dur="500"/>
                                        <p:tgtEl>
                                          <p:spTgt spid="4508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5093"/>
                                        </p:tgtEl>
                                        <p:attrNameLst>
                                          <p:attrName>style.visibility</p:attrName>
                                        </p:attrNameLst>
                                      </p:cBhvr>
                                      <p:to>
                                        <p:strVal val="visible"/>
                                      </p:to>
                                    </p:set>
                                    <p:animEffect transition="in" filter="wipe(left)">
                                      <p:cBhvr>
                                        <p:cTn id="28" dur="500"/>
                                        <p:tgtEl>
                                          <p:spTgt spid="4509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45092"/>
                                        </p:tgtEl>
                                        <p:attrNameLst>
                                          <p:attrName>style.visibility</p:attrName>
                                        </p:attrNameLst>
                                      </p:cBhvr>
                                      <p:to>
                                        <p:strVal val="visible"/>
                                      </p:to>
                                    </p:set>
                                    <p:animEffect transition="in" filter="wipe(left)">
                                      <p:cBhvr>
                                        <p:cTn id="33" dur="500"/>
                                        <p:tgtEl>
                                          <p:spTgt spid="45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87" grpId="0" autoUpdateAnimBg="0"/>
      <p:bldP spid="45090" grpId="0"/>
      <p:bldP spid="4509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altLang="zh-CN" sz="3600" smtClean="0">
                <a:ea typeface="宋体" charset="-122"/>
              </a:rPr>
              <a:t>3.6.1 </a:t>
            </a:r>
            <a:r>
              <a:rPr lang="zh-CN" altLang="en-US" sz="3600" smtClean="0">
                <a:ea typeface="宋体" charset="-122"/>
              </a:rPr>
              <a:t>三相电源</a:t>
            </a:r>
            <a:r>
              <a:rPr lang="zh-CN" altLang="en-US" smtClean="0">
                <a:ea typeface="楷体_GB2312" pitchFamily="49" charset="-122"/>
              </a:rPr>
              <a:t>（续</a:t>
            </a:r>
            <a:r>
              <a:rPr lang="en-US" altLang="zh-CN" smtClean="0">
                <a:ea typeface="楷体_GB2312" pitchFamily="49" charset="-122"/>
              </a:rPr>
              <a:t>4</a:t>
            </a:r>
            <a:r>
              <a:rPr lang="zh-CN" altLang="en-US" smtClean="0">
                <a:ea typeface="楷体_GB2312" pitchFamily="49" charset="-122"/>
              </a:rPr>
              <a:t>）</a:t>
            </a:r>
          </a:p>
        </p:txBody>
      </p:sp>
      <p:sp>
        <p:nvSpPr>
          <p:cNvPr id="38919" name="Rectangle 3"/>
          <p:cNvSpPr>
            <a:spLocks noGrp="1" noChangeArrowheads="1"/>
          </p:cNvSpPr>
          <p:nvPr>
            <p:ph sz="quarter" idx="11"/>
          </p:nvPr>
        </p:nvSpPr>
        <p:spPr/>
        <p:txBody>
          <a:bodyPr/>
          <a:lstStyle/>
          <a:p>
            <a:r>
              <a:rPr lang="zh-CN" altLang="en-US" smtClean="0">
                <a:ea typeface="宋体" charset="-122"/>
              </a:rPr>
              <a:t>三相电源的联结</a:t>
            </a:r>
            <a:r>
              <a:rPr lang="en-US" altLang="zh-CN" smtClean="0">
                <a:ea typeface="宋体" charset="-122"/>
              </a:rPr>
              <a:t>(</a:t>
            </a:r>
            <a:r>
              <a:rPr lang="zh-CN" altLang="en-US" smtClean="0">
                <a:ea typeface="宋体" charset="-122"/>
              </a:rPr>
              <a:t>续</a:t>
            </a:r>
            <a:r>
              <a:rPr lang="en-US" altLang="zh-CN" smtClean="0">
                <a:ea typeface="宋体" charset="-122"/>
              </a:rPr>
              <a:t>)</a:t>
            </a:r>
          </a:p>
          <a:p>
            <a:pPr lvl="1"/>
            <a:r>
              <a:rPr lang="zh-CN" altLang="en-US" smtClean="0"/>
              <a:t>三角（</a:t>
            </a:r>
            <a:r>
              <a:rPr lang="zh-CN" altLang="en-US" smtClean="0">
                <a:sym typeface="Symbol" pitchFamily="18" charset="2"/>
              </a:rPr>
              <a:t></a:t>
            </a:r>
            <a:r>
              <a:rPr lang="zh-CN" altLang="en-US" smtClean="0"/>
              <a:t>）形联结</a:t>
            </a:r>
          </a:p>
        </p:txBody>
      </p:sp>
      <p:grpSp>
        <p:nvGrpSpPr>
          <p:cNvPr id="2" name="Group 43"/>
          <p:cNvGrpSpPr>
            <a:grpSpLocks/>
          </p:cNvGrpSpPr>
          <p:nvPr/>
        </p:nvGrpSpPr>
        <p:grpSpPr bwMode="auto">
          <a:xfrm>
            <a:off x="511175" y="2220913"/>
            <a:ext cx="4424363" cy="2628900"/>
            <a:chOff x="127" y="1303"/>
            <a:chExt cx="2787" cy="1656"/>
          </a:xfrm>
        </p:grpSpPr>
        <p:sp>
          <p:nvSpPr>
            <p:cNvPr id="38925" name="Oval 7"/>
            <p:cNvSpPr>
              <a:spLocks noChangeArrowheads="1"/>
            </p:cNvSpPr>
            <p:nvPr/>
          </p:nvSpPr>
          <p:spPr bwMode="auto">
            <a:xfrm rot="5400000">
              <a:off x="1034" y="2354"/>
              <a:ext cx="198" cy="19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26" name="Text Box 8"/>
            <p:cNvSpPr txBox="1">
              <a:spLocks noChangeArrowheads="1"/>
            </p:cNvSpPr>
            <p:nvPr/>
          </p:nvSpPr>
          <p:spPr bwMode="auto">
            <a:xfrm rot="5400000">
              <a:off x="1235" y="2425"/>
              <a:ext cx="1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a:t>+</a:t>
              </a:r>
            </a:p>
          </p:txBody>
        </p:sp>
        <p:sp>
          <p:nvSpPr>
            <p:cNvPr id="38927" name="Text Box 9"/>
            <p:cNvSpPr txBox="1">
              <a:spLocks noChangeArrowheads="1"/>
            </p:cNvSpPr>
            <p:nvPr/>
          </p:nvSpPr>
          <p:spPr bwMode="auto">
            <a:xfrm>
              <a:off x="823" y="233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_</a:t>
              </a:r>
            </a:p>
          </p:txBody>
        </p:sp>
        <p:sp>
          <p:nvSpPr>
            <p:cNvPr id="38928" name="Oval 11"/>
            <p:cNvSpPr>
              <a:spLocks noChangeArrowheads="1"/>
            </p:cNvSpPr>
            <p:nvPr/>
          </p:nvSpPr>
          <p:spPr bwMode="auto">
            <a:xfrm rot="8791484" flipH="1" flipV="1">
              <a:off x="1303" y="1912"/>
              <a:ext cx="198" cy="19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29" name="Text Box 12"/>
            <p:cNvSpPr txBox="1">
              <a:spLocks noChangeArrowheads="1"/>
            </p:cNvSpPr>
            <p:nvPr/>
          </p:nvSpPr>
          <p:spPr bwMode="auto">
            <a:xfrm rot="8791484" flipH="1" flipV="1">
              <a:off x="1266" y="1675"/>
              <a:ext cx="2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a:t>
              </a:r>
            </a:p>
          </p:txBody>
        </p:sp>
        <p:sp>
          <p:nvSpPr>
            <p:cNvPr id="38930" name="Text Box 13"/>
            <p:cNvSpPr txBox="1">
              <a:spLocks noChangeArrowheads="1"/>
            </p:cNvSpPr>
            <p:nvPr/>
          </p:nvSpPr>
          <p:spPr bwMode="auto">
            <a:xfrm rot="-7497302" flipH="1" flipV="1">
              <a:off x="1571" y="19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_</a:t>
              </a:r>
            </a:p>
          </p:txBody>
        </p:sp>
        <p:sp>
          <p:nvSpPr>
            <p:cNvPr id="38931" name="Oval 15"/>
            <p:cNvSpPr>
              <a:spLocks noChangeArrowheads="1"/>
            </p:cNvSpPr>
            <p:nvPr/>
          </p:nvSpPr>
          <p:spPr bwMode="auto">
            <a:xfrm rot="12838262" flipH="1">
              <a:off x="784" y="1914"/>
              <a:ext cx="198" cy="19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932" name="Text Box 16"/>
            <p:cNvSpPr txBox="1">
              <a:spLocks noChangeArrowheads="1"/>
            </p:cNvSpPr>
            <p:nvPr/>
          </p:nvSpPr>
          <p:spPr bwMode="auto">
            <a:xfrm rot="12838262" flipH="1">
              <a:off x="543" y="2010"/>
              <a:ext cx="2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a:t>
              </a:r>
            </a:p>
          </p:txBody>
        </p:sp>
        <p:sp>
          <p:nvSpPr>
            <p:cNvPr id="38933" name="Text Box 17"/>
            <p:cNvSpPr txBox="1">
              <a:spLocks noChangeArrowheads="1"/>
            </p:cNvSpPr>
            <p:nvPr/>
          </p:nvSpPr>
          <p:spPr bwMode="auto">
            <a:xfrm rot="17813641" flipH="1">
              <a:off x="677" y="160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_</a:t>
              </a:r>
            </a:p>
          </p:txBody>
        </p:sp>
        <p:sp>
          <p:nvSpPr>
            <p:cNvPr id="38934" name="Line 21"/>
            <p:cNvSpPr>
              <a:spLocks noChangeShapeType="1"/>
            </p:cNvSpPr>
            <p:nvPr/>
          </p:nvSpPr>
          <p:spPr bwMode="auto">
            <a:xfrm>
              <a:off x="1125" y="1580"/>
              <a:ext cx="14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8935" name="Line 22"/>
            <p:cNvSpPr>
              <a:spLocks noChangeShapeType="1"/>
            </p:cNvSpPr>
            <p:nvPr/>
          </p:nvSpPr>
          <p:spPr bwMode="auto">
            <a:xfrm>
              <a:off x="1650" y="2445"/>
              <a:ext cx="9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38936" name="Freeform 23"/>
            <p:cNvSpPr>
              <a:spLocks/>
            </p:cNvSpPr>
            <p:nvPr/>
          </p:nvSpPr>
          <p:spPr bwMode="auto">
            <a:xfrm>
              <a:off x="617" y="2441"/>
              <a:ext cx="2012" cy="439"/>
            </a:xfrm>
            <a:custGeom>
              <a:avLst/>
              <a:gdLst>
                <a:gd name="T0" fmla="*/ 0 w 2012"/>
                <a:gd name="T1" fmla="*/ 0 h 439"/>
                <a:gd name="T2" fmla="*/ 0 w 2012"/>
                <a:gd name="T3" fmla="*/ 439 h 439"/>
                <a:gd name="T4" fmla="*/ 2012 w 2012"/>
                <a:gd name="T5" fmla="*/ 439 h 439"/>
                <a:gd name="T6" fmla="*/ 0 60000 65536"/>
                <a:gd name="T7" fmla="*/ 0 60000 65536"/>
                <a:gd name="T8" fmla="*/ 0 60000 65536"/>
                <a:gd name="T9" fmla="*/ 0 w 2012"/>
                <a:gd name="T10" fmla="*/ 0 h 439"/>
                <a:gd name="T11" fmla="*/ 2012 w 2012"/>
                <a:gd name="T12" fmla="*/ 439 h 439"/>
              </a:gdLst>
              <a:ahLst/>
              <a:cxnLst>
                <a:cxn ang="T6">
                  <a:pos x="T0" y="T1"/>
                </a:cxn>
                <a:cxn ang="T7">
                  <a:pos x="T2" y="T3"/>
                </a:cxn>
                <a:cxn ang="T8">
                  <a:pos x="T4" y="T5"/>
                </a:cxn>
              </a:cxnLst>
              <a:rect l="T9" t="T10" r="T11" b="T12"/>
              <a:pathLst>
                <a:path w="2012" h="439">
                  <a:moveTo>
                    <a:pt x="0" y="0"/>
                  </a:moveTo>
                  <a:lnTo>
                    <a:pt x="0" y="439"/>
                  </a:lnTo>
                  <a:lnTo>
                    <a:pt x="2012" y="439"/>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38937" name="Oval 24"/>
            <p:cNvSpPr>
              <a:spLocks noChangeArrowheads="1"/>
            </p:cNvSpPr>
            <p:nvPr/>
          </p:nvSpPr>
          <p:spPr bwMode="auto">
            <a:xfrm>
              <a:off x="2586" y="1552"/>
              <a:ext cx="56" cy="56"/>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38938" name="Oval 25"/>
            <p:cNvSpPr>
              <a:spLocks noChangeArrowheads="1"/>
            </p:cNvSpPr>
            <p:nvPr/>
          </p:nvSpPr>
          <p:spPr bwMode="auto">
            <a:xfrm>
              <a:off x="2635" y="2853"/>
              <a:ext cx="56" cy="56"/>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38939" name="Oval 26"/>
            <p:cNvSpPr>
              <a:spLocks noChangeArrowheads="1"/>
            </p:cNvSpPr>
            <p:nvPr/>
          </p:nvSpPr>
          <p:spPr bwMode="auto">
            <a:xfrm>
              <a:off x="2604" y="2414"/>
              <a:ext cx="56" cy="56"/>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aphicFrame>
          <p:nvGraphicFramePr>
            <p:cNvPr id="38915" name="Object 3"/>
            <p:cNvGraphicFramePr>
              <a:graphicFrameLocks noChangeAspect="1"/>
            </p:cNvGraphicFramePr>
            <p:nvPr/>
          </p:nvGraphicFramePr>
          <p:xfrm>
            <a:off x="1488" y="1746"/>
            <a:ext cx="322" cy="278"/>
          </p:xfrm>
          <a:graphic>
            <a:graphicData uri="http://schemas.openxmlformats.org/presentationml/2006/ole">
              <mc:AlternateContent xmlns:mc="http://schemas.openxmlformats.org/markup-compatibility/2006">
                <mc:Choice xmlns:v="urn:schemas-microsoft-com:vml" Requires="v">
                  <p:oleObj spid="_x0000_s39109" name="Equation" r:id="rId3" imgW="356040" imgH="304560" progId="">
                    <p:embed/>
                  </p:oleObj>
                </mc:Choice>
                <mc:Fallback>
                  <p:oleObj name="Equation" r:id="rId3" imgW="356040" imgH="304560" progId="">
                    <p:embed/>
                    <p:pic>
                      <p:nvPicPr>
                        <p:cNvPr id="0" name="Picture 1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8" y="1746"/>
                          <a:ext cx="322" cy="2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6" name="Object 4"/>
            <p:cNvGraphicFramePr>
              <a:graphicFrameLocks noChangeAspect="1"/>
            </p:cNvGraphicFramePr>
            <p:nvPr/>
          </p:nvGraphicFramePr>
          <p:xfrm>
            <a:off x="959" y="2559"/>
            <a:ext cx="321" cy="278"/>
          </p:xfrm>
          <a:graphic>
            <a:graphicData uri="http://schemas.openxmlformats.org/presentationml/2006/ole">
              <mc:AlternateContent xmlns:mc="http://schemas.openxmlformats.org/markup-compatibility/2006">
                <mc:Choice xmlns:v="urn:schemas-microsoft-com:vml" Requires="v">
                  <p:oleObj spid="_x0000_s39110" name="Equation" r:id="rId5" imgW="356040" imgH="304560" progId="">
                    <p:embed/>
                  </p:oleObj>
                </mc:Choice>
                <mc:Fallback>
                  <p:oleObj name="Equation" r:id="rId5" imgW="356040" imgH="304560" progId="">
                    <p:embed/>
                    <p:pic>
                      <p:nvPicPr>
                        <p:cNvPr id="0" name="Picture 1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 y="2559"/>
                          <a:ext cx="321" cy="2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7" name="Object 5"/>
            <p:cNvGraphicFramePr>
              <a:graphicFrameLocks noChangeAspect="1"/>
            </p:cNvGraphicFramePr>
            <p:nvPr/>
          </p:nvGraphicFramePr>
          <p:xfrm>
            <a:off x="471" y="1739"/>
            <a:ext cx="308" cy="278"/>
          </p:xfrm>
          <a:graphic>
            <a:graphicData uri="http://schemas.openxmlformats.org/presentationml/2006/ole">
              <mc:AlternateContent xmlns:mc="http://schemas.openxmlformats.org/markup-compatibility/2006">
                <mc:Choice xmlns:v="urn:schemas-microsoft-com:vml" Requires="v">
                  <p:oleObj spid="_x0000_s39111" name="Equation" r:id="rId7" imgW="343080" imgH="304560" progId="">
                    <p:embed/>
                  </p:oleObj>
                </mc:Choice>
                <mc:Fallback>
                  <p:oleObj name="Equation" r:id="rId7" imgW="343080" imgH="304560" progId="">
                    <p:embed/>
                    <p:pic>
                      <p:nvPicPr>
                        <p:cNvPr id="0" name="Picture 17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 y="1739"/>
                          <a:ext cx="308" cy="2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940" name="Line 33"/>
            <p:cNvSpPr>
              <a:spLocks noChangeShapeType="1"/>
            </p:cNvSpPr>
            <p:nvPr/>
          </p:nvSpPr>
          <p:spPr bwMode="auto">
            <a:xfrm flipH="1">
              <a:off x="614" y="1574"/>
              <a:ext cx="519" cy="874"/>
            </a:xfrm>
            <a:prstGeom prst="line">
              <a:avLst/>
            </a:prstGeom>
            <a:noFill/>
            <a:ln w="2857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8941" name="Line 34"/>
            <p:cNvSpPr>
              <a:spLocks noChangeShapeType="1"/>
            </p:cNvSpPr>
            <p:nvPr/>
          </p:nvSpPr>
          <p:spPr bwMode="auto">
            <a:xfrm>
              <a:off x="1135" y="1579"/>
              <a:ext cx="519" cy="874"/>
            </a:xfrm>
            <a:prstGeom prst="line">
              <a:avLst/>
            </a:prstGeom>
            <a:noFill/>
            <a:ln w="2857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8942" name="Line 36"/>
            <p:cNvSpPr>
              <a:spLocks noChangeShapeType="1"/>
            </p:cNvSpPr>
            <p:nvPr/>
          </p:nvSpPr>
          <p:spPr bwMode="auto">
            <a:xfrm>
              <a:off x="612" y="2448"/>
              <a:ext cx="10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8943" name="Text Box 37"/>
            <p:cNvSpPr txBox="1">
              <a:spLocks noChangeArrowheads="1"/>
            </p:cNvSpPr>
            <p:nvPr/>
          </p:nvSpPr>
          <p:spPr bwMode="auto">
            <a:xfrm>
              <a:off x="2693" y="1408"/>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b="1">
                  <a:solidFill>
                    <a:schemeClr val="tx2"/>
                  </a:solidFill>
                  <a:latin typeface="Times New Roman" pitchFamily="18" charset="0"/>
                  <a:cs typeface="Times New Roman" pitchFamily="18" charset="0"/>
                </a:rPr>
                <a:t>A</a:t>
              </a:r>
            </a:p>
          </p:txBody>
        </p:sp>
        <p:sp>
          <p:nvSpPr>
            <p:cNvPr id="38944" name="Text Box 38"/>
            <p:cNvSpPr txBox="1">
              <a:spLocks noChangeArrowheads="1"/>
            </p:cNvSpPr>
            <p:nvPr/>
          </p:nvSpPr>
          <p:spPr bwMode="auto">
            <a:xfrm>
              <a:off x="2693" y="2270"/>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b="1">
                  <a:solidFill>
                    <a:schemeClr val="tx2"/>
                  </a:solidFill>
                  <a:latin typeface="Times New Roman" pitchFamily="18" charset="0"/>
                  <a:cs typeface="Times New Roman" pitchFamily="18" charset="0"/>
                </a:rPr>
                <a:t>B</a:t>
              </a:r>
            </a:p>
          </p:txBody>
        </p:sp>
        <p:sp>
          <p:nvSpPr>
            <p:cNvPr id="38945" name="Text Box 39"/>
            <p:cNvSpPr txBox="1">
              <a:spLocks noChangeArrowheads="1"/>
            </p:cNvSpPr>
            <p:nvPr/>
          </p:nvSpPr>
          <p:spPr bwMode="auto">
            <a:xfrm>
              <a:off x="2693" y="2726"/>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b="1">
                  <a:solidFill>
                    <a:schemeClr val="tx2"/>
                  </a:solidFill>
                  <a:latin typeface="Times New Roman" pitchFamily="18" charset="0"/>
                  <a:cs typeface="Times New Roman" pitchFamily="18" charset="0"/>
                </a:rPr>
                <a:t>C</a:t>
              </a:r>
            </a:p>
          </p:txBody>
        </p:sp>
        <p:sp>
          <p:nvSpPr>
            <p:cNvPr id="38946" name="Text Box 40"/>
            <p:cNvSpPr txBox="1">
              <a:spLocks noChangeArrowheads="1"/>
            </p:cNvSpPr>
            <p:nvPr/>
          </p:nvSpPr>
          <p:spPr bwMode="auto">
            <a:xfrm>
              <a:off x="1579" y="2157"/>
              <a:ext cx="41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b="1">
                  <a:solidFill>
                    <a:schemeClr val="tx2"/>
                  </a:solidFill>
                  <a:latin typeface="Times New Roman" pitchFamily="18" charset="0"/>
                  <a:cs typeface="Times New Roman" pitchFamily="18" charset="0"/>
                </a:rPr>
                <a:t>(BX)</a:t>
              </a:r>
              <a:endParaRPr lang="en-US" altLang="zh-CN" b="1" i="1">
                <a:solidFill>
                  <a:schemeClr val="tx2"/>
                </a:solidFill>
                <a:latin typeface="Times New Roman" pitchFamily="18" charset="0"/>
                <a:cs typeface="Times New Roman" pitchFamily="18" charset="0"/>
              </a:endParaRPr>
            </a:p>
          </p:txBody>
        </p:sp>
        <p:sp>
          <p:nvSpPr>
            <p:cNvPr id="38947" name="Text Box 41"/>
            <p:cNvSpPr txBox="1">
              <a:spLocks noChangeArrowheads="1"/>
            </p:cNvSpPr>
            <p:nvPr/>
          </p:nvSpPr>
          <p:spPr bwMode="auto">
            <a:xfrm>
              <a:off x="127" y="2246"/>
              <a:ext cx="42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b="1">
                  <a:solidFill>
                    <a:schemeClr val="tx2"/>
                  </a:solidFill>
                  <a:latin typeface="Times New Roman" pitchFamily="18" charset="0"/>
                  <a:cs typeface="Times New Roman" pitchFamily="18" charset="0"/>
                </a:rPr>
                <a:t>(CY)</a:t>
              </a:r>
              <a:endParaRPr lang="en-US" altLang="zh-CN" b="1" i="1">
                <a:solidFill>
                  <a:schemeClr val="tx2"/>
                </a:solidFill>
                <a:latin typeface="Times New Roman" pitchFamily="18" charset="0"/>
                <a:cs typeface="Times New Roman" pitchFamily="18" charset="0"/>
              </a:endParaRPr>
            </a:p>
          </p:txBody>
        </p:sp>
        <p:sp>
          <p:nvSpPr>
            <p:cNvPr id="38948" name="Text Box 42"/>
            <p:cNvSpPr txBox="1">
              <a:spLocks noChangeArrowheads="1"/>
            </p:cNvSpPr>
            <p:nvPr/>
          </p:nvSpPr>
          <p:spPr bwMode="auto">
            <a:xfrm>
              <a:off x="748" y="1303"/>
              <a:ext cx="41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b="1">
                  <a:solidFill>
                    <a:schemeClr val="tx2"/>
                  </a:solidFill>
                  <a:latin typeface="Times New Roman" pitchFamily="18" charset="0"/>
                  <a:cs typeface="Times New Roman" pitchFamily="18" charset="0"/>
                </a:rPr>
                <a:t>(AZ)</a:t>
              </a:r>
            </a:p>
          </p:txBody>
        </p:sp>
      </p:grpSp>
      <p:sp>
        <p:nvSpPr>
          <p:cNvPr id="43052" name="Text Box 44"/>
          <p:cNvSpPr txBox="1">
            <a:spLocks noChangeArrowheads="1"/>
          </p:cNvSpPr>
          <p:nvPr/>
        </p:nvSpPr>
        <p:spPr bwMode="auto">
          <a:xfrm>
            <a:off x="4756150" y="2398713"/>
            <a:ext cx="1673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a:solidFill>
                  <a:schemeClr val="tx2"/>
                </a:solidFill>
              </a:rPr>
              <a:t>（相线）</a:t>
            </a:r>
          </a:p>
        </p:txBody>
      </p:sp>
      <p:sp>
        <p:nvSpPr>
          <p:cNvPr id="43053" name="Text Box 45"/>
          <p:cNvSpPr txBox="1">
            <a:spLocks noChangeArrowheads="1"/>
          </p:cNvSpPr>
          <p:nvPr/>
        </p:nvSpPr>
        <p:spPr bwMode="auto">
          <a:xfrm>
            <a:off x="4756150" y="3754438"/>
            <a:ext cx="1755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a:solidFill>
                  <a:schemeClr val="tx2"/>
                </a:solidFill>
              </a:rPr>
              <a:t>（相线）</a:t>
            </a:r>
          </a:p>
        </p:txBody>
      </p:sp>
      <p:sp>
        <p:nvSpPr>
          <p:cNvPr id="43054" name="Text Box 46"/>
          <p:cNvSpPr txBox="1">
            <a:spLocks noChangeArrowheads="1"/>
          </p:cNvSpPr>
          <p:nvPr/>
        </p:nvSpPr>
        <p:spPr bwMode="auto">
          <a:xfrm>
            <a:off x="4699000" y="4418013"/>
            <a:ext cx="1839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a:solidFill>
                  <a:schemeClr val="tx2"/>
                </a:solidFill>
              </a:rPr>
              <a:t>（相线）</a:t>
            </a:r>
          </a:p>
        </p:txBody>
      </p:sp>
      <p:graphicFrame>
        <p:nvGraphicFramePr>
          <p:cNvPr id="43055" name="Object 2"/>
          <p:cNvGraphicFramePr>
            <a:graphicFrameLocks noChangeAspect="1"/>
          </p:cNvGraphicFramePr>
          <p:nvPr/>
        </p:nvGraphicFramePr>
        <p:xfrm>
          <a:off x="990600" y="5294313"/>
          <a:ext cx="6446838" cy="608012"/>
        </p:xfrm>
        <a:graphic>
          <a:graphicData uri="http://schemas.openxmlformats.org/presentationml/2006/ole">
            <mc:AlternateContent xmlns:mc="http://schemas.openxmlformats.org/markup-compatibility/2006">
              <mc:Choice xmlns:v="urn:schemas-microsoft-com:vml" Requires="v">
                <p:oleObj spid="_x0000_s39112" name="Equation" r:id="rId9" imgW="2552700" imgH="241300" progId="">
                  <p:embed/>
                </p:oleObj>
              </mc:Choice>
              <mc:Fallback>
                <p:oleObj name="Equation" r:id="rId9" imgW="2552700" imgH="241300" progId="">
                  <p:embed/>
                  <p:pic>
                    <p:nvPicPr>
                      <p:cNvPr id="0" name="Picture 17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5294313"/>
                        <a:ext cx="6446838" cy="60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57" name="Text Box 49"/>
          <p:cNvSpPr txBox="1">
            <a:spLocks noChangeArrowheads="1"/>
          </p:cNvSpPr>
          <p:nvPr/>
        </p:nvSpPr>
        <p:spPr bwMode="auto">
          <a:xfrm>
            <a:off x="6154738" y="2322513"/>
            <a:ext cx="2790825" cy="2382837"/>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20000"/>
              </a:spcBef>
              <a:buClr>
                <a:schemeClr val="tx1"/>
              </a:buClr>
              <a:buSzPct val="80000"/>
              <a:buFont typeface="Wingdings" pitchFamily="2" charset="2"/>
              <a:buNone/>
            </a:pPr>
            <a:r>
              <a:rPr lang="zh-CN" altLang="en-US" sz="2400" b="1">
                <a:solidFill>
                  <a:schemeClr val="tx2"/>
                </a:solidFill>
                <a:latin typeface="Times New Roman" pitchFamily="18" charset="0"/>
                <a:cs typeface="Times New Roman" pitchFamily="18" charset="0"/>
              </a:rPr>
              <a:t>三角（</a:t>
            </a:r>
            <a:r>
              <a:rPr lang="zh-CN" altLang="en-US" sz="2400" b="1">
                <a:solidFill>
                  <a:schemeClr val="tx2"/>
                </a:solidFill>
                <a:latin typeface="Times New Roman" pitchFamily="18" charset="0"/>
                <a:cs typeface="Times New Roman" pitchFamily="18" charset="0"/>
                <a:sym typeface="Symbol" pitchFamily="18" charset="2"/>
              </a:rPr>
              <a:t></a:t>
            </a:r>
            <a:r>
              <a:rPr lang="zh-CN" altLang="en-US" sz="2400" b="1">
                <a:solidFill>
                  <a:schemeClr val="tx2"/>
                </a:solidFill>
                <a:latin typeface="Times New Roman" pitchFamily="18" charset="0"/>
                <a:cs typeface="Times New Roman" pitchFamily="18" charset="0"/>
              </a:rPr>
              <a:t>）形联结的三相电源，线电压和相电压一致。</a:t>
            </a:r>
          </a:p>
          <a:p>
            <a:pPr eaLnBrk="1" hangingPunct="1">
              <a:spcBef>
                <a:spcPct val="20000"/>
              </a:spcBef>
              <a:buClr>
                <a:schemeClr val="tx1"/>
              </a:buClr>
              <a:buSzPct val="80000"/>
              <a:buFont typeface="Wingdings" pitchFamily="2" charset="2"/>
              <a:buNone/>
            </a:pPr>
            <a:r>
              <a:rPr lang="zh-CN" altLang="en-US" sz="2400" b="1">
                <a:solidFill>
                  <a:schemeClr val="tx2"/>
                </a:solidFill>
                <a:latin typeface="Times New Roman" pitchFamily="18" charset="0"/>
                <a:cs typeface="Times New Roman" pitchFamily="18" charset="0"/>
              </a:rPr>
              <a:t>这种联结方式只有三条相线，没有中性线。</a:t>
            </a:r>
          </a:p>
        </p:txBody>
      </p:sp>
      <p:sp>
        <p:nvSpPr>
          <p:cNvPr id="6" name="灯片编号占位符 5"/>
          <p:cNvSpPr>
            <a:spLocks noGrp="1"/>
          </p:cNvSpPr>
          <p:nvPr>
            <p:ph type="sldNum" sz="quarter" idx="10"/>
          </p:nvPr>
        </p:nvSpPr>
        <p:spPr/>
        <p:txBody>
          <a:bodyPr/>
          <a:lstStyle/>
          <a:p>
            <a:pPr>
              <a:defRPr/>
            </a:pPr>
            <a:fld id="{E4DCDFD6-397A-4776-9F04-AECACB83C822}" type="slidenum">
              <a:rPr lang="zh-CN" altLang="en-US" smtClean="0"/>
              <a:pPr>
                <a:defRPr/>
              </a:pPr>
              <a:t>110</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52"/>
                                        </p:tgtEl>
                                        <p:attrNameLst>
                                          <p:attrName>style.visibility</p:attrName>
                                        </p:attrNameLst>
                                      </p:cBhvr>
                                      <p:to>
                                        <p:strVal val="visible"/>
                                      </p:to>
                                    </p:set>
                                    <p:animEffect transition="in" filter="wipe(left)">
                                      <p:cBhvr>
                                        <p:cTn id="12" dur="500"/>
                                        <p:tgtEl>
                                          <p:spTgt spid="4305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3053"/>
                                        </p:tgtEl>
                                        <p:attrNameLst>
                                          <p:attrName>style.visibility</p:attrName>
                                        </p:attrNameLst>
                                      </p:cBhvr>
                                      <p:to>
                                        <p:strVal val="visible"/>
                                      </p:to>
                                    </p:set>
                                    <p:animEffect transition="in" filter="wipe(left)">
                                      <p:cBhvr>
                                        <p:cTn id="15" dur="500"/>
                                        <p:tgtEl>
                                          <p:spTgt spid="4305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3054"/>
                                        </p:tgtEl>
                                        <p:attrNameLst>
                                          <p:attrName>style.visibility</p:attrName>
                                        </p:attrNameLst>
                                      </p:cBhvr>
                                      <p:to>
                                        <p:strVal val="visible"/>
                                      </p:to>
                                    </p:set>
                                    <p:animEffect transition="in" filter="wipe(left)">
                                      <p:cBhvr>
                                        <p:cTn id="18" dur="500"/>
                                        <p:tgtEl>
                                          <p:spTgt spid="4305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43055"/>
                                        </p:tgtEl>
                                        <p:attrNameLst>
                                          <p:attrName>style.visibility</p:attrName>
                                        </p:attrNameLst>
                                      </p:cBhvr>
                                      <p:to>
                                        <p:strVal val="visible"/>
                                      </p:to>
                                    </p:set>
                                    <p:animEffect transition="in" filter="wipe(up)">
                                      <p:cBhvr>
                                        <p:cTn id="23" dur="500"/>
                                        <p:tgtEl>
                                          <p:spTgt spid="4305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iterate type="lt">
                                    <p:tmAbs val="100"/>
                                  </p:iterate>
                                  <p:childTnLst>
                                    <p:set>
                                      <p:cBhvr>
                                        <p:cTn id="27" dur="1" fill="hold">
                                          <p:stCondLst>
                                            <p:cond delay="0"/>
                                          </p:stCondLst>
                                        </p:cTn>
                                        <p:tgtEl>
                                          <p:spTgt spid="430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52" grpId="0"/>
      <p:bldP spid="43053" grpId="0"/>
      <p:bldP spid="43054" grpId="0"/>
      <p:bldP spid="4305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zh-CN" sz="3600" smtClean="0">
                <a:ea typeface="宋体" charset="-122"/>
              </a:rPr>
              <a:t>3.6.1 </a:t>
            </a:r>
            <a:r>
              <a:rPr lang="zh-CN" altLang="en-US" sz="3600" smtClean="0">
                <a:ea typeface="宋体" charset="-122"/>
              </a:rPr>
              <a:t>三相电源</a:t>
            </a:r>
            <a:r>
              <a:rPr lang="zh-CN" altLang="en-US" smtClean="0">
                <a:ea typeface="楷体_GB2312" pitchFamily="49" charset="-122"/>
              </a:rPr>
              <a:t>（续</a:t>
            </a:r>
            <a:r>
              <a:rPr lang="en-US" altLang="zh-CN" smtClean="0">
                <a:ea typeface="楷体_GB2312" pitchFamily="49" charset="-122"/>
              </a:rPr>
              <a:t>5</a:t>
            </a:r>
            <a:r>
              <a:rPr lang="zh-CN" altLang="en-US" smtClean="0">
                <a:ea typeface="楷体_GB2312" pitchFamily="49" charset="-122"/>
              </a:rPr>
              <a:t>）</a:t>
            </a:r>
          </a:p>
        </p:txBody>
      </p:sp>
      <p:sp>
        <p:nvSpPr>
          <p:cNvPr id="100355" name="Rectangle 3"/>
          <p:cNvSpPr>
            <a:spLocks noGrp="1" noChangeArrowheads="1"/>
          </p:cNvSpPr>
          <p:nvPr>
            <p:ph sz="quarter" idx="11"/>
          </p:nvPr>
        </p:nvSpPr>
        <p:spPr/>
        <p:txBody>
          <a:bodyPr/>
          <a:lstStyle/>
          <a:p>
            <a:pPr>
              <a:lnSpc>
                <a:spcPct val="150000"/>
              </a:lnSpc>
            </a:pPr>
            <a:r>
              <a:rPr lang="zh-CN" altLang="en-US" sz="2400" dirty="0" smtClean="0">
                <a:ea typeface="宋体" charset="-122"/>
              </a:rPr>
              <a:t>三相电源作三角形联结时，三个相电源</a:t>
            </a:r>
            <a:r>
              <a:rPr lang="zh-CN" altLang="en-US" sz="2400" dirty="0" smtClean="0">
                <a:ea typeface="楷体_GB2312" pitchFamily="49" charset="-122"/>
              </a:rPr>
              <a:t>（</a:t>
            </a:r>
            <a:r>
              <a:rPr lang="zh-CN" altLang="en-US" sz="2400" dirty="0" smtClean="0">
                <a:ea typeface="宋体" charset="-122"/>
              </a:rPr>
              <a:t>绕组</a:t>
            </a:r>
            <a:r>
              <a:rPr lang="zh-CN" altLang="en-US" sz="2400" dirty="0" smtClean="0">
                <a:ea typeface="楷体_GB2312" pitchFamily="49" charset="-122"/>
              </a:rPr>
              <a:t>）</a:t>
            </a:r>
            <a:r>
              <a:rPr lang="zh-CN" altLang="en-US" sz="2400" dirty="0" smtClean="0">
                <a:ea typeface="宋体" charset="-122"/>
              </a:rPr>
              <a:t>自己构成了一个回路，三个相电源必须严格对称，否则，将形成严重回流，造成发电机绕组过热。</a:t>
            </a:r>
          </a:p>
          <a:p>
            <a:pPr>
              <a:lnSpc>
                <a:spcPct val="150000"/>
              </a:lnSpc>
            </a:pPr>
            <a:r>
              <a:rPr lang="zh-CN" altLang="en-US" sz="2400" dirty="0" smtClean="0">
                <a:ea typeface="宋体" charset="-122"/>
              </a:rPr>
              <a:t>一般三相发电机绕组均接成星形。</a:t>
            </a:r>
          </a:p>
          <a:p>
            <a:pPr>
              <a:lnSpc>
                <a:spcPct val="150000"/>
              </a:lnSpc>
            </a:pPr>
            <a:r>
              <a:rPr lang="zh-CN" altLang="en-US" sz="2400" dirty="0" smtClean="0">
                <a:ea typeface="宋体" charset="-122"/>
              </a:rPr>
              <a:t>从用电负载的角度出发，三相电源提供三相对称的线电压和对称的相电压，今后我们将不再讨论电源端的联结方式。</a:t>
            </a:r>
          </a:p>
          <a:p>
            <a:pPr>
              <a:lnSpc>
                <a:spcPct val="150000"/>
              </a:lnSpc>
            </a:pPr>
            <a:r>
              <a:rPr lang="zh-CN" altLang="en-US" sz="2400" dirty="0" smtClean="0">
                <a:ea typeface="宋体" charset="-122"/>
              </a:rPr>
              <a:t>三相负载也存在两种连接方式：星形和三角形联结。</a:t>
            </a:r>
          </a:p>
          <a:p>
            <a:pPr>
              <a:lnSpc>
                <a:spcPct val="150000"/>
              </a:lnSpc>
            </a:pPr>
            <a:r>
              <a:rPr lang="zh-CN" altLang="en-US" sz="2400" dirty="0" smtClean="0">
                <a:ea typeface="宋体" charset="-122"/>
              </a:rPr>
              <a:t>我国供电系统，线电压为</a:t>
            </a:r>
            <a:r>
              <a:rPr lang="en-US" altLang="zh-CN" sz="2400" dirty="0" smtClean="0">
                <a:ea typeface="宋体" charset="-122"/>
              </a:rPr>
              <a:t>380V</a:t>
            </a:r>
            <a:r>
              <a:rPr lang="zh-CN" altLang="en-US" sz="2400" dirty="0" smtClean="0">
                <a:ea typeface="宋体" charset="-122"/>
              </a:rPr>
              <a:t>，而相电压为</a:t>
            </a:r>
            <a:r>
              <a:rPr lang="en-US" altLang="zh-CN" sz="2400" dirty="0" smtClean="0">
                <a:ea typeface="宋体" charset="-122"/>
              </a:rPr>
              <a:t>220V</a:t>
            </a:r>
            <a:r>
              <a:rPr lang="zh-CN" altLang="en-US" sz="2400" dirty="0" smtClean="0">
                <a:ea typeface="宋体" charset="-122"/>
              </a:rPr>
              <a:t>，用电负载应按额定电压要求决定其连结方式。</a:t>
            </a: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111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animEffect transition="in" filter="wipe(up)">
                                      <p:cBhvr>
                                        <p:cTn id="7" dur="500"/>
                                        <p:tgtEl>
                                          <p:spTgt spid="1003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0355">
                                            <p:txEl>
                                              <p:pRg st="1" end="1"/>
                                            </p:txEl>
                                          </p:spTgt>
                                        </p:tgtEl>
                                        <p:attrNameLst>
                                          <p:attrName>style.visibility</p:attrName>
                                        </p:attrNameLst>
                                      </p:cBhvr>
                                      <p:to>
                                        <p:strVal val="visible"/>
                                      </p:to>
                                    </p:set>
                                    <p:animEffect transition="in" filter="wipe(up)">
                                      <p:cBhvr>
                                        <p:cTn id="12" dur="500"/>
                                        <p:tgtEl>
                                          <p:spTgt spid="1003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0355">
                                            <p:txEl>
                                              <p:pRg st="2" end="2"/>
                                            </p:txEl>
                                          </p:spTgt>
                                        </p:tgtEl>
                                        <p:attrNameLst>
                                          <p:attrName>style.visibility</p:attrName>
                                        </p:attrNameLst>
                                      </p:cBhvr>
                                      <p:to>
                                        <p:strVal val="visible"/>
                                      </p:to>
                                    </p:set>
                                    <p:animEffect transition="in" filter="wipe(up)">
                                      <p:cBhvr>
                                        <p:cTn id="17" dur="500"/>
                                        <p:tgtEl>
                                          <p:spTgt spid="1003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0355">
                                            <p:txEl>
                                              <p:pRg st="3" end="3"/>
                                            </p:txEl>
                                          </p:spTgt>
                                        </p:tgtEl>
                                        <p:attrNameLst>
                                          <p:attrName>style.visibility</p:attrName>
                                        </p:attrNameLst>
                                      </p:cBhvr>
                                      <p:to>
                                        <p:strVal val="visible"/>
                                      </p:to>
                                    </p:set>
                                    <p:animEffect transition="in" filter="wipe(up)">
                                      <p:cBhvr>
                                        <p:cTn id="22" dur="500"/>
                                        <p:tgtEl>
                                          <p:spTgt spid="10035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0355">
                                            <p:txEl>
                                              <p:pRg st="4" end="4"/>
                                            </p:txEl>
                                          </p:spTgt>
                                        </p:tgtEl>
                                        <p:attrNameLst>
                                          <p:attrName>style.visibility</p:attrName>
                                        </p:attrNameLst>
                                      </p:cBhvr>
                                      <p:to>
                                        <p:strVal val="visible"/>
                                      </p:to>
                                    </p:set>
                                    <p:animEffect transition="in" filter="wipe(up)">
                                      <p:cBhvr>
                                        <p:cTn id="27" dur="500"/>
                                        <p:tgtEl>
                                          <p:spTgt spid="1003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7" name="Rectangle 2"/>
          <p:cNvSpPr>
            <a:spLocks noGrp="1" noChangeArrowheads="1"/>
          </p:cNvSpPr>
          <p:nvPr>
            <p:ph type="title"/>
          </p:nvPr>
        </p:nvSpPr>
        <p:spPr/>
        <p:txBody>
          <a:bodyPr/>
          <a:lstStyle/>
          <a:p>
            <a:r>
              <a:rPr lang="en-US" altLang="zh-CN" sz="3600" smtClean="0">
                <a:ea typeface="宋体" charset="-122"/>
              </a:rPr>
              <a:t>3.6.2</a:t>
            </a:r>
            <a:r>
              <a:rPr lang="zh-CN" altLang="en-US" sz="3600" smtClean="0">
                <a:ea typeface="宋体" charset="-122"/>
              </a:rPr>
              <a:t>负载星形联结三相电路</a:t>
            </a:r>
          </a:p>
        </p:txBody>
      </p:sp>
      <p:sp>
        <p:nvSpPr>
          <p:cNvPr id="39948" name="Rectangle 3"/>
          <p:cNvSpPr>
            <a:spLocks noGrp="1" noChangeArrowheads="1"/>
          </p:cNvSpPr>
          <p:nvPr>
            <p:ph sz="quarter" idx="11"/>
          </p:nvPr>
        </p:nvSpPr>
        <p:spPr/>
        <p:txBody>
          <a:bodyPr/>
          <a:lstStyle/>
          <a:p>
            <a:r>
              <a:rPr lang="zh-CN" altLang="en-US" smtClean="0">
                <a:ea typeface="宋体" charset="-122"/>
              </a:rPr>
              <a:t>三相负载</a:t>
            </a:r>
            <a:r>
              <a:rPr lang="en-US" altLang="zh-CN" smtClean="0">
                <a:ea typeface="宋体" charset="-122"/>
              </a:rPr>
              <a:t>Y</a:t>
            </a:r>
            <a:r>
              <a:rPr lang="zh-CN" altLang="en-US" smtClean="0">
                <a:ea typeface="宋体" charset="-122"/>
              </a:rPr>
              <a:t>联结方式</a:t>
            </a:r>
          </a:p>
        </p:txBody>
      </p:sp>
      <p:grpSp>
        <p:nvGrpSpPr>
          <p:cNvPr id="2" name="Group 28"/>
          <p:cNvGrpSpPr>
            <a:grpSpLocks/>
          </p:cNvGrpSpPr>
          <p:nvPr/>
        </p:nvGrpSpPr>
        <p:grpSpPr bwMode="auto">
          <a:xfrm>
            <a:off x="5100638" y="1044575"/>
            <a:ext cx="3871912" cy="2843213"/>
            <a:chOff x="3053" y="738"/>
            <a:chExt cx="2439" cy="1791"/>
          </a:xfrm>
        </p:grpSpPr>
        <p:sp>
          <p:nvSpPr>
            <p:cNvPr id="39959" name="Line 7"/>
            <p:cNvSpPr>
              <a:spLocks noChangeShapeType="1"/>
            </p:cNvSpPr>
            <p:nvPr/>
          </p:nvSpPr>
          <p:spPr bwMode="auto">
            <a:xfrm rot="5400000">
              <a:off x="4435" y="1258"/>
              <a:ext cx="814" cy="12"/>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60" name="Rectangle 8"/>
            <p:cNvSpPr>
              <a:spLocks noChangeArrowheads="1"/>
            </p:cNvSpPr>
            <p:nvPr/>
          </p:nvSpPr>
          <p:spPr bwMode="auto">
            <a:xfrm rot="5400000">
              <a:off x="4686" y="1178"/>
              <a:ext cx="313" cy="102"/>
            </a:xfrm>
            <a:prstGeom prst="rect">
              <a:avLst/>
            </a:prstGeom>
            <a:solidFill>
              <a:srgbClr val="EAEAEA"/>
            </a:solidFill>
            <a:ln w="57150">
              <a:solidFill>
                <a:schemeClr val="tx1"/>
              </a:solidFill>
              <a:miter lim="800000"/>
              <a:headEnd/>
              <a:tailEnd/>
            </a:ln>
          </p:spPr>
          <p:txBody>
            <a:bodyPr wrap="none" anchor="ctr"/>
            <a:lstStyle/>
            <a:p>
              <a:endParaRPr lang="zh-CN" altLang="en-US"/>
            </a:p>
          </p:txBody>
        </p:sp>
        <p:sp>
          <p:nvSpPr>
            <p:cNvPr id="39961" name="Line 9"/>
            <p:cNvSpPr>
              <a:spLocks noChangeShapeType="1"/>
            </p:cNvSpPr>
            <p:nvPr/>
          </p:nvSpPr>
          <p:spPr bwMode="auto">
            <a:xfrm flipH="1">
              <a:off x="3361" y="864"/>
              <a:ext cx="1489"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62" name="Line 10"/>
            <p:cNvSpPr>
              <a:spLocks noChangeShapeType="1"/>
            </p:cNvSpPr>
            <p:nvPr/>
          </p:nvSpPr>
          <p:spPr bwMode="auto">
            <a:xfrm flipH="1">
              <a:off x="3361" y="2079"/>
              <a:ext cx="916"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63" name="Line 11"/>
            <p:cNvSpPr>
              <a:spLocks noChangeShapeType="1"/>
            </p:cNvSpPr>
            <p:nvPr/>
          </p:nvSpPr>
          <p:spPr bwMode="auto">
            <a:xfrm flipH="1">
              <a:off x="3361" y="1654"/>
              <a:ext cx="1489"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64" name="Line 12"/>
            <p:cNvSpPr>
              <a:spLocks noChangeShapeType="1"/>
            </p:cNvSpPr>
            <p:nvPr/>
          </p:nvSpPr>
          <p:spPr bwMode="auto">
            <a:xfrm>
              <a:off x="5468" y="2019"/>
              <a:ext cx="0" cy="4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65" name="Line 13"/>
            <p:cNvSpPr>
              <a:spLocks noChangeShapeType="1"/>
            </p:cNvSpPr>
            <p:nvPr/>
          </p:nvSpPr>
          <p:spPr bwMode="auto">
            <a:xfrm flipH="1">
              <a:off x="3373" y="2444"/>
              <a:ext cx="2119"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66" name="Text Box 14"/>
            <p:cNvSpPr txBox="1">
              <a:spLocks noChangeArrowheads="1"/>
            </p:cNvSpPr>
            <p:nvPr/>
          </p:nvSpPr>
          <p:spPr bwMode="auto">
            <a:xfrm>
              <a:off x="3089" y="738"/>
              <a:ext cx="27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a:solidFill>
                    <a:schemeClr val="tx2"/>
                  </a:solidFill>
                  <a:latin typeface="Times New Roman" pitchFamily="18" charset="0"/>
                  <a:cs typeface="Times New Roman" pitchFamily="18" charset="0"/>
                </a:rPr>
                <a:t>A</a:t>
              </a:r>
              <a:endParaRPr kumimoji="1" lang="en-US" altLang="zh-CN">
                <a:solidFill>
                  <a:schemeClr val="tx2"/>
                </a:solidFill>
                <a:latin typeface="Times New Roman" pitchFamily="18" charset="0"/>
                <a:cs typeface="Times New Roman" pitchFamily="18" charset="0"/>
              </a:endParaRPr>
            </a:p>
          </p:txBody>
        </p:sp>
        <p:sp>
          <p:nvSpPr>
            <p:cNvPr id="39967" name="Text Box 15"/>
            <p:cNvSpPr txBox="1">
              <a:spLocks noChangeArrowheads="1"/>
            </p:cNvSpPr>
            <p:nvPr/>
          </p:nvSpPr>
          <p:spPr bwMode="auto">
            <a:xfrm>
              <a:off x="3089" y="2199"/>
              <a:ext cx="26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a:solidFill>
                    <a:schemeClr val="tx2"/>
                  </a:solidFill>
                  <a:latin typeface="Times New Roman" pitchFamily="18" charset="0"/>
                  <a:cs typeface="Times New Roman" pitchFamily="18" charset="0"/>
                </a:rPr>
                <a:t>C</a:t>
              </a:r>
              <a:endParaRPr kumimoji="1" lang="en-US" altLang="zh-CN">
                <a:solidFill>
                  <a:schemeClr val="tx2"/>
                </a:solidFill>
                <a:latin typeface="Times New Roman" pitchFamily="18" charset="0"/>
                <a:cs typeface="Times New Roman" pitchFamily="18" charset="0"/>
              </a:endParaRPr>
            </a:p>
          </p:txBody>
        </p:sp>
        <p:sp>
          <p:nvSpPr>
            <p:cNvPr id="39968" name="Text Box 16"/>
            <p:cNvSpPr txBox="1">
              <a:spLocks noChangeArrowheads="1"/>
            </p:cNvSpPr>
            <p:nvPr/>
          </p:nvSpPr>
          <p:spPr bwMode="auto">
            <a:xfrm>
              <a:off x="3089" y="1820"/>
              <a:ext cx="26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a:solidFill>
                    <a:schemeClr val="tx2"/>
                  </a:solidFill>
                  <a:latin typeface="Times New Roman" pitchFamily="18" charset="0"/>
                  <a:cs typeface="Times New Roman" pitchFamily="18" charset="0"/>
                </a:rPr>
                <a:t>B</a:t>
              </a:r>
              <a:endParaRPr kumimoji="1" lang="en-US" altLang="zh-CN">
                <a:solidFill>
                  <a:schemeClr val="tx2"/>
                </a:solidFill>
                <a:latin typeface="Times New Roman" pitchFamily="18" charset="0"/>
                <a:cs typeface="Times New Roman" pitchFamily="18" charset="0"/>
              </a:endParaRPr>
            </a:p>
          </p:txBody>
        </p:sp>
        <p:sp>
          <p:nvSpPr>
            <p:cNvPr id="39969" name="Text Box 17"/>
            <p:cNvSpPr txBox="1">
              <a:spLocks noChangeArrowheads="1"/>
            </p:cNvSpPr>
            <p:nvPr/>
          </p:nvSpPr>
          <p:spPr bwMode="auto">
            <a:xfrm>
              <a:off x="3053" y="1401"/>
              <a:ext cx="3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a:solidFill>
                    <a:schemeClr val="tx2"/>
                  </a:solidFill>
                  <a:latin typeface="Times New Roman" pitchFamily="18" charset="0"/>
                  <a:cs typeface="Times New Roman" pitchFamily="18" charset="0"/>
                </a:rPr>
                <a:t> </a:t>
              </a:r>
              <a:r>
                <a:rPr kumimoji="1" lang="en-US" altLang="zh-CN" sz="2800">
                  <a:solidFill>
                    <a:schemeClr val="tx2"/>
                  </a:solidFill>
                  <a:latin typeface="Times New Roman" pitchFamily="18" charset="0"/>
                  <a:cs typeface="Times New Roman" pitchFamily="18" charset="0"/>
                </a:rPr>
                <a:t>N</a:t>
              </a:r>
            </a:p>
          </p:txBody>
        </p:sp>
        <p:sp>
          <p:nvSpPr>
            <p:cNvPr id="39970" name="Text Box 18"/>
            <p:cNvSpPr txBox="1">
              <a:spLocks noChangeArrowheads="1"/>
            </p:cNvSpPr>
            <p:nvPr/>
          </p:nvSpPr>
          <p:spPr bwMode="auto">
            <a:xfrm>
              <a:off x="4908" y="1039"/>
              <a:ext cx="3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i="1">
                  <a:solidFill>
                    <a:schemeClr val="tx2"/>
                  </a:solidFill>
                  <a:latin typeface="Times New Roman" pitchFamily="18" charset="0"/>
                  <a:cs typeface="Times New Roman" pitchFamily="18" charset="0"/>
                </a:rPr>
                <a:t>Z</a:t>
              </a:r>
              <a:r>
                <a:rPr kumimoji="1" lang="en-US" altLang="zh-CN" sz="2800" baseline="-25000">
                  <a:solidFill>
                    <a:schemeClr val="tx2"/>
                  </a:solidFill>
                  <a:latin typeface="Times New Roman" pitchFamily="18" charset="0"/>
                  <a:cs typeface="Times New Roman" pitchFamily="18" charset="0"/>
                </a:rPr>
                <a:t>A</a:t>
              </a:r>
              <a:endParaRPr kumimoji="1" lang="en-US" altLang="zh-CN" baseline="-25000">
                <a:solidFill>
                  <a:schemeClr val="tx2"/>
                </a:solidFill>
                <a:latin typeface="Times New Roman" pitchFamily="18" charset="0"/>
                <a:cs typeface="Times New Roman" pitchFamily="18" charset="0"/>
              </a:endParaRPr>
            </a:p>
          </p:txBody>
        </p:sp>
        <p:sp>
          <p:nvSpPr>
            <p:cNvPr id="39971" name="Text Box 19"/>
            <p:cNvSpPr txBox="1">
              <a:spLocks noChangeArrowheads="1"/>
            </p:cNvSpPr>
            <p:nvPr/>
          </p:nvSpPr>
          <p:spPr bwMode="auto">
            <a:xfrm>
              <a:off x="4491" y="1860"/>
              <a:ext cx="3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i="1">
                  <a:solidFill>
                    <a:schemeClr val="tx2"/>
                  </a:solidFill>
                  <a:latin typeface="Times New Roman" pitchFamily="18" charset="0"/>
                  <a:cs typeface="Times New Roman" pitchFamily="18" charset="0"/>
                </a:rPr>
                <a:t>Z</a:t>
              </a:r>
              <a:r>
                <a:rPr kumimoji="1" lang="en-US" altLang="zh-CN" sz="2800" baseline="-25000">
                  <a:solidFill>
                    <a:schemeClr val="tx2"/>
                  </a:solidFill>
                  <a:latin typeface="Times New Roman" pitchFamily="18" charset="0"/>
                  <a:cs typeface="Times New Roman" pitchFamily="18" charset="0"/>
                </a:rPr>
                <a:t>B</a:t>
              </a:r>
              <a:endParaRPr kumimoji="1" lang="en-US" altLang="zh-CN">
                <a:solidFill>
                  <a:schemeClr val="tx2"/>
                </a:solidFill>
                <a:latin typeface="Times New Roman" pitchFamily="18" charset="0"/>
                <a:cs typeface="Times New Roman" pitchFamily="18" charset="0"/>
              </a:endParaRPr>
            </a:p>
          </p:txBody>
        </p:sp>
        <p:sp>
          <p:nvSpPr>
            <p:cNvPr id="39972" name="Text Box 20"/>
            <p:cNvSpPr txBox="1">
              <a:spLocks noChangeArrowheads="1"/>
            </p:cNvSpPr>
            <p:nvPr/>
          </p:nvSpPr>
          <p:spPr bwMode="auto">
            <a:xfrm>
              <a:off x="5126" y="1514"/>
              <a:ext cx="3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i="1">
                  <a:solidFill>
                    <a:schemeClr val="tx2"/>
                  </a:solidFill>
                  <a:latin typeface="Times New Roman" pitchFamily="18" charset="0"/>
                  <a:cs typeface="Times New Roman" pitchFamily="18" charset="0"/>
                </a:rPr>
                <a:t>Z</a:t>
              </a:r>
              <a:r>
                <a:rPr kumimoji="1" lang="en-US" altLang="zh-CN" sz="2800" baseline="-25000">
                  <a:solidFill>
                    <a:schemeClr val="tx2"/>
                  </a:solidFill>
                  <a:latin typeface="Times New Roman" pitchFamily="18" charset="0"/>
                  <a:cs typeface="Times New Roman" pitchFamily="18" charset="0"/>
                </a:rPr>
                <a:t>C</a:t>
              </a:r>
              <a:endParaRPr kumimoji="1" lang="en-US" altLang="zh-CN" sz="2800">
                <a:solidFill>
                  <a:schemeClr val="tx2"/>
                </a:solidFill>
                <a:latin typeface="Times New Roman" pitchFamily="18" charset="0"/>
                <a:cs typeface="Times New Roman" pitchFamily="18" charset="0"/>
              </a:endParaRPr>
            </a:p>
          </p:txBody>
        </p:sp>
        <p:sp>
          <p:nvSpPr>
            <p:cNvPr id="39973" name="Line 21"/>
            <p:cNvSpPr>
              <a:spLocks noChangeShapeType="1"/>
            </p:cNvSpPr>
            <p:nvPr/>
          </p:nvSpPr>
          <p:spPr bwMode="auto">
            <a:xfrm>
              <a:off x="4817" y="1614"/>
              <a:ext cx="648" cy="42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74" name="Line 22"/>
            <p:cNvSpPr>
              <a:spLocks noChangeShapeType="1"/>
            </p:cNvSpPr>
            <p:nvPr/>
          </p:nvSpPr>
          <p:spPr bwMode="auto">
            <a:xfrm flipH="1">
              <a:off x="4265" y="1650"/>
              <a:ext cx="564" cy="444"/>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75" name="Rectangle 23"/>
            <p:cNvSpPr>
              <a:spLocks noChangeArrowheads="1"/>
            </p:cNvSpPr>
            <p:nvPr/>
          </p:nvSpPr>
          <p:spPr bwMode="auto">
            <a:xfrm rot="2237429">
              <a:off x="4986" y="1790"/>
              <a:ext cx="313" cy="102"/>
            </a:xfrm>
            <a:prstGeom prst="rect">
              <a:avLst/>
            </a:prstGeom>
            <a:solidFill>
              <a:srgbClr val="EAEAEA"/>
            </a:solidFill>
            <a:ln w="57150">
              <a:solidFill>
                <a:schemeClr val="tx1"/>
              </a:solidFill>
              <a:miter lim="800000"/>
              <a:headEnd/>
              <a:tailEnd/>
            </a:ln>
          </p:spPr>
          <p:txBody>
            <a:bodyPr wrap="none" anchor="ctr"/>
            <a:lstStyle/>
            <a:p>
              <a:endParaRPr lang="zh-CN" altLang="en-US"/>
            </a:p>
          </p:txBody>
        </p:sp>
        <p:sp>
          <p:nvSpPr>
            <p:cNvPr id="39976" name="Rectangle 24"/>
            <p:cNvSpPr>
              <a:spLocks noChangeArrowheads="1"/>
            </p:cNvSpPr>
            <p:nvPr/>
          </p:nvSpPr>
          <p:spPr bwMode="auto">
            <a:xfrm rot="19348810" flipH="1">
              <a:off x="4423" y="1789"/>
              <a:ext cx="313" cy="108"/>
            </a:xfrm>
            <a:prstGeom prst="rect">
              <a:avLst/>
            </a:prstGeom>
            <a:solidFill>
              <a:srgbClr val="EAEAEA"/>
            </a:solidFill>
            <a:ln w="57150">
              <a:solidFill>
                <a:schemeClr val="tx1"/>
              </a:solidFill>
              <a:miter lim="800000"/>
              <a:headEnd/>
              <a:tailEnd/>
            </a:ln>
          </p:spPr>
          <p:txBody>
            <a:bodyPr wrap="none" anchor="ctr"/>
            <a:lstStyle/>
            <a:p>
              <a:endParaRPr lang="zh-CN" altLang="en-US"/>
            </a:p>
          </p:txBody>
        </p:sp>
        <p:sp>
          <p:nvSpPr>
            <p:cNvPr id="39977" name="Oval 25"/>
            <p:cNvSpPr>
              <a:spLocks noChangeArrowheads="1"/>
            </p:cNvSpPr>
            <p:nvPr/>
          </p:nvSpPr>
          <p:spPr bwMode="auto">
            <a:xfrm>
              <a:off x="4793" y="1602"/>
              <a:ext cx="96" cy="96"/>
            </a:xfrm>
            <a:prstGeom prst="ellipse">
              <a:avLst/>
            </a:prstGeom>
            <a:solidFill>
              <a:schemeClr val="tx1"/>
            </a:solidFill>
            <a:ln w="12700">
              <a:solidFill>
                <a:schemeClr val="tx1"/>
              </a:solidFill>
              <a:round/>
              <a:headEnd/>
              <a:tailEnd/>
            </a:ln>
          </p:spPr>
          <p:txBody>
            <a:bodyPr wrap="none" anchor="ctr"/>
            <a:lstStyle/>
            <a:p>
              <a:endParaRPr lang="zh-CN" altLang="en-US"/>
            </a:p>
          </p:txBody>
        </p:sp>
      </p:grpSp>
      <p:sp>
        <p:nvSpPr>
          <p:cNvPr id="33818" name="Text Box 26"/>
          <p:cNvSpPr txBox="1">
            <a:spLocks noChangeArrowheads="1"/>
          </p:cNvSpPr>
          <p:nvPr/>
        </p:nvSpPr>
        <p:spPr bwMode="auto">
          <a:xfrm>
            <a:off x="452438" y="164306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latin typeface="Times New Roman" pitchFamily="18" charset="0"/>
                <a:cs typeface="Times New Roman" pitchFamily="18" charset="0"/>
              </a:rPr>
              <a:t>相电压：</a:t>
            </a:r>
          </a:p>
        </p:txBody>
      </p:sp>
      <p:graphicFrame>
        <p:nvGraphicFramePr>
          <p:cNvPr id="33819" name="Object 2"/>
          <p:cNvGraphicFramePr>
            <a:graphicFrameLocks noChangeAspect="1"/>
          </p:cNvGraphicFramePr>
          <p:nvPr/>
        </p:nvGraphicFramePr>
        <p:xfrm>
          <a:off x="2106613" y="1668463"/>
          <a:ext cx="2382837" cy="539750"/>
        </p:xfrm>
        <a:graphic>
          <a:graphicData uri="http://schemas.openxmlformats.org/presentationml/2006/ole">
            <mc:AlternateContent xmlns:mc="http://schemas.openxmlformats.org/markup-compatibility/2006">
              <mc:Choice xmlns:v="urn:schemas-microsoft-com:vml" Requires="v">
                <p:oleObj spid="_x0000_s40347" name="Equation" r:id="rId3" imgW="1066800" imgH="241300" progId="">
                  <p:embed/>
                </p:oleObj>
              </mc:Choice>
              <mc:Fallback>
                <p:oleObj name="Equation" r:id="rId3" imgW="1066800" imgH="241300" progId="">
                  <p:embed/>
                  <p:pic>
                    <p:nvPicPr>
                      <p:cNvPr id="0" name="Picture 3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6613" y="1668463"/>
                        <a:ext cx="2382837"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21" name="Text Box 29"/>
          <p:cNvSpPr txBox="1">
            <a:spLocks noChangeArrowheads="1"/>
          </p:cNvSpPr>
          <p:nvPr/>
        </p:nvSpPr>
        <p:spPr bwMode="auto">
          <a:xfrm>
            <a:off x="452438" y="2257425"/>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latin typeface="Times New Roman" pitchFamily="18" charset="0"/>
                <a:cs typeface="Times New Roman" pitchFamily="18" charset="0"/>
              </a:rPr>
              <a:t>线电压：</a:t>
            </a:r>
          </a:p>
        </p:txBody>
      </p:sp>
      <p:graphicFrame>
        <p:nvGraphicFramePr>
          <p:cNvPr id="33822" name="Object 3"/>
          <p:cNvGraphicFramePr>
            <a:graphicFrameLocks noChangeAspect="1"/>
          </p:cNvGraphicFramePr>
          <p:nvPr/>
        </p:nvGraphicFramePr>
        <p:xfrm>
          <a:off x="2119313" y="2282825"/>
          <a:ext cx="2354262" cy="539750"/>
        </p:xfrm>
        <a:graphic>
          <a:graphicData uri="http://schemas.openxmlformats.org/presentationml/2006/ole">
            <mc:AlternateContent xmlns:mc="http://schemas.openxmlformats.org/markup-compatibility/2006">
              <mc:Choice xmlns:v="urn:schemas-microsoft-com:vml" Requires="v">
                <p:oleObj spid="_x0000_s40348" name="Equation" r:id="rId5" imgW="1054100" imgH="241300" progId="">
                  <p:embed/>
                </p:oleObj>
              </mc:Choice>
              <mc:Fallback>
                <p:oleObj name="Equation" r:id="rId5" imgW="1054100" imgH="241300" progId="">
                  <p:embed/>
                  <p:pic>
                    <p:nvPicPr>
                      <p:cNvPr id="0" name="Picture 3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9313" y="2282825"/>
                        <a:ext cx="2354262"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23" name="Text Box 31"/>
          <p:cNvSpPr txBox="1">
            <a:spLocks noChangeArrowheads="1"/>
          </p:cNvSpPr>
          <p:nvPr/>
        </p:nvSpPr>
        <p:spPr bwMode="auto">
          <a:xfrm>
            <a:off x="452438" y="2825750"/>
            <a:ext cx="25193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latin typeface="Times New Roman" pitchFamily="18" charset="0"/>
                <a:cs typeface="Times New Roman" pitchFamily="18" charset="0"/>
              </a:rPr>
              <a:t>相电流</a:t>
            </a:r>
            <a:r>
              <a:rPr lang="en-US" altLang="zh-CN" sz="2400" b="1">
                <a:solidFill>
                  <a:schemeClr val="tx2"/>
                </a:solidFill>
                <a:latin typeface="Times New Roman" pitchFamily="18" charset="0"/>
                <a:cs typeface="Times New Roman" pitchFamily="18" charset="0"/>
              </a:rPr>
              <a:t>=</a:t>
            </a:r>
            <a:r>
              <a:rPr lang="zh-CN" altLang="en-US" sz="2400" b="1">
                <a:solidFill>
                  <a:schemeClr val="tx2"/>
                </a:solidFill>
                <a:latin typeface="Times New Roman" pitchFamily="18" charset="0"/>
                <a:cs typeface="Times New Roman" pitchFamily="18" charset="0"/>
              </a:rPr>
              <a:t>线电流：</a:t>
            </a:r>
          </a:p>
        </p:txBody>
      </p:sp>
      <p:graphicFrame>
        <p:nvGraphicFramePr>
          <p:cNvPr id="33824" name="Object 4"/>
          <p:cNvGraphicFramePr>
            <a:graphicFrameLocks noChangeAspect="1"/>
          </p:cNvGraphicFramePr>
          <p:nvPr/>
        </p:nvGraphicFramePr>
        <p:xfrm>
          <a:off x="3163888" y="2857500"/>
          <a:ext cx="1673225" cy="539750"/>
        </p:xfrm>
        <a:graphic>
          <a:graphicData uri="http://schemas.openxmlformats.org/presentationml/2006/ole">
            <mc:AlternateContent xmlns:mc="http://schemas.openxmlformats.org/markup-compatibility/2006">
              <mc:Choice xmlns:v="urn:schemas-microsoft-com:vml" Requires="v">
                <p:oleObj spid="_x0000_s40349" name="Equation" r:id="rId7" imgW="748975" imgH="241195" progId="">
                  <p:embed/>
                </p:oleObj>
              </mc:Choice>
              <mc:Fallback>
                <p:oleObj name="Equation" r:id="rId7" imgW="748975" imgH="241195" progId="">
                  <p:embed/>
                  <p:pic>
                    <p:nvPicPr>
                      <p:cNvPr id="0" name="Picture 3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3888" y="2857500"/>
                        <a:ext cx="1673225"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25" name="Text Box 33"/>
          <p:cNvSpPr txBox="1">
            <a:spLocks noChangeArrowheads="1"/>
          </p:cNvSpPr>
          <p:nvPr/>
        </p:nvSpPr>
        <p:spPr bwMode="auto">
          <a:xfrm>
            <a:off x="452438" y="3432175"/>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latin typeface="Times New Roman" pitchFamily="18" charset="0"/>
                <a:cs typeface="Times New Roman" pitchFamily="18" charset="0"/>
              </a:rPr>
              <a:t>中线电流：</a:t>
            </a:r>
          </a:p>
        </p:txBody>
      </p:sp>
      <p:graphicFrame>
        <p:nvGraphicFramePr>
          <p:cNvPr id="33826" name="Object 5"/>
          <p:cNvGraphicFramePr>
            <a:graphicFrameLocks noChangeAspect="1"/>
          </p:cNvGraphicFramePr>
          <p:nvPr/>
        </p:nvGraphicFramePr>
        <p:xfrm>
          <a:off x="2538413" y="3475038"/>
          <a:ext cx="396875" cy="539750"/>
        </p:xfrm>
        <a:graphic>
          <a:graphicData uri="http://schemas.openxmlformats.org/presentationml/2006/ole">
            <mc:AlternateContent xmlns:mc="http://schemas.openxmlformats.org/markup-compatibility/2006">
              <mc:Choice xmlns:v="urn:schemas-microsoft-com:vml" Requires="v">
                <p:oleObj spid="_x0000_s40350" name="Equation" r:id="rId9" imgW="177646" imgH="241091" progId="">
                  <p:embed/>
                </p:oleObj>
              </mc:Choice>
              <mc:Fallback>
                <p:oleObj name="Equation" r:id="rId9" imgW="177646" imgH="241091" progId="">
                  <p:embed/>
                  <p:pic>
                    <p:nvPicPr>
                      <p:cNvPr id="0" name="Picture 3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8413" y="3475038"/>
                        <a:ext cx="396875"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27" name="Line 35"/>
          <p:cNvSpPr>
            <a:spLocks noChangeShapeType="1"/>
          </p:cNvSpPr>
          <p:nvPr/>
        </p:nvSpPr>
        <p:spPr bwMode="auto">
          <a:xfrm>
            <a:off x="6192838" y="1081088"/>
            <a:ext cx="817562" cy="0"/>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wrap="none">
            <a:spAutoFit/>
          </a:bodyPr>
          <a:lstStyle/>
          <a:p>
            <a:endParaRPr lang="zh-CN" altLang="en-US"/>
          </a:p>
        </p:txBody>
      </p:sp>
      <p:graphicFrame>
        <p:nvGraphicFramePr>
          <p:cNvPr id="33828" name="Object 6"/>
          <p:cNvGraphicFramePr>
            <a:graphicFrameLocks noChangeAspect="1"/>
          </p:cNvGraphicFramePr>
          <p:nvPr/>
        </p:nvGraphicFramePr>
        <p:xfrm>
          <a:off x="7108825" y="673100"/>
          <a:ext cx="396875" cy="539750"/>
        </p:xfrm>
        <a:graphic>
          <a:graphicData uri="http://schemas.openxmlformats.org/presentationml/2006/ole">
            <mc:AlternateContent xmlns:mc="http://schemas.openxmlformats.org/markup-compatibility/2006">
              <mc:Choice xmlns:v="urn:schemas-microsoft-com:vml" Requires="v">
                <p:oleObj spid="_x0000_s40351" name="Equation" r:id="rId11" imgW="177646" imgH="241091" progId="">
                  <p:embed/>
                </p:oleObj>
              </mc:Choice>
              <mc:Fallback>
                <p:oleObj name="Equation" r:id="rId11" imgW="177646" imgH="241091" progId="">
                  <p:embed/>
                  <p:pic>
                    <p:nvPicPr>
                      <p:cNvPr id="0" name="Picture 3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08825" y="673100"/>
                        <a:ext cx="396875"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29" name="Line 37"/>
          <p:cNvSpPr>
            <a:spLocks noChangeShapeType="1"/>
          </p:cNvSpPr>
          <p:nvPr/>
        </p:nvSpPr>
        <p:spPr bwMode="auto">
          <a:xfrm>
            <a:off x="5872163" y="2963863"/>
            <a:ext cx="817562" cy="0"/>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wrap="none">
            <a:spAutoFit/>
          </a:bodyPr>
          <a:lstStyle/>
          <a:p>
            <a:endParaRPr lang="zh-CN" altLang="en-US"/>
          </a:p>
        </p:txBody>
      </p:sp>
      <p:graphicFrame>
        <p:nvGraphicFramePr>
          <p:cNvPr id="33830" name="Object 7"/>
          <p:cNvGraphicFramePr>
            <a:graphicFrameLocks noChangeAspect="1"/>
          </p:cNvGraphicFramePr>
          <p:nvPr/>
        </p:nvGraphicFramePr>
        <p:xfrm>
          <a:off x="6702425" y="2670175"/>
          <a:ext cx="396875" cy="539750"/>
        </p:xfrm>
        <a:graphic>
          <a:graphicData uri="http://schemas.openxmlformats.org/presentationml/2006/ole">
            <mc:AlternateContent xmlns:mc="http://schemas.openxmlformats.org/markup-compatibility/2006">
              <mc:Choice xmlns:v="urn:schemas-microsoft-com:vml" Requires="v">
                <p:oleObj spid="_x0000_s40352" name="Equation" r:id="rId13" imgW="177646" imgH="241091" progId="">
                  <p:embed/>
                </p:oleObj>
              </mc:Choice>
              <mc:Fallback>
                <p:oleObj name="Equation" r:id="rId13" imgW="177646" imgH="241091" progId="">
                  <p:embed/>
                  <p:pic>
                    <p:nvPicPr>
                      <p:cNvPr id="0" name="Picture 35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02425" y="2670175"/>
                        <a:ext cx="396875"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31" name="Line 39"/>
          <p:cNvSpPr>
            <a:spLocks noChangeShapeType="1"/>
          </p:cNvSpPr>
          <p:nvPr/>
        </p:nvSpPr>
        <p:spPr bwMode="auto">
          <a:xfrm>
            <a:off x="6040438" y="3587750"/>
            <a:ext cx="817562" cy="0"/>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wrap="none">
            <a:spAutoFit/>
          </a:bodyPr>
          <a:lstStyle/>
          <a:p>
            <a:endParaRPr lang="zh-CN" altLang="en-US"/>
          </a:p>
        </p:txBody>
      </p:sp>
      <p:graphicFrame>
        <p:nvGraphicFramePr>
          <p:cNvPr id="33832" name="Object 8"/>
          <p:cNvGraphicFramePr>
            <a:graphicFrameLocks noChangeAspect="1"/>
          </p:cNvGraphicFramePr>
          <p:nvPr/>
        </p:nvGraphicFramePr>
        <p:xfrm>
          <a:off x="6886575" y="3235325"/>
          <a:ext cx="396875" cy="539750"/>
        </p:xfrm>
        <a:graphic>
          <a:graphicData uri="http://schemas.openxmlformats.org/presentationml/2006/ole">
            <mc:AlternateContent xmlns:mc="http://schemas.openxmlformats.org/markup-compatibility/2006">
              <mc:Choice xmlns:v="urn:schemas-microsoft-com:vml" Requires="v">
                <p:oleObj spid="_x0000_s40353" name="Equation" r:id="rId15" imgW="177646" imgH="241091" progId="">
                  <p:embed/>
                </p:oleObj>
              </mc:Choice>
              <mc:Fallback>
                <p:oleObj name="Equation" r:id="rId15" imgW="177646" imgH="241091" progId="">
                  <p:embed/>
                  <p:pic>
                    <p:nvPicPr>
                      <p:cNvPr id="0" name="Picture 35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86575" y="3235325"/>
                        <a:ext cx="396875"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33" name="Line 41"/>
          <p:cNvSpPr>
            <a:spLocks noChangeShapeType="1"/>
          </p:cNvSpPr>
          <p:nvPr/>
        </p:nvSpPr>
        <p:spPr bwMode="auto">
          <a:xfrm flipH="1">
            <a:off x="6178550" y="2216150"/>
            <a:ext cx="817563" cy="0"/>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wrap="none">
            <a:spAutoFit/>
          </a:bodyPr>
          <a:lstStyle/>
          <a:p>
            <a:endParaRPr lang="zh-CN" altLang="en-US"/>
          </a:p>
        </p:txBody>
      </p:sp>
      <p:graphicFrame>
        <p:nvGraphicFramePr>
          <p:cNvPr id="33834" name="Object 9"/>
          <p:cNvGraphicFramePr>
            <a:graphicFrameLocks noChangeAspect="1"/>
          </p:cNvGraphicFramePr>
          <p:nvPr/>
        </p:nvGraphicFramePr>
        <p:xfrm>
          <a:off x="7050088" y="1922463"/>
          <a:ext cx="398462" cy="539750"/>
        </p:xfrm>
        <a:graphic>
          <a:graphicData uri="http://schemas.openxmlformats.org/presentationml/2006/ole">
            <mc:AlternateContent xmlns:mc="http://schemas.openxmlformats.org/markup-compatibility/2006">
              <mc:Choice xmlns:v="urn:schemas-microsoft-com:vml" Requires="v">
                <p:oleObj spid="_x0000_s40354" name="Equation" r:id="rId17" imgW="177646" imgH="241091" progId="">
                  <p:embed/>
                </p:oleObj>
              </mc:Choice>
              <mc:Fallback>
                <p:oleObj name="Equation" r:id="rId17" imgW="177646" imgH="241091" progId="">
                  <p:embed/>
                  <p:pic>
                    <p:nvPicPr>
                      <p:cNvPr id="0" name="Picture 35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50088" y="1922463"/>
                        <a:ext cx="398462"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36" name="Text Box 44"/>
          <p:cNvSpPr txBox="1">
            <a:spLocks noChangeArrowheads="1"/>
          </p:cNvSpPr>
          <p:nvPr/>
        </p:nvSpPr>
        <p:spPr bwMode="auto">
          <a:xfrm>
            <a:off x="214313" y="3981450"/>
            <a:ext cx="83232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latin typeface="Times New Roman" pitchFamily="18" charset="0"/>
                <a:cs typeface="Times New Roman" pitchFamily="18" charset="0"/>
              </a:rPr>
              <a:t>当</a:t>
            </a:r>
            <a:r>
              <a:rPr lang="en-US" altLang="zh-CN" sz="2400" b="1">
                <a:solidFill>
                  <a:schemeClr val="tx2"/>
                </a:solidFill>
                <a:latin typeface="Times New Roman" pitchFamily="18" charset="0"/>
                <a:cs typeface="Times New Roman" pitchFamily="18" charset="0"/>
              </a:rPr>
              <a:t>Y</a:t>
            </a:r>
            <a:r>
              <a:rPr lang="zh-CN" altLang="en-US" sz="2400" b="1">
                <a:solidFill>
                  <a:schemeClr val="tx2"/>
                </a:solidFill>
                <a:latin typeface="Times New Roman" pitchFamily="18" charset="0"/>
                <a:cs typeface="Times New Roman" pitchFamily="18" charset="0"/>
              </a:rPr>
              <a:t>联结的三相负载接在对称三相电源上时，负载线电压与电源线电压一致，也是对称的！</a:t>
            </a:r>
          </a:p>
          <a:p>
            <a:pPr eaLnBrk="1" hangingPunct="1"/>
            <a:r>
              <a:rPr lang="zh-CN" altLang="en-US" sz="2400" b="1">
                <a:solidFill>
                  <a:schemeClr val="tx2"/>
                </a:solidFill>
                <a:latin typeface="Times New Roman" pitchFamily="18" charset="0"/>
                <a:cs typeface="Times New Roman" pitchFamily="18" charset="0"/>
              </a:rPr>
              <a:t>如果线路中具有中性线（称为三相四线制供电），则由于中线的作用，负载相电压与电源相电压也一致，是对称的！</a:t>
            </a:r>
          </a:p>
        </p:txBody>
      </p:sp>
      <p:graphicFrame>
        <p:nvGraphicFramePr>
          <p:cNvPr id="33837" name="Object 10"/>
          <p:cNvGraphicFramePr>
            <a:graphicFrameLocks noChangeAspect="1"/>
          </p:cNvGraphicFramePr>
          <p:nvPr>
            <p:extLst>
              <p:ext uri="{D42A27DB-BD31-4B8C-83A1-F6EECF244321}">
                <p14:modId xmlns:p14="http://schemas.microsoft.com/office/powerpoint/2010/main" val="2409908677"/>
              </p:ext>
            </p:extLst>
          </p:nvPr>
        </p:nvGraphicFramePr>
        <p:xfrm>
          <a:off x="739775" y="5517232"/>
          <a:ext cx="7905750" cy="769937"/>
        </p:xfrm>
        <a:graphic>
          <a:graphicData uri="http://schemas.openxmlformats.org/presentationml/2006/ole">
            <mc:AlternateContent xmlns:mc="http://schemas.openxmlformats.org/markup-compatibility/2006">
              <mc:Choice xmlns:v="urn:schemas-microsoft-com:vml" Requires="v">
                <p:oleObj spid="_x0000_s40355" name="Equation" r:id="rId19" imgW="4305300" imgH="419100" progId="">
                  <p:embed/>
                </p:oleObj>
              </mc:Choice>
              <mc:Fallback>
                <p:oleObj name="Equation" r:id="rId19" imgW="4305300" imgH="419100" progId="">
                  <p:embed/>
                  <p:pic>
                    <p:nvPicPr>
                      <p:cNvPr id="0" name="Picture 35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9775" y="5517232"/>
                        <a:ext cx="7905750" cy="769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灯片编号占位符 5"/>
          <p:cNvSpPr>
            <a:spLocks noGrp="1"/>
          </p:cNvSpPr>
          <p:nvPr>
            <p:ph type="sldNum" sz="quarter" idx="10"/>
          </p:nvPr>
        </p:nvSpPr>
        <p:spPr/>
        <p:txBody>
          <a:bodyPr/>
          <a:lstStyle/>
          <a:p>
            <a:pPr>
              <a:defRPr/>
            </a:pPr>
            <a:fld id="{E4DCDFD6-397A-4776-9F04-AECACB83C822}" type="slidenum">
              <a:rPr lang="zh-CN" altLang="en-US" smtClean="0"/>
              <a:pPr>
                <a:defRPr/>
              </a:pPr>
              <a:t>112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818"/>
                                        </p:tgtEl>
                                        <p:attrNameLst>
                                          <p:attrName>style.visibility</p:attrName>
                                        </p:attrNameLst>
                                      </p:cBhvr>
                                      <p:to>
                                        <p:strVal val="visible"/>
                                      </p:to>
                                    </p:set>
                                    <p:animEffect transition="in" filter="wipe(left)">
                                      <p:cBhvr>
                                        <p:cTn id="12" dur="500"/>
                                        <p:tgtEl>
                                          <p:spTgt spid="33818"/>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33819"/>
                                        </p:tgtEl>
                                        <p:attrNameLst>
                                          <p:attrName>style.visibility</p:attrName>
                                        </p:attrNameLst>
                                      </p:cBhvr>
                                      <p:to>
                                        <p:strVal val="visible"/>
                                      </p:to>
                                    </p:set>
                                    <p:animEffect transition="in" filter="wipe(left)">
                                      <p:cBhvr>
                                        <p:cTn id="16" dur="500"/>
                                        <p:tgtEl>
                                          <p:spTgt spid="3381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3821"/>
                                        </p:tgtEl>
                                        <p:attrNameLst>
                                          <p:attrName>style.visibility</p:attrName>
                                        </p:attrNameLst>
                                      </p:cBhvr>
                                      <p:to>
                                        <p:strVal val="visible"/>
                                      </p:to>
                                    </p:set>
                                    <p:animEffect transition="in" filter="wipe(left)">
                                      <p:cBhvr>
                                        <p:cTn id="21" dur="500"/>
                                        <p:tgtEl>
                                          <p:spTgt spid="33821"/>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33822"/>
                                        </p:tgtEl>
                                        <p:attrNameLst>
                                          <p:attrName>style.visibility</p:attrName>
                                        </p:attrNameLst>
                                      </p:cBhvr>
                                      <p:to>
                                        <p:strVal val="visible"/>
                                      </p:to>
                                    </p:set>
                                    <p:animEffect transition="in" filter="wipe(left)">
                                      <p:cBhvr>
                                        <p:cTn id="25" dur="500"/>
                                        <p:tgtEl>
                                          <p:spTgt spid="3382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3823"/>
                                        </p:tgtEl>
                                        <p:attrNameLst>
                                          <p:attrName>style.visibility</p:attrName>
                                        </p:attrNameLst>
                                      </p:cBhvr>
                                      <p:to>
                                        <p:strVal val="visible"/>
                                      </p:to>
                                    </p:set>
                                    <p:animEffect transition="in" filter="wipe(left)">
                                      <p:cBhvr>
                                        <p:cTn id="30" dur="500"/>
                                        <p:tgtEl>
                                          <p:spTgt spid="33823"/>
                                        </p:tgtEl>
                                      </p:cBhvr>
                                    </p:animEffec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33824"/>
                                        </p:tgtEl>
                                        <p:attrNameLst>
                                          <p:attrName>style.visibility</p:attrName>
                                        </p:attrNameLst>
                                      </p:cBhvr>
                                      <p:to>
                                        <p:strVal val="visible"/>
                                      </p:to>
                                    </p:set>
                                    <p:animEffect transition="in" filter="wipe(left)">
                                      <p:cBhvr>
                                        <p:cTn id="34" dur="500"/>
                                        <p:tgtEl>
                                          <p:spTgt spid="33824"/>
                                        </p:tgtEl>
                                      </p:cBhvr>
                                    </p:animEffect>
                                  </p:childTnLst>
                                </p:cTn>
                              </p:par>
                            </p:childTnLst>
                          </p:cTn>
                        </p:par>
                        <p:par>
                          <p:cTn id="35" fill="hold" nodeType="afterGroup">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33827"/>
                                        </p:tgtEl>
                                        <p:attrNameLst>
                                          <p:attrName>style.visibility</p:attrName>
                                        </p:attrNameLst>
                                      </p:cBhvr>
                                      <p:to>
                                        <p:strVal val="visible"/>
                                      </p:to>
                                    </p:set>
                                    <p:animEffect transition="in" filter="wipe(left)">
                                      <p:cBhvr>
                                        <p:cTn id="38" dur="500"/>
                                        <p:tgtEl>
                                          <p:spTgt spid="33827"/>
                                        </p:tgtEl>
                                      </p:cBhvr>
                                    </p:animEffect>
                                  </p:childTnLst>
                                </p:cTn>
                              </p:par>
                            </p:childTnLst>
                          </p:cTn>
                        </p:par>
                        <p:par>
                          <p:cTn id="39" fill="hold" nodeType="afterGroup">
                            <p:stCondLst>
                              <p:cond delay="1500"/>
                            </p:stCondLst>
                            <p:childTnLst>
                              <p:par>
                                <p:cTn id="40" presetID="1" presetClass="entr" presetSubtype="0" fill="hold" nodeType="afterEffect">
                                  <p:stCondLst>
                                    <p:cond delay="0"/>
                                  </p:stCondLst>
                                  <p:childTnLst>
                                    <p:set>
                                      <p:cBhvr>
                                        <p:cTn id="41" dur="1" fill="hold">
                                          <p:stCondLst>
                                            <p:cond delay="0"/>
                                          </p:stCondLst>
                                        </p:cTn>
                                        <p:tgtEl>
                                          <p:spTgt spid="33828"/>
                                        </p:tgtEl>
                                        <p:attrNameLst>
                                          <p:attrName>style.visibility</p:attrName>
                                        </p:attrNameLst>
                                      </p:cBhvr>
                                      <p:to>
                                        <p:strVal val="visible"/>
                                      </p:to>
                                    </p:set>
                                  </p:childTnLst>
                                </p:cTn>
                              </p:par>
                            </p:childTnLst>
                          </p:cTn>
                        </p:par>
                        <p:par>
                          <p:cTn id="42" fill="hold" nodeType="afterGroup">
                            <p:stCondLst>
                              <p:cond delay="1500"/>
                            </p:stCondLst>
                            <p:childTnLst>
                              <p:par>
                                <p:cTn id="43" presetID="22" presetClass="entr" presetSubtype="8" fill="hold" grpId="0" nodeType="afterEffect">
                                  <p:stCondLst>
                                    <p:cond delay="0"/>
                                  </p:stCondLst>
                                  <p:childTnLst>
                                    <p:set>
                                      <p:cBhvr>
                                        <p:cTn id="44" dur="1" fill="hold">
                                          <p:stCondLst>
                                            <p:cond delay="0"/>
                                          </p:stCondLst>
                                        </p:cTn>
                                        <p:tgtEl>
                                          <p:spTgt spid="33829"/>
                                        </p:tgtEl>
                                        <p:attrNameLst>
                                          <p:attrName>style.visibility</p:attrName>
                                        </p:attrNameLst>
                                      </p:cBhvr>
                                      <p:to>
                                        <p:strVal val="visible"/>
                                      </p:to>
                                    </p:set>
                                    <p:animEffect transition="in" filter="wipe(left)">
                                      <p:cBhvr>
                                        <p:cTn id="45" dur="500"/>
                                        <p:tgtEl>
                                          <p:spTgt spid="33829"/>
                                        </p:tgtEl>
                                      </p:cBhvr>
                                    </p:animEffect>
                                  </p:childTnLst>
                                </p:cTn>
                              </p:par>
                            </p:childTnLst>
                          </p:cTn>
                        </p:par>
                        <p:par>
                          <p:cTn id="46" fill="hold" nodeType="afterGroup">
                            <p:stCondLst>
                              <p:cond delay="2000"/>
                            </p:stCondLst>
                            <p:childTnLst>
                              <p:par>
                                <p:cTn id="47" presetID="1" presetClass="entr" presetSubtype="0" fill="hold" nodeType="afterEffect">
                                  <p:stCondLst>
                                    <p:cond delay="0"/>
                                  </p:stCondLst>
                                  <p:childTnLst>
                                    <p:set>
                                      <p:cBhvr>
                                        <p:cTn id="48" dur="1" fill="hold">
                                          <p:stCondLst>
                                            <p:cond delay="0"/>
                                          </p:stCondLst>
                                        </p:cTn>
                                        <p:tgtEl>
                                          <p:spTgt spid="33830"/>
                                        </p:tgtEl>
                                        <p:attrNameLst>
                                          <p:attrName>style.visibility</p:attrName>
                                        </p:attrNameLst>
                                      </p:cBhvr>
                                      <p:to>
                                        <p:strVal val="visible"/>
                                      </p:to>
                                    </p:set>
                                  </p:childTnLst>
                                </p:cTn>
                              </p:par>
                            </p:childTnLst>
                          </p:cTn>
                        </p:par>
                        <p:par>
                          <p:cTn id="49" fill="hold" nodeType="afterGroup">
                            <p:stCondLst>
                              <p:cond delay="2000"/>
                            </p:stCondLst>
                            <p:childTnLst>
                              <p:par>
                                <p:cTn id="50" presetID="22" presetClass="entr" presetSubtype="8" fill="hold" grpId="0" nodeType="afterEffect">
                                  <p:stCondLst>
                                    <p:cond delay="0"/>
                                  </p:stCondLst>
                                  <p:childTnLst>
                                    <p:set>
                                      <p:cBhvr>
                                        <p:cTn id="51" dur="1" fill="hold">
                                          <p:stCondLst>
                                            <p:cond delay="0"/>
                                          </p:stCondLst>
                                        </p:cTn>
                                        <p:tgtEl>
                                          <p:spTgt spid="33831"/>
                                        </p:tgtEl>
                                        <p:attrNameLst>
                                          <p:attrName>style.visibility</p:attrName>
                                        </p:attrNameLst>
                                      </p:cBhvr>
                                      <p:to>
                                        <p:strVal val="visible"/>
                                      </p:to>
                                    </p:set>
                                    <p:animEffect transition="in" filter="wipe(left)">
                                      <p:cBhvr>
                                        <p:cTn id="52" dur="500"/>
                                        <p:tgtEl>
                                          <p:spTgt spid="33831"/>
                                        </p:tgtEl>
                                      </p:cBhvr>
                                    </p:animEffect>
                                  </p:childTnLst>
                                </p:cTn>
                              </p:par>
                            </p:childTnLst>
                          </p:cTn>
                        </p:par>
                        <p:par>
                          <p:cTn id="53" fill="hold" nodeType="afterGroup">
                            <p:stCondLst>
                              <p:cond delay="2500"/>
                            </p:stCondLst>
                            <p:childTnLst>
                              <p:par>
                                <p:cTn id="54" presetID="1" presetClass="entr" presetSubtype="0" fill="hold" nodeType="afterEffect">
                                  <p:stCondLst>
                                    <p:cond delay="0"/>
                                  </p:stCondLst>
                                  <p:childTnLst>
                                    <p:set>
                                      <p:cBhvr>
                                        <p:cTn id="55" dur="1" fill="hold">
                                          <p:stCondLst>
                                            <p:cond delay="0"/>
                                          </p:stCondLst>
                                        </p:cTn>
                                        <p:tgtEl>
                                          <p:spTgt spid="33832"/>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3825"/>
                                        </p:tgtEl>
                                        <p:attrNameLst>
                                          <p:attrName>style.visibility</p:attrName>
                                        </p:attrNameLst>
                                      </p:cBhvr>
                                      <p:to>
                                        <p:strVal val="visible"/>
                                      </p:to>
                                    </p:set>
                                    <p:animEffect transition="in" filter="wipe(left)">
                                      <p:cBhvr>
                                        <p:cTn id="60" dur="500"/>
                                        <p:tgtEl>
                                          <p:spTgt spid="33825"/>
                                        </p:tgtEl>
                                      </p:cBhvr>
                                    </p:animEffect>
                                  </p:childTnLst>
                                </p:cTn>
                              </p:par>
                            </p:childTnLst>
                          </p:cTn>
                        </p:par>
                        <p:par>
                          <p:cTn id="61" fill="hold" nodeType="afterGroup">
                            <p:stCondLst>
                              <p:cond delay="500"/>
                            </p:stCondLst>
                            <p:childTnLst>
                              <p:par>
                                <p:cTn id="62" presetID="22" presetClass="entr" presetSubtype="8" fill="hold" nodeType="afterEffect">
                                  <p:stCondLst>
                                    <p:cond delay="0"/>
                                  </p:stCondLst>
                                  <p:childTnLst>
                                    <p:set>
                                      <p:cBhvr>
                                        <p:cTn id="63" dur="1" fill="hold">
                                          <p:stCondLst>
                                            <p:cond delay="0"/>
                                          </p:stCondLst>
                                        </p:cTn>
                                        <p:tgtEl>
                                          <p:spTgt spid="33826"/>
                                        </p:tgtEl>
                                        <p:attrNameLst>
                                          <p:attrName>style.visibility</p:attrName>
                                        </p:attrNameLst>
                                      </p:cBhvr>
                                      <p:to>
                                        <p:strVal val="visible"/>
                                      </p:to>
                                    </p:set>
                                    <p:animEffect transition="in" filter="wipe(left)">
                                      <p:cBhvr>
                                        <p:cTn id="64" dur="500"/>
                                        <p:tgtEl>
                                          <p:spTgt spid="33826"/>
                                        </p:tgtEl>
                                      </p:cBhvr>
                                    </p:animEffect>
                                  </p:childTnLst>
                                </p:cTn>
                              </p:par>
                            </p:childTnLst>
                          </p:cTn>
                        </p:par>
                        <p:par>
                          <p:cTn id="65" fill="hold" nodeType="afterGroup">
                            <p:stCondLst>
                              <p:cond delay="1000"/>
                            </p:stCondLst>
                            <p:childTnLst>
                              <p:par>
                                <p:cTn id="66" presetID="1" presetClass="entr" presetSubtype="0" fill="hold" nodeType="afterEffect">
                                  <p:stCondLst>
                                    <p:cond delay="0"/>
                                  </p:stCondLst>
                                  <p:childTnLst>
                                    <p:set>
                                      <p:cBhvr>
                                        <p:cTn id="67" dur="1" fill="hold">
                                          <p:stCondLst>
                                            <p:cond delay="0"/>
                                          </p:stCondLst>
                                        </p:cTn>
                                        <p:tgtEl>
                                          <p:spTgt spid="33834"/>
                                        </p:tgtEl>
                                        <p:attrNameLst>
                                          <p:attrName>style.visibility</p:attrName>
                                        </p:attrNameLst>
                                      </p:cBhvr>
                                      <p:to>
                                        <p:strVal val="visible"/>
                                      </p:to>
                                    </p:set>
                                  </p:childTnLst>
                                </p:cTn>
                              </p:par>
                            </p:childTnLst>
                          </p:cTn>
                        </p:par>
                        <p:par>
                          <p:cTn id="68" fill="hold" nodeType="afterGroup">
                            <p:stCondLst>
                              <p:cond delay="1000"/>
                            </p:stCondLst>
                            <p:childTnLst>
                              <p:par>
                                <p:cTn id="69" presetID="22" presetClass="entr" presetSubtype="2" fill="hold" grpId="0" nodeType="afterEffect">
                                  <p:stCondLst>
                                    <p:cond delay="0"/>
                                  </p:stCondLst>
                                  <p:childTnLst>
                                    <p:set>
                                      <p:cBhvr>
                                        <p:cTn id="70" dur="1" fill="hold">
                                          <p:stCondLst>
                                            <p:cond delay="0"/>
                                          </p:stCondLst>
                                        </p:cTn>
                                        <p:tgtEl>
                                          <p:spTgt spid="33833"/>
                                        </p:tgtEl>
                                        <p:attrNameLst>
                                          <p:attrName>style.visibility</p:attrName>
                                        </p:attrNameLst>
                                      </p:cBhvr>
                                      <p:to>
                                        <p:strVal val="visible"/>
                                      </p:to>
                                    </p:set>
                                    <p:animEffect transition="in" filter="wipe(right)">
                                      <p:cBhvr>
                                        <p:cTn id="71" dur="500"/>
                                        <p:tgtEl>
                                          <p:spTgt spid="33833"/>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iterate type="lt">
                                    <p:tmAbs val="100"/>
                                  </p:iterate>
                                  <p:childTnLst>
                                    <p:set>
                                      <p:cBhvr>
                                        <p:cTn id="75" dur="1" fill="hold">
                                          <p:stCondLst>
                                            <p:cond delay="0"/>
                                          </p:stCondLst>
                                        </p:cTn>
                                        <p:tgtEl>
                                          <p:spTgt spid="33836"/>
                                        </p:tgtEl>
                                        <p:attrNameLst>
                                          <p:attrName>style.visibility</p:attrName>
                                        </p:attrNameLst>
                                      </p:cBhvr>
                                      <p:to>
                                        <p:strVal val="visible"/>
                                      </p:to>
                                    </p:set>
                                  </p:childTnLst>
                                </p:cTn>
                              </p:par>
                            </p:childTnLst>
                          </p:cTn>
                        </p:par>
                        <p:par>
                          <p:cTn id="76" fill="hold" nodeType="afterGroup">
                            <p:stCondLst>
                              <p:cond delay="9001"/>
                            </p:stCondLst>
                            <p:childTnLst>
                              <p:par>
                                <p:cTn id="77" presetID="22" presetClass="entr" presetSubtype="8" fill="hold" nodeType="afterEffect">
                                  <p:stCondLst>
                                    <p:cond delay="0"/>
                                  </p:stCondLst>
                                  <p:childTnLst>
                                    <p:set>
                                      <p:cBhvr>
                                        <p:cTn id="78" dur="1" fill="hold">
                                          <p:stCondLst>
                                            <p:cond delay="0"/>
                                          </p:stCondLst>
                                        </p:cTn>
                                        <p:tgtEl>
                                          <p:spTgt spid="33837"/>
                                        </p:tgtEl>
                                        <p:attrNameLst>
                                          <p:attrName>style.visibility</p:attrName>
                                        </p:attrNameLst>
                                      </p:cBhvr>
                                      <p:to>
                                        <p:strVal val="visible"/>
                                      </p:to>
                                    </p:set>
                                    <p:animEffect transition="in" filter="wipe(left)">
                                      <p:cBhvr>
                                        <p:cTn id="79" dur="500"/>
                                        <p:tgtEl>
                                          <p:spTgt spid="33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18" grpId="0"/>
      <p:bldP spid="33821" grpId="0"/>
      <p:bldP spid="33823" grpId="0"/>
      <p:bldP spid="33825" grpId="0"/>
      <p:bldP spid="33827" grpId="0" animBg="1"/>
      <p:bldP spid="33829" grpId="0" animBg="1"/>
      <p:bldP spid="33831" grpId="0" animBg="1"/>
      <p:bldP spid="33833" grpId="0" animBg="1"/>
      <p:bldP spid="33836"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lstStyle/>
          <a:p>
            <a:r>
              <a:rPr lang="en-US" altLang="zh-CN" sz="3600" smtClean="0">
                <a:ea typeface="宋体" charset="-122"/>
              </a:rPr>
              <a:t>3.6.2</a:t>
            </a:r>
            <a:r>
              <a:rPr lang="zh-CN" altLang="en-US" sz="3600" smtClean="0">
                <a:ea typeface="宋体" charset="-122"/>
              </a:rPr>
              <a:t>负载星形联结三相电路</a:t>
            </a:r>
            <a:r>
              <a:rPr lang="zh-CN" altLang="en-US" sz="3600" smtClean="0">
                <a:ea typeface="楷体_GB2312" pitchFamily="49" charset="-122"/>
              </a:rPr>
              <a:t>（续</a:t>
            </a:r>
            <a:r>
              <a:rPr lang="en-US" altLang="zh-CN" sz="3600" smtClean="0">
                <a:ea typeface="楷体_GB2312" pitchFamily="49" charset="-122"/>
              </a:rPr>
              <a:t>1</a:t>
            </a:r>
            <a:r>
              <a:rPr lang="zh-CN" altLang="en-US" sz="3600" smtClean="0">
                <a:ea typeface="楷体_GB2312" pitchFamily="49" charset="-122"/>
              </a:rPr>
              <a:t>）</a:t>
            </a:r>
          </a:p>
        </p:txBody>
      </p:sp>
      <p:sp>
        <p:nvSpPr>
          <p:cNvPr id="40965" name="Rectangle 3"/>
          <p:cNvSpPr>
            <a:spLocks noGrp="1" noChangeArrowheads="1"/>
          </p:cNvSpPr>
          <p:nvPr>
            <p:ph sz="quarter" idx="11"/>
          </p:nvPr>
        </p:nvSpPr>
        <p:spPr/>
        <p:txBody>
          <a:bodyPr/>
          <a:lstStyle/>
          <a:p>
            <a:r>
              <a:rPr lang="zh-CN" altLang="en-US" smtClean="0">
                <a:ea typeface="宋体" charset="-122"/>
              </a:rPr>
              <a:t>负载电流计算</a:t>
            </a:r>
          </a:p>
          <a:p>
            <a:pPr lvl="1"/>
            <a:r>
              <a:rPr lang="zh-CN" altLang="en-US" smtClean="0"/>
              <a:t>线（相）电流</a:t>
            </a:r>
          </a:p>
        </p:txBody>
      </p:sp>
      <p:graphicFrame>
        <p:nvGraphicFramePr>
          <p:cNvPr id="46084" name="Object 2"/>
          <p:cNvGraphicFramePr>
            <a:graphicFrameLocks noChangeAspect="1"/>
          </p:cNvGraphicFramePr>
          <p:nvPr/>
        </p:nvGraphicFramePr>
        <p:xfrm>
          <a:off x="1325563" y="2054225"/>
          <a:ext cx="6754812" cy="3124200"/>
        </p:xfrm>
        <a:graphic>
          <a:graphicData uri="http://schemas.openxmlformats.org/presentationml/2006/ole">
            <mc:AlternateContent xmlns:mc="http://schemas.openxmlformats.org/markup-compatibility/2006">
              <mc:Choice xmlns:v="urn:schemas-microsoft-com:vml" Requires="v">
                <p:oleObj spid="_x0000_s41047" name="Equation" r:id="rId3" imgW="3022600" imgH="1397000" progId="">
                  <p:embed/>
                </p:oleObj>
              </mc:Choice>
              <mc:Fallback>
                <p:oleObj name="Equation" r:id="rId3" imgW="3022600" imgH="1397000" progId="">
                  <p:embed/>
                  <p:pic>
                    <p:nvPicPr>
                      <p:cNvPr id="0" name="Picture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563" y="2054225"/>
                        <a:ext cx="6754812" cy="312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85" name="Text Box 5"/>
          <p:cNvSpPr txBox="1">
            <a:spLocks noChangeArrowheads="1"/>
          </p:cNvSpPr>
          <p:nvPr/>
        </p:nvSpPr>
        <p:spPr bwMode="auto">
          <a:xfrm>
            <a:off x="642938" y="5089525"/>
            <a:ext cx="2371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SzPct val="100000"/>
              <a:buFont typeface="Wingdings" pitchFamily="2" charset="2"/>
              <a:buChar char="Ø"/>
            </a:pPr>
            <a:r>
              <a:rPr lang="en-US" altLang="zh-CN" sz="2400" b="1">
                <a:solidFill>
                  <a:schemeClr val="tx2"/>
                </a:solidFill>
              </a:rPr>
              <a:t> </a:t>
            </a:r>
            <a:r>
              <a:rPr lang="zh-CN" altLang="en-US" sz="2400" b="1">
                <a:solidFill>
                  <a:schemeClr val="tx2"/>
                </a:solidFill>
              </a:rPr>
              <a:t>中性线电流：</a:t>
            </a:r>
          </a:p>
        </p:txBody>
      </p:sp>
      <p:graphicFrame>
        <p:nvGraphicFramePr>
          <p:cNvPr id="46086" name="Object 3"/>
          <p:cNvGraphicFramePr>
            <a:graphicFrameLocks noChangeAspect="1"/>
          </p:cNvGraphicFramePr>
          <p:nvPr/>
        </p:nvGraphicFramePr>
        <p:xfrm>
          <a:off x="1325563" y="5699125"/>
          <a:ext cx="3573462" cy="539750"/>
        </p:xfrm>
        <a:graphic>
          <a:graphicData uri="http://schemas.openxmlformats.org/presentationml/2006/ole">
            <mc:AlternateContent xmlns:mc="http://schemas.openxmlformats.org/markup-compatibility/2006">
              <mc:Choice xmlns:v="urn:schemas-microsoft-com:vml" Requires="v">
                <p:oleObj spid="_x0000_s41048" name="Equation" r:id="rId5" imgW="1600200" imgH="241300" progId="">
                  <p:embed/>
                </p:oleObj>
              </mc:Choice>
              <mc:Fallback>
                <p:oleObj name="Equation" r:id="rId5" imgW="1600200" imgH="241300" progId="">
                  <p:embed/>
                  <p:pic>
                    <p:nvPicPr>
                      <p:cNvPr id="0" name="Picture 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5563" y="5699125"/>
                        <a:ext cx="3573462"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113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46084"/>
                                        </p:tgtEl>
                                        <p:attrNameLst>
                                          <p:attrName>style.visibility</p:attrName>
                                        </p:attrNameLst>
                                      </p:cBhvr>
                                      <p:to>
                                        <p:strVal val="visible"/>
                                      </p:to>
                                    </p:set>
                                    <p:animEffect transition="in" filter="wipe(up)">
                                      <p:cBhvr>
                                        <p:cTn id="7" dur="2000"/>
                                        <p:tgtEl>
                                          <p:spTgt spid="460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085"/>
                                        </p:tgtEl>
                                        <p:attrNameLst>
                                          <p:attrName>style.visibility</p:attrName>
                                        </p:attrNameLst>
                                      </p:cBhvr>
                                      <p:to>
                                        <p:strVal val="visible"/>
                                      </p:to>
                                    </p:set>
                                    <p:animEffect transition="in" filter="wipe(left)">
                                      <p:cBhvr>
                                        <p:cTn id="12" dur="500"/>
                                        <p:tgtEl>
                                          <p:spTgt spid="46085"/>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46086"/>
                                        </p:tgtEl>
                                        <p:attrNameLst>
                                          <p:attrName>style.visibility</p:attrName>
                                        </p:attrNameLst>
                                      </p:cBhvr>
                                      <p:to>
                                        <p:strVal val="visible"/>
                                      </p:to>
                                    </p:set>
                                    <p:animEffect transition="in" filter="wipe(left)">
                                      <p:cBhvr>
                                        <p:cTn id="16" dur="500"/>
                                        <p:tgtEl>
                                          <p:spTgt spid="46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2" name="Rectangle 2"/>
          <p:cNvSpPr>
            <a:spLocks noGrp="1" noChangeArrowheads="1"/>
          </p:cNvSpPr>
          <p:nvPr>
            <p:ph type="title"/>
          </p:nvPr>
        </p:nvSpPr>
        <p:spPr/>
        <p:txBody>
          <a:bodyPr/>
          <a:lstStyle/>
          <a:p>
            <a:r>
              <a:rPr lang="en-US" altLang="zh-CN" sz="3600" smtClean="0">
                <a:ea typeface="宋体" charset="-122"/>
              </a:rPr>
              <a:t>3.6.2</a:t>
            </a:r>
            <a:r>
              <a:rPr lang="zh-CN" altLang="en-US" sz="3600" smtClean="0">
                <a:ea typeface="宋体" charset="-122"/>
              </a:rPr>
              <a:t>负载星形联结三相电路</a:t>
            </a:r>
            <a:r>
              <a:rPr lang="zh-CN" altLang="en-US" smtClean="0">
                <a:ea typeface="楷体_GB2312" pitchFamily="49" charset="-122"/>
              </a:rPr>
              <a:t>（续</a:t>
            </a:r>
            <a:r>
              <a:rPr lang="en-US" altLang="zh-CN" smtClean="0">
                <a:ea typeface="楷体_GB2312" pitchFamily="49" charset="-122"/>
              </a:rPr>
              <a:t>2</a:t>
            </a:r>
            <a:r>
              <a:rPr lang="zh-CN" altLang="en-US" smtClean="0">
                <a:ea typeface="楷体_GB2312" pitchFamily="49" charset="-122"/>
              </a:rPr>
              <a:t>）</a:t>
            </a:r>
          </a:p>
        </p:txBody>
      </p:sp>
      <p:sp>
        <p:nvSpPr>
          <p:cNvPr id="41993" name="Rectangle 3"/>
          <p:cNvSpPr>
            <a:spLocks noGrp="1" noChangeArrowheads="1"/>
          </p:cNvSpPr>
          <p:nvPr>
            <p:ph sz="quarter" idx="11"/>
          </p:nvPr>
        </p:nvSpPr>
        <p:spPr/>
        <p:txBody>
          <a:bodyPr/>
          <a:lstStyle/>
          <a:p>
            <a:r>
              <a:rPr lang="zh-CN" altLang="en-US" smtClean="0">
                <a:ea typeface="宋体" charset="-122"/>
              </a:rPr>
              <a:t>对称负载的情况    </a:t>
            </a:r>
            <a:r>
              <a:rPr lang="en-US" altLang="zh-CN" i="1" smtClean="0">
                <a:ea typeface="宋体" charset="-122"/>
              </a:rPr>
              <a:t>Z</a:t>
            </a:r>
            <a:r>
              <a:rPr lang="en-US" altLang="zh-CN" baseline="-25000" smtClean="0">
                <a:ea typeface="宋体" charset="-122"/>
              </a:rPr>
              <a:t>A</a:t>
            </a:r>
            <a:r>
              <a:rPr lang="en-US" altLang="zh-CN" smtClean="0">
                <a:ea typeface="宋体" charset="-122"/>
              </a:rPr>
              <a:t>=</a:t>
            </a:r>
            <a:r>
              <a:rPr lang="en-US" altLang="zh-CN" i="1" smtClean="0">
                <a:ea typeface="宋体" charset="-122"/>
              </a:rPr>
              <a:t>Z</a:t>
            </a:r>
            <a:r>
              <a:rPr lang="en-US" altLang="zh-CN" baseline="-25000" smtClean="0">
                <a:ea typeface="宋体" charset="-122"/>
              </a:rPr>
              <a:t>B</a:t>
            </a:r>
            <a:r>
              <a:rPr lang="en-US" altLang="zh-CN" smtClean="0">
                <a:ea typeface="宋体" charset="-122"/>
              </a:rPr>
              <a:t>=</a:t>
            </a:r>
            <a:r>
              <a:rPr lang="en-US" altLang="zh-CN" i="1" smtClean="0">
                <a:ea typeface="宋体" charset="-122"/>
              </a:rPr>
              <a:t>Z</a:t>
            </a:r>
            <a:r>
              <a:rPr lang="en-US" altLang="zh-CN" baseline="-25000" smtClean="0">
                <a:ea typeface="宋体" charset="-122"/>
              </a:rPr>
              <a:t>C</a:t>
            </a:r>
            <a:r>
              <a:rPr lang="en-US" altLang="zh-CN" i="1" smtClean="0">
                <a:ea typeface="宋体" charset="-122"/>
              </a:rPr>
              <a:t>=Z</a:t>
            </a:r>
          </a:p>
          <a:p>
            <a:pPr lvl="1"/>
            <a:r>
              <a:rPr lang="zh-CN" altLang="en-US" smtClean="0"/>
              <a:t>线（相）电流</a:t>
            </a:r>
            <a:endParaRPr lang="zh-CN" altLang="en-US" i="1" baseline="-25000" smtClean="0"/>
          </a:p>
        </p:txBody>
      </p:sp>
      <p:graphicFrame>
        <p:nvGraphicFramePr>
          <p:cNvPr id="47108" name="Object 2"/>
          <p:cNvGraphicFramePr>
            <a:graphicFrameLocks noChangeAspect="1"/>
          </p:cNvGraphicFramePr>
          <p:nvPr/>
        </p:nvGraphicFramePr>
        <p:xfrm>
          <a:off x="1073150" y="2019300"/>
          <a:ext cx="4059238" cy="3009900"/>
        </p:xfrm>
        <a:graphic>
          <a:graphicData uri="http://schemas.openxmlformats.org/presentationml/2006/ole">
            <mc:AlternateContent xmlns:mc="http://schemas.openxmlformats.org/markup-compatibility/2006">
              <mc:Choice xmlns:v="urn:schemas-microsoft-com:vml" Requires="v">
                <p:oleObj spid="_x0000_s42241" name="Equation" r:id="rId3" imgW="1816100" imgH="1346200" progId="">
                  <p:embed/>
                </p:oleObj>
              </mc:Choice>
              <mc:Fallback>
                <p:oleObj name="Equation" r:id="rId3" imgW="1816100" imgH="1346200" progId="">
                  <p:embed/>
                  <p:pic>
                    <p:nvPicPr>
                      <p:cNvPr id="0" name="Picture 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150" y="2019300"/>
                        <a:ext cx="4059238" cy="300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09" name="Text Box 5"/>
          <p:cNvSpPr txBox="1">
            <a:spLocks noChangeArrowheads="1"/>
          </p:cNvSpPr>
          <p:nvPr/>
        </p:nvSpPr>
        <p:spPr bwMode="auto">
          <a:xfrm>
            <a:off x="714375" y="5089525"/>
            <a:ext cx="2054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SzPct val="100000"/>
              <a:buFont typeface="Wingdings" pitchFamily="2" charset="2"/>
              <a:buChar char="Ø"/>
            </a:pPr>
            <a:r>
              <a:rPr lang="en-US" altLang="zh-CN" sz="2400" b="1">
                <a:solidFill>
                  <a:schemeClr val="tx2"/>
                </a:solidFill>
                <a:latin typeface="Times New Roman" pitchFamily="18" charset="0"/>
                <a:cs typeface="Times New Roman" pitchFamily="18" charset="0"/>
              </a:rPr>
              <a:t> </a:t>
            </a:r>
            <a:r>
              <a:rPr lang="zh-CN" altLang="en-US" sz="2400" b="1">
                <a:solidFill>
                  <a:schemeClr val="tx2"/>
                </a:solidFill>
                <a:latin typeface="Times New Roman" pitchFamily="18" charset="0"/>
                <a:cs typeface="Times New Roman" pitchFamily="18" charset="0"/>
              </a:rPr>
              <a:t>中线电流：</a:t>
            </a:r>
          </a:p>
        </p:txBody>
      </p:sp>
      <p:graphicFrame>
        <p:nvGraphicFramePr>
          <p:cNvPr id="47110" name="Object 3"/>
          <p:cNvGraphicFramePr>
            <a:graphicFrameLocks noChangeAspect="1"/>
          </p:cNvGraphicFramePr>
          <p:nvPr/>
        </p:nvGraphicFramePr>
        <p:xfrm>
          <a:off x="1087438" y="5699125"/>
          <a:ext cx="2835275" cy="539750"/>
        </p:xfrm>
        <a:graphic>
          <a:graphicData uri="http://schemas.openxmlformats.org/presentationml/2006/ole">
            <mc:AlternateContent xmlns:mc="http://schemas.openxmlformats.org/markup-compatibility/2006">
              <mc:Choice xmlns:v="urn:schemas-microsoft-com:vml" Requires="v">
                <p:oleObj spid="_x0000_s42242" name="Equation" r:id="rId5" imgW="1269449" imgH="241195" progId="">
                  <p:embed/>
                </p:oleObj>
              </mc:Choice>
              <mc:Fallback>
                <p:oleObj name="Equation" r:id="rId5" imgW="1269449" imgH="241195" progId="">
                  <p:embed/>
                  <p:pic>
                    <p:nvPicPr>
                      <p:cNvPr id="0" name="Picture 2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438" y="5699125"/>
                        <a:ext cx="2835275"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11" name="Line 7"/>
          <p:cNvSpPr>
            <a:spLocks noChangeShapeType="1"/>
          </p:cNvSpPr>
          <p:nvPr/>
        </p:nvSpPr>
        <p:spPr bwMode="auto">
          <a:xfrm>
            <a:off x="6384925" y="3352800"/>
            <a:ext cx="2393950" cy="0"/>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7112" name="Line 8"/>
          <p:cNvSpPr>
            <a:spLocks noChangeShapeType="1"/>
          </p:cNvSpPr>
          <p:nvPr/>
        </p:nvSpPr>
        <p:spPr bwMode="auto">
          <a:xfrm>
            <a:off x="6399213" y="3368675"/>
            <a:ext cx="1311275" cy="655638"/>
          </a:xfrm>
          <a:prstGeom prst="line">
            <a:avLst/>
          </a:prstGeom>
          <a:noFill/>
          <a:ln w="28575">
            <a:solidFill>
              <a:srgbClr val="FF0000"/>
            </a:solidFill>
            <a:round/>
            <a:headEnd/>
            <a:tailEnd type="stealth" w="lg" len="lg"/>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7113" name="Line 9"/>
          <p:cNvSpPr>
            <a:spLocks noChangeShapeType="1"/>
          </p:cNvSpPr>
          <p:nvPr/>
        </p:nvSpPr>
        <p:spPr bwMode="auto">
          <a:xfrm rot="7200000">
            <a:off x="5130006" y="3428207"/>
            <a:ext cx="1311275" cy="655638"/>
          </a:xfrm>
          <a:prstGeom prst="line">
            <a:avLst/>
          </a:prstGeom>
          <a:noFill/>
          <a:ln w="28575">
            <a:solidFill>
              <a:srgbClr val="FF0000"/>
            </a:solidFill>
            <a:round/>
            <a:headEnd/>
            <a:tailEnd type="stealth" w="lg" len="lg"/>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7114" name="Line 10"/>
          <p:cNvSpPr>
            <a:spLocks noChangeShapeType="1"/>
          </p:cNvSpPr>
          <p:nvPr/>
        </p:nvSpPr>
        <p:spPr bwMode="auto">
          <a:xfrm rot="-7200000">
            <a:off x="5709444" y="2299494"/>
            <a:ext cx="1311275" cy="655637"/>
          </a:xfrm>
          <a:prstGeom prst="line">
            <a:avLst/>
          </a:prstGeom>
          <a:noFill/>
          <a:ln w="28575">
            <a:solidFill>
              <a:srgbClr val="FF0000"/>
            </a:solidFill>
            <a:round/>
            <a:headEnd/>
            <a:tailEnd type="stealth" w="lg" len="lg"/>
          </a:ln>
          <a:extLst>
            <a:ext uri="{909E8E84-426E-40DD-AFC4-6F175D3DCCD1}">
              <a14:hiddenFill xmlns:a14="http://schemas.microsoft.com/office/drawing/2010/main">
                <a:noFill/>
              </a14:hiddenFill>
            </a:ext>
          </a:extLst>
        </p:spPr>
        <p:txBody>
          <a:bodyPr wrap="none">
            <a:spAutoFit/>
          </a:bodyPr>
          <a:lstStyle/>
          <a:p>
            <a:endParaRPr lang="zh-CN" altLang="en-US"/>
          </a:p>
        </p:txBody>
      </p:sp>
      <p:graphicFrame>
        <p:nvGraphicFramePr>
          <p:cNvPr id="47115" name="Object 4"/>
          <p:cNvGraphicFramePr>
            <a:graphicFrameLocks noChangeAspect="1"/>
          </p:cNvGraphicFramePr>
          <p:nvPr/>
        </p:nvGraphicFramePr>
        <p:xfrm>
          <a:off x="7837488" y="3787775"/>
          <a:ext cx="396875" cy="539750"/>
        </p:xfrm>
        <a:graphic>
          <a:graphicData uri="http://schemas.openxmlformats.org/presentationml/2006/ole">
            <mc:AlternateContent xmlns:mc="http://schemas.openxmlformats.org/markup-compatibility/2006">
              <mc:Choice xmlns:v="urn:schemas-microsoft-com:vml" Requires="v">
                <p:oleObj spid="_x0000_s42243" name="Equation" r:id="rId7" imgW="177646" imgH="241091" progId="">
                  <p:embed/>
                </p:oleObj>
              </mc:Choice>
              <mc:Fallback>
                <p:oleObj name="Equation" r:id="rId7" imgW="177646" imgH="241091" progId="">
                  <p:embed/>
                  <p:pic>
                    <p:nvPicPr>
                      <p:cNvPr id="0" name="Picture 2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37488" y="3787775"/>
                        <a:ext cx="396875"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16" name="Object 5"/>
          <p:cNvGraphicFramePr>
            <a:graphicFrameLocks noChangeAspect="1"/>
          </p:cNvGraphicFramePr>
          <p:nvPr/>
        </p:nvGraphicFramePr>
        <p:xfrm>
          <a:off x="5303838" y="3983038"/>
          <a:ext cx="396875" cy="539750"/>
        </p:xfrm>
        <a:graphic>
          <a:graphicData uri="http://schemas.openxmlformats.org/presentationml/2006/ole">
            <mc:AlternateContent xmlns:mc="http://schemas.openxmlformats.org/markup-compatibility/2006">
              <mc:Choice xmlns:v="urn:schemas-microsoft-com:vml" Requires="v">
                <p:oleObj spid="_x0000_s42244" name="Equation" r:id="rId9" imgW="177646" imgH="241091" progId="">
                  <p:embed/>
                </p:oleObj>
              </mc:Choice>
              <mc:Fallback>
                <p:oleObj name="Equation" r:id="rId9" imgW="177646" imgH="241091" progId="">
                  <p:embed/>
                  <p:pic>
                    <p:nvPicPr>
                      <p:cNvPr id="0" name="Picture 2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3838" y="3983038"/>
                        <a:ext cx="396875"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17" name="Object 6"/>
          <p:cNvGraphicFramePr>
            <a:graphicFrameLocks noChangeAspect="1"/>
          </p:cNvGraphicFramePr>
          <p:nvPr/>
        </p:nvGraphicFramePr>
        <p:xfrm>
          <a:off x="6538913" y="1757363"/>
          <a:ext cx="396875" cy="539750"/>
        </p:xfrm>
        <a:graphic>
          <a:graphicData uri="http://schemas.openxmlformats.org/presentationml/2006/ole">
            <mc:AlternateContent xmlns:mc="http://schemas.openxmlformats.org/markup-compatibility/2006">
              <mc:Choice xmlns:v="urn:schemas-microsoft-com:vml" Requires="v">
                <p:oleObj spid="_x0000_s42245" name="Equation" r:id="rId11" imgW="177646" imgH="241091" progId="">
                  <p:embed/>
                </p:oleObj>
              </mc:Choice>
              <mc:Fallback>
                <p:oleObj name="Equation" r:id="rId11" imgW="177646" imgH="241091" progId="">
                  <p:embed/>
                  <p:pic>
                    <p:nvPicPr>
                      <p:cNvPr id="0" name="Picture 2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38913" y="1757363"/>
                        <a:ext cx="396875"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18" name="Object 7"/>
          <p:cNvGraphicFramePr>
            <a:graphicFrameLocks noChangeAspect="1"/>
          </p:cNvGraphicFramePr>
          <p:nvPr/>
        </p:nvGraphicFramePr>
        <p:xfrm>
          <a:off x="8377238" y="2657475"/>
          <a:ext cx="623887" cy="539750"/>
        </p:xfrm>
        <a:graphic>
          <a:graphicData uri="http://schemas.openxmlformats.org/presentationml/2006/ole">
            <mc:AlternateContent xmlns:mc="http://schemas.openxmlformats.org/markup-compatibility/2006">
              <mc:Choice xmlns:v="urn:schemas-microsoft-com:vml" Requires="v">
                <p:oleObj spid="_x0000_s42246" name="Equation" r:id="rId13" imgW="279279" imgH="241195" progId="">
                  <p:embed/>
                </p:oleObj>
              </mc:Choice>
              <mc:Fallback>
                <p:oleObj name="Equation" r:id="rId13" imgW="279279" imgH="241195" progId="">
                  <p:embed/>
                  <p:pic>
                    <p:nvPicPr>
                      <p:cNvPr id="0" name="Picture 2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77238" y="2657475"/>
                        <a:ext cx="623887"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19" name="Text Box 15"/>
          <p:cNvSpPr txBox="1">
            <a:spLocks noChangeArrowheads="1"/>
          </p:cNvSpPr>
          <p:nvPr/>
        </p:nvSpPr>
        <p:spPr bwMode="auto">
          <a:xfrm>
            <a:off x="5478463" y="4400550"/>
            <a:ext cx="33480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SzPct val="80000"/>
              <a:buFont typeface="Wingdings" pitchFamily="2" charset="2"/>
              <a:buNone/>
            </a:pPr>
            <a:r>
              <a:rPr lang="en-US" altLang="zh-CN" sz="2400" b="1">
                <a:solidFill>
                  <a:schemeClr val="tx2"/>
                </a:solidFill>
                <a:latin typeface="Times New Roman" pitchFamily="18" charset="0"/>
                <a:cs typeface="Times New Roman" pitchFamily="18" charset="0"/>
              </a:rPr>
              <a:t> </a:t>
            </a:r>
            <a:r>
              <a:rPr lang="zh-CN" altLang="en-US" sz="2400" b="1">
                <a:solidFill>
                  <a:schemeClr val="tx2"/>
                </a:solidFill>
                <a:latin typeface="Times New Roman" pitchFamily="18" charset="0"/>
                <a:cs typeface="Times New Roman" pitchFamily="18" charset="0"/>
              </a:rPr>
              <a:t>负载线（相）电流对称</a:t>
            </a:r>
          </a:p>
        </p:txBody>
      </p:sp>
      <p:sp>
        <p:nvSpPr>
          <p:cNvPr id="47120" name="Rectangle 16"/>
          <p:cNvSpPr>
            <a:spLocks noChangeArrowheads="1"/>
          </p:cNvSpPr>
          <p:nvPr/>
        </p:nvSpPr>
        <p:spPr bwMode="auto">
          <a:xfrm>
            <a:off x="4152900" y="5446713"/>
            <a:ext cx="4816475" cy="830262"/>
          </a:xfrm>
          <a:prstGeom prst="rect">
            <a:avLst/>
          </a:prstGeom>
          <a:noFill/>
          <a:ln w="28575" algn="ctr">
            <a:solidFill>
              <a:srgbClr val="FF0000"/>
            </a:solidFill>
            <a:miter lim="800000"/>
            <a:headEnd/>
            <a:tailEnd type="none" w="lg" len="lg"/>
          </a:ln>
          <a:extLst>
            <a:ext uri="{909E8E84-426E-40DD-AFC4-6F175D3DCCD1}">
              <a14:hiddenFill xmlns:a14="http://schemas.microsoft.com/office/drawing/2010/main">
                <a:solidFill>
                  <a:srgbClr val="FFFFFF"/>
                </a:solidFill>
              </a14:hiddenFill>
            </a:ext>
          </a:extLst>
        </p:spPr>
        <p:txBody>
          <a:bodyPr>
            <a:spAutoFit/>
          </a:bodyPr>
          <a:lstStyle/>
          <a:p>
            <a:r>
              <a:rPr kumimoji="1" lang="zh-CN" altLang="en-US" sz="2400" b="1">
                <a:solidFill>
                  <a:schemeClr val="tx2"/>
                </a:solidFill>
                <a:latin typeface="Times New Roman" pitchFamily="18" charset="0"/>
                <a:cs typeface="Times New Roman" pitchFamily="18" charset="0"/>
              </a:rPr>
              <a:t>三相完全对称时，中性线电流为</a:t>
            </a:r>
            <a:r>
              <a:rPr kumimoji="1" lang="en-US" altLang="zh-CN" sz="2400" b="1">
                <a:solidFill>
                  <a:schemeClr val="tx2"/>
                </a:solidFill>
                <a:latin typeface="Times New Roman" pitchFamily="18" charset="0"/>
                <a:cs typeface="Times New Roman" pitchFamily="18" charset="0"/>
              </a:rPr>
              <a:t>0</a:t>
            </a:r>
            <a:r>
              <a:rPr kumimoji="1" lang="zh-CN" altLang="en-US" sz="2400" b="1">
                <a:solidFill>
                  <a:schemeClr val="tx2"/>
                </a:solidFill>
                <a:latin typeface="Times New Roman" pitchFamily="18" charset="0"/>
                <a:cs typeface="Times New Roman" pitchFamily="18" charset="0"/>
              </a:rPr>
              <a:t>，可以取消，称为三相三线制供电。</a:t>
            </a: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114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47108"/>
                                        </p:tgtEl>
                                        <p:attrNameLst>
                                          <p:attrName>style.visibility</p:attrName>
                                        </p:attrNameLst>
                                      </p:cBhvr>
                                      <p:to>
                                        <p:strVal val="visible"/>
                                      </p:to>
                                    </p:set>
                                    <p:animEffect transition="in" filter="wipe(up)">
                                      <p:cBhvr>
                                        <p:cTn id="7" dur="2000"/>
                                        <p:tgtEl>
                                          <p:spTgt spid="47108"/>
                                        </p:tgtEl>
                                      </p:cBhvr>
                                    </p:animEffect>
                                  </p:childTnLst>
                                </p:cTn>
                              </p:par>
                            </p:childTnLst>
                          </p:cTn>
                        </p:par>
                        <p:par>
                          <p:cTn id="8" fill="hold" nodeType="afterGroup">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47111"/>
                                        </p:tgtEl>
                                        <p:attrNameLst>
                                          <p:attrName>style.visibility</p:attrName>
                                        </p:attrNameLst>
                                      </p:cBhvr>
                                      <p:to>
                                        <p:strVal val="visible"/>
                                      </p:to>
                                    </p:set>
                                    <p:animEffect transition="in" filter="wipe(left)">
                                      <p:cBhvr>
                                        <p:cTn id="11" dur="500"/>
                                        <p:tgtEl>
                                          <p:spTgt spid="47111"/>
                                        </p:tgtEl>
                                      </p:cBhvr>
                                    </p:animEffect>
                                  </p:childTnLst>
                                </p:cTn>
                              </p:par>
                            </p:childTnLst>
                          </p:cTn>
                        </p:par>
                        <p:par>
                          <p:cTn id="12" fill="hold" nodeType="afterGroup">
                            <p:stCondLst>
                              <p:cond delay="2500"/>
                            </p:stCondLst>
                            <p:childTnLst>
                              <p:par>
                                <p:cTn id="13" presetID="22" presetClass="entr" presetSubtype="1" fill="hold" nodeType="afterEffect">
                                  <p:stCondLst>
                                    <p:cond delay="0"/>
                                  </p:stCondLst>
                                  <p:childTnLst>
                                    <p:set>
                                      <p:cBhvr>
                                        <p:cTn id="14" dur="1" fill="hold">
                                          <p:stCondLst>
                                            <p:cond delay="0"/>
                                          </p:stCondLst>
                                        </p:cTn>
                                        <p:tgtEl>
                                          <p:spTgt spid="47118"/>
                                        </p:tgtEl>
                                        <p:attrNameLst>
                                          <p:attrName>style.visibility</p:attrName>
                                        </p:attrNameLst>
                                      </p:cBhvr>
                                      <p:to>
                                        <p:strVal val="visible"/>
                                      </p:to>
                                    </p:set>
                                    <p:animEffect transition="in" filter="wipe(up)">
                                      <p:cBhvr>
                                        <p:cTn id="15" dur="1000"/>
                                        <p:tgtEl>
                                          <p:spTgt spid="47118"/>
                                        </p:tgtEl>
                                      </p:cBhvr>
                                    </p:animEffect>
                                  </p:childTnLst>
                                </p:cTn>
                              </p:par>
                            </p:childTnLst>
                          </p:cTn>
                        </p:par>
                        <p:par>
                          <p:cTn id="16" fill="hold" nodeType="afterGroup">
                            <p:stCondLst>
                              <p:cond delay="3500"/>
                            </p:stCondLst>
                            <p:childTnLst>
                              <p:par>
                                <p:cTn id="17" presetID="22" presetClass="entr" presetSubtype="8" fill="hold" grpId="0" nodeType="afterEffect">
                                  <p:stCondLst>
                                    <p:cond delay="0"/>
                                  </p:stCondLst>
                                  <p:childTnLst>
                                    <p:set>
                                      <p:cBhvr>
                                        <p:cTn id="18" dur="1" fill="hold">
                                          <p:stCondLst>
                                            <p:cond delay="0"/>
                                          </p:stCondLst>
                                        </p:cTn>
                                        <p:tgtEl>
                                          <p:spTgt spid="47112"/>
                                        </p:tgtEl>
                                        <p:attrNameLst>
                                          <p:attrName>style.visibility</p:attrName>
                                        </p:attrNameLst>
                                      </p:cBhvr>
                                      <p:to>
                                        <p:strVal val="visible"/>
                                      </p:to>
                                    </p:set>
                                    <p:animEffect transition="in" filter="wipe(left)">
                                      <p:cBhvr>
                                        <p:cTn id="19" dur="500"/>
                                        <p:tgtEl>
                                          <p:spTgt spid="47112"/>
                                        </p:tgtEl>
                                      </p:cBhvr>
                                    </p:animEffect>
                                  </p:childTnLst>
                                </p:cTn>
                              </p:par>
                            </p:childTnLst>
                          </p:cTn>
                        </p:par>
                        <p:par>
                          <p:cTn id="20" fill="hold" nodeType="afterGroup">
                            <p:stCondLst>
                              <p:cond delay="4000"/>
                            </p:stCondLst>
                            <p:childTnLst>
                              <p:par>
                                <p:cTn id="21" presetID="22" presetClass="entr" presetSubtype="1" fill="hold" nodeType="afterEffect">
                                  <p:stCondLst>
                                    <p:cond delay="0"/>
                                  </p:stCondLst>
                                  <p:childTnLst>
                                    <p:set>
                                      <p:cBhvr>
                                        <p:cTn id="22" dur="1" fill="hold">
                                          <p:stCondLst>
                                            <p:cond delay="0"/>
                                          </p:stCondLst>
                                        </p:cTn>
                                        <p:tgtEl>
                                          <p:spTgt spid="47115"/>
                                        </p:tgtEl>
                                        <p:attrNameLst>
                                          <p:attrName>style.visibility</p:attrName>
                                        </p:attrNameLst>
                                      </p:cBhvr>
                                      <p:to>
                                        <p:strVal val="visible"/>
                                      </p:to>
                                    </p:set>
                                    <p:animEffect transition="in" filter="wipe(up)">
                                      <p:cBhvr>
                                        <p:cTn id="23" dur="1000"/>
                                        <p:tgtEl>
                                          <p:spTgt spid="47115"/>
                                        </p:tgtEl>
                                      </p:cBhvr>
                                    </p:animEffect>
                                  </p:childTnLst>
                                </p:cTn>
                              </p:par>
                            </p:childTnLst>
                          </p:cTn>
                        </p:par>
                        <p:par>
                          <p:cTn id="24" fill="hold" nodeType="afterGroup">
                            <p:stCondLst>
                              <p:cond delay="5000"/>
                            </p:stCondLst>
                            <p:childTnLst>
                              <p:par>
                                <p:cTn id="25" presetID="22" presetClass="entr" presetSubtype="2" fill="hold" grpId="0" nodeType="afterEffect">
                                  <p:stCondLst>
                                    <p:cond delay="0"/>
                                  </p:stCondLst>
                                  <p:childTnLst>
                                    <p:set>
                                      <p:cBhvr>
                                        <p:cTn id="26" dur="1" fill="hold">
                                          <p:stCondLst>
                                            <p:cond delay="0"/>
                                          </p:stCondLst>
                                        </p:cTn>
                                        <p:tgtEl>
                                          <p:spTgt spid="47113"/>
                                        </p:tgtEl>
                                        <p:attrNameLst>
                                          <p:attrName>style.visibility</p:attrName>
                                        </p:attrNameLst>
                                      </p:cBhvr>
                                      <p:to>
                                        <p:strVal val="visible"/>
                                      </p:to>
                                    </p:set>
                                    <p:animEffect transition="in" filter="wipe(right)">
                                      <p:cBhvr>
                                        <p:cTn id="27" dur="500"/>
                                        <p:tgtEl>
                                          <p:spTgt spid="47113"/>
                                        </p:tgtEl>
                                      </p:cBhvr>
                                    </p:animEffect>
                                  </p:childTnLst>
                                </p:cTn>
                              </p:par>
                            </p:childTnLst>
                          </p:cTn>
                        </p:par>
                        <p:par>
                          <p:cTn id="28" fill="hold" nodeType="afterGroup">
                            <p:stCondLst>
                              <p:cond delay="5500"/>
                            </p:stCondLst>
                            <p:childTnLst>
                              <p:par>
                                <p:cTn id="29" presetID="22" presetClass="entr" presetSubtype="1" fill="hold" nodeType="afterEffect">
                                  <p:stCondLst>
                                    <p:cond delay="0"/>
                                  </p:stCondLst>
                                  <p:childTnLst>
                                    <p:set>
                                      <p:cBhvr>
                                        <p:cTn id="30" dur="1" fill="hold">
                                          <p:stCondLst>
                                            <p:cond delay="0"/>
                                          </p:stCondLst>
                                        </p:cTn>
                                        <p:tgtEl>
                                          <p:spTgt spid="47116"/>
                                        </p:tgtEl>
                                        <p:attrNameLst>
                                          <p:attrName>style.visibility</p:attrName>
                                        </p:attrNameLst>
                                      </p:cBhvr>
                                      <p:to>
                                        <p:strVal val="visible"/>
                                      </p:to>
                                    </p:set>
                                    <p:animEffect transition="in" filter="wipe(up)">
                                      <p:cBhvr>
                                        <p:cTn id="31" dur="1000"/>
                                        <p:tgtEl>
                                          <p:spTgt spid="47116"/>
                                        </p:tgtEl>
                                      </p:cBhvr>
                                    </p:animEffect>
                                  </p:childTnLst>
                                </p:cTn>
                              </p:par>
                            </p:childTnLst>
                          </p:cTn>
                        </p:par>
                        <p:par>
                          <p:cTn id="32" fill="hold" nodeType="afterGroup">
                            <p:stCondLst>
                              <p:cond delay="6500"/>
                            </p:stCondLst>
                            <p:childTnLst>
                              <p:par>
                                <p:cTn id="33" presetID="22" presetClass="entr" presetSubtype="4" fill="hold" grpId="0" nodeType="afterEffect">
                                  <p:stCondLst>
                                    <p:cond delay="0"/>
                                  </p:stCondLst>
                                  <p:childTnLst>
                                    <p:set>
                                      <p:cBhvr>
                                        <p:cTn id="34" dur="1" fill="hold">
                                          <p:stCondLst>
                                            <p:cond delay="0"/>
                                          </p:stCondLst>
                                        </p:cTn>
                                        <p:tgtEl>
                                          <p:spTgt spid="47114"/>
                                        </p:tgtEl>
                                        <p:attrNameLst>
                                          <p:attrName>style.visibility</p:attrName>
                                        </p:attrNameLst>
                                      </p:cBhvr>
                                      <p:to>
                                        <p:strVal val="visible"/>
                                      </p:to>
                                    </p:set>
                                    <p:animEffect transition="in" filter="wipe(down)">
                                      <p:cBhvr>
                                        <p:cTn id="35" dur="500"/>
                                        <p:tgtEl>
                                          <p:spTgt spid="47114"/>
                                        </p:tgtEl>
                                      </p:cBhvr>
                                    </p:animEffect>
                                  </p:childTnLst>
                                </p:cTn>
                              </p:par>
                            </p:childTnLst>
                          </p:cTn>
                        </p:par>
                        <p:par>
                          <p:cTn id="36" fill="hold" nodeType="afterGroup">
                            <p:stCondLst>
                              <p:cond delay="7000"/>
                            </p:stCondLst>
                            <p:childTnLst>
                              <p:par>
                                <p:cTn id="37" presetID="22" presetClass="entr" presetSubtype="1" fill="hold" nodeType="afterEffect">
                                  <p:stCondLst>
                                    <p:cond delay="0"/>
                                  </p:stCondLst>
                                  <p:childTnLst>
                                    <p:set>
                                      <p:cBhvr>
                                        <p:cTn id="38" dur="1" fill="hold">
                                          <p:stCondLst>
                                            <p:cond delay="0"/>
                                          </p:stCondLst>
                                        </p:cTn>
                                        <p:tgtEl>
                                          <p:spTgt spid="47117"/>
                                        </p:tgtEl>
                                        <p:attrNameLst>
                                          <p:attrName>style.visibility</p:attrName>
                                        </p:attrNameLst>
                                      </p:cBhvr>
                                      <p:to>
                                        <p:strVal val="visible"/>
                                      </p:to>
                                    </p:set>
                                    <p:animEffect transition="in" filter="wipe(up)">
                                      <p:cBhvr>
                                        <p:cTn id="39" dur="1000"/>
                                        <p:tgtEl>
                                          <p:spTgt spid="4711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7119"/>
                                        </p:tgtEl>
                                        <p:attrNameLst>
                                          <p:attrName>style.visibility</p:attrName>
                                        </p:attrNameLst>
                                      </p:cBhvr>
                                      <p:to>
                                        <p:strVal val="visible"/>
                                      </p:to>
                                    </p:set>
                                    <p:animEffect transition="in" filter="wipe(left)">
                                      <p:cBhvr>
                                        <p:cTn id="44" dur="500"/>
                                        <p:tgtEl>
                                          <p:spTgt spid="4711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7109"/>
                                        </p:tgtEl>
                                        <p:attrNameLst>
                                          <p:attrName>style.visibility</p:attrName>
                                        </p:attrNameLst>
                                      </p:cBhvr>
                                      <p:to>
                                        <p:strVal val="visible"/>
                                      </p:to>
                                    </p:set>
                                    <p:animEffect transition="in" filter="wipe(left)">
                                      <p:cBhvr>
                                        <p:cTn id="49" dur="500"/>
                                        <p:tgtEl>
                                          <p:spTgt spid="47109"/>
                                        </p:tgtEl>
                                      </p:cBhvr>
                                    </p:animEffect>
                                  </p:childTnLst>
                                </p:cTn>
                              </p:par>
                            </p:childTnLst>
                          </p:cTn>
                        </p:par>
                        <p:par>
                          <p:cTn id="50" fill="hold" nodeType="afterGroup">
                            <p:stCondLst>
                              <p:cond delay="500"/>
                            </p:stCondLst>
                            <p:childTnLst>
                              <p:par>
                                <p:cTn id="51" presetID="22" presetClass="entr" presetSubtype="8" fill="hold" nodeType="afterEffect">
                                  <p:stCondLst>
                                    <p:cond delay="0"/>
                                  </p:stCondLst>
                                  <p:childTnLst>
                                    <p:set>
                                      <p:cBhvr>
                                        <p:cTn id="52" dur="1" fill="hold">
                                          <p:stCondLst>
                                            <p:cond delay="0"/>
                                          </p:stCondLst>
                                        </p:cTn>
                                        <p:tgtEl>
                                          <p:spTgt spid="47110"/>
                                        </p:tgtEl>
                                        <p:attrNameLst>
                                          <p:attrName>style.visibility</p:attrName>
                                        </p:attrNameLst>
                                      </p:cBhvr>
                                      <p:to>
                                        <p:strVal val="visible"/>
                                      </p:to>
                                    </p:set>
                                    <p:animEffect transition="in" filter="wipe(left)">
                                      <p:cBhvr>
                                        <p:cTn id="53" dur="500"/>
                                        <p:tgtEl>
                                          <p:spTgt spid="4711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iterate type="lt">
                                    <p:tmAbs val="100"/>
                                  </p:iterate>
                                  <p:childTnLst>
                                    <p:set>
                                      <p:cBhvr>
                                        <p:cTn id="57" dur="1" fill="hold">
                                          <p:stCondLst>
                                            <p:cond delay="0"/>
                                          </p:stCondLst>
                                        </p:cTn>
                                        <p:tgtEl>
                                          <p:spTgt spid="47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p:bldP spid="47111" grpId="0" animBg="1"/>
      <p:bldP spid="47112" grpId="0" animBg="1"/>
      <p:bldP spid="47113" grpId="0" animBg="1"/>
      <p:bldP spid="47114" grpId="0" animBg="1"/>
      <p:bldP spid="47119" grpId="0"/>
      <p:bldP spid="47120"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p:cNvSpPr>
            <a:spLocks noGrp="1" noChangeArrowheads="1"/>
          </p:cNvSpPr>
          <p:nvPr>
            <p:ph type="title"/>
          </p:nvPr>
        </p:nvSpPr>
        <p:spPr/>
        <p:txBody>
          <a:bodyPr/>
          <a:lstStyle/>
          <a:p>
            <a:r>
              <a:rPr lang="en-US" altLang="zh-CN" sz="3600" smtClean="0">
                <a:ea typeface="宋体" charset="-122"/>
              </a:rPr>
              <a:t>3.6.2</a:t>
            </a:r>
            <a:r>
              <a:rPr lang="zh-CN" altLang="en-US" sz="3600" smtClean="0">
                <a:ea typeface="宋体" charset="-122"/>
              </a:rPr>
              <a:t>负载星形联结三相电路</a:t>
            </a:r>
            <a:r>
              <a:rPr lang="zh-CN" altLang="en-US" smtClean="0">
                <a:ea typeface="楷体_GB2312" pitchFamily="49" charset="-122"/>
              </a:rPr>
              <a:t>（续</a:t>
            </a:r>
            <a:r>
              <a:rPr lang="en-US" altLang="zh-CN" smtClean="0">
                <a:ea typeface="楷体_GB2312" pitchFamily="49" charset="-122"/>
              </a:rPr>
              <a:t>3</a:t>
            </a:r>
            <a:r>
              <a:rPr lang="zh-CN" altLang="en-US" smtClean="0">
                <a:ea typeface="楷体_GB2312" pitchFamily="49" charset="-122"/>
              </a:rPr>
              <a:t>）</a:t>
            </a:r>
          </a:p>
        </p:txBody>
      </p:sp>
      <p:sp>
        <p:nvSpPr>
          <p:cNvPr id="43014" name="Rectangle 3"/>
          <p:cNvSpPr>
            <a:spLocks noGrp="1" noChangeArrowheads="1"/>
          </p:cNvSpPr>
          <p:nvPr>
            <p:ph sz="quarter" idx="11"/>
          </p:nvPr>
        </p:nvSpPr>
        <p:spPr/>
        <p:txBody>
          <a:bodyPr/>
          <a:lstStyle/>
          <a:p>
            <a:r>
              <a:rPr lang="zh-CN" altLang="en-US" smtClean="0">
                <a:ea typeface="宋体" charset="-122"/>
              </a:rPr>
              <a:t>三相负载不对称</a:t>
            </a:r>
          </a:p>
          <a:p>
            <a:pPr lvl="1"/>
            <a:r>
              <a:rPr lang="zh-CN" altLang="en-US" sz="2400" smtClean="0">
                <a:ea typeface="宋体" charset="-122"/>
              </a:rPr>
              <a:t>有中性线情况：各相电压对称，每相负载电流单独计算，中性线电流一般不为</a:t>
            </a:r>
            <a:r>
              <a:rPr lang="en-US" altLang="zh-CN" sz="2400" smtClean="0">
                <a:ea typeface="宋体" charset="-122"/>
              </a:rPr>
              <a:t>0</a:t>
            </a:r>
            <a:r>
              <a:rPr lang="zh-CN" altLang="en-US" sz="2400" smtClean="0">
                <a:ea typeface="宋体" charset="-122"/>
              </a:rPr>
              <a:t>。例</a:t>
            </a:r>
          </a:p>
        </p:txBody>
      </p:sp>
      <p:graphicFrame>
        <p:nvGraphicFramePr>
          <p:cNvPr id="48209" name="Object 2"/>
          <p:cNvGraphicFramePr>
            <a:graphicFrameLocks noChangeAspect="1"/>
          </p:cNvGraphicFramePr>
          <p:nvPr/>
        </p:nvGraphicFramePr>
        <p:xfrm>
          <a:off x="4929188" y="2071688"/>
          <a:ext cx="3921125" cy="527050"/>
        </p:xfrm>
        <a:graphic>
          <a:graphicData uri="http://schemas.openxmlformats.org/presentationml/2006/ole">
            <mc:AlternateContent xmlns:mc="http://schemas.openxmlformats.org/markup-compatibility/2006">
              <mc:Choice xmlns:v="urn:schemas-microsoft-com:vml" Requires="v">
                <p:oleObj spid="_x0000_s43142" name="Equation" r:id="rId3" imgW="1892300" imgH="254000" progId="">
                  <p:embed/>
                </p:oleObj>
              </mc:Choice>
              <mc:Fallback>
                <p:oleObj name="Equation" r:id="rId3" imgW="1892300" imgH="254000" progId="">
                  <p:embed/>
                  <p:pic>
                    <p:nvPicPr>
                      <p:cNvPr id="0" name="Picture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9188" y="2071688"/>
                        <a:ext cx="3921125"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211" name="Rectangle 83"/>
          <p:cNvSpPr>
            <a:spLocks noChangeArrowheads="1"/>
          </p:cNvSpPr>
          <p:nvPr/>
        </p:nvSpPr>
        <p:spPr bwMode="auto">
          <a:xfrm>
            <a:off x="571500" y="2534989"/>
            <a:ext cx="4083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wrap="none">
            <a:spAutoFit/>
          </a:bodyPr>
          <a:lstStyle/>
          <a:p>
            <a:pPr algn="ctr"/>
            <a:r>
              <a:rPr kumimoji="1" lang="en-US" altLang="zh-CN" sz="2400" b="1" i="1" dirty="0">
                <a:solidFill>
                  <a:schemeClr val="tx2"/>
                </a:solidFill>
                <a:latin typeface="Times New Roman" pitchFamily="18" charset="0"/>
                <a:cs typeface="Times New Roman" pitchFamily="18" charset="0"/>
              </a:rPr>
              <a:t>R</a:t>
            </a:r>
            <a:r>
              <a:rPr kumimoji="1" lang="en-US" altLang="zh-CN" sz="2400" b="1" baseline="-25000" dirty="0">
                <a:solidFill>
                  <a:schemeClr val="tx2"/>
                </a:solidFill>
                <a:latin typeface="Times New Roman" pitchFamily="18" charset="0"/>
                <a:cs typeface="Times New Roman" pitchFamily="18" charset="0"/>
              </a:rPr>
              <a:t>A</a:t>
            </a:r>
            <a:r>
              <a:rPr kumimoji="1" lang="en-US" altLang="zh-CN" sz="2400" b="1" dirty="0">
                <a:solidFill>
                  <a:schemeClr val="tx2"/>
                </a:solidFill>
                <a:latin typeface="Times New Roman" pitchFamily="18" charset="0"/>
                <a:cs typeface="Times New Roman" pitchFamily="18" charset="0"/>
              </a:rPr>
              <a:t>=5 </a:t>
            </a:r>
            <a:r>
              <a:rPr kumimoji="1" lang="en-US" altLang="zh-CN" sz="2400" b="1" dirty="0">
                <a:solidFill>
                  <a:schemeClr val="tx2"/>
                </a:solidFill>
                <a:latin typeface="Times New Roman" pitchFamily="18" charset="0"/>
                <a:cs typeface="Times New Roman" pitchFamily="18" charset="0"/>
                <a:sym typeface="Symbol" pitchFamily="18" charset="2"/>
              </a:rPr>
              <a:t> ,  </a:t>
            </a:r>
            <a:r>
              <a:rPr kumimoji="1" lang="en-US" altLang="zh-CN" sz="2400" b="1" i="1" dirty="0">
                <a:solidFill>
                  <a:schemeClr val="tx2"/>
                </a:solidFill>
                <a:latin typeface="Times New Roman" pitchFamily="18" charset="0"/>
                <a:cs typeface="Times New Roman" pitchFamily="18" charset="0"/>
              </a:rPr>
              <a:t>R</a:t>
            </a:r>
            <a:r>
              <a:rPr kumimoji="1" lang="en-US" altLang="zh-CN" sz="2400" b="1" baseline="-25000" dirty="0">
                <a:solidFill>
                  <a:schemeClr val="tx2"/>
                </a:solidFill>
                <a:latin typeface="Times New Roman" pitchFamily="18" charset="0"/>
                <a:cs typeface="Times New Roman" pitchFamily="18" charset="0"/>
              </a:rPr>
              <a:t>B</a:t>
            </a:r>
            <a:r>
              <a:rPr kumimoji="1" lang="en-US" altLang="zh-CN" sz="2400" b="1" dirty="0">
                <a:solidFill>
                  <a:schemeClr val="tx2"/>
                </a:solidFill>
                <a:latin typeface="Times New Roman" pitchFamily="18" charset="0"/>
                <a:cs typeface="Times New Roman" pitchFamily="18" charset="0"/>
              </a:rPr>
              <a:t>=10 </a:t>
            </a:r>
            <a:r>
              <a:rPr kumimoji="1" lang="en-US" altLang="zh-CN" sz="2400" b="1" dirty="0">
                <a:solidFill>
                  <a:schemeClr val="tx2"/>
                </a:solidFill>
                <a:latin typeface="Times New Roman" pitchFamily="18" charset="0"/>
                <a:cs typeface="Times New Roman" pitchFamily="18" charset="0"/>
                <a:sym typeface="Symbol" pitchFamily="18" charset="2"/>
              </a:rPr>
              <a:t> ,  </a:t>
            </a:r>
            <a:r>
              <a:rPr kumimoji="1" lang="en-US" altLang="zh-CN" sz="2400" b="1" i="1" dirty="0">
                <a:solidFill>
                  <a:schemeClr val="tx2"/>
                </a:solidFill>
                <a:latin typeface="Times New Roman" pitchFamily="18" charset="0"/>
                <a:cs typeface="Times New Roman" pitchFamily="18" charset="0"/>
              </a:rPr>
              <a:t>R</a:t>
            </a:r>
            <a:r>
              <a:rPr kumimoji="1" lang="en-US" altLang="zh-CN" sz="2400" b="1" baseline="-25000" dirty="0">
                <a:solidFill>
                  <a:schemeClr val="tx2"/>
                </a:solidFill>
                <a:latin typeface="Times New Roman" pitchFamily="18" charset="0"/>
                <a:cs typeface="Times New Roman" pitchFamily="18" charset="0"/>
              </a:rPr>
              <a:t>C</a:t>
            </a:r>
            <a:r>
              <a:rPr kumimoji="1" lang="en-US" altLang="zh-CN" sz="2400" b="1" dirty="0">
                <a:solidFill>
                  <a:schemeClr val="tx2"/>
                </a:solidFill>
                <a:latin typeface="Times New Roman" pitchFamily="18" charset="0"/>
                <a:cs typeface="Times New Roman" pitchFamily="18" charset="0"/>
              </a:rPr>
              <a:t>=20 </a:t>
            </a:r>
            <a:r>
              <a:rPr kumimoji="1" lang="en-US" altLang="zh-CN" sz="2400" b="1" dirty="0">
                <a:solidFill>
                  <a:schemeClr val="tx2"/>
                </a:solidFill>
                <a:latin typeface="Times New Roman" pitchFamily="18" charset="0"/>
                <a:cs typeface="Times New Roman" pitchFamily="18" charset="0"/>
                <a:sym typeface="Symbol" pitchFamily="18" charset="2"/>
              </a:rPr>
              <a:t></a:t>
            </a:r>
          </a:p>
        </p:txBody>
      </p:sp>
      <p:graphicFrame>
        <p:nvGraphicFramePr>
          <p:cNvPr id="48212" name="Object 3"/>
          <p:cNvGraphicFramePr>
            <a:graphicFrameLocks noChangeAspect="1"/>
          </p:cNvGraphicFramePr>
          <p:nvPr/>
        </p:nvGraphicFramePr>
        <p:xfrm>
          <a:off x="911225" y="2982913"/>
          <a:ext cx="4760913" cy="2817812"/>
        </p:xfrm>
        <a:graphic>
          <a:graphicData uri="http://schemas.openxmlformats.org/presentationml/2006/ole">
            <mc:AlternateContent xmlns:mc="http://schemas.openxmlformats.org/markup-compatibility/2006">
              <mc:Choice xmlns:v="urn:schemas-microsoft-com:vml" Requires="v">
                <p:oleObj spid="_x0000_s43143" name="Equation" r:id="rId5" imgW="2362200" imgH="1397000" progId="">
                  <p:embed/>
                </p:oleObj>
              </mc:Choice>
              <mc:Fallback>
                <p:oleObj name="Equation" r:id="rId5" imgW="2362200" imgH="1397000" progId="">
                  <p:embed/>
                  <p:pic>
                    <p:nvPicPr>
                      <p:cNvPr id="0" name="Picture 1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25" y="2982913"/>
                        <a:ext cx="4760913" cy="2817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213" name="Object 4"/>
          <p:cNvGraphicFramePr>
            <a:graphicFrameLocks/>
          </p:cNvGraphicFramePr>
          <p:nvPr/>
        </p:nvGraphicFramePr>
        <p:xfrm>
          <a:off x="212725" y="5786438"/>
          <a:ext cx="8829675" cy="482600"/>
        </p:xfrm>
        <a:graphic>
          <a:graphicData uri="http://schemas.openxmlformats.org/presentationml/2006/ole">
            <mc:AlternateContent xmlns:mc="http://schemas.openxmlformats.org/markup-compatibility/2006">
              <mc:Choice xmlns:v="urn:schemas-microsoft-com:vml" Requires="v">
                <p:oleObj spid="_x0000_s43144" name="Equation" r:id="rId7" imgW="5873040" imgH="304560" progId="">
                  <p:embed/>
                </p:oleObj>
              </mc:Choice>
              <mc:Fallback>
                <p:oleObj name="Equation" r:id="rId7" imgW="5873040" imgH="304560" progId="">
                  <p:embed/>
                  <p:pic>
                    <p:nvPicPr>
                      <p:cNvPr id="0" name="Picture 1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725" y="5786438"/>
                        <a:ext cx="8829675"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90"/>
          <p:cNvGrpSpPr>
            <a:grpSpLocks/>
          </p:cNvGrpSpPr>
          <p:nvPr/>
        </p:nvGrpSpPr>
        <p:grpSpPr bwMode="auto">
          <a:xfrm>
            <a:off x="5630863" y="2478088"/>
            <a:ext cx="3513137" cy="2946400"/>
            <a:chOff x="3547" y="1811"/>
            <a:chExt cx="2213" cy="1856"/>
          </a:xfrm>
        </p:grpSpPr>
        <p:pic>
          <p:nvPicPr>
            <p:cNvPr id="43017" name="Picture 8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65" y="1811"/>
              <a:ext cx="1995" cy="1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pic>
        <p:sp>
          <p:nvSpPr>
            <p:cNvPr id="43018" name="Text Box 86"/>
            <p:cNvSpPr txBox="1">
              <a:spLocks noChangeArrowheads="1"/>
            </p:cNvSpPr>
            <p:nvPr/>
          </p:nvSpPr>
          <p:spPr bwMode="auto">
            <a:xfrm>
              <a:off x="3547" y="1947"/>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b="1">
                  <a:latin typeface="Times New Roman" pitchFamily="18" charset="0"/>
                  <a:cs typeface="Times New Roman" pitchFamily="18" charset="0"/>
                </a:rPr>
                <a:t>A</a:t>
              </a:r>
            </a:p>
          </p:txBody>
        </p:sp>
        <p:sp>
          <p:nvSpPr>
            <p:cNvPr id="43019" name="Text Box 87"/>
            <p:cNvSpPr txBox="1">
              <a:spLocks noChangeArrowheads="1"/>
            </p:cNvSpPr>
            <p:nvPr/>
          </p:nvSpPr>
          <p:spPr bwMode="auto">
            <a:xfrm>
              <a:off x="3558" y="3125"/>
              <a:ext cx="2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b="1">
                  <a:latin typeface="Times New Roman" pitchFamily="18" charset="0"/>
                  <a:cs typeface="Times New Roman" pitchFamily="18" charset="0"/>
                </a:rPr>
                <a:t>B</a:t>
              </a:r>
            </a:p>
          </p:txBody>
        </p:sp>
        <p:sp>
          <p:nvSpPr>
            <p:cNvPr id="43020" name="Text Box 88"/>
            <p:cNvSpPr txBox="1">
              <a:spLocks noChangeArrowheads="1"/>
            </p:cNvSpPr>
            <p:nvPr/>
          </p:nvSpPr>
          <p:spPr bwMode="auto">
            <a:xfrm>
              <a:off x="3547" y="3434"/>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b="1">
                  <a:latin typeface="Times New Roman" pitchFamily="18" charset="0"/>
                  <a:cs typeface="Times New Roman" pitchFamily="18" charset="0"/>
                </a:rPr>
                <a:t>C</a:t>
              </a:r>
            </a:p>
          </p:txBody>
        </p:sp>
        <p:sp>
          <p:nvSpPr>
            <p:cNvPr id="43021" name="Text Box 89"/>
            <p:cNvSpPr txBox="1">
              <a:spLocks noChangeArrowheads="1"/>
            </p:cNvSpPr>
            <p:nvPr/>
          </p:nvSpPr>
          <p:spPr bwMode="auto">
            <a:xfrm>
              <a:off x="3547" y="2627"/>
              <a:ext cx="2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b="1">
                  <a:latin typeface="Times New Roman" pitchFamily="18" charset="0"/>
                  <a:cs typeface="Times New Roman" pitchFamily="18" charset="0"/>
                </a:rPr>
                <a:t>N</a:t>
              </a:r>
            </a:p>
          </p:txBody>
        </p:sp>
      </p:grpSp>
      <p:sp>
        <p:nvSpPr>
          <p:cNvPr id="6" name="灯片编号占位符 5"/>
          <p:cNvSpPr>
            <a:spLocks noGrp="1"/>
          </p:cNvSpPr>
          <p:nvPr>
            <p:ph type="sldNum" sz="quarter" idx="10"/>
          </p:nvPr>
        </p:nvSpPr>
        <p:spPr/>
        <p:txBody>
          <a:bodyPr/>
          <a:lstStyle/>
          <a:p>
            <a:pPr>
              <a:defRPr/>
            </a:pPr>
            <a:fld id="{E4DCDFD6-397A-4776-9F04-AECACB83C822}" type="slidenum">
              <a:rPr lang="zh-CN" altLang="en-US" smtClean="0"/>
              <a:pPr>
                <a:defRPr/>
              </a:pPr>
              <a:t>115</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8209"/>
                                        </p:tgtEl>
                                        <p:attrNameLst>
                                          <p:attrName>style.visibility</p:attrName>
                                        </p:attrNameLst>
                                      </p:cBhvr>
                                      <p:to>
                                        <p:strVal val="visible"/>
                                      </p:to>
                                    </p:set>
                                    <p:animEffect transition="in" filter="wipe(left)">
                                      <p:cBhvr>
                                        <p:cTn id="11" dur="1000"/>
                                        <p:tgtEl>
                                          <p:spTgt spid="48209"/>
                                        </p:tgtEl>
                                      </p:cBhvr>
                                    </p:animEffect>
                                  </p:childTnLst>
                                </p:cTn>
                              </p:par>
                            </p:childTnLst>
                          </p:cTn>
                        </p:par>
                        <p:par>
                          <p:cTn id="12" fill="hold" nodeType="afterGroup">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48211"/>
                                        </p:tgtEl>
                                        <p:attrNameLst>
                                          <p:attrName>style.visibility</p:attrName>
                                        </p:attrNameLst>
                                      </p:cBhvr>
                                      <p:to>
                                        <p:strVal val="visible"/>
                                      </p:to>
                                    </p:set>
                                    <p:animEffect transition="in" filter="wipe(left)">
                                      <p:cBhvr>
                                        <p:cTn id="15" dur="1000"/>
                                        <p:tgtEl>
                                          <p:spTgt spid="4821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48212"/>
                                        </p:tgtEl>
                                        <p:attrNameLst>
                                          <p:attrName>style.visibility</p:attrName>
                                        </p:attrNameLst>
                                      </p:cBhvr>
                                      <p:to>
                                        <p:strVal val="visible"/>
                                      </p:to>
                                    </p:set>
                                    <p:animEffect transition="in" filter="wipe(up)">
                                      <p:cBhvr>
                                        <p:cTn id="20" dur="2000"/>
                                        <p:tgtEl>
                                          <p:spTgt spid="4821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nodeType="clickEffect">
                                  <p:stCondLst>
                                    <p:cond delay="0"/>
                                  </p:stCondLst>
                                  <p:childTnLst>
                                    <p:set>
                                      <p:cBhvr>
                                        <p:cTn id="24" dur="1" fill="hold">
                                          <p:stCondLst>
                                            <p:cond delay="0"/>
                                          </p:stCondLst>
                                        </p:cTn>
                                        <p:tgtEl>
                                          <p:spTgt spid="48213"/>
                                        </p:tgtEl>
                                        <p:attrNameLst>
                                          <p:attrName>style.visibility</p:attrName>
                                        </p:attrNameLst>
                                      </p:cBhvr>
                                      <p:to>
                                        <p:strVal val="visible"/>
                                      </p:to>
                                    </p:set>
                                    <p:animEffect transition="in" filter="strips(downRight)">
                                      <p:cBhvr>
                                        <p:cTn id="25" dur="1000"/>
                                        <p:tgtEl>
                                          <p:spTgt spid="48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11"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zh-CN" sz="3600" smtClean="0">
                <a:ea typeface="宋体" charset="-122"/>
              </a:rPr>
              <a:t>3.6.2</a:t>
            </a:r>
            <a:r>
              <a:rPr lang="zh-CN" altLang="en-US" sz="3600" smtClean="0">
                <a:ea typeface="宋体" charset="-122"/>
              </a:rPr>
              <a:t>负载星形联结三相电路</a:t>
            </a:r>
            <a:r>
              <a:rPr lang="zh-CN" altLang="en-US" smtClean="0">
                <a:ea typeface="楷体_GB2312" pitchFamily="49" charset="-122"/>
              </a:rPr>
              <a:t>（续</a:t>
            </a:r>
            <a:r>
              <a:rPr lang="en-US" altLang="zh-CN" smtClean="0">
                <a:ea typeface="楷体_GB2312" pitchFamily="49" charset="-122"/>
              </a:rPr>
              <a:t>4</a:t>
            </a:r>
            <a:r>
              <a:rPr lang="zh-CN" altLang="en-US" smtClean="0">
                <a:ea typeface="楷体_GB2312" pitchFamily="49" charset="-122"/>
              </a:rPr>
              <a:t>）</a:t>
            </a: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116</a:t>
            </a:fld>
            <a:endParaRPr lang="zh-CN" altLang="en-US"/>
          </a:p>
        </p:txBody>
      </p:sp>
      <p:sp>
        <p:nvSpPr>
          <p:cNvPr id="101379" name="Rectangle 3"/>
          <p:cNvSpPr>
            <a:spLocks noGrp="1" noChangeArrowheads="1"/>
          </p:cNvSpPr>
          <p:nvPr>
            <p:ph sz="quarter" idx="11"/>
          </p:nvPr>
        </p:nvSpPr>
        <p:spPr/>
        <p:txBody>
          <a:bodyPr/>
          <a:lstStyle/>
          <a:p>
            <a:r>
              <a:rPr lang="zh-CN" altLang="en-US" dirty="0" smtClean="0">
                <a:ea typeface="宋体" charset="-122"/>
              </a:rPr>
              <a:t>三相负载不对称</a:t>
            </a:r>
          </a:p>
          <a:p>
            <a:pPr marL="630238" lvl="1" indent="-269875">
              <a:lnSpc>
                <a:spcPct val="130000"/>
              </a:lnSpc>
            </a:pPr>
            <a:r>
              <a:rPr lang="zh-CN" altLang="en-US" sz="2400" dirty="0" smtClean="0">
                <a:latin typeface="宋体" charset="-122"/>
                <a:ea typeface="宋体" charset="-122"/>
              </a:rPr>
              <a:t>无中性线情况：虽然电源线电压对称，但由于没有中性线，负载相电压将不能保证对称！这时的电路分析一般采用正弦稳态电路的相量法进行。</a:t>
            </a:r>
          </a:p>
          <a:p>
            <a:pPr marL="630238" lvl="1" indent="-269875">
              <a:lnSpc>
                <a:spcPct val="130000"/>
              </a:lnSpc>
            </a:pPr>
            <a:r>
              <a:rPr lang="zh-CN" altLang="en-US" sz="2400" dirty="0" smtClean="0">
                <a:latin typeface="宋体" charset="-122"/>
                <a:ea typeface="宋体" charset="-122"/>
              </a:rPr>
              <a:t>负载不对称而又没有中性线时，负载上可能得到大小不等的电压，有的超过用电设备的额定电压，有的达不到额定电压，都不能正常工作。比如，照明电路中各相负载不能保证完全对称，所以绝对不能采用三相三相制供电，而且必须保证中性</a:t>
            </a:r>
            <a:r>
              <a:rPr kumimoji="1" lang="zh-CN" altLang="en-US" sz="2400" dirty="0" smtClean="0">
                <a:latin typeface="宋体" charset="-122"/>
                <a:ea typeface="宋体" charset="-122"/>
              </a:rPr>
              <a:t>（零）</a:t>
            </a:r>
            <a:r>
              <a:rPr lang="zh-CN" altLang="en-US" sz="2400" dirty="0" smtClean="0">
                <a:latin typeface="宋体" charset="-122"/>
                <a:ea typeface="宋体" charset="-122"/>
              </a:rPr>
              <a:t>线可靠。</a:t>
            </a:r>
          </a:p>
          <a:p>
            <a:pPr marL="630238" lvl="1" indent="-269875">
              <a:lnSpc>
                <a:spcPct val="130000"/>
              </a:lnSpc>
            </a:pPr>
            <a:r>
              <a:rPr kumimoji="1" lang="zh-CN" altLang="en-US" sz="2400" dirty="0" smtClean="0">
                <a:latin typeface="宋体" charset="-122"/>
                <a:ea typeface="宋体" charset="-122"/>
              </a:rPr>
              <a:t>为了确保中性（零）线在运行中不断开，其上不允许接任何断路器（熔断器、刀闸等）。</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animEffect transition="in" filter="wipe(up)">
                                      <p:cBhvr>
                                        <p:cTn id="7" dur="500"/>
                                        <p:tgtEl>
                                          <p:spTgt spid="1013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1379">
                                            <p:txEl>
                                              <p:pRg st="1" end="1"/>
                                            </p:txEl>
                                          </p:spTgt>
                                        </p:tgtEl>
                                        <p:attrNameLst>
                                          <p:attrName>style.visibility</p:attrName>
                                        </p:attrNameLst>
                                      </p:cBhvr>
                                      <p:to>
                                        <p:strVal val="visible"/>
                                      </p:to>
                                    </p:set>
                                    <p:animEffect transition="in" filter="wipe(up)">
                                      <p:cBhvr>
                                        <p:cTn id="12" dur="500"/>
                                        <p:tgtEl>
                                          <p:spTgt spid="1013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1379">
                                            <p:txEl>
                                              <p:pRg st="2" end="2"/>
                                            </p:txEl>
                                          </p:spTgt>
                                        </p:tgtEl>
                                        <p:attrNameLst>
                                          <p:attrName>style.visibility</p:attrName>
                                        </p:attrNameLst>
                                      </p:cBhvr>
                                      <p:to>
                                        <p:strVal val="visible"/>
                                      </p:to>
                                    </p:set>
                                    <p:animEffect transition="in" filter="wipe(up)">
                                      <p:cBhvr>
                                        <p:cTn id="17" dur="500"/>
                                        <p:tgtEl>
                                          <p:spTgt spid="1013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1379">
                                            <p:txEl>
                                              <p:pRg st="3" end="3"/>
                                            </p:txEl>
                                          </p:spTgt>
                                        </p:tgtEl>
                                        <p:attrNameLst>
                                          <p:attrName>style.visibility</p:attrName>
                                        </p:attrNameLst>
                                      </p:cBhvr>
                                      <p:to>
                                        <p:strVal val="visible"/>
                                      </p:to>
                                    </p:set>
                                    <p:animEffect transition="in" filter="wipe(up)">
                                      <p:cBhvr>
                                        <p:cTn id="22" dur="500"/>
                                        <p:tgtEl>
                                          <p:spTgt spid="1013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p:cNvSpPr>
            <a:spLocks noGrp="1" noChangeArrowheads="1"/>
          </p:cNvSpPr>
          <p:nvPr>
            <p:ph type="title"/>
          </p:nvPr>
        </p:nvSpPr>
        <p:spPr/>
        <p:txBody>
          <a:bodyPr/>
          <a:lstStyle/>
          <a:p>
            <a:r>
              <a:rPr lang="en-US" altLang="zh-CN" sz="3600" smtClean="0">
                <a:ea typeface="宋体" charset="-122"/>
              </a:rPr>
              <a:t>3.6.2</a:t>
            </a:r>
            <a:r>
              <a:rPr lang="zh-CN" altLang="en-US" sz="3600" smtClean="0">
                <a:ea typeface="宋体" charset="-122"/>
              </a:rPr>
              <a:t>负载星形联结三相电路</a:t>
            </a:r>
            <a:r>
              <a:rPr lang="zh-CN" altLang="en-US" smtClean="0">
                <a:ea typeface="楷体_GB2312" pitchFamily="49" charset="-122"/>
              </a:rPr>
              <a:t>（续</a:t>
            </a:r>
            <a:r>
              <a:rPr lang="en-US" altLang="zh-CN" smtClean="0">
                <a:ea typeface="楷体_GB2312" pitchFamily="49" charset="-122"/>
              </a:rPr>
              <a:t>5</a:t>
            </a:r>
            <a:r>
              <a:rPr lang="zh-CN" altLang="en-US" smtClean="0">
                <a:ea typeface="楷体_GB2312" pitchFamily="49" charset="-122"/>
              </a:rPr>
              <a:t>）</a:t>
            </a:r>
          </a:p>
        </p:txBody>
      </p:sp>
      <p:graphicFrame>
        <p:nvGraphicFramePr>
          <p:cNvPr id="102519" name="Group 119"/>
          <p:cNvGraphicFramePr>
            <a:graphicFrameLocks noGrp="1"/>
          </p:cNvGraphicFramePr>
          <p:nvPr>
            <p:extLst>
              <p:ext uri="{D42A27DB-BD31-4B8C-83A1-F6EECF244321}">
                <p14:modId xmlns:p14="http://schemas.microsoft.com/office/powerpoint/2010/main" val="2787411178"/>
              </p:ext>
            </p:extLst>
          </p:nvPr>
        </p:nvGraphicFramePr>
        <p:xfrm>
          <a:off x="611560" y="1484784"/>
          <a:ext cx="7981950" cy="4327526"/>
        </p:xfrm>
        <a:graphic>
          <a:graphicData uri="http://schemas.openxmlformats.org/drawingml/2006/table">
            <a:tbl>
              <a:tblPr/>
              <a:tblGrid>
                <a:gridCol w="976312"/>
                <a:gridCol w="620713"/>
                <a:gridCol w="1595437"/>
                <a:gridCol w="1597025"/>
                <a:gridCol w="1595438"/>
                <a:gridCol w="1597025"/>
              </a:tblGrid>
              <a:tr h="920750">
                <a:tc>
                  <a:txBody>
                    <a:bodyPr/>
                    <a:lstStyle/>
                    <a:p>
                      <a:pPr marL="0" marR="0" lvl="0" indent="0" algn="l"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endParaRPr kumimoji="0" lang="zh-CN" altLang="zh-CN" sz="2200" b="1" i="0" u="none" strike="noStrike" cap="none" normalizeH="0" baseline="0" dirty="0" smtClean="0">
                        <a:ln>
                          <a:noFill/>
                        </a:ln>
                        <a:solidFill>
                          <a:srgbClr val="000000"/>
                        </a:solidFill>
                        <a:effectLst/>
                        <a:latin typeface="Times New Roman" pitchFamily="18" charset="0"/>
                        <a:ea typeface="华文新魏" pitchFamily="2" charset="-122"/>
                      </a:endParaRPr>
                    </a:p>
                  </a:txBody>
                  <a:tcPr horzOverflow="overflow">
                    <a:lnL cap="flat">
                      <a:noFill/>
                    </a:lnL>
                    <a:lnR w="28575" cap="flat" cmpd="sng" algn="ctr">
                      <a:solidFill>
                        <a:schemeClr val="tx1"/>
                      </a:solidFill>
                      <a:prstDash val="solid"/>
                      <a:round/>
                      <a:headEnd type="none" w="med" len="med"/>
                      <a:tailEnd type="none" w="lg" len="lg"/>
                    </a:lnR>
                    <a:lnT cap="flat">
                      <a:noFill/>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600" b="1" i="0" u="none" strike="noStrike" cap="none" normalizeH="0" baseline="0" smtClean="0">
                          <a:ln>
                            <a:noFill/>
                          </a:ln>
                          <a:solidFill>
                            <a:srgbClr val="000000"/>
                          </a:solidFill>
                          <a:effectLst/>
                          <a:latin typeface="Times New Roman" pitchFamily="18" charset="0"/>
                          <a:ea typeface="华文新魏" pitchFamily="2" charset="-122"/>
                        </a:rPr>
                        <a:t>中线</a:t>
                      </a:r>
                    </a:p>
                  </a:txBody>
                  <a:tcPr vert="eaVert"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600" b="1" i="0" u="none" strike="noStrike" cap="none" normalizeH="0" baseline="0" smtClean="0">
                          <a:ln>
                            <a:noFill/>
                          </a:ln>
                          <a:solidFill>
                            <a:srgbClr val="000000"/>
                          </a:solidFill>
                          <a:effectLst/>
                          <a:latin typeface="Times New Roman" pitchFamily="18" charset="0"/>
                          <a:ea typeface="华文新魏" pitchFamily="2" charset="-122"/>
                        </a:rPr>
                        <a:t>相电压</a:t>
                      </a:r>
                    </a:p>
                  </a:txBody>
                  <a:tcPr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600" b="1" i="0" u="none" strike="noStrike" cap="none" normalizeH="0" baseline="0" smtClean="0">
                          <a:ln>
                            <a:noFill/>
                          </a:ln>
                          <a:solidFill>
                            <a:srgbClr val="000000"/>
                          </a:solidFill>
                          <a:effectLst/>
                          <a:latin typeface="Times New Roman" pitchFamily="18" charset="0"/>
                          <a:ea typeface="华文新魏" pitchFamily="2" charset="-122"/>
                        </a:rPr>
                        <a:t>线电压</a:t>
                      </a:r>
                    </a:p>
                  </a:txBody>
                  <a:tcPr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600" b="1" i="0" u="none" strike="noStrike" cap="none" normalizeH="0" baseline="0" smtClean="0">
                          <a:ln>
                            <a:noFill/>
                          </a:ln>
                          <a:solidFill>
                            <a:srgbClr val="000000"/>
                          </a:solidFill>
                          <a:effectLst/>
                          <a:latin typeface="Times New Roman" pitchFamily="18" charset="0"/>
                          <a:ea typeface="华文新魏" pitchFamily="2" charset="-122"/>
                        </a:rPr>
                        <a:t>相电流</a:t>
                      </a:r>
                    </a:p>
                  </a:txBody>
                  <a:tcPr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600" b="1" i="0" u="none" strike="noStrike" cap="none" normalizeH="0" baseline="0" dirty="0" smtClean="0">
                          <a:ln>
                            <a:noFill/>
                          </a:ln>
                          <a:solidFill>
                            <a:srgbClr val="000000"/>
                          </a:solidFill>
                          <a:effectLst/>
                          <a:latin typeface="Times New Roman" pitchFamily="18" charset="0"/>
                          <a:ea typeface="华文新魏" pitchFamily="2" charset="-122"/>
                        </a:rPr>
                        <a:t>线电流</a:t>
                      </a:r>
                    </a:p>
                  </a:txBody>
                  <a:tcPr anchor="ct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836613">
                <a:tc rowSpan="2">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600" b="1" i="0" u="none" strike="noStrike" cap="none" normalizeH="0" baseline="0" smtClean="0">
                          <a:ln>
                            <a:noFill/>
                          </a:ln>
                          <a:solidFill>
                            <a:srgbClr val="000000"/>
                          </a:solidFill>
                          <a:effectLst/>
                          <a:latin typeface="Times New Roman" pitchFamily="18" charset="0"/>
                          <a:ea typeface="华文新魏" pitchFamily="2" charset="-122"/>
                        </a:rPr>
                        <a:t>对称负载</a:t>
                      </a:r>
                    </a:p>
                  </a:txBody>
                  <a:tcPr vert="eaVert"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600" b="1" i="0" u="none" strike="noStrike" cap="none" normalizeH="0" baseline="0" smtClean="0">
                          <a:ln>
                            <a:noFill/>
                          </a:ln>
                          <a:solidFill>
                            <a:srgbClr val="000000"/>
                          </a:solidFill>
                          <a:effectLst/>
                          <a:latin typeface="Times New Roman" pitchFamily="18" charset="0"/>
                          <a:ea typeface="华文新魏" pitchFamily="2" charset="-122"/>
                        </a:rPr>
                        <a:t>有</a:t>
                      </a:r>
                    </a:p>
                  </a:txBody>
                  <a:tcPr vert="eaVert"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gridSpan="2">
                  <a:txBody>
                    <a:bodyPr/>
                    <a:lstStyle/>
                    <a:p>
                      <a:pPr marL="0" marR="0" lvl="0" indent="0" algn="l"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200" b="1" i="0" u="none" strike="noStrike" cap="none" normalizeH="0" baseline="0" smtClean="0">
                          <a:ln>
                            <a:noFill/>
                          </a:ln>
                          <a:solidFill>
                            <a:srgbClr val="000000"/>
                          </a:solidFill>
                          <a:effectLst/>
                          <a:latin typeface="Times New Roman" pitchFamily="18" charset="0"/>
                          <a:ea typeface="华文新魏" pitchFamily="2" charset="-122"/>
                        </a:rPr>
                        <a:t>均对称</a:t>
                      </a:r>
                    </a:p>
                  </a:txBody>
                  <a:tcPr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200" b="1" i="0" u="none" strike="noStrike" cap="none" normalizeH="0" baseline="0" smtClean="0">
                          <a:ln>
                            <a:noFill/>
                          </a:ln>
                          <a:solidFill>
                            <a:srgbClr val="000000"/>
                          </a:solidFill>
                          <a:effectLst/>
                          <a:latin typeface="Times New Roman" pitchFamily="18" charset="0"/>
                          <a:ea typeface="华文新魏" pitchFamily="2" charset="-122"/>
                        </a:rPr>
                        <a:t>相等、对称</a:t>
                      </a:r>
                    </a:p>
                  </a:txBody>
                  <a:tcPr anchor="ct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hMerge="1">
                  <a:txBody>
                    <a:bodyPr/>
                    <a:lstStyle/>
                    <a:p>
                      <a:endParaRPr lang="zh-CN" altLang="en-US"/>
                    </a:p>
                  </a:txBody>
                  <a:tcPr/>
                </a:tc>
              </a:tr>
              <a:tr h="728663">
                <a:tc vMerge="1">
                  <a:txBody>
                    <a:bodyPr/>
                    <a:lstStyle/>
                    <a:p>
                      <a:endParaRPr lang="zh-CN" altLang="en-US"/>
                    </a:p>
                  </a:txBody>
                  <a:tcPr/>
                </a:tc>
                <a:tc>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600" b="1" i="0" u="none" strike="noStrike" cap="none" normalizeH="0" baseline="0" smtClean="0">
                          <a:ln>
                            <a:noFill/>
                          </a:ln>
                          <a:solidFill>
                            <a:srgbClr val="000000"/>
                          </a:solidFill>
                          <a:effectLst/>
                          <a:latin typeface="Times New Roman" pitchFamily="18" charset="0"/>
                          <a:ea typeface="华文新魏" pitchFamily="2" charset="-122"/>
                        </a:rPr>
                        <a:t>无</a:t>
                      </a:r>
                    </a:p>
                  </a:txBody>
                  <a:tcPr vert="eaVert"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gridSpan="2">
                  <a:txBody>
                    <a:bodyPr/>
                    <a:lstStyle/>
                    <a:p>
                      <a:pPr marL="0" marR="0" lvl="0" indent="0" algn="l"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200" b="1" i="0" u="none" strike="noStrike" cap="none" normalizeH="0" baseline="0" smtClean="0">
                          <a:ln>
                            <a:noFill/>
                          </a:ln>
                          <a:solidFill>
                            <a:srgbClr val="000000"/>
                          </a:solidFill>
                          <a:effectLst/>
                          <a:latin typeface="Times New Roman" pitchFamily="18" charset="0"/>
                          <a:ea typeface="华文新魏" pitchFamily="2" charset="-122"/>
                        </a:rPr>
                        <a:t>均对称</a:t>
                      </a:r>
                    </a:p>
                  </a:txBody>
                  <a:tcPr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200" b="1" i="0" u="none" strike="noStrike" cap="none" normalizeH="0" baseline="0" smtClean="0">
                          <a:ln>
                            <a:noFill/>
                          </a:ln>
                          <a:solidFill>
                            <a:srgbClr val="000000"/>
                          </a:solidFill>
                          <a:effectLst/>
                          <a:latin typeface="Times New Roman" pitchFamily="18" charset="0"/>
                          <a:ea typeface="华文新魏" pitchFamily="2" charset="-122"/>
                        </a:rPr>
                        <a:t>相等、对称</a:t>
                      </a:r>
                    </a:p>
                  </a:txBody>
                  <a:tcPr anchor="ct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hMerge="1">
                  <a:txBody>
                    <a:bodyPr/>
                    <a:lstStyle/>
                    <a:p>
                      <a:endParaRPr lang="zh-CN" altLang="en-US"/>
                    </a:p>
                  </a:txBody>
                  <a:tcPr/>
                </a:tc>
              </a:tr>
              <a:tr h="920750">
                <a:tc rowSpan="2">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600" b="1" i="0" u="none" strike="noStrike" cap="none" normalizeH="0" baseline="0" smtClean="0">
                          <a:ln>
                            <a:noFill/>
                          </a:ln>
                          <a:solidFill>
                            <a:srgbClr val="000000"/>
                          </a:solidFill>
                          <a:effectLst/>
                          <a:latin typeface="Times New Roman" pitchFamily="18" charset="0"/>
                          <a:ea typeface="华文新魏" pitchFamily="2" charset="-122"/>
                        </a:rPr>
                        <a:t>不对称负载</a:t>
                      </a:r>
                    </a:p>
                  </a:txBody>
                  <a:tcPr vert="eaVert"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600" b="1" i="0" u="none" strike="noStrike" cap="none" normalizeH="0" baseline="0" smtClean="0">
                          <a:ln>
                            <a:noFill/>
                          </a:ln>
                          <a:solidFill>
                            <a:srgbClr val="000000"/>
                          </a:solidFill>
                          <a:effectLst/>
                          <a:latin typeface="Times New Roman" pitchFamily="18" charset="0"/>
                          <a:ea typeface="华文新魏" pitchFamily="2" charset="-122"/>
                        </a:rPr>
                        <a:t>有</a:t>
                      </a:r>
                    </a:p>
                  </a:txBody>
                  <a:tcPr vert="eaVert"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gridSpan="2">
                  <a:txBody>
                    <a:bodyPr/>
                    <a:lstStyle/>
                    <a:p>
                      <a:pPr marL="0" marR="0" lvl="0" indent="0" algn="l"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200" b="1" i="0" u="none" strike="noStrike" cap="none" normalizeH="0" baseline="0" smtClean="0">
                          <a:ln>
                            <a:noFill/>
                          </a:ln>
                          <a:solidFill>
                            <a:srgbClr val="000000"/>
                          </a:solidFill>
                          <a:effectLst/>
                          <a:latin typeface="Times New Roman" pitchFamily="18" charset="0"/>
                          <a:ea typeface="华文新魏" pitchFamily="2" charset="-122"/>
                        </a:rPr>
                        <a:t>均对称</a:t>
                      </a:r>
                    </a:p>
                  </a:txBody>
                  <a:tcPr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200" b="1" i="0" u="none" strike="noStrike" cap="none" normalizeH="0" baseline="0" smtClean="0">
                          <a:ln>
                            <a:noFill/>
                          </a:ln>
                          <a:solidFill>
                            <a:srgbClr val="000000"/>
                          </a:solidFill>
                          <a:effectLst/>
                          <a:latin typeface="Times New Roman" pitchFamily="18" charset="0"/>
                          <a:ea typeface="华文新魏" pitchFamily="2" charset="-122"/>
                        </a:rPr>
                        <a:t>相等、不对称</a:t>
                      </a:r>
                    </a:p>
                  </a:txBody>
                  <a:tcPr anchor="ct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hMerge="1">
                  <a:txBody>
                    <a:bodyPr/>
                    <a:lstStyle/>
                    <a:p>
                      <a:endParaRPr lang="zh-CN" altLang="en-US"/>
                    </a:p>
                  </a:txBody>
                  <a:tcPr/>
                </a:tc>
              </a:tr>
              <a:tr h="920750">
                <a:tc vMerge="1">
                  <a:txBody>
                    <a:bodyPr/>
                    <a:lstStyle/>
                    <a:p>
                      <a:endParaRPr lang="zh-CN" altLang="en-US"/>
                    </a:p>
                  </a:txBody>
                  <a:tcPr/>
                </a:tc>
                <a:tc>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600" b="1" i="0" u="none" strike="noStrike" cap="none" normalizeH="0" baseline="0" smtClean="0">
                          <a:ln>
                            <a:noFill/>
                          </a:ln>
                          <a:solidFill>
                            <a:srgbClr val="000000"/>
                          </a:solidFill>
                          <a:effectLst/>
                          <a:latin typeface="Times New Roman" pitchFamily="18" charset="0"/>
                          <a:ea typeface="华文新魏" pitchFamily="2" charset="-122"/>
                        </a:rPr>
                        <a:t>无</a:t>
                      </a:r>
                    </a:p>
                  </a:txBody>
                  <a:tcPr vert="eaVert"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200" b="1" i="0" u="none" strike="noStrike" cap="none" normalizeH="0" baseline="0" smtClean="0">
                          <a:ln>
                            <a:noFill/>
                          </a:ln>
                          <a:solidFill>
                            <a:srgbClr val="000000"/>
                          </a:solidFill>
                          <a:effectLst/>
                          <a:latin typeface="Times New Roman" pitchFamily="18" charset="0"/>
                          <a:ea typeface="华文新魏" pitchFamily="2" charset="-122"/>
                        </a:rPr>
                        <a:t>不对称</a:t>
                      </a:r>
                    </a:p>
                  </a:txBody>
                  <a:tcPr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200" b="1" i="0" u="none" strike="noStrike" cap="none" normalizeH="0" baseline="0" smtClean="0">
                          <a:ln>
                            <a:noFill/>
                          </a:ln>
                          <a:solidFill>
                            <a:srgbClr val="000000"/>
                          </a:solidFill>
                          <a:effectLst/>
                          <a:latin typeface="Times New Roman" pitchFamily="18" charset="0"/>
                          <a:ea typeface="华文新魏" pitchFamily="2" charset="-122"/>
                        </a:rPr>
                        <a:t>对称</a:t>
                      </a:r>
                    </a:p>
                  </a:txBody>
                  <a:tcPr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gridSpan="2">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200" b="1" i="0" u="none" strike="noStrike" cap="none" normalizeH="0" baseline="0" dirty="0" smtClean="0">
                          <a:ln>
                            <a:noFill/>
                          </a:ln>
                          <a:solidFill>
                            <a:srgbClr val="000000"/>
                          </a:solidFill>
                          <a:effectLst/>
                          <a:latin typeface="Times New Roman" pitchFamily="18" charset="0"/>
                          <a:ea typeface="华文新魏" pitchFamily="2" charset="-122"/>
                        </a:rPr>
                        <a:t>相等、不对称</a:t>
                      </a:r>
                    </a:p>
                  </a:txBody>
                  <a:tcPr anchor="ct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hMerge="1">
                  <a:txBody>
                    <a:bodyPr/>
                    <a:lstStyle/>
                    <a:p>
                      <a:endParaRPr lang="zh-CN" altLang="en-US"/>
                    </a:p>
                  </a:txBody>
                  <a:tcPr/>
                </a:tc>
              </a:tr>
            </a:tbl>
          </a:graphicData>
        </a:graphic>
      </p:graphicFrame>
      <p:graphicFrame>
        <p:nvGraphicFramePr>
          <p:cNvPr id="44034" name="Object 2"/>
          <p:cNvGraphicFramePr>
            <a:graphicFrameLocks noChangeAspect="1"/>
          </p:cNvGraphicFramePr>
          <p:nvPr>
            <p:extLst>
              <p:ext uri="{D42A27DB-BD31-4B8C-83A1-F6EECF244321}">
                <p14:modId xmlns:p14="http://schemas.microsoft.com/office/powerpoint/2010/main" val="1520736359"/>
              </p:ext>
            </p:extLst>
          </p:nvPr>
        </p:nvGraphicFramePr>
        <p:xfrm>
          <a:off x="3303960" y="2633539"/>
          <a:ext cx="1919287" cy="503237"/>
        </p:xfrm>
        <a:graphic>
          <a:graphicData uri="http://schemas.openxmlformats.org/presentationml/2006/ole">
            <mc:AlternateContent xmlns:mc="http://schemas.openxmlformats.org/markup-compatibility/2006">
              <mc:Choice xmlns:v="urn:schemas-microsoft-com:vml" Requires="v">
                <p:oleObj spid="_x0000_s44197" name="Equation" r:id="rId3" imgW="1015559" imgH="266584" progId="">
                  <p:embed/>
                </p:oleObj>
              </mc:Choice>
              <mc:Fallback>
                <p:oleObj name="Equation" r:id="rId3" imgW="1015559" imgH="266584" progId="">
                  <p:embed/>
                  <p:pic>
                    <p:nvPicPr>
                      <p:cNvPr id="0" name="Picture 1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3960" y="2633539"/>
                        <a:ext cx="1919287"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35" name="Object 3"/>
          <p:cNvGraphicFramePr>
            <a:graphicFrameLocks noChangeAspect="1"/>
          </p:cNvGraphicFramePr>
          <p:nvPr>
            <p:extLst>
              <p:ext uri="{D42A27DB-BD31-4B8C-83A1-F6EECF244321}">
                <p14:modId xmlns:p14="http://schemas.microsoft.com/office/powerpoint/2010/main" val="2053348395"/>
              </p:ext>
            </p:extLst>
          </p:nvPr>
        </p:nvGraphicFramePr>
        <p:xfrm>
          <a:off x="3303960" y="3362201"/>
          <a:ext cx="1919287" cy="503238"/>
        </p:xfrm>
        <a:graphic>
          <a:graphicData uri="http://schemas.openxmlformats.org/presentationml/2006/ole">
            <mc:AlternateContent xmlns:mc="http://schemas.openxmlformats.org/markup-compatibility/2006">
              <mc:Choice xmlns:v="urn:schemas-microsoft-com:vml" Requires="v">
                <p:oleObj spid="_x0000_s44198" name="Equation" r:id="rId5" imgW="1015559" imgH="266584" progId="">
                  <p:embed/>
                </p:oleObj>
              </mc:Choice>
              <mc:Fallback>
                <p:oleObj name="Equation" r:id="rId5" imgW="1015559" imgH="266584" progId="">
                  <p:embed/>
                  <p:pic>
                    <p:nvPicPr>
                      <p:cNvPr id="0" name="Picture 1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3960" y="3362201"/>
                        <a:ext cx="1919287"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36" name="Object 4"/>
          <p:cNvGraphicFramePr>
            <a:graphicFrameLocks noChangeAspect="1"/>
          </p:cNvGraphicFramePr>
          <p:nvPr>
            <p:extLst>
              <p:ext uri="{D42A27DB-BD31-4B8C-83A1-F6EECF244321}">
                <p14:modId xmlns:p14="http://schemas.microsoft.com/office/powerpoint/2010/main" val="273077987"/>
              </p:ext>
            </p:extLst>
          </p:nvPr>
        </p:nvGraphicFramePr>
        <p:xfrm>
          <a:off x="3303960" y="4197226"/>
          <a:ext cx="1919287" cy="503238"/>
        </p:xfrm>
        <a:graphic>
          <a:graphicData uri="http://schemas.openxmlformats.org/presentationml/2006/ole">
            <mc:AlternateContent xmlns:mc="http://schemas.openxmlformats.org/markup-compatibility/2006">
              <mc:Choice xmlns:v="urn:schemas-microsoft-com:vml" Requires="v">
                <p:oleObj spid="_x0000_s44199" name="Equation" r:id="rId6" imgW="1015559" imgH="266584" progId="">
                  <p:embed/>
                </p:oleObj>
              </mc:Choice>
              <mc:Fallback>
                <p:oleObj name="Equation" r:id="rId6" imgW="1015559" imgH="266584" progId="">
                  <p:embed/>
                  <p:pic>
                    <p:nvPicPr>
                      <p:cNvPr id="0" name="Picture 1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3960" y="4197226"/>
                        <a:ext cx="1919287"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76" name="Rectangle 120"/>
          <p:cNvSpPr>
            <a:spLocks noChangeArrowheads="1"/>
          </p:cNvSpPr>
          <p:nvPr/>
        </p:nvSpPr>
        <p:spPr bwMode="auto">
          <a:xfrm>
            <a:off x="107504" y="816893"/>
            <a:ext cx="4133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wrap="none">
            <a:spAutoFit/>
          </a:bodyPr>
          <a:lstStyle/>
          <a:p>
            <a:pPr algn="ctr">
              <a:spcBef>
                <a:spcPct val="20000"/>
              </a:spcBef>
              <a:buClr>
                <a:srgbClr val="000000"/>
              </a:buClr>
              <a:buSzPct val="80000"/>
              <a:buFont typeface="Wingdings" pitchFamily="2" charset="2"/>
              <a:buNone/>
            </a:pPr>
            <a:r>
              <a:rPr lang="zh-CN" altLang="en-US" sz="2800" dirty="0">
                <a:solidFill>
                  <a:srgbClr val="000000"/>
                </a:solidFill>
                <a:ea typeface="华文新魏" pitchFamily="2" charset="-122"/>
              </a:rPr>
              <a:t>三相负载的星形联结小结</a:t>
            </a: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117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2"/>
          <p:cNvSpPr>
            <a:spLocks noGrp="1" noChangeArrowheads="1"/>
          </p:cNvSpPr>
          <p:nvPr>
            <p:ph type="title"/>
          </p:nvPr>
        </p:nvSpPr>
        <p:spPr/>
        <p:txBody>
          <a:bodyPr/>
          <a:lstStyle/>
          <a:p>
            <a:r>
              <a:rPr lang="en-US" altLang="zh-CN" sz="3600" smtClean="0">
                <a:ea typeface="宋体" charset="-122"/>
              </a:rPr>
              <a:t>3.6.3</a:t>
            </a:r>
            <a:r>
              <a:rPr lang="zh-CN" altLang="en-US" sz="3600" smtClean="0">
                <a:ea typeface="宋体" charset="-122"/>
              </a:rPr>
              <a:t>负载三角形联结的三相电路</a:t>
            </a:r>
          </a:p>
        </p:txBody>
      </p:sp>
      <p:sp>
        <p:nvSpPr>
          <p:cNvPr id="45062" name="Rectangle 3"/>
          <p:cNvSpPr>
            <a:spLocks noGrp="1" noChangeArrowheads="1"/>
          </p:cNvSpPr>
          <p:nvPr>
            <p:ph sz="quarter" idx="11"/>
          </p:nvPr>
        </p:nvSpPr>
        <p:spPr/>
        <p:txBody>
          <a:bodyPr/>
          <a:lstStyle/>
          <a:p>
            <a:r>
              <a:rPr lang="zh-CN" altLang="en-US" smtClean="0">
                <a:ea typeface="宋体" charset="-122"/>
              </a:rPr>
              <a:t>三相负载</a:t>
            </a:r>
            <a:r>
              <a:rPr lang="zh-CN" altLang="en-US" smtClean="0">
                <a:ea typeface="宋体" charset="-122"/>
                <a:sym typeface="Symbol" pitchFamily="18" charset="2"/>
              </a:rPr>
              <a:t></a:t>
            </a:r>
            <a:r>
              <a:rPr lang="zh-CN" altLang="en-US" smtClean="0">
                <a:ea typeface="宋体" charset="-122"/>
              </a:rPr>
              <a:t>联结方式</a:t>
            </a:r>
          </a:p>
          <a:p>
            <a:endParaRPr lang="en-US" altLang="zh-CN" smtClean="0">
              <a:ea typeface="宋体" charset="-122"/>
            </a:endParaRPr>
          </a:p>
        </p:txBody>
      </p:sp>
      <p:sp>
        <p:nvSpPr>
          <p:cNvPr id="51205" name="Text Box 5"/>
          <p:cNvSpPr txBox="1">
            <a:spLocks noChangeArrowheads="1"/>
          </p:cNvSpPr>
          <p:nvPr/>
        </p:nvSpPr>
        <p:spPr bwMode="auto">
          <a:xfrm>
            <a:off x="554038" y="1571625"/>
            <a:ext cx="25193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latin typeface="Times New Roman" pitchFamily="18" charset="0"/>
                <a:cs typeface="Times New Roman" pitchFamily="18" charset="0"/>
              </a:rPr>
              <a:t>相电压</a:t>
            </a:r>
            <a:r>
              <a:rPr lang="en-US" altLang="zh-CN" sz="2400" b="1">
                <a:solidFill>
                  <a:schemeClr val="tx2"/>
                </a:solidFill>
                <a:latin typeface="Times New Roman" pitchFamily="18" charset="0"/>
                <a:cs typeface="Times New Roman" pitchFamily="18" charset="0"/>
              </a:rPr>
              <a:t>=</a:t>
            </a:r>
            <a:r>
              <a:rPr lang="zh-CN" altLang="en-US" sz="2400" b="1">
                <a:solidFill>
                  <a:schemeClr val="tx2"/>
                </a:solidFill>
                <a:latin typeface="Times New Roman" pitchFamily="18" charset="0"/>
                <a:cs typeface="Times New Roman" pitchFamily="18" charset="0"/>
              </a:rPr>
              <a:t>线电压：</a:t>
            </a:r>
          </a:p>
        </p:txBody>
      </p:sp>
      <p:graphicFrame>
        <p:nvGraphicFramePr>
          <p:cNvPr id="51208" name="Object 2"/>
          <p:cNvGraphicFramePr>
            <a:graphicFrameLocks noChangeAspect="1"/>
          </p:cNvGraphicFramePr>
          <p:nvPr/>
        </p:nvGraphicFramePr>
        <p:xfrm>
          <a:off x="1371600" y="2039938"/>
          <a:ext cx="2354263" cy="539750"/>
        </p:xfrm>
        <a:graphic>
          <a:graphicData uri="http://schemas.openxmlformats.org/presentationml/2006/ole">
            <mc:AlternateContent xmlns:mc="http://schemas.openxmlformats.org/markup-compatibility/2006">
              <mc:Choice xmlns:v="urn:schemas-microsoft-com:vml" Requires="v">
                <p:oleObj spid="_x0000_s45185" name="Equation" r:id="rId3" imgW="1054100" imgH="241300" progId="">
                  <p:embed/>
                </p:oleObj>
              </mc:Choice>
              <mc:Fallback>
                <p:oleObj name="Equation" r:id="rId3" imgW="1054100" imgH="241300" progId="">
                  <p:embed/>
                  <p:pic>
                    <p:nvPicPr>
                      <p:cNvPr id="0" name="Picture 1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039938"/>
                        <a:ext cx="2354263"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09" name="Text Box 9"/>
          <p:cNvSpPr txBox="1">
            <a:spLocks noChangeArrowheads="1"/>
          </p:cNvSpPr>
          <p:nvPr/>
        </p:nvSpPr>
        <p:spPr bwMode="auto">
          <a:xfrm>
            <a:off x="554038" y="3003550"/>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latin typeface="Times New Roman" pitchFamily="18" charset="0"/>
                <a:cs typeface="Times New Roman" pitchFamily="18" charset="0"/>
              </a:rPr>
              <a:t>线电流：</a:t>
            </a:r>
          </a:p>
        </p:txBody>
      </p:sp>
      <p:graphicFrame>
        <p:nvGraphicFramePr>
          <p:cNvPr id="51210" name="Object 3"/>
          <p:cNvGraphicFramePr>
            <a:graphicFrameLocks noChangeAspect="1"/>
          </p:cNvGraphicFramePr>
          <p:nvPr/>
        </p:nvGraphicFramePr>
        <p:xfrm>
          <a:off x="2220913" y="2947988"/>
          <a:ext cx="1646237" cy="539750"/>
        </p:xfrm>
        <a:graphic>
          <a:graphicData uri="http://schemas.openxmlformats.org/presentationml/2006/ole">
            <mc:AlternateContent xmlns:mc="http://schemas.openxmlformats.org/markup-compatibility/2006">
              <mc:Choice xmlns:v="urn:schemas-microsoft-com:vml" Requires="v">
                <p:oleObj spid="_x0000_s45186" name="Equation" r:id="rId5" imgW="736600" imgH="241300" progId="">
                  <p:embed/>
                </p:oleObj>
              </mc:Choice>
              <mc:Fallback>
                <p:oleObj name="Equation" r:id="rId5" imgW="736600" imgH="241300" progId="">
                  <p:embed/>
                  <p:pic>
                    <p:nvPicPr>
                      <p:cNvPr id="0" name="Picture 10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0913" y="2947988"/>
                        <a:ext cx="1646237"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13" name="Text Box 13"/>
          <p:cNvSpPr txBox="1">
            <a:spLocks noChangeArrowheads="1"/>
          </p:cNvSpPr>
          <p:nvPr/>
        </p:nvSpPr>
        <p:spPr bwMode="auto">
          <a:xfrm>
            <a:off x="554038" y="4851400"/>
            <a:ext cx="83232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lang="zh-CN" altLang="en-US" sz="2400" b="1">
                <a:solidFill>
                  <a:schemeClr val="tx2"/>
                </a:solidFill>
                <a:latin typeface="Times New Roman" pitchFamily="18" charset="0"/>
                <a:cs typeface="Times New Roman" pitchFamily="18" charset="0"/>
              </a:rPr>
              <a:t>当</a:t>
            </a:r>
            <a:r>
              <a:rPr lang="zh-CN" altLang="en-US" sz="2400" b="1">
                <a:solidFill>
                  <a:schemeClr val="tx2"/>
                </a:solidFill>
                <a:latin typeface="Times New Roman" pitchFamily="18" charset="0"/>
                <a:cs typeface="Times New Roman" pitchFamily="18" charset="0"/>
                <a:sym typeface="Symbol" pitchFamily="18" charset="2"/>
              </a:rPr>
              <a:t>形</a:t>
            </a:r>
            <a:r>
              <a:rPr lang="zh-CN" altLang="en-US" sz="2400" b="1">
                <a:solidFill>
                  <a:schemeClr val="tx2"/>
                </a:solidFill>
                <a:latin typeface="Times New Roman" pitchFamily="18" charset="0"/>
                <a:cs typeface="Times New Roman" pitchFamily="18" charset="0"/>
              </a:rPr>
              <a:t>联结的三相负载接在对称三相电源上时，负载相电压就是对称的电源线电压！负载相电流可分别计算。</a:t>
            </a:r>
          </a:p>
        </p:txBody>
      </p:sp>
      <p:sp>
        <p:nvSpPr>
          <p:cNvPr id="51215" name="Text Box 15"/>
          <p:cNvSpPr txBox="1">
            <a:spLocks noChangeArrowheads="1"/>
          </p:cNvSpPr>
          <p:nvPr/>
        </p:nvSpPr>
        <p:spPr bwMode="auto">
          <a:xfrm>
            <a:off x="554038" y="36814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latin typeface="Times New Roman" pitchFamily="18" charset="0"/>
                <a:cs typeface="Times New Roman" pitchFamily="18" charset="0"/>
              </a:rPr>
              <a:t>相电流：</a:t>
            </a:r>
          </a:p>
        </p:txBody>
      </p:sp>
      <p:graphicFrame>
        <p:nvGraphicFramePr>
          <p:cNvPr id="51216" name="Object 4"/>
          <p:cNvGraphicFramePr>
            <a:graphicFrameLocks noChangeAspect="1"/>
          </p:cNvGraphicFramePr>
          <p:nvPr/>
        </p:nvGraphicFramePr>
        <p:xfrm>
          <a:off x="2222500" y="3597275"/>
          <a:ext cx="2043113" cy="539750"/>
        </p:xfrm>
        <a:graphic>
          <a:graphicData uri="http://schemas.openxmlformats.org/presentationml/2006/ole">
            <mc:AlternateContent xmlns:mc="http://schemas.openxmlformats.org/markup-compatibility/2006">
              <mc:Choice xmlns:v="urn:schemas-microsoft-com:vml" Requires="v">
                <p:oleObj spid="_x0000_s45187" name="Equation" r:id="rId7" imgW="914400" imgH="241300" progId="">
                  <p:embed/>
                </p:oleObj>
              </mc:Choice>
              <mc:Fallback>
                <p:oleObj name="Equation" r:id="rId7" imgW="914400" imgH="241300" progId="">
                  <p:embed/>
                  <p:pic>
                    <p:nvPicPr>
                      <p:cNvPr id="0" name="Picture 1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2500" y="3597275"/>
                        <a:ext cx="2043113"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1217"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06913" y="1492250"/>
            <a:ext cx="4492625"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118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51217"/>
                                        </p:tgtEl>
                                        <p:attrNameLst>
                                          <p:attrName>style.visibility</p:attrName>
                                        </p:attrNameLst>
                                      </p:cBhvr>
                                      <p:to>
                                        <p:strVal val="visible"/>
                                      </p:to>
                                    </p:set>
                                    <p:animEffect transition="in" filter="slide(fromBottom)">
                                      <p:cBhvr>
                                        <p:cTn id="7" dur="500"/>
                                        <p:tgtEl>
                                          <p:spTgt spid="512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205"/>
                                        </p:tgtEl>
                                        <p:attrNameLst>
                                          <p:attrName>style.visibility</p:attrName>
                                        </p:attrNameLst>
                                      </p:cBhvr>
                                      <p:to>
                                        <p:strVal val="visible"/>
                                      </p:to>
                                    </p:set>
                                    <p:animEffect transition="in" filter="wipe(left)">
                                      <p:cBhvr>
                                        <p:cTn id="12" dur="500"/>
                                        <p:tgtEl>
                                          <p:spTgt spid="51205"/>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51208"/>
                                        </p:tgtEl>
                                        <p:attrNameLst>
                                          <p:attrName>style.visibility</p:attrName>
                                        </p:attrNameLst>
                                      </p:cBhvr>
                                      <p:to>
                                        <p:strVal val="visible"/>
                                      </p:to>
                                    </p:set>
                                    <p:animEffect transition="in" filter="wipe(left)">
                                      <p:cBhvr>
                                        <p:cTn id="16" dur="500"/>
                                        <p:tgtEl>
                                          <p:spTgt spid="5120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1209"/>
                                        </p:tgtEl>
                                        <p:attrNameLst>
                                          <p:attrName>style.visibility</p:attrName>
                                        </p:attrNameLst>
                                      </p:cBhvr>
                                      <p:to>
                                        <p:strVal val="visible"/>
                                      </p:to>
                                    </p:set>
                                    <p:animEffect transition="in" filter="wipe(left)">
                                      <p:cBhvr>
                                        <p:cTn id="21" dur="500"/>
                                        <p:tgtEl>
                                          <p:spTgt spid="51209"/>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51210"/>
                                        </p:tgtEl>
                                        <p:attrNameLst>
                                          <p:attrName>style.visibility</p:attrName>
                                        </p:attrNameLst>
                                      </p:cBhvr>
                                      <p:to>
                                        <p:strVal val="visible"/>
                                      </p:to>
                                    </p:set>
                                    <p:animEffect transition="in" filter="wipe(left)">
                                      <p:cBhvr>
                                        <p:cTn id="25" dur="500"/>
                                        <p:tgtEl>
                                          <p:spTgt spid="5121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1215"/>
                                        </p:tgtEl>
                                        <p:attrNameLst>
                                          <p:attrName>style.visibility</p:attrName>
                                        </p:attrNameLst>
                                      </p:cBhvr>
                                      <p:to>
                                        <p:strVal val="visible"/>
                                      </p:to>
                                    </p:set>
                                    <p:animEffect transition="in" filter="wipe(left)">
                                      <p:cBhvr>
                                        <p:cTn id="30" dur="500"/>
                                        <p:tgtEl>
                                          <p:spTgt spid="51215"/>
                                        </p:tgtEl>
                                      </p:cBhvr>
                                    </p:animEffec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51216"/>
                                        </p:tgtEl>
                                        <p:attrNameLst>
                                          <p:attrName>style.visibility</p:attrName>
                                        </p:attrNameLst>
                                      </p:cBhvr>
                                      <p:to>
                                        <p:strVal val="visible"/>
                                      </p:to>
                                    </p:set>
                                    <p:animEffect transition="in" filter="wipe(left)">
                                      <p:cBhvr>
                                        <p:cTn id="34" dur="500"/>
                                        <p:tgtEl>
                                          <p:spTgt spid="5121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iterate type="lt">
                                    <p:tmAbs val="100"/>
                                  </p:iterate>
                                  <p:childTnLst>
                                    <p:set>
                                      <p:cBhvr>
                                        <p:cTn id="38" dur="1" fill="hold">
                                          <p:stCondLst>
                                            <p:cond delay="0"/>
                                          </p:stCondLst>
                                        </p:cTn>
                                        <p:tgtEl>
                                          <p:spTgt spid="51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5" grpId="0"/>
      <p:bldP spid="51209" grpId="0"/>
      <p:bldP spid="51213" grpId="0"/>
      <p:bldP spid="5121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6" name="Rectangle 2"/>
          <p:cNvSpPr>
            <a:spLocks noGrp="1" noChangeArrowheads="1"/>
          </p:cNvSpPr>
          <p:nvPr>
            <p:ph type="title"/>
          </p:nvPr>
        </p:nvSpPr>
        <p:spPr/>
        <p:txBody>
          <a:bodyPr/>
          <a:lstStyle/>
          <a:p>
            <a:r>
              <a:rPr lang="en-US" altLang="zh-CN" sz="3600" smtClean="0">
                <a:ea typeface="宋体" charset="-122"/>
              </a:rPr>
              <a:t>4.3 </a:t>
            </a:r>
            <a:r>
              <a:rPr lang="zh-CN" altLang="en-US" sz="3600" smtClean="0">
                <a:ea typeface="宋体" charset="-122"/>
              </a:rPr>
              <a:t>三相负载的三角形联结</a:t>
            </a:r>
            <a:r>
              <a:rPr lang="zh-CN" altLang="en-US" smtClean="0">
                <a:ea typeface="宋体" charset="-122"/>
              </a:rPr>
              <a:t> </a:t>
            </a:r>
            <a:r>
              <a:rPr lang="zh-CN" altLang="en-US" smtClean="0">
                <a:ea typeface="楷体_GB2312" pitchFamily="49" charset="-122"/>
              </a:rPr>
              <a:t>（续</a:t>
            </a:r>
            <a:r>
              <a:rPr lang="en-US" altLang="zh-CN" smtClean="0">
                <a:ea typeface="楷体_GB2312" pitchFamily="49" charset="-122"/>
              </a:rPr>
              <a:t>1</a:t>
            </a:r>
            <a:r>
              <a:rPr lang="zh-CN" altLang="en-US" smtClean="0">
                <a:ea typeface="楷体_GB2312" pitchFamily="49" charset="-122"/>
              </a:rPr>
              <a:t>）</a:t>
            </a:r>
          </a:p>
        </p:txBody>
      </p:sp>
      <p:sp>
        <p:nvSpPr>
          <p:cNvPr id="46087" name="Rectangle 3"/>
          <p:cNvSpPr>
            <a:spLocks noGrp="1" noChangeArrowheads="1"/>
          </p:cNvSpPr>
          <p:nvPr>
            <p:ph sz="quarter" idx="11"/>
          </p:nvPr>
        </p:nvSpPr>
        <p:spPr/>
        <p:txBody>
          <a:bodyPr/>
          <a:lstStyle/>
          <a:p>
            <a:r>
              <a:rPr lang="zh-CN" altLang="en-US" smtClean="0">
                <a:ea typeface="宋体" charset="-122"/>
              </a:rPr>
              <a:t>负载电流计算</a:t>
            </a:r>
          </a:p>
          <a:p>
            <a:pPr lvl="1"/>
            <a:r>
              <a:rPr lang="zh-CN" altLang="en-US" smtClean="0"/>
              <a:t>相电流</a:t>
            </a:r>
          </a:p>
        </p:txBody>
      </p:sp>
      <p:graphicFrame>
        <p:nvGraphicFramePr>
          <p:cNvPr id="52228" name="Object 2"/>
          <p:cNvGraphicFramePr>
            <a:graphicFrameLocks noChangeAspect="1"/>
          </p:cNvGraphicFramePr>
          <p:nvPr/>
        </p:nvGraphicFramePr>
        <p:xfrm>
          <a:off x="1057275" y="2084388"/>
          <a:ext cx="7837488" cy="900112"/>
        </p:xfrm>
        <a:graphic>
          <a:graphicData uri="http://schemas.openxmlformats.org/presentationml/2006/ole">
            <mc:AlternateContent xmlns:mc="http://schemas.openxmlformats.org/markup-compatibility/2006">
              <mc:Choice xmlns:v="urn:schemas-microsoft-com:vml" Requires="v">
                <p:oleObj spid="_x0000_s46246" name="Equation" r:id="rId3" imgW="3987800" imgH="457200" progId="">
                  <p:embed/>
                </p:oleObj>
              </mc:Choice>
              <mc:Fallback>
                <p:oleObj name="Equation" r:id="rId3" imgW="3987800" imgH="457200" progId="">
                  <p:embed/>
                  <p:pic>
                    <p:nvPicPr>
                      <p:cNvPr id="0" name="Picture 1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275" y="2084388"/>
                        <a:ext cx="7837488" cy="900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29" name="Text Box 5"/>
          <p:cNvSpPr txBox="1">
            <a:spLocks noChangeArrowheads="1"/>
          </p:cNvSpPr>
          <p:nvPr/>
        </p:nvSpPr>
        <p:spPr bwMode="auto">
          <a:xfrm>
            <a:off x="742950" y="3224213"/>
            <a:ext cx="1666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SzPct val="100000"/>
              <a:buFont typeface="Wingdings" pitchFamily="2" charset="2"/>
              <a:buChar char="Ø"/>
            </a:pPr>
            <a:r>
              <a:rPr lang="zh-CN" altLang="en-US" sz="2400" b="1">
                <a:solidFill>
                  <a:schemeClr val="tx2"/>
                </a:solidFill>
              </a:rPr>
              <a:t>线电流：</a:t>
            </a:r>
          </a:p>
        </p:txBody>
      </p:sp>
      <p:graphicFrame>
        <p:nvGraphicFramePr>
          <p:cNvPr id="52230" name="Object 3"/>
          <p:cNvGraphicFramePr>
            <a:graphicFrameLocks noChangeAspect="1"/>
          </p:cNvGraphicFramePr>
          <p:nvPr/>
        </p:nvGraphicFramePr>
        <p:xfrm>
          <a:off x="1068388" y="3840163"/>
          <a:ext cx="1955800" cy="539750"/>
        </p:xfrm>
        <a:graphic>
          <a:graphicData uri="http://schemas.openxmlformats.org/presentationml/2006/ole">
            <mc:AlternateContent xmlns:mc="http://schemas.openxmlformats.org/markup-compatibility/2006">
              <mc:Choice xmlns:v="urn:schemas-microsoft-com:vml" Requires="v">
                <p:oleObj spid="_x0000_s46247" name="Equation" r:id="rId5" imgW="876300" imgH="241300" progId="">
                  <p:embed/>
                </p:oleObj>
              </mc:Choice>
              <mc:Fallback>
                <p:oleObj name="Equation" r:id="rId5" imgW="876300" imgH="241300" progId="">
                  <p:embed/>
                  <p:pic>
                    <p:nvPicPr>
                      <p:cNvPr id="0" name="Picture 1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8388" y="3840163"/>
                        <a:ext cx="1955800"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1" name="Object 4"/>
          <p:cNvGraphicFramePr>
            <a:graphicFrameLocks noChangeAspect="1"/>
          </p:cNvGraphicFramePr>
          <p:nvPr/>
        </p:nvGraphicFramePr>
        <p:xfrm>
          <a:off x="1095375" y="4492625"/>
          <a:ext cx="1928813" cy="539750"/>
        </p:xfrm>
        <a:graphic>
          <a:graphicData uri="http://schemas.openxmlformats.org/presentationml/2006/ole">
            <mc:AlternateContent xmlns:mc="http://schemas.openxmlformats.org/markup-compatibility/2006">
              <mc:Choice xmlns:v="urn:schemas-microsoft-com:vml" Requires="v">
                <p:oleObj spid="_x0000_s46248" name="Equation" r:id="rId7" imgW="863225" imgH="241195" progId="">
                  <p:embed/>
                </p:oleObj>
              </mc:Choice>
              <mc:Fallback>
                <p:oleObj name="Equation" r:id="rId7" imgW="863225" imgH="241195" progId="">
                  <p:embed/>
                  <p:pic>
                    <p:nvPicPr>
                      <p:cNvPr id="0" name="Picture 1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5375" y="4492625"/>
                        <a:ext cx="1928813"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2" name="Object 5"/>
          <p:cNvGraphicFramePr>
            <a:graphicFrameLocks noChangeAspect="1"/>
          </p:cNvGraphicFramePr>
          <p:nvPr/>
        </p:nvGraphicFramePr>
        <p:xfrm>
          <a:off x="1095375" y="5222875"/>
          <a:ext cx="1900238" cy="539750"/>
        </p:xfrm>
        <a:graphic>
          <a:graphicData uri="http://schemas.openxmlformats.org/presentationml/2006/ole">
            <mc:AlternateContent xmlns:mc="http://schemas.openxmlformats.org/markup-compatibility/2006">
              <mc:Choice xmlns:v="urn:schemas-microsoft-com:vml" Requires="v">
                <p:oleObj spid="_x0000_s46249" name="Equation" r:id="rId9" imgW="850531" imgH="241195" progId="">
                  <p:embed/>
                </p:oleObj>
              </mc:Choice>
              <mc:Fallback>
                <p:oleObj name="Equation" r:id="rId9" imgW="850531" imgH="241195" progId="">
                  <p:embed/>
                  <p:pic>
                    <p:nvPicPr>
                      <p:cNvPr id="0" name="Picture 1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5375" y="5222875"/>
                        <a:ext cx="1900238"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409" name="Rectangle 185"/>
          <p:cNvSpPr>
            <a:spLocks noChangeArrowheads="1"/>
          </p:cNvSpPr>
          <p:nvPr/>
        </p:nvSpPr>
        <p:spPr bwMode="auto">
          <a:xfrm>
            <a:off x="3948113" y="3406775"/>
            <a:ext cx="4814887" cy="2222500"/>
          </a:xfrm>
          <a:prstGeom prst="rect">
            <a:avLst/>
          </a:prstGeom>
          <a:noFill/>
          <a:ln w="28575">
            <a:solidFill>
              <a:srgbClr val="FF0000"/>
            </a:solidFill>
            <a:miter lim="800000"/>
            <a:headEnd/>
            <a:tailEnd/>
          </a:ln>
          <a:effectLst/>
        </p:spPr>
        <p:txBody>
          <a:bodyPr>
            <a:spAutoFit/>
          </a:bodyPr>
          <a:lstStyle/>
          <a:p>
            <a:pPr>
              <a:lnSpc>
                <a:spcPct val="150000"/>
              </a:lnSpc>
              <a:defRPr/>
            </a:pPr>
            <a:r>
              <a:rPr kumimoji="1" lang="zh-CN" altLang="en-US" sz="2400" b="1" dirty="0">
                <a:solidFill>
                  <a:schemeClr val="tx2"/>
                </a:solidFill>
                <a:effectLst>
                  <a:outerShdw blurRad="38100" dist="38100" dir="2700000" algn="tl">
                    <a:srgbClr val="C0C0C0"/>
                  </a:outerShdw>
                </a:effectLst>
                <a:latin typeface="楷体_GB2312" pitchFamily="49" charset="-122"/>
              </a:rPr>
              <a:t>不论负载是否对称，负载相电压始终对称。</a:t>
            </a:r>
          </a:p>
          <a:p>
            <a:pPr>
              <a:lnSpc>
                <a:spcPct val="150000"/>
              </a:lnSpc>
              <a:defRPr/>
            </a:pPr>
            <a:r>
              <a:rPr kumimoji="1" lang="zh-CN" altLang="en-US" sz="2400" b="1" dirty="0">
                <a:solidFill>
                  <a:schemeClr val="tx2"/>
                </a:solidFill>
                <a:effectLst>
                  <a:outerShdw blurRad="38100" dist="38100" dir="2700000" algn="tl">
                    <a:srgbClr val="C0C0C0"/>
                  </a:outerShdw>
                </a:effectLst>
                <a:latin typeface="楷体_GB2312" pitchFamily="49" charset="-122"/>
              </a:rPr>
              <a:t>每相负载相电流单独直接计算，线电流通过相量叠加计算。</a:t>
            </a: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119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52228"/>
                                        </p:tgtEl>
                                        <p:attrNameLst>
                                          <p:attrName>style.visibility</p:attrName>
                                        </p:attrNameLst>
                                      </p:cBhvr>
                                      <p:to>
                                        <p:strVal val="visible"/>
                                      </p:to>
                                    </p:set>
                                    <p:animEffect transition="in" filter="wipe(up)">
                                      <p:cBhvr>
                                        <p:cTn id="7" dur="2000"/>
                                        <p:tgtEl>
                                          <p:spTgt spid="522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229"/>
                                        </p:tgtEl>
                                        <p:attrNameLst>
                                          <p:attrName>style.visibility</p:attrName>
                                        </p:attrNameLst>
                                      </p:cBhvr>
                                      <p:to>
                                        <p:strVal val="visible"/>
                                      </p:to>
                                    </p:set>
                                    <p:animEffect transition="in" filter="wipe(left)">
                                      <p:cBhvr>
                                        <p:cTn id="12" dur="500"/>
                                        <p:tgtEl>
                                          <p:spTgt spid="52229"/>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52230"/>
                                        </p:tgtEl>
                                        <p:attrNameLst>
                                          <p:attrName>style.visibility</p:attrName>
                                        </p:attrNameLst>
                                      </p:cBhvr>
                                      <p:to>
                                        <p:strVal val="visible"/>
                                      </p:to>
                                    </p:set>
                                    <p:animEffect transition="in" filter="wipe(left)">
                                      <p:cBhvr>
                                        <p:cTn id="16" dur="500"/>
                                        <p:tgtEl>
                                          <p:spTgt spid="52230"/>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52231"/>
                                        </p:tgtEl>
                                        <p:attrNameLst>
                                          <p:attrName>style.visibility</p:attrName>
                                        </p:attrNameLst>
                                      </p:cBhvr>
                                      <p:to>
                                        <p:strVal val="visible"/>
                                      </p:to>
                                    </p:set>
                                    <p:animEffect transition="in" filter="wipe(left)">
                                      <p:cBhvr>
                                        <p:cTn id="20" dur="500"/>
                                        <p:tgtEl>
                                          <p:spTgt spid="52231"/>
                                        </p:tgtEl>
                                      </p:cBhvr>
                                    </p:animEffect>
                                  </p:childTnLst>
                                </p:cTn>
                              </p:par>
                            </p:childTnLst>
                          </p:cTn>
                        </p:par>
                        <p:par>
                          <p:cTn id="21" fill="hold" nodeType="afterGroup">
                            <p:stCondLst>
                              <p:cond delay="1500"/>
                            </p:stCondLst>
                            <p:childTnLst>
                              <p:par>
                                <p:cTn id="22" presetID="22" presetClass="entr" presetSubtype="8" fill="hold" nodeType="afterEffect">
                                  <p:stCondLst>
                                    <p:cond delay="0"/>
                                  </p:stCondLst>
                                  <p:childTnLst>
                                    <p:set>
                                      <p:cBhvr>
                                        <p:cTn id="23" dur="1" fill="hold">
                                          <p:stCondLst>
                                            <p:cond delay="0"/>
                                          </p:stCondLst>
                                        </p:cTn>
                                        <p:tgtEl>
                                          <p:spTgt spid="52232"/>
                                        </p:tgtEl>
                                        <p:attrNameLst>
                                          <p:attrName>style.visibility</p:attrName>
                                        </p:attrNameLst>
                                      </p:cBhvr>
                                      <p:to>
                                        <p:strVal val="visible"/>
                                      </p:to>
                                    </p:set>
                                    <p:animEffect transition="in" filter="wipe(left)">
                                      <p:cBhvr>
                                        <p:cTn id="24" dur="500"/>
                                        <p:tgtEl>
                                          <p:spTgt spid="5223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iterate type="lt">
                                    <p:tmAbs val="100"/>
                                  </p:iterate>
                                  <p:childTnLst>
                                    <p:set>
                                      <p:cBhvr>
                                        <p:cTn id="28" dur="1" fill="hold">
                                          <p:stCondLst>
                                            <p:cond delay="0"/>
                                          </p:stCondLst>
                                        </p:cTn>
                                        <p:tgtEl>
                                          <p:spTgt spid="524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9" grpId="0"/>
      <p:bldP spid="52409"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0" name="Rectangle 2"/>
          <p:cNvSpPr>
            <a:spLocks noGrp="1" noChangeArrowheads="1"/>
          </p:cNvSpPr>
          <p:nvPr>
            <p:ph type="title"/>
          </p:nvPr>
        </p:nvSpPr>
        <p:spPr>
          <a:xfrm>
            <a:off x="-1" y="27710"/>
            <a:ext cx="9162909" cy="664986"/>
          </a:xfrm>
        </p:spPr>
        <p:txBody>
          <a:bodyPr/>
          <a:lstStyle/>
          <a:p>
            <a:pPr eaLnBrk="1" hangingPunct="1"/>
            <a:r>
              <a:rPr lang="en-US" altLang="zh-CN" sz="3200" dirty="0" smtClean="0">
                <a:ea typeface="宋体" charset="-122"/>
              </a:rPr>
              <a:t>3.2</a:t>
            </a:r>
            <a:r>
              <a:rPr lang="zh-CN" altLang="en-US" sz="3200" dirty="0" smtClean="0">
                <a:ea typeface="宋体" charset="-122"/>
              </a:rPr>
              <a:t>正弦量的相量表示法及相量图</a:t>
            </a:r>
            <a:r>
              <a:rPr lang="zh-CN" altLang="en-US" sz="3200" dirty="0" smtClean="0">
                <a:ea typeface="楷体_GB2312" pitchFamily="49" charset="-122"/>
              </a:rPr>
              <a:t>（续</a:t>
            </a:r>
            <a:r>
              <a:rPr lang="en-US" altLang="zh-CN" sz="3200" dirty="0" smtClean="0">
                <a:ea typeface="楷体_GB2312" pitchFamily="49" charset="-122"/>
              </a:rPr>
              <a:t>2</a:t>
            </a:r>
            <a:r>
              <a:rPr lang="zh-CN" altLang="en-US" sz="3200" dirty="0" smtClean="0">
                <a:ea typeface="楷体_GB2312" pitchFamily="49" charset="-122"/>
              </a:rPr>
              <a:t>）</a:t>
            </a:r>
            <a:endParaRPr lang="zh-CN" altLang="en-US" sz="3200" dirty="0" smtClean="0">
              <a:ea typeface="宋体" charset="-122"/>
            </a:endParaRPr>
          </a:p>
        </p:txBody>
      </p:sp>
      <p:sp>
        <p:nvSpPr>
          <p:cNvPr id="7181" name="Rectangle 3"/>
          <p:cNvSpPr>
            <a:spLocks noGrp="1" noChangeArrowheads="1"/>
          </p:cNvSpPr>
          <p:nvPr>
            <p:ph sz="quarter" idx="11"/>
          </p:nvPr>
        </p:nvSpPr>
        <p:spPr/>
        <p:txBody>
          <a:bodyPr/>
          <a:lstStyle/>
          <a:p>
            <a:pPr marL="0" indent="0" eaLnBrk="1" hangingPunct="1">
              <a:buFont typeface="Wingdings" pitchFamily="2" charset="2"/>
              <a:buNone/>
            </a:pPr>
            <a:r>
              <a:rPr lang="en-US" altLang="zh-CN" sz="2400" dirty="0" smtClean="0">
                <a:latin typeface="华文新魏" panose="02010800040101010101" pitchFamily="2" charset="-122"/>
                <a:ea typeface="华文新魏" panose="02010800040101010101" pitchFamily="2" charset="-122"/>
              </a:rPr>
              <a:t>    </a:t>
            </a:r>
            <a:r>
              <a:rPr lang="zh-CN" altLang="en-US" sz="2400" dirty="0" smtClean="0">
                <a:latin typeface="华文新魏" panose="02010800040101010101" pitchFamily="2" charset="-122"/>
                <a:ea typeface="华文新魏" panose="02010800040101010101" pitchFamily="2" charset="-122"/>
              </a:rPr>
              <a:t>把相量作为矢量画在复平面上，称为相量图，利用相量图的矢量叠加方法，可以方便地进行同频率正弦量的加、减运算。</a:t>
            </a:r>
          </a:p>
          <a:p>
            <a:pPr marL="0" indent="0" eaLnBrk="1" hangingPunct="1"/>
            <a:endParaRPr lang="en-US" altLang="zh-CN" sz="2400" dirty="0" smtClean="0">
              <a:ea typeface="楷体_GB2312" pitchFamily="49" charset="-122"/>
            </a:endParaRPr>
          </a:p>
        </p:txBody>
      </p:sp>
      <p:graphicFrame>
        <p:nvGraphicFramePr>
          <p:cNvPr id="46084" name="Object 2"/>
          <p:cNvGraphicFramePr>
            <a:graphicFrameLocks noChangeAspect="1"/>
          </p:cNvGraphicFramePr>
          <p:nvPr>
            <p:extLst>
              <p:ext uri="{D42A27DB-BD31-4B8C-83A1-F6EECF244321}">
                <p14:modId xmlns:p14="http://schemas.microsoft.com/office/powerpoint/2010/main" val="10846985"/>
              </p:ext>
            </p:extLst>
          </p:nvPr>
        </p:nvGraphicFramePr>
        <p:xfrm>
          <a:off x="2076450" y="1998663"/>
          <a:ext cx="5743575" cy="455612"/>
        </p:xfrm>
        <a:graphic>
          <a:graphicData uri="http://schemas.openxmlformats.org/presentationml/2006/ole">
            <mc:AlternateContent xmlns:mc="http://schemas.openxmlformats.org/markup-compatibility/2006">
              <mc:Choice xmlns:v="urn:schemas-microsoft-com:vml" Requires="v">
                <p:oleObj spid="_x0000_s7604" name="Equation" r:id="rId3" imgW="3200400" imgH="253800" progId="">
                  <p:embed/>
                </p:oleObj>
              </mc:Choice>
              <mc:Fallback>
                <p:oleObj name="Equation" r:id="rId3" imgW="3200400" imgH="253800" progId="">
                  <p:embed/>
                  <p:pic>
                    <p:nvPicPr>
                      <p:cNvPr id="0" name="Picture 3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6450" y="1998663"/>
                        <a:ext cx="5743575"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85" name="Text Box 5"/>
          <p:cNvSpPr txBox="1">
            <a:spLocks noChangeArrowheads="1"/>
          </p:cNvSpPr>
          <p:nvPr/>
        </p:nvSpPr>
        <p:spPr bwMode="auto">
          <a:xfrm>
            <a:off x="509588" y="2011363"/>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rPr>
              <a:t>函数表示：</a:t>
            </a:r>
          </a:p>
        </p:txBody>
      </p:sp>
      <p:sp>
        <p:nvSpPr>
          <p:cNvPr id="46086" name="Text Box 6"/>
          <p:cNvSpPr txBox="1">
            <a:spLocks noChangeArrowheads="1"/>
          </p:cNvSpPr>
          <p:nvPr/>
        </p:nvSpPr>
        <p:spPr bwMode="auto">
          <a:xfrm>
            <a:off x="509588" y="2500313"/>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rPr>
              <a:t>相量表示：</a:t>
            </a:r>
          </a:p>
        </p:txBody>
      </p:sp>
      <p:graphicFrame>
        <p:nvGraphicFramePr>
          <p:cNvPr id="46087" name="Object 3"/>
          <p:cNvGraphicFramePr>
            <a:graphicFrameLocks noChangeAspect="1"/>
          </p:cNvGraphicFramePr>
          <p:nvPr>
            <p:extLst>
              <p:ext uri="{D42A27DB-BD31-4B8C-83A1-F6EECF244321}">
                <p14:modId xmlns:p14="http://schemas.microsoft.com/office/powerpoint/2010/main" val="584007693"/>
              </p:ext>
            </p:extLst>
          </p:nvPr>
        </p:nvGraphicFramePr>
        <p:xfrm>
          <a:off x="2209800" y="2495550"/>
          <a:ext cx="2871788" cy="433388"/>
        </p:xfrm>
        <a:graphic>
          <a:graphicData uri="http://schemas.openxmlformats.org/presentationml/2006/ole">
            <mc:AlternateContent xmlns:mc="http://schemas.openxmlformats.org/markup-compatibility/2006">
              <mc:Choice xmlns:v="urn:schemas-microsoft-com:vml" Requires="v">
                <p:oleObj spid="_x0000_s7605" name="Equation" r:id="rId5" imgW="1600200" imgH="241200" progId="">
                  <p:embed/>
                </p:oleObj>
              </mc:Choice>
              <mc:Fallback>
                <p:oleObj name="Equation" r:id="rId5" imgW="1600200" imgH="241200" progId="">
                  <p:embed/>
                  <p:pic>
                    <p:nvPicPr>
                      <p:cNvPr id="0" name="Picture 3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2495550"/>
                        <a:ext cx="2871788"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88" name="Text Box 8"/>
          <p:cNvSpPr txBox="1">
            <a:spLocks noChangeArrowheads="1"/>
          </p:cNvSpPr>
          <p:nvPr/>
        </p:nvSpPr>
        <p:spPr bwMode="auto">
          <a:xfrm>
            <a:off x="5983288" y="2462213"/>
            <a:ext cx="12112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rPr>
              <a:t>相量图：</a:t>
            </a:r>
          </a:p>
        </p:txBody>
      </p:sp>
      <p:sp>
        <p:nvSpPr>
          <p:cNvPr id="46089" name="Line 9"/>
          <p:cNvSpPr>
            <a:spLocks noChangeShapeType="1"/>
          </p:cNvSpPr>
          <p:nvPr/>
        </p:nvSpPr>
        <p:spPr bwMode="auto">
          <a:xfrm>
            <a:off x="6781800" y="4286250"/>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090" name="Line 10"/>
          <p:cNvSpPr>
            <a:spLocks noChangeShapeType="1"/>
          </p:cNvSpPr>
          <p:nvPr/>
        </p:nvSpPr>
        <p:spPr bwMode="auto">
          <a:xfrm flipV="1">
            <a:off x="6781800" y="3600450"/>
            <a:ext cx="1066800" cy="685800"/>
          </a:xfrm>
          <a:prstGeom prst="line">
            <a:avLst/>
          </a:prstGeom>
          <a:noFill/>
          <a:ln w="28575">
            <a:solidFill>
              <a:schemeClr val="hlink"/>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46091" name="Line 11"/>
          <p:cNvSpPr>
            <a:spLocks noChangeShapeType="1"/>
          </p:cNvSpPr>
          <p:nvPr/>
        </p:nvSpPr>
        <p:spPr bwMode="auto">
          <a:xfrm flipV="1">
            <a:off x="6781800" y="3448050"/>
            <a:ext cx="381000" cy="838200"/>
          </a:xfrm>
          <a:prstGeom prst="line">
            <a:avLst/>
          </a:prstGeom>
          <a:noFill/>
          <a:ln w="28575">
            <a:solidFill>
              <a:srgbClr val="000066"/>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nvGrpSpPr>
          <p:cNvPr id="2" name="Group 12"/>
          <p:cNvGrpSpPr>
            <a:grpSpLocks/>
          </p:cNvGrpSpPr>
          <p:nvPr/>
        </p:nvGrpSpPr>
        <p:grpSpPr bwMode="auto">
          <a:xfrm>
            <a:off x="7148513" y="2790825"/>
            <a:ext cx="1071562" cy="838200"/>
            <a:chOff x="4359" y="1506"/>
            <a:chExt cx="675" cy="528"/>
          </a:xfrm>
        </p:grpSpPr>
        <p:sp>
          <p:nvSpPr>
            <p:cNvPr id="7192" name="Line 13"/>
            <p:cNvSpPr>
              <a:spLocks noChangeShapeType="1"/>
            </p:cNvSpPr>
            <p:nvPr/>
          </p:nvSpPr>
          <p:spPr bwMode="auto">
            <a:xfrm flipV="1">
              <a:off x="4359" y="1506"/>
              <a:ext cx="672" cy="43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3" name="Line 14"/>
            <p:cNvSpPr>
              <a:spLocks noChangeShapeType="1"/>
            </p:cNvSpPr>
            <p:nvPr/>
          </p:nvSpPr>
          <p:spPr bwMode="auto">
            <a:xfrm flipV="1">
              <a:off x="4794" y="1506"/>
              <a:ext cx="240" cy="528"/>
            </a:xfrm>
            <a:prstGeom prst="line">
              <a:avLst/>
            </a:prstGeom>
            <a:noFill/>
            <a:ln w="1270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grpSp>
      <p:sp>
        <p:nvSpPr>
          <p:cNvPr id="46095" name="Line 15"/>
          <p:cNvSpPr>
            <a:spLocks noChangeShapeType="1"/>
          </p:cNvSpPr>
          <p:nvPr/>
        </p:nvSpPr>
        <p:spPr bwMode="auto">
          <a:xfrm flipV="1">
            <a:off x="6781800" y="2762250"/>
            <a:ext cx="1447800" cy="1524000"/>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46096" name="Text Box 16"/>
          <p:cNvSpPr txBox="1">
            <a:spLocks noChangeArrowheads="1"/>
          </p:cNvSpPr>
          <p:nvPr/>
        </p:nvSpPr>
        <p:spPr bwMode="auto">
          <a:xfrm>
            <a:off x="509588" y="293052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rPr>
              <a:t>两个正弦电压叠加：</a:t>
            </a:r>
          </a:p>
        </p:txBody>
      </p:sp>
      <p:graphicFrame>
        <p:nvGraphicFramePr>
          <p:cNvPr id="46097" name="Object 4"/>
          <p:cNvGraphicFramePr>
            <a:graphicFrameLocks noChangeAspect="1"/>
          </p:cNvGraphicFramePr>
          <p:nvPr>
            <p:extLst>
              <p:ext uri="{D42A27DB-BD31-4B8C-83A1-F6EECF244321}">
                <p14:modId xmlns:p14="http://schemas.microsoft.com/office/powerpoint/2010/main" val="1411987219"/>
              </p:ext>
            </p:extLst>
          </p:nvPr>
        </p:nvGraphicFramePr>
        <p:xfrm>
          <a:off x="808038" y="3400425"/>
          <a:ext cx="5676900" cy="822325"/>
        </p:xfrm>
        <a:graphic>
          <a:graphicData uri="http://schemas.openxmlformats.org/presentationml/2006/ole">
            <mc:AlternateContent xmlns:mc="http://schemas.openxmlformats.org/markup-compatibility/2006">
              <mc:Choice xmlns:v="urn:schemas-microsoft-com:vml" Requires="v">
                <p:oleObj spid="_x0000_s7606" name="Equation" r:id="rId7" imgW="3162240" imgH="457200" progId="">
                  <p:embed/>
                </p:oleObj>
              </mc:Choice>
              <mc:Fallback>
                <p:oleObj name="Equation" r:id="rId7" imgW="3162240" imgH="457200" progId="">
                  <p:embed/>
                  <p:pic>
                    <p:nvPicPr>
                      <p:cNvPr id="0" name="Picture 3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038" y="3400425"/>
                        <a:ext cx="5676900"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98" name="Text Box 18"/>
          <p:cNvSpPr txBox="1">
            <a:spLocks noChangeArrowheads="1"/>
          </p:cNvSpPr>
          <p:nvPr/>
        </p:nvSpPr>
        <p:spPr bwMode="auto">
          <a:xfrm>
            <a:off x="179512" y="4325094"/>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dirty="0">
                <a:solidFill>
                  <a:schemeClr val="tx2"/>
                </a:solidFill>
              </a:rPr>
              <a:t>相量叠加：</a:t>
            </a:r>
          </a:p>
        </p:txBody>
      </p:sp>
      <p:graphicFrame>
        <p:nvGraphicFramePr>
          <p:cNvPr id="46099" name="Object 5"/>
          <p:cNvGraphicFramePr>
            <a:graphicFrameLocks noChangeAspect="1"/>
          </p:cNvGraphicFramePr>
          <p:nvPr>
            <p:extLst>
              <p:ext uri="{D42A27DB-BD31-4B8C-83A1-F6EECF244321}">
                <p14:modId xmlns:p14="http://schemas.microsoft.com/office/powerpoint/2010/main" val="2971153816"/>
              </p:ext>
            </p:extLst>
          </p:nvPr>
        </p:nvGraphicFramePr>
        <p:xfrm>
          <a:off x="468040" y="4725144"/>
          <a:ext cx="5472112" cy="1690688"/>
        </p:xfrm>
        <a:graphic>
          <a:graphicData uri="http://schemas.openxmlformats.org/presentationml/2006/ole">
            <mc:AlternateContent xmlns:mc="http://schemas.openxmlformats.org/markup-compatibility/2006">
              <mc:Choice xmlns:v="urn:schemas-microsoft-com:vml" Requires="v">
                <p:oleObj spid="_x0000_s7607" name="Equation" r:id="rId9" imgW="3047760" imgH="939600" progId="">
                  <p:embed/>
                </p:oleObj>
              </mc:Choice>
              <mc:Fallback>
                <p:oleObj name="Equation" r:id="rId9" imgW="3047760" imgH="939600" progId="">
                  <p:embed/>
                  <p:pic>
                    <p:nvPicPr>
                      <p:cNvPr id="0" name="Picture 36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040" y="4725144"/>
                        <a:ext cx="5472112" cy="1690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100" name="Object 6"/>
          <p:cNvGraphicFramePr>
            <a:graphicFrameLocks noChangeAspect="1"/>
          </p:cNvGraphicFramePr>
          <p:nvPr>
            <p:extLst>
              <p:ext uri="{D42A27DB-BD31-4B8C-83A1-F6EECF244321}">
                <p14:modId xmlns:p14="http://schemas.microsoft.com/office/powerpoint/2010/main" val="4216345595"/>
              </p:ext>
            </p:extLst>
          </p:nvPr>
        </p:nvGraphicFramePr>
        <p:xfrm>
          <a:off x="3140075" y="4360863"/>
          <a:ext cx="5951538" cy="593725"/>
        </p:xfrm>
        <a:graphic>
          <a:graphicData uri="http://schemas.openxmlformats.org/presentationml/2006/ole">
            <mc:AlternateContent xmlns:mc="http://schemas.openxmlformats.org/markup-compatibility/2006">
              <mc:Choice xmlns:v="urn:schemas-microsoft-com:vml" Requires="v">
                <p:oleObj spid="_x0000_s7608" name="Equation" r:id="rId11" imgW="3314520" imgH="330120" progId="">
                  <p:embed/>
                </p:oleObj>
              </mc:Choice>
              <mc:Fallback>
                <p:oleObj name="Equation" r:id="rId11" imgW="3314520" imgH="330120" progId="">
                  <p:embed/>
                  <p:pic>
                    <p:nvPicPr>
                      <p:cNvPr id="0" name="Picture 3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40075" y="4360863"/>
                        <a:ext cx="5951538"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101" name="Object 7"/>
          <p:cNvGraphicFramePr>
            <a:graphicFrameLocks noChangeAspect="1"/>
          </p:cNvGraphicFramePr>
          <p:nvPr>
            <p:extLst>
              <p:ext uri="{D42A27DB-BD31-4B8C-83A1-F6EECF244321}">
                <p14:modId xmlns:p14="http://schemas.microsoft.com/office/powerpoint/2010/main" val="4110171122"/>
              </p:ext>
            </p:extLst>
          </p:nvPr>
        </p:nvGraphicFramePr>
        <p:xfrm>
          <a:off x="3140075" y="4918075"/>
          <a:ext cx="3443288" cy="776288"/>
        </p:xfrm>
        <a:graphic>
          <a:graphicData uri="http://schemas.openxmlformats.org/presentationml/2006/ole">
            <mc:AlternateContent xmlns:mc="http://schemas.openxmlformats.org/markup-compatibility/2006">
              <mc:Choice xmlns:v="urn:schemas-microsoft-com:vml" Requires="v">
                <p:oleObj spid="_x0000_s7609" name="Equation" r:id="rId13" imgW="1917360" imgH="431640" progId="">
                  <p:embed/>
                </p:oleObj>
              </mc:Choice>
              <mc:Fallback>
                <p:oleObj name="Equation" r:id="rId13" imgW="1917360" imgH="431640" progId="">
                  <p:embed/>
                  <p:pic>
                    <p:nvPicPr>
                      <p:cNvPr id="0" name="Picture 3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40075" y="4918075"/>
                        <a:ext cx="3443288" cy="776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102" name="Object 8"/>
          <p:cNvGraphicFramePr>
            <a:graphicFrameLocks noChangeAspect="1"/>
          </p:cNvGraphicFramePr>
          <p:nvPr>
            <p:extLst>
              <p:ext uri="{D42A27DB-BD31-4B8C-83A1-F6EECF244321}">
                <p14:modId xmlns:p14="http://schemas.microsoft.com/office/powerpoint/2010/main" val="1924686019"/>
              </p:ext>
            </p:extLst>
          </p:nvPr>
        </p:nvGraphicFramePr>
        <p:xfrm>
          <a:off x="2638425" y="3857625"/>
          <a:ext cx="2051050" cy="433388"/>
        </p:xfrm>
        <a:graphic>
          <a:graphicData uri="http://schemas.openxmlformats.org/presentationml/2006/ole">
            <mc:AlternateContent xmlns:mc="http://schemas.openxmlformats.org/markup-compatibility/2006">
              <mc:Choice xmlns:v="urn:schemas-microsoft-com:vml" Requires="v">
                <p:oleObj spid="_x0000_s7610" name="Equation" r:id="rId15" imgW="1143000" imgH="241200" progId="">
                  <p:embed/>
                </p:oleObj>
              </mc:Choice>
              <mc:Fallback>
                <p:oleObj name="Equation" r:id="rId15" imgW="1143000" imgH="241200" progId="">
                  <p:embed/>
                  <p:pic>
                    <p:nvPicPr>
                      <p:cNvPr id="0" name="Picture 3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38425" y="3857625"/>
                        <a:ext cx="2051050"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103" name="Object 9"/>
          <p:cNvGraphicFramePr>
            <a:graphicFrameLocks noChangeAspect="1"/>
          </p:cNvGraphicFramePr>
          <p:nvPr/>
        </p:nvGraphicFramePr>
        <p:xfrm>
          <a:off x="7772400" y="3600450"/>
          <a:ext cx="342900" cy="411163"/>
        </p:xfrm>
        <a:graphic>
          <a:graphicData uri="http://schemas.openxmlformats.org/presentationml/2006/ole">
            <mc:AlternateContent xmlns:mc="http://schemas.openxmlformats.org/markup-compatibility/2006">
              <mc:Choice xmlns:v="urn:schemas-microsoft-com:vml" Requires="v">
                <p:oleObj spid="_x0000_s7611" name="Equation" r:id="rId17" imgW="241560" imgH="291960" progId="">
                  <p:embed/>
                </p:oleObj>
              </mc:Choice>
              <mc:Fallback>
                <p:oleObj name="Equation" r:id="rId17" imgW="241560" imgH="291960" progId="">
                  <p:embed/>
                  <p:pic>
                    <p:nvPicPr>
                      <p:cNvPr id="0" name="Picture 37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72400" y="3600450"/>
                        <a:ext cx="342900" cy="411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104" name="Object 10"/>
          <p:cNvGraphicFramePr>
            <a:graphicFrameLocks noChangeAspect="1"/>
          </p:cNvGraphicFramePr>
          <p:nvPr/>
        </p:nvGraphicFramePr>
        <p:xfrm>
          <a:off x="6694488" y="3219450"/>
          <a:ext cx="365125" cy="411163"/>
        </p:xfrm>
        <a:graphic>
          <a:graphicData uri="http://schemas.openxmlformats.org/presentationml/2006/ole">
            <mc:AlternateContent xmlns:mc="http://schemas.openxmlformats.org/markup-compatibility/2006">
              <mc:Choice xmlns:v="urn:schemas-microsoft-com:vml" Requires="v">
                <p:oleObj spid="_x0000_s7612" name="Equation" r:id="rId19" imgW="254160" imgH="291960" progId="">
                  <p:embed/>
                </p:oleObj>
              </mc:Choice>
              <mc:Fallback>
                <p:oleObj name="Equation" r:id="rId19" imgW="254160" imgH="291960" progId="">
                  <p:embed/>
                  <p:pic>
                    <p:nvPicPr>
                      <p:cNvPr id="0" name="Picture 37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94488" y="3219450"/>
                        <a:ext cx="365125" cy="411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105" name="Object 11"/>
          <p:cNvGraphicFramePr>
            <a:graphicFrameLocks noChangeAspect="1"/>
          </p:cNvGraphicFramePr>
          <p:nvPr/>
        </p:nvGraphicFramePr>
        <p:xfrm>
          <a:off x="8229600" y="2533650"/>
          <a:ext cx="298450" cy="366713"/>
        </p:xfrm>
        <a:graphic>
          <a:graphicData uri="http://schemas.openxmlformats.org/presentationml/2006/ole">
            <mc:AlternateContent xmlns:mc="http://schemas.openxmlformats.org/markup-compatibility/2006">
              <mc:Choice xmlns:v="urn:schemas-microsoft-com:vml" Requires="v">
                <p:oleObj spid="_x0000_s7613" name="Equation" r:id="rId21" imgW="203400" imgH="253800" progId="">
                  <p:embed/>
                </p:oleObj>
              </mc:Choice>
              <mc:Fallback>
                <p:oleObj name="Equation" r:id="rId21" imgW="203400" imgH="253800" progId="">
                  <p:embed/>
                  <p:pic>
                    <p:nvPicPr>
                      <p:cNvPr id="0" name="Picture 37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29600" y="2533650"/>
                        <a:ext cx="298450" cy="366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灯片编号占位符 5"/>
          <p:cNvSpPr>
            <a:spLocks noGrp="1"/>
          </p:cNvSpPr>
          <p:nvPr>
            <p:ph type="sldNum" sz="quarter" idx="10"/>
          </p:nvPr>
        </p:nvSpPr>
        <p:spPr/>
        <p:txBody>
          <a:bodyPr/>
          <a:lstStyle/>
          <a:p>
            <a:pPr>
              <a:defRPr/>
            </a:pPr>
            <a:fld id="{E4DCDFD6-397A-4776-9F04-AECACB83C822}" type="slidenum">
              <a:rPr lang="zh-CN" altLang="en-US" smtClean="0"/>
              <a:pPr>
                <a:defRPr/>
              </a:pPr>
              <a:t>12</a:t>
            </a:fld>
            <a:endParaRPr lang="zh-CN" altLang="en-US"/>
          </a:p>
        </p:txBody>
      </p:sp>
      <p:sp>
        <p:nvSpPr>
          <p:cNvPr id="3" name="矩形 2"/>
          <p:cNvSpPr/>
          <p:nvPr/>
        </p:nvSpPr>
        <p:spPr>
          <a:xfrm>
            <a:off x="2627784" y="3867150"/>
            <a:ext cx="2088232" cy="4579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085"/>
                                        </p:tgtEl>
                                        <p:attrNameLst>
                                          <p:attrName>style.visibility</p:attrName>
                                        </p:attrNameLst>
                                      </p:cBhvr>
                                      <p:to>
                                        <p:strVal val="visible"/>
                                      </p:to>
                                    </p:set>
                                    <p:animEffect transition="in" filter="wipe(left)">
                                      <p:cBhvr>
                                        <p:cTn id="7" dur="500"/>
                                        <p:tgtEl>
                                          <p:spTgt spid="4608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6084"/>
                                        </p:tgtEl>
                                        <p:attrNameLst>
                                          <p:attrName>style.visibility</p:attrName>
                                        </p:attrNameLst>
                                      </p:cBhvr>
                                      <p:to>
                                        <p:strVal val="visible"/>
                                      </p:to>
                                    </p:set>
                                    <p:animEffect transition="in" filter="wipe(left)">
                                      <p:cBhvr>
                                        <p:cTn id="11" dur="500"/>
                                        <p:tgtEl>
                                          <p:spTgt spid="46084"/>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6086"/>
                                        </p:tgtEl>
                                        <p:attrNameLst>
                                          <p:attrName>style.visibility</p:attrName>
                                        </p:attrNameLst>
                                      </p:cBhvr>
                                      <p:to>
                                        <p:strVal val="visible"/>
                                      </p:to>
                                    </p:set>
                                    <p:animEffect transition="in" filter="wipe(left)">
                                      <p:cBhvr>
                                        <p:cTn id="15" dur="500"/>
                                        <p:tgtEl>
                                          <p:spTgt spid="46086"/>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46087"/>
                                        </p:tgtEl>
                                        <p:attrNameLst>
                                          <p:attrName>style.visibility</p:attrName>
                                        </p:attrNameLst>
                                      </p:cBhvr>
                                      <p:to>
                                        <p:strVal val="visible"/>
                                      </p:to>
                                    </p:set>
                                    <p:animEffect transition="in" filter="wipe(left)">
                                      <p:cBhvr>
                                        <p:cTn id="19" dur="500"/>
                                        <p:tgtEl>
                                          <p:spTgt spid="46087"/>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6088"/>
                                        </p:tgtEl>
                                        <p:attrNameLst>
                                          <p:attrName>style.visibility</p:attrName>
                                        </p:attrNameLst>
                                      </p:cBhvr>
                                      <p:to>
                                        <p:strVal val="visible"/>
                                      </p:to>
                                    </p:set>
                                    <p:animEffect transition="in" filter="wipe(left)">
                                      <p:cBhvr>
                                        <p:cTn id="23" dur="500"/>
                                        <p:tgtEl>
                                          <p:spTgt spid="46088"/>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6089"/>
                                        </p:tgtEl>
                                        <p:attrNameLst>
                                          <p:attrName>style.visibility</p:attrName>
                                        </p:attrNameLst>
                                      </p:cBhvr>
                                      <p:to>
                                        <p:strVal val="visible"/>
                                      </p:to>
                                    </p:set>
                                    <p:animEffect transition="in" filter="wipe(left)">
                                      <p:cBhvr>
                                        <p:cTn id="27" dur="500"/>
                                        <p:tgtEl>
                                          <p:spTgt spid="46089"/>
                                        </p:tgtEl>
                                      </p:cBhvr>
                                    </p:animEffect>
                                  </p:childTnLst>
                                </p:cTn>
                              </p:par>
                            </p:childTnLst>
                          </p:cTn>
                        </p:par>
                        <p:par>
                          <p:cTn id="28" fill="hold" nodeType="afterGroup">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6090"/>
                                        </p:tgtEl>
                                        <p:attrNameLst>
                                          <p:attrName>style.visibility</p:attrName>
                                        </p:attrNameLst>
                                      </p:cBhvr>
                                      <p:to>
                                        <p:strVal val="visible"/>
                                      </p:to>
                                    </p:set>
                                    <p:animEffect transition="in" filter="wipe(left)">
                                      <p:cBhvr>
                                        <p:cTn id="31" dur="500"/>
                                        <p:tgtEl>
                                          <p:spTgt spid="46090"/>
                                        </p:tgtEl>
                                      </p:cBhvr>
                                    </p:animEffect>
                                  </p:childTnLst>
                                </p:cTn>
                              </p:par>
                            </p:childTnLst>
                          </p:cTn>
                        </p:par>
                        <p:par>
                          <p:cTn id="32" fill="hold" nodeType="afterGroup">
                            <p:stCondLst>
                              <p:cond delay="3500"/>
                            </p:stCondLst>
                            <p:childTnLst>
                              <p:par>
                                <p:cTn id="33" presetID="22" presetClass="entr" presetSubtype="8" fill="hold" nodeType="afterEffect">
                                  <p:stCondLst>
                                    <p:cond delay="0"/>
                                  </p:stCondLst>
                                  <p:childTnLst>
                                    <p:set>
                                      <p:cBhvr>
                                        <p:cTn id="34" dur="1" fill="hold">
                                          <p:stCondLst>
                                            <p:cond delay="0"/>
                                          </p:stCondLst>
                                        </p:cTn>
                                        <p:tgtEl>
                                          <p:spTgt spid="46103"/>
                                        </p:tgtEl>
                                        <p:attrNameLst>
                                          <p:attrName>style.visibility</p:attrName>
                                        </p:attrNameLst>
                                      </p:cBhvr>
                                      <p:to>
                                        <p:strVal val="visible"/>
                                      </p:to>
                                    </p:set>
                                    <p:animEffect transition="in" filter="wipe(left)">
                                      <p:cBhvr>
                                        <p:cTn id="35" dur="500"/>
                                        <p:tgtEl>
                                          <p:spTgt spid="46103"/>
                                        </p:tgtEl>
                                      </p:cBhvr>
                                    </p:animEffect>
                                  </p:childTnLst>
                                </p:cTn>
                              </p:par>
                            </p:childTnLst>
                          </p:cTn>
                        </p:par>
                        <p:par>
                          <p:cTn id="36" fill="hold" nodeType="afterGroup">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46091"/>
                                        </p:tgtEl>
                                        <p:attrNameLst>
                                          <p:attrName>style.visibility</p:attrName>
                                        </p:attrNameLst>
                                      </p:cBhvr>
                                      <p:to>
                                        <p:strVal val="visible"/>
                                      </p:to>
                                    </p:set>
                                    <p:animEffect transition="in" filter="wipe(left)">
                                      <p:cBhvr>
                                        <p:cTn id="39" dur="500"/>
                                        <p:tgtEl>
                                          <p:spTgt spid="46091"/>
                                        </p:tgtEl>
                                      </p:cBhvr>
                                    </p:animEffect>
                                  </p:childTnLst>
                                </p:cTn>
                              </p:par>
                            </p:childTnLst>
                          </p:cTn>
                        </p:par>
                        <p:par>
                          <p:cTn id="40" fill="hold" nodeType="afterGroup">
                            <p:stCondLst>
                              <p:cond delay="4500"/>
                            </p:stCondLst>
                            <p:childTnLst>
                              <p:par>
                                <p:cTn id="41" presetID="22" presetClass="entr" presetSubtype="8" fill="hold" nodeType="afterEffect">
                                  <p:stCondLst>
                                    <p:cond delay="0"/>
                                  </p:stCondLst>
                                  <p:childTnLst>
                                    <p:set>
                                      <p:cBhvr>
                                        <p:cTn id="42" dur="1" fill="hold">
                                          <p:stCondLst>
                                            <p:cond delay="0"/>
                                          </p:stCondLst>
                                        </p:cTn>
                                        <p:tgtEl>
                                          <p:spTgt spid="46104"/>
                                        </p:tgtEl>
                                        <p:attrNameLst>
                                          <p:attrName>style.visibility</p:attrName>
                                        </p:attrNameLst>
                                      </p:cBhvr>
                                      <p:to>
                                        <p:strVal val="visible"/>
                                      </p:to>
                                    </p:set>
                                    <p:animEffect transition="in" filter="wipe(left)">
                                      <p:cBhvr>
                                        <p:cTn id="43" dur="500"/>
                                        <p:tgtEl>
                                          <p:spTgt spid="46104"/>
                                        </p:tgtEl>
                                      </p:cBhvr>
                                    </p:animEffect>
                                  </p:childTnLst>
                                </p:cTn>
                              </p:par>
                            </p:childTnLst>
                          </p:cTn>
                        </p:par>
                        <p:par>
                          <p:cTn id="44" fill="hold" nodeType="afterGroup">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46096"/>
                                        </p:tgtEl>
                                        <p:attrNameLst>
                                          <p:attrName>style.visibility</p:attrName>
                                        </p:attrNameLst>
                                      </p:cBhvr>
                                      <p:to>
                                        <p:strVal val="visible"/>
                                      </p:to>
                                    </p:set>
                                    <p:animEffect transition="in" filter="wipe(left)">
                                      <p:cBhvr>
                                        <p:cTn id="47" dur="500"/>
                                        <p:tgtEl>
                                          <p:spTgt spid="46096"/>
                                        </p:tgtEl>
                                      </p:cBhvr>
                                    </p:animEffect>
                                  </p:childTnLst>
                                </p:cTn>
                              </p:par>
                            </p:childTnLst>
                          </p:cTn>
                        </p:par>
                        <p:par>
                          <p:cTn id="48" fill="hold" nodeType="afterGroup">
                            <p:stCondLst>
                              <p:cond delay="5500"/>
                            </p:stCondLst>
                            <p:childTnLst>
                              <p:par>
                                <p:cTn id="49" presetID="22" presetClass="entr" presetSubtype="8" fill="hold" nodeType="afterEffect">
                                  <p:stCondLst>
                                    <p:cond delay="0"/>
                                  </p:stCondLst>
                                  <p:childTnLst>
                                    <p:set>
                                      <p:cBhvr>
                                        <p:cTn id="50" dur="1" fill="hold">
                                          <p:stCondLst>
                                            <p:cond delay="0"/>
                                          </p:stCondLst>
                                        </p:cTn>
                                        <p:tgtEl>
                                          <p:spTgt spid="46097"/>
                                        </p:tgtEl>
                                        <p:attrNameLst>
                                          <p:attrName>style.visibility</p:attrName>
                                        </p:attrNameLst>
                                      </p:cBhvr>
                                      <p:to>
                                        <p:strVal val="visible"/>
                                      </p:to>
                                    </p:set>
                                    <p:animEffect transition="in" filter="wipe(left)">
                                      <p:cBhvr>
                                        <p:cTn id="51" dur="500"/>
                                        <p:tgtEl>
                                          <p:spTgt spid="46097"/>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6098"/>
                                        </p:tgtEl>
                                        <p:attrNameLst>
                                          <p:attrName>style.visibility</p:attrName>
                                        </p:attrNameLst>
                                      </p:cBhvr>
                                      <p:to>
                                        <p:strVal val="visible"/>
                                      </p:to>
                                    </p:set>
                                    <p:animEffect transition="in" filter="wipe(left)">
                                      <p:cBhvr>
                                        <p:cTn id="56" dur="500"/>
                                        <p:tgtEl>
                                          <p:spTgt spid="46098"/>
                                        </p:tgtEl>
                                      </p:cBhvr>
                                    </p:animEffect>
                                  </p:childTnLst>
                                </p:cTn>
                              </p:par>
                            </p:childTnLst>
                          </p:cTn>
                        </p:par>
                        <p:par>
                          <p:cTn id="57" fill="hold" nodeType="afterGroup">
                            <p:stCondLst>
                              <p:cond delay="500"/>
                            </p:stCondLst>
                            <p:childTnLst>
                              <p:par>
                                <p:cTn id="58" presetID="22" presetClass="entr" presetSubtype="8" fill="hold" nodeType="afterEffect">
                                  <p:stCondLst>
                                    <p:cond delay="0"/>
                                  </p:stCondLst>
                                  <p:childTnLst>
                                    <p:set>
                                      <p:cBhvr>
                                        <p:cTn id="59" dur="1" fill="hold">
                                          <p:stCondLst>
                                            <p:cond delay="0"/>
                                          </p:stCondLst>
                                        </p:cTn>
                                        <p:tgtEl>
                                          <p:spTgt spid="46099"/>
                                        </p:tgtEl>
                                        <p:attrNameLst>
                                          <p:attrName>style.visibility</p:attrName>
                                        </p:attrNameLst>
                                      </p:cBhvr>
                                      <p:to>
                                        <p:strVal val="visible"/>
                                      </p:to>
                                    </p:set>
                                    <p:animEffect transition="in" filter="wipe(left)">
                                      <p:cBhvr>
                                        <p:cTn id="60" dur="500"/>
                                        <p:tgtEl>
                                          <p:spTgt spid="46099"/>
                                        </p:tgtEl>
                                      </p:cBhvr>
                                    </p:animEffect>
                                  </p:childTnLst>
                                </p:cTn>
                              </p:par>
                            </p:childTnLst>
                          </p:cTn>
                        </p:par>
                        <p:par>
                          <p:cTn id="61" fill="hold" nodeType="afterGroup">
                            <p:stCondLst>
                              <p:cond delay="1000"/>
                            </p:stCondLst>
                            <p:childTnLst>
                              <p:par>
                                <p:cTn id="62" presetID="22" presetClass="entr" presetSubtype="8" fill="hold"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ipe(left)">
                                      <p:cBhvr>
                                        <p:cTn id="64" dur="500"/>
                                        <p:tgtEl>
                                          <p:spTgt spid="2"/>
                                        </p:tgtEl>
                                      </p:cBhvr>
                                    </p:animEffect>
                                  </p:childTnLst>
                                </p:cTn>
                              </p:par>
                            </p:childTnLst>
                          </p:cTn>
                        </p:par>
                        <p:par>
                          <p:cTn id="65" fill="hold" nodeType="afterGroup">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46095"/>
                                        </p:tgtEl>
                                        <p:attrNameLst>
                                          <p:attrName>style.visibility</p:attrName>
                                        </p:attrNameLst>
                                      </p:cBhvr>
                                      <p:to>
                                        <p:strVal val="visible"/>
                                      </p:to>
                                    </p:set>
                                    <p:animEffect transition="in" filter="wipe(left)">
                                      <p:cBhvr>
                                        <p:cTn id="68" dur="500"/>
                                        <p:tgtEl>
                                          <p:spTgt spid="46095"/>
                                        </p:tgtEl>
                                      </p:cBhvr>
                                    </p:animEffect>
                                  </p:childTnLst>
                                </p:cTn>
                              </p:par>
                            </p:childTnLst>
                          </p:cTn>
                        </p:par>
                        <p:par>
                          <p:cTn id="69" fill="hold" nodeType="afterGroup">
                            <p:stCondLst>
                              <p:cond delay="2000"/>
                            </p:stCondLst>
                            <p:childTnLst>
                              <p:par>
                                <p:cTn id="70" presetID="22" presetClass="entr" presetSubtype="8" fill="hold" nodeType="afterEffect">
                                  <p:stCondLst>
                                    <p:cond delay="0"/>
                                  </p:stCondLst>
                                  <p:childTnLst>
                                    <p:set>
                                      <p:cBhvr>
                                        <p:cTn id="71" dur="1" fill="hold">
                                          <p:stCondLst>
                                            <p:cond delay="0"/>
                                          </p:stCondLst>
                                        </p:cTn>
                                        <p:tgtEl>
                                          <p:spTgt spid="46105"/>
                                        </p:tgtEl>
                                        <p:attrNameLst>
                                          <p:attrName>style.visibility</p:attrName>
                                        </p:attrNameLst>
                                      </p:cBhvr>
                                      <p:to>
                                        <p:strVal val="visible"/>
                                      </p:to>
                                    </p:set>
                                    <p:animEffect transition="in" filter="wipe(left)">
                                      <p:cBhvr>
                                        <p:cTn id="72" dur="500"/>
                                        <p:tgtEl>
                                          <p:spTgt spid="46105"/>
                                        </p:tgtEl>
                                      </p:cBhvr>
                                    </p:animEffect>
                                  </p:childTnLst>
                                </p:cTn>
                              </p:par>
                            </p:childTnLst>
                          </p:cTn>
                        </p:par>
                        <p:par>
                          <p:cTn id="73" fill="hold" nodeType="afterGroup">
                            <p:stCondLst>
                              <p:cond delay="2500"/>
                            </p:stCondLst>
                            <p:childTnLst>
                              <p:par>
                                <p:cTn id="74" presetID="22" presetClass="entr" presetSubtype="8" fill="hold" nodeType="afterEffect">
                                  <p:stCondLst>
                                    <p:cond delay="0"/>
                                  </p:stCondLst>
                                  <p:childTnLst>
                                    <p:set>
                                      <p:cBhvr>
                                        <p:cTn id="75" dur="1" fill="hold">
                                          <p:stCondLst>
                                            <p:cond delay="0"/>
                                          </p:stCondLst>
                                        </p:cTn>
                                        <p:tgtEl>
                                          <p:spTgt spid="46100"/>
                                        </p:tgtEl>
                                        <p:attrNameLst>
                                          <p:attrName>style.visibility</p:attrName>
                                        </p:attrNameLst>
                                      </p:cBhvr>
                                      <p:to>
                                        <p:strVal val="visible"/>
                                      </p:to>
                                    </p:set>
                                    <p:animEffect transition="in" filter="wipe(left)">
                                      <p:cBhvr>
                                        <p:cTn id="76" dur="500"/>
                                        <p:tgtEl>
                                          <p:spTgt spid="46100"/>
                                        </p:tgtEl>
                                      </p:cBhvr>
                                    </p:animEffect>
                                  </p:childTnLst>
                                </p:cTn>
                              </p:par>
                            </p:childTnLst>
                          </p:cTn>
                        </p:par>
                        <p:par>
                          <p:cTn id="77" fill="hold" nodeType="afterGroup">
                            <p:stCondLst>
                              <p:cond delay="3000"/>
                            </p:stCondLst>
                            <p:childTnLst>
                              <p:par>
                                <p:cTn id="78" presetID="22" presetClass="entr" presetSubtype="8" fill="hold" nodeType="afterEffect">
                                  <p:stCondLst>
                                    <p:cond delay="0"/>
                                  </p:stCondLst>
                                  <p:childTnLst>
                                    <p:set>
                                      <p:cBhvr>
                                        <p:cTn id="79" dur="1" fill="hold">
                                          <p:stCondLst>
                                            <p:cond delay="0"/>
                                          </p:stCondLst>
                                        </p:cTn>
                                        <p:tgtEl>
                                          <p:spTgt spid="46101"/>
                                        </p:tgtEl>
                                        <p:attrNameLst>
                                          <p:attrName>style.visibility</p:attrName>
                                        </p:attrNameLst>
                                      </p:cBhvr>
                                      <p:to>
                                        <p:strVal val="visible"/>
                                      </p:to>
                                    </p:set>
                                    <p:animEffect transition="in" filter="wipe(left)">
                                      <p:cBhvr>
                                        <p:cTn id="80" dur="500"/>
                                        <p:tgtEl>
                                          <p:spTgt spid="46101"/>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46102"/>
                                        </p:tgtEl>
                                        <p:attrNameLst>
                                          <p:attrName>style.visibility</p:attrName>
                                        </p:attrNameLst>
                                      </p:cBhvr>
                                      <p:to>
                                        <p:strVal val="visible"/>
                                      </p:to>
                                    </p:set>
                                    <p:animEffect transition="in" filter="wipe(left)">
                                      <p:cBhvr>
                                        <p:cTn id="85" dur="500"/>
                                        <p:tgtEl>
                                          <p:spTgt spid="46102"/>
                                        </p:tgtEl>
                                      </p:cBhvr>
                                    </p:animEffect>
                                  </p:childTnLst>
                                </p:cTn>
                              </p:par>
                            </p:childTnLst>
                          </p:cTn>
                        </p:par>
                        <p:par>
                          <p:cTn id="86" fill="hold">
                            <p:stCondLst>
                              <p:cond delay="500"/>
                            </p:stCondLst>
                            <p:childTnLst>
                              <p:par>
                                <p:cTn id="87" presetID="22" presetClass="entr" presetSubtype="4" fill="hold" grpId="0" nodeType="after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wipe(down)">
                                      <p:cBhvr>
                                        <p:cTn id="8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autoUpdateAnimBg="0"/>
      <p:bldP spid="46086" grpId="0" autoUpdateAnimBg="0"/>
      <p:bldP spid="46088" grpId="0" autoUpdateAnimBg="0"/>
      <p:bldP spid="46089" grpId="0" animBg="1"/>
      <p:bldP spid="46090" grpId="0" animBg="1"/>
      <p:bldP spid="46091" grpId="0" animBg="1"/>
      <p:bldP spid="46095" grpId="0" animBg="1"/>
      <p:bldP spid="46096" grpId="0" autoUpdateAnimBg="0"/>
      <p:bldP spid="46098" grpId="0" autoUpdateAnimBg="0"/>
      <p:bldP spid="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20" name="Rectangle 2"/>
          <p:cNvSpPr>
            <a:spLocks noGrp="1" noChangeArrowheads="1"/>
          </p:cNvSpPr>
          <p:nvPr>
            <p:ph type="title"/>
          </p:nvPr>
        </p:nvSpPr>
        <p:spPr/>
        <p:txBody>
          <a:bodyPr/>
          <a:lstStyle/>
          <a:p>
            <a:r>
              <a:rPr lang="en-US" altLang="zh-CN" sz="3600" smtClean="0">
                <a:ea typeface="宋体" charset="-122"/>
              </a:rPr>
              <a:t>4.3 </a:t>
            </a:r>
            <a:r>
              <a:rPr lang="zh-CN" altLang="en-US" sz="3600" smtClean="0">
                <a:ea typeface="宋体" charset="-122"/>
              </a:rPr>
              <a:t>三相负载的三角形联结</a:t>
            </a:r>
            <a:r>
              <a:rPr lang="zh-CN" altLang="en-US" smtClean="0">
                <a:ea typeface="宋体" charset="-122"/>
              </a:rPr>
              <a:t> </a:t>
            </a:r>
            <a:r>
              <a:rPr lang="zh-CN" altLang="en-US" smtClean="0">
                <a:ea typeface="楷体_GB2312" pitchFamily="49" charset="-122"/>
              </a:rPr>
              <a:t>（续</a:t>
            </a:r>
            <a:r>
              <a:rPr lang="en-US" altLang="zh-CN" smtClean="0">
                <a:ea typeface="楷体_GB2312" pitchFamily="49" charset="-122"/>
              </a:rPr>
              <a:t>2</a:t>
            </a:r>
            <a:r>
              <a:rPr lang="zh-CN" altLang="en-US" smtClean="0">
                <a:ea typeface="楷体_GB2312" pitchFamily="49" charset="-122"/>
              </a:rPr>
              <a:t>）</a:t>
            </a:r>
          </a:p>
        </p:txBody>
      </p:sp>
      <p:sp>
        <p:nvSpPr>
          <p:cNvPr id="47121" name="Rectangle 3"/>
          <p:cNvSpPr>
            <a:spLocks noGrp="1" noChangeArrowheads="1"/>
          </p:cNvSpPr>
          <p:nvPr>
            <p:ph sz="quarter" idx="11"/>
          </p:nvPr>
        </p:nvSpPr>
        <p:spPr/>
        <p:txBody>
          <a:bodyPr/>
          <a:lstStyle/>
          <a:p>
            <a:r>
              <a:rPr lang="zh-CN" altLang="en-US" dirty="0" smtClean="0">
                <a:ea typeface="宋体" charset="-122"/>
              </a:rPr>
              <a:t>对称负载的情况    </a:t>
            </a:r>
            <a:r>
              <a:rPr lang="en-US" altLang="zh-CN" i="1" dirty="0" smtClean="0">
                <a:ea typeface="宋体" charset="-122"/>
              </a:rPr>
              <a:t>Z</a:t>
            </a:r>
            <a:r>
              <a:rPr lang="en-US" altLang="zh-CN" baseline="-25000" dirty="0" smtClean="0">
                <a:ea typeface="宋体" charset="-122"/>
              </a:rPr>
              <a:t>AB</a:t>
            </a:r>
            <a:r>
              <a:rPr lang="en-US" altLang="zh-CN" dirty="0" smtClean="0">
                <a:ea typeface="宋体" charset="-122"/>
              </a:rPr>
              <a:t>=</a:t>
            </a:r>
            <a:r>
              <a:rPr lang="en-US" altLang="zh-CN" i="1" dirty="0" smtClean="0">
                <a:ea typeface="宋体" charset="-122"/>
              </a:rPr>
              <a:t>Z</a:t>
            </a:r>
            <a:r>
              <a:rPr lang="en-US" altLang="zh-CN" baseline="-25000" dirty="0" smtClean="0">
                <a:ea typeface="宋体" charset="-122"/>
              </a:rPr>
              <a:t>BC</a:t>
            </a:r>
            <a:r>
              <a:rPr lang="en-US" altLang="zh-CN" dirty="0" smtClean="0">
                <a:ea typeface="宋体" charset="-122"/>
              </a:rPr>
              <a:t>=</a:t>
            </a:r>
            <a:r>
              <a:rPr lang="en-US" altLang="zh-CN" i="1" dirty="0" smtClean="0">
                <a:ea typeface="宋体" charset="-122"/>
              </a:rPr>
              <a:t>Z</a:t>
            </a:r>
            <a:r>
              <a:rPr lang="en-US" altLang="zh-CN" baseline="-25000" dirty="0" smtClean="0">
                <a:ea typeface="宋体" charset="-122"/>
              </a:rPr>
              <a:t>CA</a:t>
            </a:r>
            <a:r>
              <a:rPr lang="en-US" altLang="zh-CN" i="1" dirty="0" smtClean="0">
                <a:ea typeface="宋体" charset="-122"/>
              </a:rPr>
              <a:t>=Z</a:t>
            </a:r>
          </a:p>
          <a:p>
            <a:pPr lvl="1"/>
            <a:r>
              <a:rPr lang="zh-CN" altLang="en-US" dirty="0" smtClean="0"/>
              <a:t>相电流</a:t>
            </a:r>
            <a:endParaRPr lang="zh-CN" altLang="en-US" i="1" baseline="-25000" dirty="0" smtClean="0"/>
          </a:p>
          <a:p>
            <a:endParaRPr lang="en-US" altLang="zh-CN" dirty="0" smtClean="0">
              <a:ea typeface="宋体" charset="-122"/>
            </a:endParaRPr>
          </a:p>
        </p:txBody>
      </p:sp>
      <p:graphicFrame>
        <p:nvGraphicFramePr>
          <p:cNvPr id="53252" name="Object 2"/>
          <p:cNvGraphicFramePr>
            <a:graphicFrameLocks noChangeAspect="1"/>
          </p:cNvGraphicFramePr>
          <p:nvPr>
            <p:extLst>
              <p:ext uri="{D42A27DB-BD31-4B8C-83A1-F6EECF244321}">
                <p14:modId xmlns:p14="http://schemas.microsoft.com/office/powerpoint/2010/main" val="3118750048"/>
              </p:ext>
            </p:extLst>
          </p:nvPr>
        </p:nvGraphicFramePr>
        <p:xfrm>
          <a:off x="755576" y="1999853"/>
          <a:ext cx="3635375" cy="2581275"/>
        </p:xfrm>
        <a:graphic>
          <a:graphicData uri="http://schemas.openxmlformats.org/presentationml/2006/ole">
            <mc:AlternateContent xmlns:mc="http://schemas.openxmlformats.org/markup-compatibility/2006">
              <mc:Choice xmlns:v="urn:schemas-microsoft-com:vml" Requires="v">
                <p:oleObj spid="_x0000_s47715" name="Equation" r:id="rId3" imgW="1917700" imgH="1358900" progId="">
                  <p:embed/>
                </p:oleObj>
              </mc:Choice>
              <mc:Fallback>
                <p:oleObj name="Equation" r:id="rId3" imgW="1917700" imgH="1358900" progId="">
                  <p:embed/>
                  <p:pic>
                    <p:nvPicPr>
                      <p:cNvPr id="0" name="Picture 5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999853"/>
                        <a:ext cx="3635375" cy="2581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53" name="Text Box 5"/>
          <p:cNvSpPr txBox="1">
            <a:spLocks noChangeArrowheads="1"/>
          </p:cNvSpPr>
          <p:nvPr/>
        </p:nvSpPr>
        <p:spPr bwMode="auto">
          <a:xfrm>
            <a:off x="395536" y="5127277"/>
            <a:ext cx="1666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SzPct val="100000"/>
              <a:buFont typeface="Wingdings" pitchFamily="2" charset="2"/>
              <a:buChar char="Ø"/>
            </a:pPr>
            <a:r>
              <a:rPr lang="zh-CN" altLang="en-US" sz="2400" b="1" dirty="0">
                <a:solidFill>
                  <a:schemeClr val="tx2"/>
                </a:solidFill>
              </a:rPr>
              <a:t>线电流：</a:t>
            </a:r>
          </a:p>
        </p:txBody>
      </p:sp>
      <p:graphicFrame>
        <p:nvGraphicFramePr>
          <p:cNvPr id="53254" name="Object 3"/>
          <p:cNvGraphicFramePr>
            <a:graphicFrameLocks noChangeAspect="1"/>
          </p:cNvGraphicFramePr>
          <p:nvPr>
            <p:extLst>
              <p:ext uri="{D42A27DB-BD31-4B8C-83A1-F6EECF244321}">
                <p14:modId xmlns:p14="http://schemas.microsoft.com/office/powerpoint/2010/main" val="2898052766"/>
              </p:ext>
            </p:extLst>
          </p:nvPr>
        </p:nvGraphicFramePr>
        <p:xfrm>
          <a:off x="2138982" y="4581128"/>
          <a:ext cx="3513138" cy="482600"/>
        </p:xfrm>
        <a:graphic>
          <a:graphicData uri="http://schemas.openxmlformats.org/presentationml/2006/ole">
            <mc:AlternateContent xmlns:mc="http://schemas.openxmlformats.org/markup-compatibility/2006">
              <mc:Choice xmlns:v="urn:schemas-microsoft-com:vml" Requires="v">
                <p:oleObj spid="_x0000_s47716" name="Equation" r:id="rId5" imgW="1854200" imgH="254000" progId="">
                  <p:embed/>
                </p:oleObj>
              </mc:Choice>
              <mc:Fallback>
                <p:oleObj name="Equation" r:id="rId5" imgW="1854200" imgH="254000" progId="">
                  <p:embed/>
                  <p:pic>
                    <p:nvPicPr>
                      <p:cNvPr id="0" name="Picture 5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8982" y="4581128"/>
                        <a:ext cx="3513138"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5" name="Object 4"/>
          <p:cNvGraphicFramePr>
            <a:graphicFrameLocks noChangeAspect="1"/>
          </p:cNvGraphicFramePr>
          <p:nvPr>
            <p:extLst>
              <p:ext uri="{D42A27DB-BD31-4B8C-83A1-F6EECF244321}">
                <p14:modId xmlns:p14="http://schemas.microsoft.com/office/powerpoint/2010/main" val="3541324659"/>
              </p:ext>
            </p:extLst>
          </p:nvPr>
        </p:nvGraphicFramePr>
        <p:xfrm>
          <a:off x="2111995" y="5170091"/>
          <a:ext cx="3490912" cy="482600"/>
        </p:xfrm>
        <a:graphic>
          <a:graphicData uri="http://schemas.openxmlformats.org/presentationml/2006/ole">
            <mc:AlternateContent xmlns:mc="http://schemas.openxmlformats.org/markup-compatibility/2006">
              <mc:Choice xmlns:v="urn:schemas-microsoft-com:vml" Requires="v">
                <p:oleObj spid="_x0000_s47717" name="Equation" r:id="rId7" imgW="1841500" imgH="254000" progId="">
                  <p:embed/>
                </p:oleObj>
              </mc:Choice>
              <mc:Fallback>
                <p:oleObj name="Equation" r:id="rId7" imgW="1841500" imgH="254000" progId="">
                  <p:embed/>
                  <p:pic>
                    <p:nvPicPr>
                      <p:cNvPr id="0" name="Picture 5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1995" y="5170091"/>
                        <a:ext cx="3490912"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6" name="Object 5"/>
          <p:cNvGraphicFramePr>
            <a:graphicFrameLocks noChangeAspect="1"/>
          </p:cNvGraphicFramePr>
          <p:nvPr>
            <p:extLst>
              <p:ext uri="{D42A27DB-BD31-4B8C-83A1-F6EECF244321}">
                <p14:modId xmlns:p14="http://schemas.microsoft.com/office/powerpoint/2010/main" val="2700874307"/>
              </p:ext>
            </p:extLst>
          </p:nvPr>
        </p:nvGraphicFramePr>
        <p:xfrm>
          <a:off x="2089770" y="5736828"/>
          <a:ext cx="3511550" cy="482600"/>
        </p:xfrm>
        <a:graphic>
          <a:graphicData uri="http://schemas.openxmlformats.org/presentationml/2006/ole">
            <mc:AlternateContent xmlns:mc="http://schemas.openxmlformats.org/markup-compatibility/2006">
              <mc:Choice xmlns:v="urn:schemas-microsoft-com:vml" Requires="v">
                <p:oleObj spid="_x0000_s47718" name="Equation" r:id="rId9" imgW="1854200" imgH="254000" progId="">
                  <p:embed/>
                </p:oleObj>
              </mc:Choice>
              <mc:Fallback>
                <p:oleObj name="Equation" r:id="rId9" imgW="1854200" imgH="254000" progId="">
                  <p:embed/>
                  <p:pic>
                    <p:nvPicPr>
                      <p:cNvPr id="0" name="Picture 5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9770" y="5736828"/>
                        <a:ext cx="351155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9"/>
          <p:cNvGrpSpPr>
            <a:grpSpLocks/>
          </p:cNvGrpSpPr>
          <p:nvPr/>
        </p:nvGrpSpPr>
        <p:grpSpPr bwMode="auto">
          <a:xfrm>
            <a:off x="5575301" y="1625600"/>
            <a:ext cx="3019426" cy="2794000"/>
            <a:chOff x="3370" y="258"/>
            <a:chExt cx="1902" cy="1760"/>
          </a:xfrm>
        </p:grpSpPr>
        <p:sp>
          <p:nvSpPr>
            <p:cNvPr id="47149" name="Line 10"/>
            <p:cNvSpPr>
              <a:spLocks noChangeShapeType="1"/>
            </p:cNvSpPr>
            <p:nvPr/>
          </p:nvSpPr>
          <p:spPr bwMode="auto">
            <a:xfrm>
              <a:off x="4285" y="1278"/>
              <a:ext cx="660" cy="228"/>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nchor="ctr">
              <a:spAutoFit/>
            </a:bodyPr>
            <a:lstStyle/>
            <a:p>
              <a:endParaRPr lang="zh-CN" altLang="en-US">
                <a:latin typeface="Times New Roman" panose="02020603050405020304" pitchFamily="18" charset="0"/>
              </a:endParaRPr>
            </a:p>
          </p:txBody>
        </p:sp>
        <p:sp>
          <p:nvSpPr>
            <p:cNvPr id="47150" name="Line 11"/>
            <p:cNvSpPr>
              <a:spLocks noChangeShapeType="1"/>
            </p:cNvSpPr>
            <p:nvPr/>
          </p:nvSpPr>
          <p:spPr bwMode="auto">
            <a:xfrm rot="7396203">
              <a:off x="3679" y="1380"/>
              <a:ext cx="660" cy="228"/>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nchor="ctr">
              <a:spAutoFit/>
            </a:bodyPr>
            <a:lstStyle/>
            <a:p>
              <a:endParaRPr lang="zh-CN" altLang="en-US">
                <a:latin typeface="Times New Roman" panose="02020603050405020304" pitchFamily="18" charset="0"/>
              </a:endParaRPr>
            </a:p>
          </p:txBody>
        </p:sp>
        <p:sp>
          <p:nvSpPr>
            <p:cNvPr id="47151" name="Line 12"/>
            <p:cNvSpPr>
              <a:spLocks noChangeShapeType="1"/>
            </p:cNvSpPr>
            <p:nvPr/>
          </p:nvSpPr>
          <p:spPr bwMode="auto">
            <a:xfrm rot="-7055314">
              <a:off x="3901" y="822"/>
              <a:ext cx="660" cy="228"/>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nchor="ctr">
              <a:spAutoFit/>
            </a:bodyPr>
            <a:lstStyle/>
            <a:p>
              <a:endParaRPr lang="zh-CN" altLang="en-US">
                <a:latin typeface="Times New Roman" panose="02020603050405020304" pitchFamily="18" charset="0"/>
              </a:endParaRPr>
            </a:p>
          </p:txBody>
        </p:sp>
        <p:graphicFrame>
          <p:nvGraphicFramePr>
            <p:cNvPr id="47117" name="Object 13"/>
            <p:cNvGraphicFramePr>
              <a:graphicFrameLocks noChangeAspect="1"/>
            </p:cNvGraphicFramePr>
            <p:nvPr/>
          </p:nvGraphicFramePr>
          <p:xfrm>
            <a:off x="3370" y="1602"/>
            <a:ext cx="196" cy="301"/>
          </p:xfrm>
          <a:graphic>
            <a:graphicData uri="http://schemas.openxmlformats.org/presentationml/2006/ole">
              <mc:AlternateContent xmlns:mc="http://schemas.openxmlformats.org/markup-compatibility/2006">
                <mc:Choice xmlns:v="urn:schemas-microsoft-com:vml" Requires="v">
                  <p:oleObj spid="_x0000_s47719" name="公式" r:id="rId11" imgW="152640" imgH="241200" progId="Equation.3">
                    <p:embed/>
                  </p:oleObj>
                </mc:Choice>
                <mc:Fallback>
                  <p:oleObj name="公式" r:id="rId11" imgW="152640" imgH="241200" progId="Equation.3">
                    <p:embed/>
                    <p:pic>
                      <p:nvPicPr>
                        <p:cNvPr id="0" name="Picture 5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70" y="1602"/>
                          <a:ext cx="196" cy="3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52" name="Text Box 14"/>
            <p:cNvSpPr txBox="1">
              <a:spLocks noChangeArrowheads="1"/>
            </p:cNvSpPr>
            <p:nvPr/>
          </p:nvSpPr>
          <p:spPr bwMode="auto">
            <a:xfrm>
              <a:off x="3452" y="1650"/>
              <a:ext cx="31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a:latin typeface="Times New Roman" panose="02020603050405020304" pitchFamily="18" charset="0"/>
                </a:rPr>
                <a:t>BC</a:t>
              </a:r>
              <a:endParaRPr kumimoji="1" lang="en-US" altLang="zh-CN" sz="3200">
                <a:latin typeface="Times New Roman" panose="02020603050405020304" pitchFamily="18" charset="0"/>
              </a:endParaRPr>
            </a:p>
          </p:txBody>
        </p:sp>
        <p:graphicFrame>
          <p:nvGraphicFramePr>
            <p:cNvPr id="47118" name="Object 14"/>
            <p:cNvGraphicFramePr>
              <a:graphicFrameLocks noChangeAspect="1"/>
            </p:cNvGraphicFramePr>
            <p:nvPr/>
          </p:nvGraphicFramePr>
          <p:xfrm>
            <a:off x="4906" y="1362"/>
            <a:ext cx="171" cy="301"/>
          </p:xfrm>
          <a:graphic>
            <a:graphicData uri="http://schemas.openxmlformats.org/presentationml/2006/ole">
              <mc:AlternateContent xmlns:mc="http://schemas.openxmlformats.org/markup-compatibility/2006">
                <mc:Choice xmlns:v="urn:schemas-microsoft-com:vml" Requires="v">
                  <p:oleObj spid="_x0000_s47720" name="公式" r:id="rId13" imgW="152640" imgH="241200" progId="Equation.3">
                    <p:embed/>
                  </p:oleObj>
                </mc:Choice>
                <mc:Fallback>
                  <p:oleObj name="公式" r:id="rId13" imgW="152640" imgH="241200" progId="Equation.3">
                    <p:embed/>
                    <p:pic>
                      <p:nvPicPr>
                        <p:cNvPr id="0" name="Picture 5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06" y="1362"/>
                          <a:ext cx="171" cy="3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53" name="Text Box 16"/>
            <p:cNvSpPr txBox="1">
              <a:spLocks noChangeArrowheads="1"/>
            </p:cNvSpPr>
            <p:nvPr/>
          </p:nvSpPr>
          <p:spPr bwMode="auto">
            <a:xfrm>
              <a:off x="4954" y="1410"/>
              <a:ext cx="31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a:latin typeface="Times New Roman" panose="02020603050405020304" pitchFamily="18" charset="0"/>
                </a:rPr>
                <a:t>AB</a:t>
              </a:r>
              <a:endParaRPr kumimoji="1" lang="en-US" altLang="zh-CN" sz="3200">
                <a:latin typeface="Times New Roman" panose="02020603050405020304" pitchFamily="18" charset="0"/>
              </a:endParaRPr>
            </a:p>
          </p:txBody>
        </p:sp>
        <p:graphicFrame>
          <p:nvGraphicFramePr>
            <p:cNvPr id="47119" name="Object 15"/>
            <p:cNvGraphicFramePr>
              <a:graphicFrameLocks noChangeAspect="1"/>
            </p:cNvGraphicFramePr>
            <p:nvPr/>
          </p:nvGraphicFramePr>
          <p:xfrm>
            <a:off x="3946" y="258"/>
            <a:ext cx="171" cy="301"/>
          </p:xfrm>
          <a:graphic>
            <a:graphicData uri="http://schemas.openxmlformats.org/presentationml/2006/ole">
              <mc:AlternateContent xmlns:mc="http://schemas.openxmlformats.org/markup-compatibility/2006">
                <mc:Choice xmlns:v="urn:schemas-microsoft-com:vml" Requires="v">
                  <p:oleObj spid="_x0000_s47721" name="公式" r:id="rId15" imgW="152640" imgH="241200" progId="Equation.3">
                    <p:embed/>
                  </p:oleObj>
                </mc:Choice>
                <mc:Fallback>
                  <p:oleObj name="公式" r:id="rId15" imgW="152640" imgH="241200" progId="Equation.3">
                    <p:embed/>
                    <p:pic>
                      <p:nvPicPr>
                        <p:cNvPr id="0" name="Picture 5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46" y="258"/>
                          <a:ext cx="171" cy="3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66" name="Text Box 18"/>
            <p:cNvSpPr txBox="1">
              <a:spLocks noChangeArrowheads="1"/>
            </p:cNvSpPr>
            <p:nvPr/>
          </p:nvSpPr>
          <p:spPr bwMode="auto">
            <a:xfrm>
              <a:off x="3994" y="306"/>
              <a:ext cx="318" cy="368"/>
            </a:xfrm>
            <a:prstGeom prst="rect">
              <a:avLst/>
            </a:prstGeom>
            <a:noFill/>
            <a:ln w="9525">
              <a:noFill/>
              <a:miter lim="800000"/>
              <a:headEnd/>
              <a:tailEnd/>
            </a:ln>
            <a:effectLst/>
          </p:spPr>
          <p:txBody>
            <a:bodyPr wrap="none" anchor="ctr">
              <a:spAutoFit/>
            </a:bodyPr>
            <a:lstStyle/>
            <a:p>
              <a:pPr algn="ctr">
                <a:defRPr/>
              </a:pPr>
              <a:r>
                <a:rPr kumimoji="1" lang="en-US" altLang="zh-CN">
                  <a:effectLst>
                    <a:outerShdw blurRad="38100" dist="38100" dir="2700000" algn="tl">
                      <a:srgbClr val="C0C0C0"/>
                    </a:outerShdw>
                  </a:effectLst>
                  <a:latin typeface="Times New Roman" panose="02020603050405020304" pitchFamily="18" charset="0"/>
                  <a:ea typeface="宋体" pitchFamily="2" charset="-122"/>
                </a:rPr>
                <a:t>CA</a:t>
              </a:r>
              <a:endParaRPr kumimoji="1" lang="en-US" altLang="zh-CN" sz="3200">
                <a:effectLst>
                  <a:outerShdw blurRad="38100" dist="38100" dir="2700000" algn="tl">
                    <a:srgbClr val="C0C0C0"/>
                  </a:outerShdw>
                </a:effectLst>
                <a:latin typeface="Times New Roman" panose="02020603050405020304" pitchFamily="18" charset="0"/>
                <a:ea typeface="宋体" pitchFamily="2" charset="-122"/>
              </a:endParaRPr>
            </a:p>
          </p:txBody>
        </p:sp>
      </p:grpSp>
      <p:grpSp>
        <p:nvGrpSpPr>
          <p:cNvPr id="3" name="Group 19"/>
          <p:cNvGrpSpPr>
            <a:grpSpLocks/>
          </p:cNvGrpSpPr>
          <p:nvPr/>
        </p:nvGrpSpPr>
        <p:grpSpPr bwMode="auto">
          <a:xfrm>
            <a:off x="5754688" y="1751013"/>
            <a:ext cx="3211512" cy="3074988"/>
            <a:chOff x="3505" y="337"/>
            <a:chExt cx="2023" cy="1937"/>
          </a:xfrm>
        </p:grpSpPr>
        <p:sp>
          <p:nvSpPr>
            <p:cNvPr id="47140" name="Line 20"/>
            <p:cNvSpPr>
              <a:spLocks noChangeShapeType="1"/>
            </p:cNvSpPr>
            <p:nvPr/>
          </p:nvSpPr>
          <p:spPr bwMode="auto">
            <a:xfrm>
              <a:off x="4326" y="1286"/>
              <a:ext cx="95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ndParaRPr>
            </a:p>
          </p:txBody>
        </p:sp>
        <p:sp>
          <p:nvSpPr>
            <p:cNvPr id="47141" name="Line 21"/>
            <p:cNvSpPr>
              <a:spLocks noChangeShapeType="1"/>
            </p:cNvSpPr>
            <p:nvPr/>
          </p:nvSpPr>
          <p:spPr bwMode="auto">
            <a:xfrm rot="7095762">
              <a:off x="3613" y="1713"/>
              <a:ext cx="951" cy="1"/>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ndParaRPr>
            </a:p>
          </p:txBody>
        </p:sp>
        <p:sp>
          <p:nvSpPr>
            <p:cNvPr id="47142" name="Line 22"/>
            <p:cNvSpPr>
              <a:spLocks noChangeShapeType="1"/>
            </p:cNvSpPr>
            <p:nvPr/>
          </p:nvSpPr>
          <p:spPr bwMode="auto">
            <a:xfrm rot="-7200000">
              <a:off x="3601" y="863"/>
              <a:ext cx="960"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ndParaRPr>
            </a:p>
          </p:txBody>
        </p:sp>
        <p:grpSp>
          <p:nvGrpSpPr>
            <p:cNvPr id="47143" name="Group 23"/>
            <p:cNvGrpSpPr>
              <a:grpSpLocks/>
            </p:cNvGrpSpPr>
            <p:nvPr/>
          </p:nvGrpSpPr>
          <p:grpSpPr bwMode="auto">
            <a:xfrm>
              <a:off x="3982" y="1920"/>
              <a:ext cx="385" cy="354"/>
              <a:chOff x="3612" y="1999"/>
              <a:chExt cx="385" cy="354"/>
            </a:xfrm>
          </p:grpSpPr>
          <p:graphicFrame>
            <p:nvGraphicFramePr>
              <p:cNvPr id="47116" name="Object 12"/>
              <p:cNvGraphicFramePr>
                <a:graphicFrameLocks noChangeAspect="1"/>
              </p:cNvGraphicFramePr>
              <p:nvPr/>
            </p:nvGraphicFramePr>
            <p:xfrm>
              <a:off x="3612" y="1999"/>
              <a:ext cx="232" cy="286"/>
            </p:xfrm>
            <a:graphic>
              <a:graphicData uri="http://schemas.openxmlformats.org/presentationml/2006/ole">
                <mc:AlternateContent xmlns:mc="http://schemas.openxmlformats.org/markup-compatibility/2006">
                  <mc:Choice xmlns:v="urn:schemas-microsoft-com:vml" Requires="v">
                    <p:oleObj spid="_x0000_s47722" name="公式" r:id="rId17" imgW="164957" imgH="203024" progId="Equation.3">
                      <p:embed/>
                    </p:oleObj>
                  </mc:Choice>
                  <mc:Fallback>
                    <p:oleObj name="公式" r:id="rId17" imgW="164957" imgH="203024" progId="Equation.3">
                      <p:embed/>
                      <p:pic>
                        <p:nvPicPr>
                          <p:cNvPr id="0" name="Picture 5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12" y="1999"/>
                            <a:ext cx="232"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48" name="Text Box 25"/>
              <p:cNvSpPr txBox="1">
                <a:spLocks noChangeArrowheads="1"/>
              </p:cNvSpPr>
              <p:nvPr/>
            </p:nvSpPr>
            <p:spPr bwMode="auto">
              <a:xfrm>
                <a:off x="3709" y="2140"/>
                <a:ext cx="28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1600">
                    <a:latin typeface="Times New Roman" panose="02020603050405020304" pitchFamily="18" charset="0"/>
                  </a:rPr>
                  <a:t>BC</a:t>
                </a:r>
              </a:p>
            </p:txBody>
          </p:sp>
        </p:grpSp>
        <p:grpSp>
          <p:nvGrpSpPr>
            <p:cNvPr id="47144" name="Group 26"/>
            <p:cNvGrpSpPr>
              <a:grpSpLocks/>
            </p:cNvGrpSpPr>
            <p:nvPr/>
          </p:nvGrpSpPr>
          <p:grpSpPr bwMode="auto">
            <a:xfrm>
              <a:off x="5184" y="1267"/>
              <a:ext cx="344" cy="365"/>
              <a:chOff x="5325" y="1095"/>
              <a:chExt cx="344" cy="365"/>
            </a:xfrm>
          </p:grpSpPr>
          <p:graphicFrame>
            <p:nvGraphicFramePr>
              <p:cNvPr id="47115" name="Object 11"/>
              <p:cNvGraphicFramePr>
                <a:graphicFrameLocks noChangeAspect="1"/>
              </p:cNvGraphicFramePr>
              <p:nvPr/>
            </p:nvGraphicFramePr>
            <p:xfrm>
              <a:off x="5325" y="1095"/>
              <a:ext cx="231" cy="286"/>
            </p:xfrm>
            <a:graphic>
              <a:graphicData uri="http://schemas.openxmlformats.org/presentationml/2006/ole">
                <mc:AlternateContent xmlns:mc="http://schemas.openxmlformats.org/markup-compatibility/2006">
                  <mc:Choice xmlns:v="urn:schemas-microsoft-com:vml" Requires="v">
                    <p:oleObj spid="_x0000_s47723" name="公式" r:id="rId19" imgW="164957" imgH="203024" progId="Equation.3">
                      <p:embed/>
                    </p:oleObj>
                  </mc:Choice>
                  <mc:Fallback>
                    <p:oleObj name="公式" r:id="rId19" imgW="164957" imgH="203024" progId="Equation.3">
                      <p:embed/>
                      <p:pic>
                        <p:nvPicPr>
                          <p:cNvPr id="0" name="Picture 5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25" y="1095"/>
                            <a:ext cx="231"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47" name="Text Box 28"/>
              <p:cNvSpPr txBox="1">
                <a:spLocks noChangeArrowheads="1"/>
              </p:cNvSpPr>
              <p:nvPr/>
            </p:nvSpPr>
            <p:spPr bwMode="auto">
              <a:xfrm>
                <a:off x="5376" y="1248"/>
                <a:ext cx="2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1600">
                    <a:latin typeface="Times New Roman" panose="02020603050405020304" pitchFamily="18" charset="0"/>
                  </a:rPr>
                  <a:t>AB</a:t>
                </a:r>
              </a:p>
            </p:txBody>
          </p:sp>
        </p:grpSp>
        <p:grpSp>
          <p:nvGrpSpPr>
            <p:cNvPr id="47145" name="Group 29"/>
            <p:cNvGrpSpPr>
              <a:grpSpLocks/>
            </p:cNvGrpSpPr>
            <p:nvPr/>
          </p:nvGrpSpPr>
          <p:grpSpPr bwMode="auto">
            <a:xfrm>
              <a:off x="3505" y="337"/>
              <a:ext cx="381" cy="384"/>
              <a:chOff x="3505" y="337"/>
              <a:chExt cx="381" cy="384"/>
            </a:xfrm>
          </p:grpSpPr>
          <p:graphicFrame>
            <p:nvGraphicFramePr>
              <p:cNvPr id="47114" name="Object 10"/>
              <p:cNvGraphicFramePr>
                <a:graphicFrameLocks noChangeAspect="1"/>
              </p:cNvGraphicFramePr>
              <p:nvPr/>
            </p:nvGraphicFramePr>
            <p:xfrm>
              <a:off x="3505" y="337"/>
              <a:ext cx="232" cy="286"/>
            </p:xfrm>
            <a:graphic>
              <a:graphicData uri="http://schemas.openxmlformats.org/presentationml/2006/ole">
                <mc:AlternateContent xmlns:mc="http://schemas.openxmlformats.org/markup-compatibility/2006">
                  <mc:Choice xmlns:v="urn:schemas-microsoft-com:vml" Requires="v">
                    <p:oleObj spid="_x0000_s47724" name="公式" r:id="rId20" imgW="164957" imgH="203024" progId="Equation.3">
                      <p:embed/>
                    </p:oleObj>
                  </mc:Choice>
                  <mc:Fallback>
                    <p:oleObj name="公式" r:id="rId20" imgW="164957" imgH="203024" progId="Equation.3">
                      <p:embed/>
                      <p:pic>
                        <p:nvPicPr>
                          <p:cNvPr id="0" name="Picture 5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05" y="337"/>
                            <a:ext cx="232"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46" name="Text Box 31"/>
              <p:cNvSpPr txBox="1">
                <a:spLocks noChangeArrowheads="1"/>
              </p:cNvSpPr>
              <p:nvPr/>
            </p:nvSpPr>
            <p:spPr bwMode="auto">
              <a:xfrm>
                <a:off x="3591" y="508"/>
                <a:ext cx="2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1600">
                    <a:latin typeface="Times New Roman" panose="02020603050405020304" pitchFamily="18" charset="0"/>
                  </a:rPr>
                  <a:t>CA</a:t>
                </a:r>
              </a:p>
            </p:txBody>
          </p:sp>
        </p:grpSp>
      </p:grpSp>
      <p:sp>
        <p:nvSpPr>
          <p:cNvPr id="53282" name="Text Box 34"/>
          <p:cNvSpPr txBox="1">
            <a:spLocks noChangeArrowheads="1"/>
          </p:cNvSpPr>
          <p:nvPr/>
        </p:nvSpPr>
        <p:spPr bwMode="auto">
          <a:xfrm rot="2550942">
            <a:off x="7323138" y="3542784"/>
            <a:ext cx="76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a:latin typeface="Times New Roman" panose="02020603050405020304" pitchFamily="18" charset="0"/>
              </a:rPr>
              <a:t>30</a:t>
            </a:r>
            <a:r>
              <a:rPr kumimoji="1" lang="en-US" altLang="zh-CN" baseline="30000">
                <a:latin typeface="Times New Roman" panose="02020603050405020304" pitchFamily="18" charset="0"/>
              </a:rPr>
              <a:t>°</a:t>
            </a:r>
            <a:endParaRPr kumimoji="1" lang="zh-CN" altLang="zh-CN" sz="1600">
              <a:latin typeface="Times New Roman" panose="02020603050405020304" pitchFamily="18" charset="0"/>
            </a:endParaRPr>
          </a:p>
        </p:txBody>
      </p:sp>
      <p:grpSp>
        <p:nvGrpSpPr>
          <p:cNvPr id="7" name="Group 35"/>
          <p:cNvGrpSpPr>
            <a:grpSpLocks/>
          </p:cNvGrpSpPr>
          <p:nvPr/>
        </p:nvGrpSpPr>
        <p:grpSpPr bwMode="auto">
          <a:xfrm>
            <a:off x="6726238" y="3606800"/>
            <a:ext cx="1828800" cy="1543050"/>
            <a:chOff x="4117" y="1506"/>
            <a:chExt cx="1152" cy="972"/>
          </a:xfrm>
        </p:grpSpPr>
        <p:sp>
          <p:nvSpPr>
            <p:cNvPr id="47139" name="Line 36"/>
            <p:cNvSpPr>
              <a:spLocks noChangeShapeType="1"/>
            </p:cNvSpPr>
            <p:nvPr/>
          </p:nvSpPr>
          <p:spPr bwMode="auto">
            <a:xfrm rot="7104477" flipV="1">
              <a:off x="4453" y="1170"/>
              <a:ext cx="480" cy="1152"/>
            </a:xfrm>
            <a:prstGeom prst="line">
              <a:avLst/>
            </a:prstGeom>
            <a:noFill/>
            <a:ln w="38100">
              <a:solidFill>
                <a:srgbClr val="FF0000"/>
              </a:solidFill>
              <a:round/>
              <a:headEnd/>
              <a:tailEnd type="stealth" w="med" len="lg"/>
            </a:ln>
            <a:extLst>
              <a:ext uri="{909E8E84-426E-40DD-AFC4-6F175D3DCCD1}">
                <a14:hiddenFill xmlns:a14="http://schemas.microsoft.com/office/drawing/2010/main">
                  <a:noFill/>
                </a14:hiddenFill>
              </a:ext>
            </a:extLst>
          </p:spPr>
          <p:txBody>
            <a:bodyPr anchor="ctr">
              <a:spAutoFit/>
            </a:bodyPr>
            <a:lstStyle/>
            <a:p>
              <a:endParaRPr lang="zh-CN" altLang="en-US">
                <a:latin typeface="Times New Roman" panose="02020603050405020304" pitchFamily="18" charset="0"/>
              </a:endParaRPr>
            </a:p>
          </p:txBody>
        </p:sp>
        <p:graphicFrame>
          <p:nvGraphicFramePr>
            <p:cNvPr id="47113" name="Object 9"/>
            <p:cNvGraphicFramePr>
              <a:graphicFrameLocks noChangeAspect="1"/>
            </p:cNvGraphicFramePr>
            <p:nvPr/>
          </p:nvGraphicFramePr>
          <p:xfrm>
            <a:off x="4837" y="2112"/>
            <a:ext cx="261" cy="366"/>
          </p:xfrm>
          <a:graphic>
            <a:graphicData uri="http://schemas.openxmlformats.org/presentationml/2006/ole">
              <mc:AlternateContent xmlns:mc="http://schemas.openxmlformats.org/markup-compatibility/2006">
                <mc:Choice xmlns:v="urn:schemas-microsoft-com:vml" Requires="v">
                  <p:oleObj spid="_x0000_s47725" name="公式" r:id="rId21" imgW="241560" imgH="291960" progId="Equation.3">
                    <p:embed/>
                  </p:oleObj>
                </mc:Choice>
                <mc:Fallback>
                  <p:oleObj name="公式" r:id="rId21" imgW="241560" imgH="291960" progId="Equation.3">
                    <p:embed/>
                    <p:pic>
                      <p:nvPicPr>
                        <p:cNvPr id="0" name="Picture 5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37" y="2112"/>
                          <a:ext cx="261" cy="3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3287" name="Line 39"/>
          <p:cNvSpPr>
            <a:spLocks noChangeShapeType="1"/>
          </p:cNvSpPr>
          <p:nvPr/>
        </p:nvSpPr>
        <p:spPr bwMode="auto">
          <a:xfrm>
            <a:off x="8069263" y="3621088"/>
            <a:ext cx="211137" cy="1123950"/>
          </a:xfrm>
          <a:prstGeom prst="line">
            <a:avLst/>
          </a:prstGeom>
          <a:noFill/>
          <a:ln w="19050">
            <a:solidFill>
              <a:schemeClr val="tx1"/>
            </a:solidFill>
            <a:prstDash val="dash"/>
            <a:round/>
            <a:headEnd/>
            <a:tailEnd type="stealth" w="med" len="lg"/>
          </a:ln>
          <a:extLst>
            <a:ext uri="{909E8E84-426E-40DD-AFC4-6F175D3DCCD1}">
              <a14:hiddenFill xmlns:a14="http://schemas.microsoft.com/office/drawing/2010/main">
                <a:noFill/>
              </a14:hiddenFill>
            </a:ext>
          </a:extLst>
        </p:spPr>
        <p:txBody>
          <a:bodyPr anchor="ctr">
            <a:spAutoFit/>
          </a:bodyPr>
          <a:lstStyle/>
          <a:p>
            <a:endParaRPr lang="zh-CN" altLang="en-US">
              <a:latin typeface="Times New Roman" panose="02020603050405020304" pitchFamily="18" charset="0"/>
            </a:endParaRPr>
          </a:p>
        </p:txBody>
      </p:sp>
      <p:graphicFrame>
        <p:nvGraphicFramePr>
          <p:cNvPr id="53288" name="Object 6"/>
          <p:cNvGraphicFramePr>
            <a:graphicFrameLocks noChangeAspect="1"/>
          </p:cNvGraphicFramePr>
          <p:nvPr>
            <p:extLst>
              <p:ext uri="{D42A27DB-BD31-4B8C-83A1-F6EECF244321}">
                <p14:modId xmlns:p14="http://schemas.microsoft.com/office/powerpoint/2010/main" val="828976612"/>
              </p:ext>
            </p:extLst>
          </p:nvPr>
        </p:nvGraphicFramePr>
        <p:xfrm>
          <a:off x="8218488" y="4014788"/>
          <a:ext cx="588962" cy="465137"/>
        </p:xfrm>
        <a:graphic>
          <a:graphicData uri="http://schemas.openxmlformats.org/presentationml/2006/ole">
            <mc:AlternateContent xmlns:mc="http://schemas.openxmlformats.org/markup-compatibility/2006">
              <mc:Choice xmlns:v="urn:schemas-microsoft-com:vml" Requires="v">
                <p:oleObj spid="_x0000_s47726" name="Equation" r:id="rId23" imgW="355446" imgH="241195" progId="">
                  <p:embed/>
                </p:oleObj>
              </mc:Choice>
              <mc:Fallback>
                <p:oleObj name="Equation" r:id="rId23" imgW="355446" imgH="241195" progId="">
                  <p:embed/>
                  <p:pic>
                    <p:nvPicPr>
                      <p:cNvPr id="0" name="Picture 5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18488" y="4014788"/>
                        <a:ext cx="588962" cy="46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89" name="Line 41"/>
          <p:cNvSpPr>
            <a:spLocks noChangeShapeType="1"/>
          </p:cNvSpPr>
          <p:nvPr/>
        </p:nvSpPr>
        <p:spPr bwMode="auto">
          <a:xfrm rot="7327646">
            <a:off x="5491163" y="3117850"/>
            <a:ext cx="280987" cy="1166813"/>
          </a:xfrm>
          <a:prstGeom prst="line">
            <a:avLst/>
          </a:prstGeom>
          <a:noFill/>
          <a:ln w="19050">
            <a:solidFill>
              <a:schemeClr val="tx1"/>
            </a:solidFill>
            <a:prstDash val="dash"/>
            <a:round/>
            <a:headEnd/>
            <a:tailEnd type="stealth" w="med" len="lg"/>
          </a:ln>
          <a:extLst>
            <a:ext uri="{909E8E84-426E-40DD-AFC4-6F175D3DCCD1}">
              <a14:hiddenFill xmlns:a14="http://schemas.microsoft.com/office/drawing/2010/main">
                <a:noFill/>
              </a14:hiddenFill>
            </a:ext>
          </a:extLst>
        </p:spPr>
        <p:txBody>
          <a:bodyPr anchor="ctr">
            <a:spAutoFit/>
          </a:bodyPr>
          <a:lstStyle/>
          <a:p>
            <a:endParaRPr lang="zh-CN" altLang="en-US">
              <a:latin typeface="Times New Roman" panose="02020603050405020304" pitchFamily="18" charset="0"/>
            </a:endParaRPr>
          </a:p>
        </p:txBody>
      </p:sp>
      <p:sp>
        <p:nvSpPr>
          <p:cNvPr id="53290" name="Line 42"/>
          <p:cNvSpPr>
            <a:spLocks noChangeShapeType="1"/>
          </p:cNvSpPr>
          <p:nvPr/>
        </p:nvSpPr>
        <p:spPr bwMode="auto">
          <a:xfrm rot="-6910453">
            <a:off x="7153275" y="1225550"/>
            <a:ext cx="338138" cy="1131888"/>
          </a:xfrm>
          <a:prstGeom prst="line">
            <a:avLst/>
          </a:prstGeom>
          <a:noFill/>
          <a:ln w="19050">
            <a:solidFill>
              <a:schemeClr val="tx1"/>
            </a:solidFill>
            <a:prstDash val="dash"/>
            <a:round/>
            <a:headEnd/>
            <a:tailEnd type="stealth" w="med" len="lg"/>
          </a:ln>
          <a:extLst>
            <a:ext uri="{909E8E84-426E-40DD-AFC4-6F175D3DCCD1}">
              <a14:hiddenFill xmlns:a14="http://schemas.microsoft.com/office/drawing/2010/main">
                <a:noFill/>
              </a14:hiddenFill>
            </a:ext>
          </a:extLst>
        </p:spPr>
        <p:txBody>
          <a:bodyPr anchor="ctr">
            <a:spAutoFit/>
          </a:bodyPr>
          <a:lstStyle/>
          <a:p>
            <a:endParaRPr lang="zh-CN" altLang="en-US">
              <a:latin typeface="Times New Roman" panose="02020603050405020304" pitchFamily="18" charset="0"/>
            </a:endParaRPr>
          </a:p>
        </p:txBody>
      </p:sp>
      <p:grpSp>
        <p:nvGrpSpPr>
          <p:cNvPr id="8" name="Group 43"/>
          <p:cNvGrpSpPr>
            <a:grpSpLocks/>
          </p:cNvGrpSpPr>
          <p:nvPr/>
        </p:nvGrpSpPr>
        <p:grpSpPr bwMode="auto">
          <a:xfrm>
            <a:off x="4600575" y="2967038"/>
            <a:ext cx="2408238" cy="825500"/>
            <a:chOff x="2778" y="1103"/>
            <a:chExt cx="1517" cy="520"/>
          </a:xfrm>
        </p:grpSpPr>
        <p:sp>
          <p:nvSpPr>
            <p:cNvPr id="47136" name="Line 44"/>
            <p:cNvSpPr>
              <a:spLocks noChangeShapeType="1"/>
            </p:cNvSpPr>
            <p:nvPr/>
          </p:nvSpPr>
          <p:spPr bwMode="auto">
            <a:xfrm rot="14370465" flipV="1">
              <a:off x="3442" y="760"/>
              <a:ext cx="510" cy="1196"/>
            </a:xfrm>
            <a:prstGeom prst="line">
              <a:avLst/>
            </a:prstGeom>
            <a:noFill/>
            <a:ln w="38100">
              <a:solidFill>
                <a:srgbClr val="FF0000"/>
              </a:solidFill>
              <a:round/>
              <a:headEnd/>
              <a:tailEnd type="stealth" w="med" len="lg"/>
            </a:ln>
            <a:extLst>
              <a:ext uri="{909E8E84-426E-40DD-AFC4-6F175D3DCCD1}">
                <a14:hiddenFill xmlns:a14="http://schemas.microsoft.com/office/drawing/2010/main">
                  <a:noFill/>
                </a14:hiddenFill>
              </a:ext>
            </a:extLst>
          </p:spPr>
          <p:txBody>
            <a:bodyPr anchor="ctr">
              <a:spAutoFit/>
            </a:bodyPr>
            <a:lstStyle/>
            <a:p>
              <a:endParaRPr lang="zh-CN" altLang="en-US">
                <a:latin typeface="Times New Roman" panose="02020603050405020304" pitchFamily="18" charset="0"/>
              </a:endParaRPr>
            </a:p>
          </p:txBody>
        </p:sp>
        <p:grpSp>
          <p:nvGrpSpPr>
            <p:cNvPr id="47137" name="Group 45"/>
            <p:cNvGrpSpPr>
              <a:grpSpLocks/>
            </p:cNvGrpSpPr>
            <p:nvPr/>
          </p:nvGrpSpPr>
          <p:grpSpPr bwMode="auto">
            <a:xfrm>
              <a:off x="2778" y="1248"/>
              <a:ext cx="294" cy="375"/>
              <a:chOff x="2512" y="1152"/>
              <a:chExt cx="294" cy="375"/>
            </a:xfrm>
          </p:grpSpPr>
          <p:graphicFrame>
            <p:nvGraphicFramePr>
              <p:cNvPr id="47112" name="Object 8"/>
              <p:cNvGraphicFramePr>
                <a:graphicFrameLocks noChangeAspect="1"/>
              </p:cNvGraphicFramePr>
              <p:nvPr/>
            </p:nvGraphicFramePr>
            <p:xfrm>
              <a:off x="2512" y="1152"/>
              <a:ext cx="198" cy="300"/>
            </p:xfrm>
            <a:graphic>
              <a:graphicData uri="http://schemas.openxmlformats.org/presentationml/2006/ole">
                <mc:AlternateContent xmlns:mc="http://schemas.openxmlformats.org/markup-compatibility/2006">
                  <mc:Choice xmlns:v="urn:schemas-microsoft-com:vml" Requires="v">
                    <p:oleObj spid="_x0000_s47727" name="公式" r:id="rId25" imgW="152640" imgH="241200" progId="Equation.3">
                      <p:embed/>
                    </p:oleObj>
                  </mc:Choice>
                  <mc:Fallback>
                    <p:oleObj name="公式" r:id="rId25" imgW="152640" imgH="241200" progId="Equation.3">
                      <p:embed/>
                      <p:pic>
                        <p:nvPicPr>
                          <p:cNvPr id="0" name="Picture 52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12" y="1152"/>
                            <a:ext cx="198" cy="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38" name="Text Box 47"/>
              <p:cNvSpPr txBox="1">
                <a:spLocks noChangeArrowheads="1"/>
              </p:cNvSpPr>
              <p:nvPr/>
            </p:nvSpPr>
            <p:spPr bwMode="auto">
              <a:xfrm>
                <a:off x="2583" y="1277"/>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000">
                    <a:solidFill>
                      <a:srgbClr val="FF0000"/>
                    </a:solidFill>
                    <a:latin typeface="Times New Roman" panose="02020603050405020304" pitchFamily="18" charset="0"/>
                  </a:rPr>
                  <a:t>B</a:t>
                </a:r>
              </a:p>
            </p:txBody>
          </p:sp>
        </p:grpSp>
      </p:grpSp>
      <p:grpSp>
        <p:nvGrpSpPr>
          <p:cNvPr id="10" name="Group 48"/>
          <p:cNvGrpSpPr>
            <a:grpSpLocks/>
          </p:cNvGrpSpPr>
          <p:nvPr/>
        </p:nvGrpSpPr>
        <p:grpSpPr bwMode="auto">
          <a:xfrm>
            <a:off x="7050088" y="1292225"/>
            <a:ext cx="1160462" cy="1955800"/>
            <a:chOff x="4321" y="48"/>
            <a:chExt cx="731" cy="1232"/>
          </a:xfrm>
        </p:grpSpPr>
        <p:sp>
          <p:nvSpPr>
            <p:cNvPr id="47133" name="Line 49"/>
            <p:cNvSpPr>
              <a:spLocks noChangeShapeType="1"/>
            </p:cNvSpPr>
            <p:nvPr/>
          </p:nvSpPr>
          <p:spPr bwMode="auto">
            <a:xfrm flipV="1">
              <a:off x="4321" y="104"/>
              <a:ext cx="456" cy="1176"/>
            </a:xfrm>
            <a:prstGeom prst="line">
              <a:avLst/>
            </a:prstGeom>
            <a:noFill/>
            <a:ln w="38100">
              <a:solidFill>
                <a:srgbClr val="FF0000"/>
              </a:solidFill>
              <a:round/>
              <a:headEnd/>
              <a:tailEnd type="stealth" w="med" len="lg"/>
            </a:ln>
            <a:extLst>
              <a:ext uri="{909E8E84-426E-40DD-AFC4-6F175D3DCCD1}">
                <a14:hiddenFill xmlns:a14="http://schemas.microsoft.com/office/drawing/2010/main">
                  <a:noFill/>
                </a14:hiddenFill>
              </a:ext>
            </a:extLst>
          </p:spPr>
          <p:txBody>
            <a:bodyPr anchor="ctr">
              <a:spAutoFit/>
            </a:bodyPr>
            <a:lstStyle/>
            <a:p>
              <a:endParaRPr lang="zh-CN" altLang="en-US">
                <a:latin typeface="Times New Roman" panose="02020603050405020304" pitchFamily="18" charset="0"/>
              </a:endParaRPr>
            </a:p>
          </p:txBody>
        </p:sp>
        <p:grpSp>
          <p:nvGrpSpPr>
            <p:cNvPr id="47134" name="Group 50"/>
            <p:cNvGrpSpPr>
              <a:grpSpLocks/>
            </p:cNvGrpSpPr>
            <p:nvPr/>
          </p:nvGrpSpPr>
          <p:grpSpPr bwMode="auto">
            <a:xfrm>
              <a:off x="4752" y="48"/>
              <a:ext cx="300" cy="375"/>
              <a:chOff x="2512" y="1152"/>
              <a:chExt cx="300" cy="375"/>
            </a:xfrm>
          </p:grpSpPr>
          <p:graphicFrame>
            <p:nvGraphicFramePr>
              <p:cNvPr id="47111" name="Object 7"/>
              <p:cNvGraphicFramePr>
                <a:graphicFrameLocks noChangeAspect="1"/>
              </p:cNvGraphicFramePr>
              <p:nvPr/>
            </p:nvGraphicFramePr>
            <p:xfrm>
              <a:off x="2512" y="1152"/>
              <a:ext cx="198" cy="300"/>
            </p:xfrm>
            <a:graphic>
              <a:graphicData uri="http://schemas.openxmlformats.org/presentationml/2006/ole">
                <mc:AlternateContent xmlns:mc="http://schemas.openxmlformats.org/markup-compatibility/2006">
                  <mc:Choice xmlns:v="urn:schemas-microsoft-com:vml" Requires="v">
                    <p:oleObj spid="_x0000_s47728" name="公式" r:id="rId27" imgW="152640" imgH="241200" progId="Equation.3">
                      <p:embed/>
                    </p:oleObj>
                  </mc:Choice>
                  <mc:Fallback>
                    <p:oleObj name="公式" r:id="rId27" imgW="152640" imgH="241200" progId="Equation.3">
                      <p:embed/>
                      <p:pic>
                        <p:nvPicPr>
                          <p:cNvPr id="0" name="Picture 52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512" y="1152"/>
                            <a:ext cx="198" cy="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35" name="Text Box 52"/>
              <p:cNvSpPr txBox="1">
                <a:spLocks noChangeArrowheads="1"/>
              </p:cNvSpPr>
              <p:nvPr/>
            </p:nvSpPr>
            <p:spPr bwMode="auto">
              <a:xfrm>
                <a:off x="2580" y="1277"/>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000" dirty="0">
                    <a:solidFill>
                      <a:srgbClr val="FF0000"/>
                    </a:solidFill>
                    <a:latin typeface="Times New Roman" panose="02020603050405020304" pitchFamily="18" charset="0"/>
                  </a:rPr>
                  <a:t>C</a:t>
                </a:r>
              </a:p>
            </p:txBody>
          </p:sp>
        </p:grpSp>
      </p:grpSp>
      <p:sp>
        <p:nvSpPr>
          <p:cNvPr id="53301" name="Text Box 53"/>
          <p:cNvSpPr txBox="1">
            <a:spLocks noChangeArrowheads="1"/>
          </p:cNvSpPr>
          <p:nvPr/>
        </p:nvSpPr>
        <p:spPr bwMode="auto">
          <a:xfrm>
            <a:off x="5662613" y="5292725"/>
            <a:ext cx="32623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SzPct val="80000"/>
              <a:buFont typeface="Wingdings" pitchFamily="2" charset="2"/>
              <a:buNone/>
            </a:pPr>
            <a:r>
              <a:rPr lang="zh-CN" altLang="en-US" sz="2400" b="1">
                <a:solidFill>
                  <a:schemeClr val="tx2"/>
                </a:solidFill>
              </a:rPr>
              <a:t>线电流和相电流均对称</a:t>
            </a:r>
          </a:p>
        </p:txBody>
      </p:sp>
      <p:sp>
        <p:nvSpPr>
          <p:cNvPr id="9" name="灯片编号占位符 8"/>
          <p:cNvSpPr>
            <a:spLocks noGrp="1"/>
          </p:cNvSpPr>
          <p:nvPr>
            <p:ph type="sldNum" sz="quarter" idx="10"/>
          </p:nvPr>
        </p:nvSpPr>
        <p:spPr/>
        <p:txBody>
          <a:bodyPr/>
          <a:lstStyle/>
          <a:p>
            <a:pPr>
              <a:defRPr/>
            </a:pPr>
            <a:fld id="{E4DCDFD6-397A-4776-9F04-AECACB83C822}" type="slidenum">
              <a:rPr lang="zh-CN" altLang="en-US" smtClean="0"/>
              <a:pPr>
                <a:defRPr/>
              </a:pPr>
              <a:t>120</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53252"/>
                                        </p:tgtEl>
                                        <p:attrNameLst>
                                          <p:attrName>style.visibility</p:attrName>
                                        </p:attrNameLst>
                                      </p:cBhvr>
                                      <p:to>
                                        <p:strVal val="visible"/>
                                      </p:to>
                                    </p:set>
                                    <p:animEffect transition="in" filter="wipe(up)">
                                      <p:cBhvr>
                                        <p:cTn id="7" dur="2000"/>
                                        <p:tgtEl>
                                          <p:spTgt spid="532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253"/>
                                        </p:tgtEl>
                                        <p:attrNameLst>
                                          <p:attrName>style.visibility</p:attrName>
                                        </p:attrNameLst>
                                      </p:cBhvr>
                                      <p:to>
                                        <p:strVal val="visible"/>
                                      </p:to>
                                    </p:set>
                                    <p:animEffect transition="in" filter="wipe(left)">
                                      <p:cBhvr>
                                        <p:cTn id="12" dur="500"/>
                                        <p:tgtEl>
                                          <p:spTgt spid="53253"/>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53254"/>
                                        </p:tgtEl>
                                        <p:attrNameLst>
                                          <p:attrName>style.visibility</p:attrName>
                                        </p:attrNameLst>
                                      </p:cBhvr>
                                      <p:to>
                                        <p:strVal val="visible"/>
                                      </p:to>
                                    </p:set>
                                    <p:animEffect transition="in" filter="wipe(left)">
                                      <p:cBhvr>
                                        <p:cTn id="16" dur="500"/>
                                        <p:tgtEl>
                                          <p:spTgt spid="53254"/>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53255"/>
                                        </p:tgtEl>
                                        <p:attrNameLst>
                                          <p:attrName>style.visibility</p:attrName>
                                        </p:attrNameLst>
                                      </p:cBhvr>
                                      <p:to>
                                        <p:strVal val="visible"/>
                                      </p:to>
                                    </p:set>
                                    <p:animEffect transition="in" filter="wipe(left)">
                                      <p:cBhvr>
                                        <p:cTn id="20" dur="500"/>
                                        <p:tgtEl>
                                          <p:spTgt spid="53255"/>
                                        </p:tgtEl>
                                      </p:cBhvr>
                                    </p:animEffect>
                                  </p:childTnLst>
                                </p:cTn>
                              </p:par>
                            </p:childTnLst>
                          </p:cTn>
                        </p:par>
                        <p:par>
                          <p:cTn id="21" fill="hold" nodeType="afterGroup">
                            <p:stCondLst>
                              <p:cond delay="1500"/>
                            </p:stCondLst>
                            <p:childTnLst>
                              <p:par>
                                <p:cTn id="22" presetID="22" presetClass="entr" presetSubtype="8" fill="hold" nodeType="afterEffect">
                                  <p:stCondLst>
                                    <p:cond delay="0"/>
                                  </p:stCondLst>
                                  <p:childTnLst>
                                    <p:set>
                                      <p:cBhvr>
                                        <p:cTn id="23" dur="1" fill="hold">
                                          <p:stCondLst>
                                            <p:cond delay="0"/>
                                          </p:stCondLst>
                                        </p:cTn>
                                        <p:tgtEl>
                                          <p:spTgt spid="53256"/>
                                        </p:tgtEl>
                                        <p:attrNameLst>
                                          <p:attrName>style.visibility</p:attrName>
                                        </p:attrNameLst>
                                      </p:cBhvr>
                                      <p:to>
                                        <p:strVal val="visible"/>
                                      </p:to>
                                    </p:set>
                                    <p:animEffect transition="in" filter="wipe(left)">
                                      <p:cBhvr>
                                        <p:cTn id="24" dur="500"/>
                                        <p:tgtEl>
                                          <p:spTgt spid="5325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32"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ox(out)">
                                      <p:cBhvr>
                                        <p:cTn id="29" dur="500"/>
                                        <p:tgtEl>
                                          <p:spTgt spid="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6" presetClass="entr" presetSubtype="37"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barn(outVertical)">
                                      <p:cBhvr>
                                        <p:cTn id="34" dur="500"/>
                                        <p:tgtEl>
                                          <p:spTgt spid="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53287"/>
                                        </p:tgtEl>
                                        <p:attrNameLst>
                                          <p:attrName>style.visibility</p:attrName>
                                        </p:attrNameLst>
                                      </p:cBhvr>
                                      <p:to>
                                        <p:strVal val="visible"/>
                                      </p:to>
                                    </p:set>
                                    <p:animEffect transition="in" filter="wipe(up)">
                                      <p:cBhvr>
                                        <p:cTn id="39" dur="500"/>
                                        <p:tgtEl>
                                          <p:spTgt spid="53287"/>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0"/>
                                          </p:stCondLst>
                                        </p:cTn>
                                        <p:tgtEl>
                                          <p:spTgt spid="53288"/>
                                        </p:tgtEl>
                                        <p:attrNameLst>
                                          <p:attrName>style.visibility</p:attrName>
                                        </p:attrNameLst>
                                      </p:cBhvr>
                                      <p:to>
                                        <p:strVal val="visible"/>
                                      </p:to>
                                    </p:set>
                                  </p:childTnLst>
                                </p:cTn>
                              </p:par>
                            </p:childTnLst>
                          </p:cTn>
                        </p:par>
                        <p:par>
                          <p:cTn id="43" fill="hold" nodeType="afterGroup">
                            <p:stCondLst>
                              <p:cond delay="500"/>
                            </p:stCondLst>
                            <p:childTnLst>
                              <p:par>
                                <p:cTn id="44" presetID="22" presetClass="entr" presetSubtype="1"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up)">
                                      <p:cBhvr>
                                        <p:cTn id="46" dur="500"/>
                                        <p:tgtEl>
                                          <p:spTgt spid="7"/>
                                        </p:tgtEl>
                                      </p:cBhvr>
                                    </p:animEffect>
                                  </p:childTnLst>
                                </p:cTn>
                              </p:par>
                            </p:childTnLst>
                          </p:cTn>
                        </p:par>
                        <p:par>
                          <p:cTn id="47" fill="hold" nodeType="afterGroup">
                            <p:stCondLst>
                              <p:cond delay="1000"/>
                            </p:stCondLst>
                            <p:childTnLst>
                              <p:par>
                                <p:cTn id="48" presetID="22" presetClass="entr" presetSubtype="8" fill="hold" nodeType="afterEffect">
                                  <p:stCondLst>
                                    <p:cond delay="0"/>
                                  </p:stCondLst>
                                  <p:childTnLst>
                                    <p:set>
                                      <p:cBhvr>
                                        <p:cTn id="49" dur="1" fill="hold">
                                          <p:stCondLst>
                                            <p:cond delay="0"/>
                                          </p:stCondLst>
                                        </p:cTn>
                                        <p:tgtEl>
                                          <p:spTgt spid="53282">
                                            <p:txEl>
                                              <p:pRg st="0" end="0"/>
                                            </p:txEl>
                                          </p:spTgt>
                                        </p:tgtEl>
                                        <p:attrNameLst>
                                          <p:attrName>style.visibility</p:attrName>
                                        </p:attrNameLst>
                                      </p:cBhvr>
                                      <p:to>
                                        <p:strVal val="visible"/>
                                      </p:to>
                                    </p:set>
                                    <p:animEffect transition="in" filter="wipe(left)">
                                      <p:cBhvr>
                                        <p:cTn id="50" dur="500"/>
                                        <p:tgtEl>
                                          <p:spTgt spid="53282">
                                            <p:txEl>
                                              <p:pRg st="0" end="0"/>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2" fill="hold" grpId="0" nodeType="clickEffect">
                                  <p:stCondLst>
                                    <p:cond delay="0"/>
                                  </p:stCondLst>
                                  <p:childTnLst>
                                    <p:set>
                                      <p:cBhvr>
                                        <p:cTn id="54" dur="1" fill="hold">
                                          <p:stCondLst>
                                            <p:cond delay="0"/>
                                          </p:stCondLst>
                                        </p:cTn>
                                        <p:tgtEl>
                                          <p:spTgt spid="53289"/>
                                        </p:tgtEl>
                                        <p:attrNameLst>
                                          <p:attrName>style.visibility</p:attrName>
                                        </p:attrNameLst>
                                      </p:cBhvr>
                                      <p:to>
                                        <p:strVal val="visible"/>
                                      </p:to>
                                    </p:set>
                                    <p:animEffect transition="in" filter="wipe(right)">
                                      <p:cBhvr>
                                        <p:cTn id="55" dur="500"/>
                                        <p:tgtEl>
                                          <p:spTgt spid="53289"/>
                                        </p:tgtEl>
                                      </p:cBhvr>
                                    </p:animEffect>
                                  </p:childTnLst>
                                </p:cTn>
                              </p:par>
                            </p:childTnLst>
                          </p:cTn>
                        </p:par>
                        <p:par>
                          <p:cTn id="56" fill="hold" nodeType="afterGroup">
                            <p:stCondLst>
                              <p:cond delay="500"/>
                            </p:stCondLst>
                            <p:childTnLst>
                              <p:par>
                                <p:cTn id="57" presetID="22" presetClass="entr" presetSubtype="2"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right)">
                                      <p:cBhvr>
                                        <p:cTn id="59" dur="500"/>
                                        <p:tgtEl>
                                          <p:spTgt spid="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53290"/>
                                        </p:tgtEl>
                                        <p:attrNameLst>
                                          <p:attrName>style.visibility</p:attrName>
                                        </p:attrNameLst>
                                      </p:cBhvr>
                                      <p:to>
                                        <p:strVal val="visible"/>
                                      </p:to>
                                    </p:set>
                                    <p:animEffect transition="in" filter="wipe(down)">
                                      <p:cBhvr>
                                        <p:cTn id="64" dur="500"/>
                                        <p:tgtEl>
                                          <p:spTgt spid="53290"/>
                                        </p:tgtEl>
                                      </p:cBhvr>
                                    </p:animEffect>
                                  </p:childTnLst>
                                </p:cTn>
                              </p:par>
                            </p:childTnLst>
                          </p:cTn>
                        </p:par>
                        <p:par>
                          <p:cTn id="65" fill="hold" nodeType="afterGroup">
                            <p:stCondLst>
                              <p:cond delay="500"/>
                            </p:stCondLst>
                            <p:childTnLst>
                              <p:par>
                                <p:cTn id="66" presetID="18" presetClass="entr" presetSubtype="3" fill="hold" nodeType="after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strips(upRight)">
                                      <p:cBhvr>
                                        <p:cTn id="68" dur="500"/>
                                        <p:tgtEl>
                                          <p:spTgt spid="10"/>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53301"/>
                                        </p:tgtEl>
                                        <p:attrNameLst>
                                          <p:attrName>style.visibility</p:attrName>
                                        </p:attrNameLst>
                                      </p:cBhvr>
                                      <p:to>
                                        <p:strVal val="visible"/>
                                      </p:to>
                                    </p:set>
                                    <p:animEffect transition="in" filter="wipe(left)">
                                      <p:cBhvr>
                                        <p:cTn id="73" dur="500"/>
                                        <p:tgtEl>
                                          <p:spTgt spid="53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p:bldP spid="53287" grpId="0" animBg="1"/>
      <p:bldP spid="53289" grpId="0" animBg="1"/>
      <p:bldP spid="53290" grpId="0" animBg="1"/>
      <p:bldP spid="53301"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ltLang="zh-CN" sz="3200" smtClean="0">
                <a:ea typeface="宋体" charset="-122"/>
              </a:rPr>
              <a:t>3.6.3</a:t>
            </a:r>
            <a:r>
              <a:rPr lang="zh-CN" altLang="en-US" sz="3200" smtClean="0">
                <a:ea typeface="宋体" charset="-122"/>
              </a:rPr>
              <a:t>负载三角形联结的三相电路</a:t>
            </a:r>
            <a:r>
              <a:rPr lang="zh-CN" altLang="en-US" sz="3200" smtClean="0">
                <a:ea typeface="楷体_GB2312" pitchFamily="49" charset="-122"/>
              </a:rPr>
              <a:t>（续</a:t>
            </a:r>
            <a:r>
              <a:rPr lang="en-US" altLang="zh-CN" sz="3200" smtClean="0">
                <a:ea typeface="楷体_GB2312" pitchFamily="49" charset="-122"/>
              </a:rPr>
              <a:t>3</a:t>
            </a:r>
            <a:r>
              <a:rPr lang="zh-CN" altLang="en-US" sz="3200" smtClean="0">
                <a:ea typeface="楷体_GB2312" pitchFamily="49" charset="-122"/>
              </a:rPr>
              <a:t>）</a:t>
            </a:r>
          </a:p>
        </p:txBody>
      </p:sp>
      <p:sp>
        <p:nvSpPr>
          <p:cNvPr id="102403" name="Rectangle 3"/>
          <p:cNvSpPr>
            <a:spLocks noGrp="1" noChangeArrowheads="1"/>
          </p:cNvSpPr>
          <p:nvPr>
            <p:ph sz="quarter" idx="11"/>
          </p:nvPr>
        </p:nvSpPr>
        <p:spPr/>
        <p:txBody>
          <a:bodyPr/>
          <a:lstStyle/>
          <a:p>
            <a:r>
              <a:rPr lang="zh-CN" altLang="en-US" dirty="0" smtClean="0">
                <a:ea typeface="宋体" charset="-122"/>
              </a:rPr>
              <a:t>负载不对称的情况</a:t>
            </a:r>
          </a:p>
          <a:p>
            <a:pPr lvl="1">
              <a:lnSpc>
                <a:spcPct val="150000"/>
              </a:lnSpc>
            </a:pPr>
            <a:r>
              <a:rPr lang="zh-CN" altLang="en-US" sz="2400" dirty="0" smtClean="0">
                <a:ea typeface="宋体" charset="-122"/>
              </a:rPr>
              <a:t>由于每相负载均接在两条相线之间，因此，负载电压不受三相负载对称性影响，即三相负载电压仍然对称。</a:t>
            </a:r>
          </a:p>
          <a:p>
            <a:pPr lvl="1">
              <a:lnSpc>
                <a:spcPct val="150000"/>
              </a:lnSpc>
            </a:pPr>
            <a:r>
              <a:rPr lang="zh-CN" altLang="en-US" sz="2400" dirty="0" smtClean="0">
                <a:ea typeface="宋体" charset="-122"/>
              </a:rPr>
              <a:t>每相负载的工作相互独立，负载相电流分别计算，线电流通过相量叠加获得。由于负载的不对称，一般线电流和相电流均不对称。</a:t>
            </a:r>
          </a:p>
          <a:p>
            <a:pPr lvl="1">
              <a:lnSpc>
                <a:spcPct val="150000"/>
              </a:lnSpc>
            </a:pPr>
            <a:r>
              <a:rPr lang="zh-CN" altLang="en-US" sz="2400" dirty="0" smtClean="0">
                <a:ea typeface="宋体" charset="-122"/>
              </a:rPr>
              <a:t>负载的连接方式主要受其额定工作电压的影响。相同电源条件下，</a:t>
            </a:r>
            <a:r>
              <a:rPr lang="zh-CN" altLang="en-US" sz="2400" dirty="0" smtClean="0">
                <a:ea typeface="宋体" charset="-122"/>
                <a:sym typeface="Symbol" pitchFamily="18" charset="2"/>
              </a:rPr>
              <a:t>形接的负载工作电压比</a:t>
            </a:r>
            <a:r>
              <a:rPr lang="en-US" altLang="zh-CN" sz="2400" dirty="0" smtClean="0">
                <a:ea typeface="宋体" charset="-122"/>
                <a:sym typeface="Symbol" pitchFamily="18" charset="2"/>
              </a:rPr>
              <a:t>Y</a:t>
            </a:r>
            <a:r>
              <a:rPr lang="zh-CN" altLang="en-US" sz="2400" dirty="0" smtClean="0">
                <a:ea typeface="宋体" charset="-122"/>
                <a:sym typeface="Symbol" pitchFamily="18" charset="2"/>
              </a:rPr>
              <a:t>接负载工作电压高</a:t>
            </a:r>
            <a:r>
              <a:rPr lang="en-US" altLang="zh-CN" sz="2400" dirty="0" smtClean="0">
                <a:ea typeface="宋体" charset="-122"/>
                <a:sym typeface="Symbol" pitchFamily="18" charset="2"/>
              </a:rPr>
              <a:t>3</a:t>
            </a:r>
            <a:r>
              <a:rPr lang="zh-CN" altLang="en-US" sz="2400" dirty="0" smtClean="0">
                <a:ea typeface="宋体" charset="-122"/>
                <a:sym typeface="Symbol" pitchFamily="18" charset="2"/>
              </a:rPr>
              <a:t>倍。</a:t>
            </a:r>
            <a:endParaRPr lang="zh-CN" altLang="zh-CN" sz="2400" dirty="0" smtClean="0">
              <a:ea typeface="宋体" charset="-122"/>
              <a:sym typeface="Symbol" pitchFamily="18" charset="2"/>
            </a:endParaRP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121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animEffect transition="in" filter="wipe(up)">
                                      <p:cBhvr>
                                        <p:cTn id="7" dur="500"/>
                                        <p:tgtEl>
                                          <p:spTgt spid="102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2403">
                                            <p:txEl>
                                              <p:pRg st="1" end="1"/>
                                            </p:txEl>
                                          </p:spTgt>
                                        </p:tgtEl>
                                        <p:attrNameLst>
                                          <p:attrName>style.visibility</p:attrName>
                                        </p:attrNameLst>
                                      </p:cBhvr>
                                      <p:to>
                                        <p:strVal val="visible"/>
                                      </p:to>
                                    </p:set>
                                    <p:animEffect transition="in" filter="wipe(up)">
                                      <p:cBhvr>
                                        <p:cTn id="12" dur="500"/>
                                        <p:tgtEl>
                                          <p:spTgt spid="1024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2403">
                                            <p:txEl>
                                              <p:pRg st="2" end="2"/>
                                            </p:txEl>
                                          </p:spTgt>
                                        </p:tgtEl>
                                        <p:attrNameLst>
                                          <p:attrName>style.visibility</p:attrName>
                                        </p:attrNameLst>
                                      </p:cBhvr>
                                      <p:to>
                                        <p:strVal val="visible"/>
                                      </p:to>
                                    </p:set>
                                    <p:animEffect transition="in" filter="wipe(up)">
                                      <p:cBhvr>
                                        <p:cTn id="17" dur="500"/>
                                        <p:tgtEl>
                                          <p:spTgt spid="1024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2403">
                                            <p:txEl>
                                              <p:pRg st="3" end="3"/>
                                            </p:txEl>
                                          </p:spTgt>
                                        </p:tgtEl>
                                        <p:attrNameLst>
                                          <p:attrName>style.visibility</p:attrName>
                                        </p:attrNameLst>
                                      </p:cBhvr>
                                      <p:to>
                                        <p:strVal val="visible"/>
                                      </p:to>
                                    </p:set>
                                    <p:animEffect transition="in" filter="wipe(up)">
                                      <p:cBhvr>
                                        <p:cTn id="22" dur="500"/>
                                        <p:tgtEl>
                                          <p:spTgt spid="1024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2"/>
          <p:cNvSpPr>
            <a:spLocks noGrp="1" noChangeArrowheads="1"/>
          </p:cNvSpPr>
          <p:nvPr>
            <p:ph type="title"/>
          </p:nvPr>
        </p:nvSpPr>
        <p:spPr/>
        <p:txBody>
          <a:bodyPr/>
          <a:lstStyle/>
          <a:p>
            <a:r>
              <a:rPr lang="en-US" altLang="zh-CN" sz="3200" smtClean="0">
                <a:ea typeface="宋体" charset="-122"/>
              </a:rPr>
              <a:t>3.6.3</a:t>
            </a:r>
            <a:r>
              <a:rPr lang="zh-CN" altLang="en-US" sz="3200" smtClean="0">
                <a:ea typeface="宋体" charset="-122"/>
              </a:rPr>
              <a:t>负载三角形联结的三相电路</a:t>
            </a:r>
            <a:r>
              <a:rPr lang="zh-CN" altLang="en-US" sz="3200" smtClean="0">
                <a:ea typeface="楷体_GB2312" pitchFamily="49" charset="-122"/>
              </a:rPr>
              <a:t>（续</a:t>
            </a:r>
            <a:r>
              <a:rPr lang="en-US" altLang="zh-CN" sz="3200" smtClean="0">
                <a:ea typeface="楷体_GB2312" pitchFamily="49" charset="-122"/>
              </a:rPr>
              <a:t>4</a:t>
            </a:r>
            <a:r>
              <a:rPr lang="zh-CN" altLang="en-US" sz="3200" smtClean="0">
                <a:ea typeface="楷体_GB2312" pitchFamily="49" charset="-122"/>
              </a:rPr>
              <a:t>）</a:t>
            </a:r>
          </a:p>
        </p:txBody>
      </p:sp>
      <p:graphicFrame>
        <p:nvGraphicFramePr>
          <p:cNvPr id="55355" name="Group 59"/>
          <p:cNvGraphicFramePr>
            <a:graphicFrameLocks noGrp="1"/>
          </p:cNvGraphicFramePr>
          <p:nvPr>
            <p:extLst>
              <p:ext uri="{D42A27DB-BD31-4B8C-83A1-F6EECF244321}">
                <p14:modId xmlns:p14="http://schemas.microsoft.com/office/powerpoint/2010/main" val="3959979708"/>
              </p:ext>
            </p:extLst>
          </p:nvPr>
        </p:nvGraphicFramePr>
        <p:xfrm>
          <a:off x="755576" y="1556792"/>
          <a:ext cx="7361238" cy="4327525"/>
        </p:xfrm>
        <a:graphic>
          <a:graphicData uri="http://schemas.openxmlformats.org/drawingml/2006/table">
            <a:tbl>
              <a:tblPr/>
              <a:tblGrid>
                <a:gridCol w="976313"/>
                <a:gridCol w="1595437"/>
                <a:gridCol w="1597025"/>
                <a:gridCol w="1595438"/>
                <a:gridCol w="1597025"/>
              </a:tblGrid>
              <a:tr h="920750">
                <a:tc>
                  <a:txBody>
                    <a:bodyPr/>
                    <a:lstStyle/>
                    <a:p>
                      <a:pPr marL="0" marR="0" lvl="0" indent="0" algn="l"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endParaRPr kumimoji="0" lang="zh-CN" altLang="zh-CN" sz="2200" b="1" i="0" u="none" strike="noStrike" cap="none" normalizeH="0" baseline="0" smtClean="0">
                        <a:ln>
                          <a:noFill/>
                        </a:ln>
                        <a:solidFill>
                          <a:srgbClr val="000000"/>
                        </a:solidFill>
                        <a:effectLst/>
                        <a:latin typeface="Times New Roman" pitchFamily="18" charset="0"/>
                        <a:ea typeface="华文新魏" pitchFamily="2" charset="-122"/>
                      </a:endParaRPr>
                    </a:p>
                  </a:txBody>
                  <a:tcPr horzOverflow="overflow">
                    <a:lnL cap="flat">
                      <a:noFill/>
                    </a:lnL>
                    <a:lnR w="28575" cap="flat" cmpd="sng" algn="ctr">
                      <a:solidFill>
                        <a:schemeClr val="tx1"/>
                      </a:solidFill>
                      <a:prstDash val="solid"/>
                      <a:round/>
                      <a:headEnd type="none" w="med" len="med"/>
                      <a:tailEnd type="none" w="lg" len="lg"/>
                    </a:lnR>
                    <a:lnT cap="flat">
                      <a:noFill/>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600" b="1" i="0" u="none" strike="noStrike" cap="none" normalizeH="0" baseline="0" smtClean="0">
                          <a:ln>
                            <a:noFill/>
                          </a:ln>
                          <a:solidFill>
                            <a:srgbClr val="000000"/>
                          </a:solidFill>
                          <a:effectLst/>
                          <a:latin typeface="Times New Roman" pitchFamily="18" charset="0"/>
                          <a:ea typeface="华文新魏" pitchFamily="2" charset="-122"/>
                        </a:rPr>
                        <a:t>相电压</a:t>
                      </a:r>
                    </a:p>
                  </a:txBody>
                  <a:tcPr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600" b="1" i="0" u="none" strike="noStrike" cap="none" normalizeH="0" baseline="0" smtClean="0">
                          <a:ln>
                            <a:noFill/>
                          </a:ln>
                          <a:solidFill>
                            <a:srgbClr val="000000"/>
                          </a:solidFill>
                          <a:effectLst/>
                          <a:latin typeface="Times New Roman" pitchFamily="18" charset="0"/>
                          <a:ea typeface="华文新魏" pitchFamily="2" charset="-122"/>
                        </a:rPr>
                        <a:t>线电压</a:t>
                      </a:r>
                    </a:p>
                  </a:txBody>
                  <a:tcPr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600" b="1" i="0" u="none" strike="noStrike" cap="none" normalizeH="0" baseline="0" smtClean="0">
                          <a:ln>
                            <a:noFill/>
                          </a:ln>
                          <a:solidFill>
                            <a:srgbClr val="000000"/>
                          </a:solidFill>
                          <a:effectLst/>
                          <a:latin typeface="Times New Roman" pitchFamily="18" charset="0"/>
                          <a:ea typeface="华文新魏" pitchFamily="2" charset="-122"/>
                        </a:rPr>
                        <a:t>相电流</a:t>
                      </a:r>
                    </a:p>
                  </a:txBody>
                  <a:tcPr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600" b="1" i="0" u="none" strike="noStrike" cap="none" normalizeH="0" baseline="0" smtClean="0">
                          <a:ln>
                            <a:noFill/>
                          </a:ln>
                          <a:solidFill>
                            <a:srgbClr val="000000"/>
                          </a:solidFill>
                          <a:effectLst/>
                          <a:latin typeface="Times New Roman" pitchFamily="18" charset="0"/>
                          <a:ea typeface="华文新魏" pitchFamily="2" charset="-122"/>
                        </a:rPr>
                        <a:t>线电流</a:t>
                      </a:r>
                    </a:p>
                  </a:txBody>
                  <a:tcPr anchor="ct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1565275">
                <a:tc>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600" b="1" i="0" u="none" strike="noStrike" cap="none" normalizeH="0" baseline="0" smtClean="0">
                          <a:ln>
                            <a:noFill/>
                          </a:ln>
                          <a:solidFill>
                            <a:srgbClr val="000000"/>
                          </a:solidFill>
                          <a:effectLst/>
                          <a:latin typeface="Times New Roman" pitchFamily="18" charset="0"/>
                          <a:ea typeface="华文新魏" pitchFamily="2" charset="-122"/>
                        </a:rPr>
                        <a:t>对称负载</a:t>
                      </a:r>
                    </a:p>
                  </a:txBody>
                  <a:tcPr vert="eaVert"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gridSpan="2">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600" b="1" i="0" u="none" strike="noStrike" cap="none" normalizeH="0" baseline="0" smtClean="0">
                          <a:ln>
                            <a:noFill/>
                          </a:ln>
                          <a:solidFill>
                            <a:srgbClr val="000000"/>
                          </a:solidFill>
                          <a:effectLst/>
                          <a:latin typeface="Times New Roman" pitchFamily="18" charset="0"/>
                          <a:ea typeface="华文新魏" pitchFamily="2" charset="-122"/>
                        </a:rPr>
                        <a:t>相等、对称</a:t>
                      </a:r>
                    </a:p>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endParaRPr kumimoji="0" lang="en-US" altLang="zh-CN" sz="2600" b="1" i="0" u="none" strike="noStrike" cap="none" normalizeH="0" baseline="0" smtClean="0">
                        <a:ln>
                          <a:noFill/>
                        </a:ln>
                        <a:solidFill>
                          <a:srgbClr val="000000"/>
                        </a:solidFill>
                        <a:effectLst/>
                        <a:latin typeface="Times New Roman" pitchFamily="18" charset="0"/>
                        <a:ea typeface="华文新魏" pitchFamily="2" charset="-122"/>
                      </a:endParaRPr>
                    </a:p>
                  </a:txBody>
                  <a:tcPr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600" b="1" i="0" u="none" strike="noStrike" cap="none" normalizeH="0" baseline="0" smtClean="0">
                          <a:ln>
                            <a:noFill/>
                          </a:ln>
                          <a:solidFill>
                            <a:srgbClr val="000000"/>
                          </a:solidFill>
                          <a:effectLst/>
                          <a:latin typeface="Times New Roman" pitchFamily="18" charset="0"/>
                          <a:ea typeface="华文新魏" pitchFamily="2" charset="-122"/>
                        </a:rPr>
                        <a:t>均对称</a:t>
                      </a:r>
                    </a:p>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endParaRPr kumimoji="0" lang="en-US" altLang="zh-CN" sz="2600" b="1" i="0" u="none" strike="noStrike" cap="none" normalizeH="0" baseline="0" smtClean="0">
                        <a:ln>
                          <a:noFill/>
                        </a:ln>
                        <a:solidFill>
                          <a:srgbClr val="000000"/>
                        </a:solidFill>
                        <a:effectLst/>
                        <a:latin typeface="Times New Roman" pitchFamily="18" charset="0"/>
                        <a:ea typeface="华文新魏" pitchFamily="2" charset="-122"/>
                      </a:endParaRPr>
                    </a:p>
                  </a:txBody>
                  <a:tcPr anchor="ct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hMerge="1">
                  <a:txBody>
                    <a:bodyPr/>
                    <a:lstStyle/>
                    <a:p>
                      <a:endParaRPr lang="zh-CN" altLang="en-US"/>
                    </a:p>
                  </a:txBody>
                  <a:tcPr/>
                </a:tc>
              </a:tr>
              <a:tr h="1841500">
                <a:tc>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600" b="1" i="0" u="none" strike="noStrike" cap="none" normalizeH="0" baseline="0" smtClean="0">
                          <a:ln>
                            <a:noFill/>
                          </a:ln>
                          <a:solidFill>
                            <a:srgbClr val="000000"/>
                          </a:solidFill>
                          <a:effectLst/>
                          <a:latin typeface="Times New Roman" pitchFamily="18" charset="0"/>
                          <a:ea typeface="华文新魏" pitchFamily="2" charset="-122"/>
                        </a:rPr>
                        <a:t>不对称负载</a:t>
                      </a:r>
                    </a:p>
                  </a:txBody>
                  <a:tcPr vert="eaVert" anchor="ct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gridSpan="2">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600" b="1" i="0" u="none" strike="noStrike" cap="none" normalizeH="0" baseline="0" smtClean="0">
                          <a:ln>
                            <a:noFill/>
                          </a:ln>
                          <a:solidFill>
                            <a:srgbClr val="000000"/>
                          </a:solidFill>
                          <a:effectLst/>
                          <a:latin typeface="Times New Roman" pitchFamily="18" charset="0"/>
                          <a:ea typeface="华文新魏" pitchFamily="2" charset="-122"/>
                        </a:rPr>
                        <a:t>相等、对称</a:t>
                      </a:r>
                    </a:p>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endParaRPr kumimoji="0" lang="en-US" altLang="zh-CN" sz="2600" b="1" i="0" u="none" strike="noStrike" cap="none" normalizeH="0" baseline="0" smtClean="0">
                        <a:ln>
                          <a:noFill/>
                        </a:ln>
                        <a:solidFill>
                          <a:srgbClr val="000000"/>
                        </a:solidFill>
                        <a:effectLst/>
                        <a:latin typeface="Times New Roman" pitchFamily="18" charset="0"/>
                        <a:ea typeface="华文新魏" pitchFamily="2" charset="-122"/>
                      </a:endParaRPr>
                    </a:p>
                  </a:txBody>
                  <a:tcPr anchor="ctr" horzOverflow="overflow">
                    <a:lnL w="12700"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20000"/>
                        </a:lnSpc>
                        <a:spcBef>
                          <a:spcPct val="20000"/>
                        </a:spcBef>
                        <a:spcAft>
                          <a:spcPct val="0"/>
                        </a:spcAft>
                        <a:buClr>
                          <a:srgbClr val="000000"/>
                        </a:buClr>
                        <a:buSzPct val="80000"/>
                        <a:buFont typeface="Wingdings" pitchFamily="2" charset="2"/>
                        <a:buNone/>
                        <a:tabLst/>
                      </a:pPr>
                      <a:r>
                        <a:rPr kumimoji="0" lang="zh-CN" altLang="en-US" sz="2600" b="1" i="0" u="none" strike="noStrike" cap="none" normalizeH="0" baseline="0" smtClean="0">
                          <a:ln>
                            <a:noFill/>
                          </a:ln>
                          <a:solidFill>
                            <a:srgbClr val="000000"/>
                          </a:solidFill>
                          <a:effectLst/>
                          <a:latin typeface="Times New Roman" pitchFamily="18" charset="0"/>
                          <a:ea typeface="华文新魏" pitchFamily="2" charset="-122"/>
                        </a:rPr>
                        <a:t>不对称</a:t>
                      </a:r>
                    </a:p>
                  </a:txBody>
                  <a:tcPr anchor="ct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noFill/>
                  </a:tcPr>
                </a:tc>
                <a:tc hMerge="1">
                  <a:txBody>
                    <a:bodyPr/>
                    <a:lstStyle/>
                    <a:p>
                      <a:endParaRPr lang="zh-CN" altLang="en-US"/>
                    </a:p>
                  </a:txBody>
                  <a:tcPr/>
                </a:tc>
              </a:tr>
            </a:tbl>
          </a:graphicData>
        </a:graphic>
      </p:graphicFrame>
      <p:sp>
        <p:nvSpPr>
          <p:cNvPr id="48158" name="Rectangle 45"/>
          <p:cNvSpPr>
            <a:spLocks noChangeArrowheads="1"/>
          </p:cNvSpPr>
          <p:nvPr/>
        </p:nvSpPr>
        <p:spPr bwMode="auto">
          <a:xfrm>
            <a:off x="179512" y="836712"/>
            <a:ext cx="4494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wrap="none">
            <a:spAutoFit/>
          </a:bodyPr>
          <a:lstStyle/>
          <a:p>
            <a:pPr algn="ctr">
              <a:spcBef>
                <a:spcPct val="20000"/>
              </a:spcBef>
              <a:buClr>
                <a:srgbClr val="000000"/>
              </a:buClr>
              <a:buSzPct val="80000"/>
              <a:buFont typeface="Wingdings" pitchFamily="2" charset="2"/>
              <a:buNone/>
            </a:pPr>
            <a:r>
              <a:rPr lang="zh-CN" altLang="en-US" sz="2800" dirty="0">
                <a:solidFill>
                  <a:srgbClr val="000000"/>
                </a:solidFill>
                <a:ea typeface="华文新魏" pitchFamily="2" charset="-122"/>
              </a:rPr>
              <a:t>三相负载的三角形联结小结</a:t>
            </a:r>
          </a:p>
        </p:txBody>
      </p:sp>
      <p:graphicFrame>
        <p:nvGraphicFramePr>
          <p:cNvPr id="48130" name="Object 2"/>
          <p:cNvGraphicFramePr>
            <a:graphicFrameLocks noChangeAspect="1"/>
          </p:cNvGraphicFramePr>
          <p:nvPr>
            <p:extLst>
              <p:ext uri="{D42A27DB-BD31-4B8C-83A1-F6EECF244321}">
                <p14:modId xmlns:p14="http://schemas.microsoft.com/office/powerpoint/2010/main" val="918955524"/>
              </p:ext>
            </p:extLst>
          </p:nvPr>
        </p:nvGraphicFramePr>
        <p:xfrm>
          <a:off x="5583164" y="3287167"/>
          <a:ext cx="2016125" cy="503237"/>
        </p:xfrm>
        <a:graphic>
          <a:graphicData uri="http://schemas.openxmlformats.org/presentationml/2006/ole">
            <mc:AlternateContent xmlns:mc="http://schemas.openxmlformats.org/markup-compatibility/2006">
              <mc:Choice xmlns:v="urn:schemas-microsoft-com:vml" Requires="v">
                <p:oleObj spid="_x0000_s48279" name="Equation" r:id="rId3" imgW="1066337" imgH="266584" progId="">
                  <p:embed/>
                </p:oleObj>
              </mc:Choice>
              <mc:Fallback>
                <p:oleObj name="Equation" r:id="rId3" imgW="1066337" imgH="266584" progId="">
                  <p:embed/>
                  <p:pic>
                    <p:nvPicPr>
                      <p:cNvPr id="0" name="Picture 1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164" y="3287167"/>
                        <a:ext cx="2016125"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1" name="Object 3"/>
          <p:cNvGraphicFramePr>
            <a:graphicFrameLocks noChangeAspect="1"/>
          </p:cNvGraphicFramePr>
          <p:nvPr>
            <p:extLst>
              <p:ext uri="{D42A27DB-BD31-4B8C-83A1-F6EECF244321}">
                <p14:modId xmlns:p14="http://schemas.microsoft.com/office/powerpoint/2010/main" val="1437904190"/>
              </p:ext>
            </p:extLst>
          </p:nvPr>
        </p:nvGraphicFramePr>
        <p:xfrm>
          <a:off x="2893939" y="3310979"/>
          <a:ext cx="982662" cy="479425"/>
        </p:xfrm>
        <a:graphic>
          <a:graphicData uri="http://schemas.openxmlformats.org/presentationml/2006/ole">
            <mc:AlternateContent xmlns:mc="http://schemas.openxmlformats.org/markup-compatibility/2006">
              <mc:Choice xmlns:v="urn:schemas-microsoft-com:vml" Requires="v">
                <p:oleObj spid="_x0000_s48280" name="Equation" r:id="rId5" imgW="520474" imgH="253890" progId="">
                  <p:embed/>
                </p:oleObj>
              </mc:Choice>
              <mc:Fallback>
                <p:oleObj name="Equation" r:id="rId5" imgW="520474" imgH="253890" progId="">
                  <p:embed/>
                  <p:pic>
                    <p:nvPicPr>
                      <p:cNvPr id="0" name="Picture 1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3939" y="3310979"/>
                        <a:ext cx="982662"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2" name="Object 4"/>
          <p:cNvGraphicFramePr>
            <a:graphicFrameLocks noChangeAspect="1"/>
          </p:cNvGraphicFramePr>
          <p:nvPr>
            <p:extLst>
              <p:ext uri="{D42A27DB-BD31-4B8C-83A1-F6EECF244321}">
                <p14:modId xmlns:p14="http://schemas.microsoft.com/office/powerpoint/2010/main" val="316779307"/>
              </p:ext>
            </p:extLst>
          </p:nvPr>
        </p:nvGraphicFramePr>
        <p:xfrm>
          <a:off x="2906639" y="5028654"/>
          <a:ext cx="982662" cy="479425"/>
        </p:xfrm>
        <a:graphic>
          <a:graphicData uri="http://schemas.openxmlformats.org/presentationml/2006/ole">
            <mc:AlternateContent xmlns:mc="http://schemas.openxmlformats.org/markup-compatibility/2006">
              <mc:Choice xmlns:v="urn:schemas-microsoft-com:vml" Requires="v">
                <p:oleObj spid="_x0000_s48281" name="Equation" r:id="rId7" imgW="520474" imgH="253890" progId="">
                  <p:embed/>
                </p:oleObj>
              </mc:Choice>
              <mc:Fallback>
                <p:oleObj name="Equation" r:id="rId7" imgW="520474" imgH="253890" progId="">
                  <p:embed/>
                  <p:pic>
                    <p:nvPicPr>
                      <p:cNvPr id="0" name="Picture 1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6639" y="5028654"/>
                        <a:ext cx="982662"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122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9" name="Rectangle 2"/>
          <p:cNvSpPr>
            <a:spLocks noGrp="1" noChangeArrowheads="1"/>
          </p:cNvSpPr>
          <p:nvPr>
            <p:ph type="title"/>
          </p:nvPr>
        </p:nvSpPr>
        <p:spPr/>
        <p:txBody>
          <a:bodyPr/>
          <a:lstStyle/>
          <a:p>
            <a:r>
              <a:rPr lang="en-US" altLang="en-US" smtClean="0"/>
              <a:t>3.6.4 三相负载的功率</a:t>
            </a:r>
            <a:endParaRPr lang="zh-CN" altLang="en-US" smtClean="0">
              <a:ea typeface="宋体" charset="-122"/>
            </a:endParaRPr>
          </a:p>
        </p:txBody>
      </p:sp>
      <p:sp>
        <p:nvSpPr>
          <p:cNvPr id="49160" name="Rectangle 3"/>
          <p:cNvSpPr>
            <a:spLocks noGrp="1" noChangeArrowheads="1"/>
          </p:cNvSpPr>
          <p:nvPr>
            <p:ph sz="quarter" idx="11"/>
          </p:nvPr>
        </p:nvSpPr>
        <p:spPr/>
        <p:txBody>
          <a:bodyPr/>
          <a:lstStyle/>
          <a:p>
            <a:pPr>
              <a:lnSpc>
                <a:spcPct val="150000"/>
              </a:lnSpc>
            </a:pPr>
            <a:r>
              <a:rPr lang="zh-CN" altLang="en-US" sz="2400" dirty="0" smtClean="0">
                <a:ea typeface="宋体" charset="-122"/>
              </a:rPr>
              <a:t>无论负载为 </a:t>
            </a:r>
            <a:r>
              <a:rPr lang="en-US" altLang="zh-CN" sz="2400" dirty="0" smtClean="0">
                <a:ea typeface="宋体" charset="-122"/>
              </a:rPr>
              <a:t>Y </a:t>
            </a:r>
            <a:r>
              <a:rPr lang="zh-CN" altLang="en-US" sz="2400" dirty="0" smtClean="0">
                <a:ea typeface="宋体" charset="-122"/>
              </a:rPr>
              <a:t>形或△形联结，每相负载的有功功率都应为</a:t>
            </a:r>
            <a:br>
              <a:rPr lang="zh-CN" altLang="en-US" sz="2400" dirty="0" smtClean="0">
                <a:ea typeface="宋体" charset="-122"/>
              </a:rPr>
            </a:br>
            <a:r>
              <a:rPr lang="zh-CN" altLang="en-US" sz="2400" dirty="0" smtClean="0">
                <a:ea typeface="宋体" charset="-122"/>
              </a:rPr>
              <a:t>          </a:t>
            </a:r>
            <a:r>
              <a:rPr lang="en-US" altLang="zh-CN" sz="2400" i="1" dirty="0" err="1" smtClean="0">
                <a:ea typeface="宋体" charset="-122"/>
              </a:rPr>
              <a:t>P</a:t>
            </a:r>
            <a:r>
              <a:rPr lang="en-US" altLang="zh-CN" sz="2400" i="1" baseline="-25000" dirty="0" err="1" smtClean="0">
                <a:ea typeface="宋体" charset="-122"/>
              </a:rPr>
              <a:t>p</a:t>
            </a:r>
            <a:r>
              <a:rPr lang="en-US" altLang="zh-CN" sz="2400" dirty="0" smtClean="0">
                <a:ea typeface="宋体" charset="-122"/>
              </a:rPr>
              <a:t>=</a:t>
            </a:r>
            <a:r>
              <a:rPr lang="en-US" altLang="zh-CN" sz="2400" i="1" dirty="0" smtClean="0">
                <a:ea typeface="宋体" charset="-122"/>
              </a:rPr>
              <a:t> U</a:t>
            </a:r>
            <a:r>
              <a:rPr lang="en-US" altLang="zh-CN" sz="2400" i="1" baseline="-25000" dirty="0" smtClean="0">
                <a:ea typeface="宋体" charset="-122"/>
              </a:rPr>
              <a:t>p</a:t>
            </a:r>
            <a:r>
              <a:rPr lang="en-US" altLang="zh-CN" sz="2400" dirty="0" smtClean="0">
                <a:ea typeface="宋体" charset="-122"/>
              </a:rPr>
              <a:t> </a:t>
            </a:r>
            <a:r>
              <a:rPr lang="en-US" altLang="zh-CN" sz="2400" i="1" dirty="0" err="1" smtClean="0">
                <a:ea typeface="宋体" charset="-122"/>
              </a:rPr>
              <a:t>I</a:t>
            </a:r>
            <a:r>
              <a:rPr lang="en-US" altLang="zh-CN" sz="2400" i="1" baseline="-25000" dirty="0" err="1" smtClean="0">
                <a:ea typeface="宋体" charset="-122"/>
              </a:rPr>
              <a:t>p</a:t>
            </a:r>
            <a:r>
              <a:rPr lang="en-US" altLang="zh-CN" sz="2400" dirty="0" smtClean="0">
                <a:ea typeface="宋体" charset="-122"/>
              </a:rPr>
              <a:t> </a:t>
            </a:r>
            <a:r>
              <a:rPr lang="en-US" altLang="zh-CN" sz="2400" dirty="0" err="1" smtClean="0">
                <a:ea typeface="宋体" charset="-122"/>
              </a:rPr>
              <a:t>cos</a:t>
            </a:r>
            <a:r>
              <a:rPr lang="en-US" altLang="zh-CN" sz="2400" i="1" dirty="0" err="1" smtClean="0">
                <a:latin typeface="Symbol" pitchFamily="18" charset="2"/>
                <a:ea typeface="宋体" charset="-122"/>
              </a:rPr>
              <a:t></a:t>
            </a:r>
            <a:r>
              <a:rPr lang="en-US" altLang="zh-CN" sz="2400" baseline="-25000" dirty="0" err="1" smtClean="0">
                <a:ea typeface="宋体" charset="-122"/>
              </a:rPr>
              <a:t>p</a:t>
            </a:r>
            <a:r>
              <a:rPr lang="en-US" altLang="zh-CN" sz="2400" baseline="-25000" dirty="0" smtClean="0">
                <a:ea typeface="宋体" charset="-122"/>
              </a:rPr>
              <a:t>      </a:t>
            </a:r>
            <a:r>
              <a:rPr lang="en-US" altLang="zh-CN" sz="2400" dirty="0" smtClean="0">
                <a:ea typeface="宋体" charset="-122"/>
              </a:rPr>
              <a:t>(</a:t>
            </a:r>
            <a:r>
              <a:rPr lang="en-US" altLang="zh-CN" sz="2400" i="1" dirty="0" smtClean="0">
                <a:latin typeface="Symbol" pitchFamily="18" charset="2"/>
                <a:ea typeface="宋体" charset="-122"/>
              </a:rPr>
              <a:t></a:t>
            </a:r>
            <a:r>
              <a:rPr lang="en-US" altLang="zh-CN" sz="2400" baseline="-25000" dirty="0" smtClean="0">
                <a:ea typeface="宋体" charset="-122"/>
              </a:rPr>
              <a:t>p </a:t>
            </a:r>
            <a:r>
              <a:rPr lang="zh-CN" altLang="en-US" sz="2400" dirty="0" smtClean="0">
                <a:ea typeface="宋体" charset="-122"/>
              </a:rPr>
              <a:t>为负载阻抗角</a:t>
            </a:r>
            <a:r>
              <a:rPr lang="en-US" altLang="zh-CN" sz="2400" dirty="0" smtClean="0">
                <a:ea typeface="楷体_GB2312" pitchFamily="49" charset="-122"/>
              </a:rPr>
              <a:t>)</a:t>
            </a:r>
          </a:p>
          <a:p>
            <a:pPr>
              <a:lnSpc>
                <a:spcPct val="150000"/>
              </a:lnSpc>
            </a:pPr>
            <a:r>
              <a:rPr lang="zh-CN" altLang="en-US" sz="2400" dirty="0" smtClean="0">
                <a:ea typeface="宋体" charset="-122"/>
              </a:rPr>
              <a:t>三相负载对称时，各相有功功率相同，三相负载总功率</a:t>
            </a:r>
            <a:br>
              <a:rPr lang="zh-CN" altLang="en-US" sz="2400" dirty="0" smtClean="0">
                <a:ea typeface="宋体" charset="-122"/>
              </a:rPr>
            </a:br>
            <a:r>
              <a:rPr lang="zh-CN" altLang="en-US" sz="2400" dirty="0" smtClean="0">
                <a:ea typeface="宋体" charset="-122"/>
              </a:rPr>
              <a:t>          </a:t>
            </a:r>
            <a:r>
              <a:rPr lang="en-US" altLang="zh-CN" sz="2400" i="1" dirty="0" smtClean="0">
                <a:ea typeface="宋体" charset="-122"/>
              </a:rPr>
              <a:t>P</a:t>
            </a:r>
            <a:r>
              <a:rPr lang="en-US" altLang="zh-CN" sz="2400" i="1" baseline="-25000" dirty="0" smtClean="0">
                <a:ea typeface="宋体" charset="-122"/>
                <a:sym typeface="Symbol" pitchFamily="18" charset="2"/>
              </a:rPr>
              <a:t></a:t>
            </a:r>
            <a:r>
              <a:rPr lang="en-US" altLang="zh-CN" sz="2400" i="1" dirty="0" smtClean="0">
                <a:ea typeface="宋体" charset="-122"/>
              </a:rPr>
              <a:t>=</a:t>
            </a:r>
            <a:r>
              <a:rPr lang="en-US" altLang="zh-CN" sz="2400" dirty="0" smtClean="0">
                <a:ea typeface="宋体" charset="-122"/>
              </a:rPr>
              <a:t>3</a:t>
            </a:r>
            <a:r>
              <a:rPr lang="en-US" altLang="zh-CN" sz="2400" i="1" dirty="0" smtClean="0">
                <a:ea typeface="宋体" charset="-122"/>
              </a:rPr>
              <a:t>P</a:t>
            </a:r>
            <a:r>
              <a:rPr lang="en-US" altLang="zh-CN" sz="2400" i="1" baseline="-25000" dirty="0" smtClean="0">
                <a:ea typeface="宋体" charset="-122"/>
              </a:rPr>
              <a:t>p</a:t>
            </a:r>
            <a:r>
              <a:rPr lang="en-US" altLang="zh-CN" sz="2400" dirty="0" smtClean="0">
                <a:ea typeface="宋体" charset="-122"/>
              </a:rPr>
              <a:t>=</a:t>
            </a:r>
            <a:r>
              <a:rPr lang="en-US" altLang="zh-CN" sz="2400" i="1" dirty="0" smtClean="0">
                <a:ea typeface="宋体" charset="-122"/>
              </a:rPr>
              <a:t> </a:t>
            </a:r>
            <a:r>
              <a:rPr lang="en-US" altLang="zh-CN" sz="2400" dirty="0" smtClean="0">
                <a:ea typeface="宋体" charset="-122"/>
              </a:rPr>
              <a:t>3</a:t>
            </a:r>
            <a:r>
              <a:rPr lang="en-US" altLang="zh-CN" sz="2400" i="1" dirty="0" smtClean="0">
                <a:ea typeface="宋体" charset="-122"/>
              </a:rPr>
              <a:t>U</a:t>
            </a:r>
            <a:r>
              <a:rPr lang="en-US" altLang="zh-CN" sz="2400" i="1" baseline="-25000" dirty="0" smtClean="0">
                <a:ea typeface="宋体" charset="-122"/>
              </a:rPr>
              <a:t>p</a:t>
            </a:r>
            <a:r>
              <a:rPr lang="en-US" altLang="zh-CN" sz="2400" dirty="0" smtClean="0">
                <a:ea typeface="宋体" charset="-122"/>
              </a:rPr>
              <a:t> </a:t>
            </a:r>
            <a:r>
              <a:rPr lang="en-US" altLang="zh-CN" sz="2400" i="1" dirty="0" err="1" smtClean="0">
                <a:ea typeface="宋体" charset="-122"/>
              </a:rPr>
              <a:t>I</a:t>
            </a:r>
            <a:r>
              <a:rPr lang="en-US" altLang="zh-CN" sz="2400" i="1" baseline="-25000" dirty="0" err="1" smtClean="0">
                <a:ea typeface="宋体" charset="-122"/>
              </a:rPr>
              <a:t>p</a:t>
            </a:r>
            <a:r>
              <a:rPr lang="en-US" altLang="zh-CN" sz="2400" dirty="0" smtClean="0">
                <a:ea typeface="宋体" charset="-122"/>
              </a:rPr>
              <a:t> </a:t>
            </a:r>
            <a:r>
              <a:rPr lang="en-US" altLang="zh-CN" sz="2400" dirty="0" err="1" smtClean="0">
                <a:ea typeface="宋体" charset="-122"/>
              </a:rPr>
              <a:t>cos</a:t>
            </a:r>
            <a:r>
              <a:rPr lang="en-US" altLang="zh-CN" sz="2400" i="1" dirty="0" err="1" smtClean="0">
                <a:latin typeface="Symbol" pitchFamily="18" charset="2"/>
                <a:ea typeface="宋体" charset="-122"/>
              </a:rPr>
              <a:t></a:t>
            </a:r>
            <a:r>
              <a:rPr lang="en-US" altLang="zh-CN" sz="2400" baseline="-25000" dirty="0" err="1" smtClean="0">
                <a:ea typeface="宋体" charset="-122"/>
              </a:rPr>
              <a:t>p</a:t>
            </a:r>
            <a:r>
              <a:rPr lang="en-US" altLang="zh-CN" sz="2400" baseline="-25000" dirty="0" smtClean="0">
                <a:ea typeface="宋体" charset="-122"/>
              </a:rPr>
              <a:t/>
            </a:r>
            <a:br>
              <a:rPr lang="en-US" altLang="zh-CN" sz="2400" baseline="-25000" dirty="0" smtClean="0">
                <a:ea typeface="宋体" charset="-122"/>
              </a:rPr>
            </a:br>
            <a:endParaRPr lang="en-US" altLang="zh-CN" sz="2400" baseline="-25000" dirty="0" smtClean="0">
              <a:ea typeface="宋体" charset="-122"/>
            </a:endParaRPr>
          </a:p>
        </p:txBody>
      </p:sp>
      <p:sp>
        <p:nvSpPr>
          <p:cNvPr id="57348" name="Rectangle 4"/>
          <p:cNvSpPr>
            <a:spLocks noChangeArrowheads="1"/>
          </p:cNvSpPr>
          <p:nvPr/>
        </p:nvSpPr>
        <p:spPr bwMode="auto">
          <a:xfrm>
            <a:off x="46038" y="3300413"/>
            <a:ext cx="19542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wrap="none">
            <a:spAutoFit/>
          </a:bodyPr>
          <a:lstStyle/>
          <a:p>
            <a:pPr algn="ctr"/>
            <a:r>
              <a:rPr lang="zh-CN" altLang="en-US" sz="2400" b="1">
                <a:solidFill>
                  <a:schemeClr val="tx2"/>
                </a:solidFill>
                <a:latin typeface="Times New Roman" pitchFamily="18" charset="0"/>
                <a:cs typeface="Times New Roman" pitchFamily="18" charset="0"/>
              </a:rPr>
              <a:t>对于</a:t>
            </a:r>
            <a:r>
              <a:rPr lang="en-US" altLang="zh-CN" sz="2400" b="1">
                <a:solidFill>
                  <a:schemeClr val="tx2"/>
                </a:solidFill>
                <a:latin typeface="Times New Roman" pitchFamily="18" charset="0"/>
                <a:cs typeface="Times New Roman" pitchFamily="18" charset="0"/>
              </a:rPr>
              <a:t>Y</a:t>
            </a:r>
            <a:r>
              <a:rPr lang="zh-CN" altLang="en-US" sz="2400" b="1">
                <a:solidFill>
                  <a:schemeClr val="tx2"/>
                </a:solidFill>
                <a:latin typeface="Times New Roman" pitchFamily="18" charset="0"/>
                <a:cs typeface="Times New Roman" pitchFamily="18" charset="0"/>
              </a:rPr>
              <a:t>形联接</a:t>
            </a:r>
          </a:p>
        </p:txBody>
      </p:sp>
      <p:graphicFrame>
        <p:nvGraphicFramePr>
          <p:cNvPr id="57351" name="Object 2"/>
          <p:cNvGraphicFramePr>
            <a:graphicFrameLocks noChangeAspect="1"/>
          </p:cNvGraphicFramePr>
          <p:nvPr/>
        </p:nvGraphicFramePr>
        <p:xfrm>
          <a:off x="2020888" y="3273425"/>
          <a:ext cx="2493962" cy="503238"/>
        </p:xfrm>
        <a:graphic>
          <a:graphicData uri="http://schemas.openxmlformats.org/presentationml/2006/ole">
            <mc:AlternateContent xmlns:mc="http://schemas.openxmlformats.org/markup-compatibility/2006">
              <mc:Choice xmlns:v="urn:schemas-microsoft-com:vml" Requires="v">
                <p:oleObj spid="_x0000_s49365" name="Equation" r:id="rId3" imgW="1320227" imgH="266584" progId="">
                  <p:embed/>
                </p:oleObj>
              </mc:Choice>
              <mc:Fallback>
                <p:oleObj name="Equation" r:id="rId3" imgW="1320227" imgH="266584" progId="">
                  <p:embed/>
                  <p:pic>
                    <p:nvPicPr>
                      <p:cNvPr id="0" name="Picture 1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0888" y="3273425"/>
                        <a:ext cx="2493962"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52" name="Object 3"/>
          <p:cNvGraphicFramePr>
            <a:graphicFrameLocks noChangeAspect="1"/>
          </p:cNvGraphicFramePr>
          <p:nvPr/>
        </p:nvGraphicFramePr>
        <p:xfrm>
          <a:off x="1946275" y="3859213"/>
          <a:ext cx="4121150" cy="503237"/>
        </p:xfrm>
        <a:graphic>
          <a:graphicData uri="http://schemas.openxmlformats.org/presentationml/2006/ole">
            <mc:AlternateContent xmlns:mc="http://schemas.openxmlformats.org/markup-compatibility/2006">
              <mc:Choice xmlns:v="urn:schemas-microsoft-com:vml" Requires="v">
                <p:oleObj spid="_x0000_s49366" name="Equation" r:id="rId5" imgW="2183452" imgH="266584" progId="">
                  <p:embed/>
                </p:oleObj>
              </mc:Choice>
              <mc:Fallback>
                <p:oleObj name="Equation" r:id="rId5" imgW="2183452" imgH="266584" progId="">
                  <p:embed/>
                  <p:pic>
                    <p:nvPicPr>
                      <p:cNvPr id="0" name="Picture 1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6275" y="3859213"/>
                        <a:ext cx="4121150"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355" name="Rectangle 11"/>
          <p:cNvSpPr>
            <a:spLocks noChangeArrowheads="1"/>
          </p:cNvSpPr>
          <p:nvPr/>
        </p:nvSpPr>
        <p:spPr bwMode="auto">
          <a:xfrm>
            <a:off x="38100" y="4562475"/>
            <a:ext cx="1920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wrap="none">
            <a:spAutoFit/>
          </a:bodyPr>
          <a:lstStyle/>
          <a:p>
            <a:pPr algn="ctr"/>
            <a:r>
              <a:rPr lang="zh-CN" altLang="en-US" sz="2400" b="1">
                <a:solidFill>
                  <a:schemeClr val="tx2"/>
                </a:solidFill>
                <a:latin typeface="Times New Roman" pitchFamily="18" charset="0"/>
                <a:cs typeface="Times New Roman" pitchFamily="18" charset="0"/>
              </a:rPr>
              <a:t>对于</a:t>
            </a:r>
            <a:r>
              <a:rPr lang="zh-CN" altLang="en-US" sz="2400" b="1">
                <a:solidFill>
                  <a:schemeClr val="tx2"/>
                </a:solidFill>
                <a:latin typeface="Times New Roman" pitchFamily="18" charset="0"/>
                <a:cs typeface="Times New Roman" pitchFamily="18" charset="0"/>
                <a:sym typeface="Symbol" pitchFamily="18" charset="2"/>
              </a:rPr>
              <a:t></a:t>
            </a:r>
            <a:r>
              <a:rPr lang="zh-CN" altLang="en-US" sz="2400" b="1">
                <a:solidFill>
                  <a:schemeClr val="tx2"/>
                </a:solidFill>
                <a:latin typeface="Times New Roman" pitchFamily="18" charset="0"/>
                <a:cs typeface="Times New Roman" pitchFamily="18" charset="0"/>
              </a:rPr>
              <a:t>形联接</a:t>
            </a:r>
          </a:p>
        </p:txBody>
      </p:sp>
      <p:graphicFrame>
        <p:nvGraphicFramePr>
          <p:cNvPr id="57356" name="Object 4"/>
          <p:cNvGraphicFramePr>
            <a:graphicFrameLocks noChangeAspect="1"/>
          </p:cNvGraphicFramePr>
          <p:nvPr/>
        </p:nvGraphicFramePr>
        <p:xfrm>
          <a:off x="1997075" y="4541838"/>
          <a:ext cx="2493963" cy="503237"/>
        </p:xfrm>
        <a:graphic>
          <a:graphicData uri="http://schemas.openxmlformats.org/presentationml/2006/ole">
            <mc:AlternateContent xmlns:mc="http://schemas.openxmlformats.org/markup-compatibility/2006">
              <mc:Choice xmlns:v="urn:schemas-microsoft-com:vml" Requires="v">
                <p:oleObj spid="_x0000_s49367" name="Equation" r:id="rId7" imgW="1320227" imgH="266584" progId="">
                  <p:embed/>
                </p:oleObj>
              </mc:Choice>
              <mc:Fallback>
                <p:oleObj name="Equation" r:id="rId7" imgW="1320227" imgH="266584" progId="">
                  <p:embed/>
                  <p:pic>
                    <p:nvPicPr>
                      <p:cNvPr id="0" name="Picture 1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7075" y="4541838"/>
                        <a:ext cx="2493963"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57" name="Object 5"/>
          <p:cNvGraphicFramePr>
            <a:graphicFrameLocks noChangeAspect="1"/>
          </p:cNvGraphicFramePr>
          <p:nvPr/>
        </p:nvGraphicFramePr>
        <p:xfrm>
          <a:off x="1951038" y="5243513"/>
          <a:ext cx="4121150" cy="503237"/>
        </p:xfrm>
        <a:graphic>
          <a:graphicData uri="http://schemas.openxmlformats.org/presentationml/2006/ole">
            <mc:AlternateContent xmlns:mc="http://schemas.openxmlformats.org/markup-compatibility/2006">
              <mc:Choice xmlns:v="urn:schemas-microsoft-com:vml" Requires="v">
                <p:oleObj spid="_x0000_s49368" name="Equation" r:id="rId9" imgW="2183452" imgH="266584" progId="">
                  <p:embed/>
                </p:oleObj>
              </mc:Choice>
              <mc:Fallback>
                <p:oleObj name="Equation" r:id="rId9" imgW="2183452" imgH="266584" progId="">
                  <p:embed/>
                  <p:pic>
                    <p:nvPicPr>
                      <p:cNvPr id="0" name="Picture 1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51038" y="5243513"/>
                        <a:ext cx="4121150"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8"/>
          <p:cNvGrpSpPr>
            <a:grpSpLocks/>
          </p:cNvGrpSpPr>
          <p:nvPr/>
        </p:nvGrpSpPr>
        <p:grpSpPr bwMode="auto">
          <a:xfrm>
            <a:off x="6308725" y="2786063"/>
            <a:ext cx="2516188" cy="3327400"/>
            <a:chOff x="3974" y="1755"/>
            <a:chExt cx="1585" cy="2096"/>
          </a:xfrm>
        </p:grpSpPr>
        <p:sp>
          <p:nvSpPr>
            <p:cNvPr id="49164" name="Text Box 14"/>
            <p:cNvSpPr txBox="1">
              <a:spLocks noChangeArrowheads="1"/>
            </p:cNvSpPr>
            <p:nvPr/>
          </p:nvSpPr>
          <p:spPr bwMode="auto">
            <a:xfrm>
              <a:off x="3974" y="1755"/>
              <a:ext cx="1585" cy="2096"/>
            </a:xfrm>
            <a:prstGeom prst="rect">
              <a:avLst/>
            </a:prstGeom>
            <a:noFill/>
            <a:ln w="28575" algn="ctr">
              <a:solidFill>
                <a:srgbClr val="FF0000"/>
              </a:solidFill>
              <a:miter lim="800000"/>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lang="zh-CN" altLang="en-US" sz="2400" b="1">
                  <a:solidFill>
                    <a:schemeClr val="tx2"/>
                  </a:solidFill>
                </a:rPr>
                <a:t>对称三相电路三相总有功功率计算公式与接法无关：</a:t>
              </a:r>
            </a:p>
          </p:txBody>
        </p:sp>
        <p:graphicFrame>
          <p:nvGraphicFramePr>
            <p:cNvPr id="49158" name="Object 6"/>
            <p:cNvGraphicFramePr>
              <a:graphicFrameLocks noChangeAspect="1"/>
            </p:cNvGraphicFramePr>
            <p:nvPr/>
          </p:nvGraphicFramePr>
          <p:xfrm>
            <a:off x="4025" y="3181"/>
            <a:ext cx="1479" cy="634"/>
          </p:xfrm>
          <a:graphic>
            <a:graphicData uri="http://schemas.openxmlformats.org/presentationml/2006/ole">
              <mc:AlternateContent xmlns:mc="http://schemas.openxmlformats.org/markup-compatibility/2006">
                <mc:Choice xmlns:v="urn:schemas-microsoft-com:vml" Requires="v">
                  <p:oleObj spid="_x0000_s49369" name="Equation" r:id="rId11" imgW="1244600" imgH="533400" progId="">
                    <p:embed/>
                  </p:oleObj>
                </mc:Choice>
                <mc:Fallback>
                  <p:oleObj name="Equation" r:id="rId11" imgW="1244600" imgH="533400" progId="">
                    <p:embed/>
                    <p:pic>
                      <p:nvPicPr>
                        <p:cNvPr id="0" name="Picture 1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25" y="3181"/>
                          <a:ext cx="1479" cy="6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 name="灯片编号占位符 5"/>
          <p:cNvSpPr>
            <a:spLocks noGrp="1"/>
          </p:cNvSpPr>
          <p:nvPr>
            <p:ph type="sldNum" sz="quarter" idx="10"/>
          </p:nvPr>
        </p:nvSpPr>
        <p:spPr/>
        <p:txBody>
          <a:bodyPr/>
          <a:lstStyle/>
          <a:p>
            <a:pPr>
              <a:defRPr/>
            </a:pPr>
            <a:fld id="{E4DCDFD6-397A-4776-9F04-AECACB83C822}" type="slidenum">
              <a:rPr lang="zh-CN" altLang="en-US" smtClean="0"/>
              <a:pPr>
                <a:defRPr/>
              </a:pPr>
              <a:t>123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9160">
                                            <p:txEl>
                                              <p:pRg st="0" end="0"/>
                                            </p:txEl>
                                          </p:spTgt>
                                        </p:tgtEl>
                                        <p:attrNameLst>
                                          <p:attrName>style.visibility</p:attrName>
                                        </p:attrNameLst>
                                      </p:cBhvr>
                                      <p:to>
                                        <p:strVal val="visible"/>
                                      </p:to>
                                    </p:set>
                                    <p:animEffect transition="in" filter="wipe(up)">
                                      <p:cBhvr>
                                        <p:cTn id="7" dur="500"/>
                                        <p:tgtEl>
                                          <p:spTgt spid="491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9160">
                                            <p:txEl>
                                              <p:pRg st="1" end="1"/>
                                            </p:txEl>
                                          </p:spTgt>
                                        </p:tgtEl>
                                        <p:attrNameLst>
                                          <p:attrName>style.visibility</p:attrName>
                                        </p:attrNameLst>
                                      </p:cBhvr>
                                      <p:to>
                                        <p:strVal val="visible"/>
                                      </p:to>
                                    </p:set>
                                    <p:animEffect transition="in" filter="wipe(up)">
                                      <p:cBhvr>
                                        <p:cTn id="12" dur="500"/>
                                        <p:tgtEl>
                                          <p:spTgt spid="491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7348"/>
                                        </p:tgtEl>
                                        <p:attrNameLst>
                                          <p:attrName>style.visibility</p:attrName>
                                        </p:attrNameLst>
                                      </p:cBhvr>
                                      <p:to>
                                        <p:strVal val="visible"/>
                                      </p:to>
                                    </p:set>
                                    <p:animEffect transition="in" filter="wipe(left)">
                                      <p:cBhvr>
                                        <p:cTn id="17" dur="500"/>
                                        <p:tgtEl>
                                          <p:spTgt spid="57348"/>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57351"/>
                                        </p:tgtEl>
                                        <p:attrNameLst>
                                          <p:attrName>style.visibility</p:attrName>
                                        </p:attrNameLst>
                                      </p:cBhvr>
                                      <p:to>
                                        <p:strVal val="visible"/>
                                      </p:to>
                                    </p:set>
                                    <p:animEffect transition="in" filter="wipe(left)">
                                      <p:cBhvr>
                                        <p:cTn id="21" dur="500"/>
                                        <p:tgtEl>
                                          <p:spTgt spid="57351"/>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57352"/>
                                        </p:tgtEl>
                                        <p:attrNameLst>
                                          <p:attrName>style.visibility</p:attrName>
                                        </p:attrNameLst>
                                      </p:cBhvr>
                                      <p:to>
                                        <p:strVal val="visible"/>
                                      </p:to>
                                    </p:set>
                                    <p:animEffect transition="in" filter="wipe(left)">
                                      <p:cBhvr>
                                        <p:cTn id="25" dur="500"/>
                                        <p:tgtEl>
                                          <p:spTgt spid="5735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7355"/>
                                        </p:tgtEl>
                                        <p:attrNameLst>
                                          <p:attrName>style.visibility</p:attrName>
                                        </p:attrNameLst>
                                      </p:cBhvr>
                                      <p:to>
                                        <p:strVal val="visible"/>
                                      </p:to>
                                    </p:set>
                                    <p:animEffect transition="in" filter="wipe(left)">
                                      <p:cBhvr>
                                        <p:cTn id="30" dur="500"/>
                                        <p:tgtEl>
                                          <p:spTgt spid="57355"/>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57356"/>
                                        </p:tgtEl>
                                        <p:attrNameLst>
                                          <p:attrName>style.visibility</p:attrName>
                                        </p:attrNameLst>
                                      </p:cBhvr>
                                      <p:to>
                                        <p:strVal val="visible"/>
                                      </p:to>
                                    </p:set>
                                    <p:animEffect transition="in" filter="wipe(left)">
                                      <p:cBhvr>
                                        <p:cTn id="34" dur="500"/>
                                        <p:tgtEl>
                                          <p:spTgt spid="57356"/>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57357"/>
                                        </p:tgtEl>
                                        <p:attrNameLst>
                                          <p:attrName>style.visibility</p:attrName>
                                        </p:attrNameLst>
                                      </p:cBhvr>
                                      <p:to>
                                        <p:strVal val="visible"/>
                                      </p:to>
                                    </p:set>
                                    <p:animEffect transition="in" filter="wipe(left)">
                                      <p:cBhvr>
                                        <p:cTn id="38" dur="500"/>
                                        <p:tgtEl>
                                          <p:spTgt spid="5735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up)">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0" grpId="0" build="p"/>
      <p:bldP spid="57348" grpId="0"/>
      <p:bldP spid="57355"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2"/>
          <p:cNvSpPr>
            <a:spLocks noGrp="1" noChangeArrowheads="1"/>
          </p:cNvSpPr>
          <p:nvPr>
            <p:ph type="title"/>
          </p:nvPr>
        </p:nvSpPr>
        <p:spPr/>
        <p:txBody>
          <a:bodyPr/>
          <a:lstStyle/>
          <a:p>
            <a:r>
              <a:rPr lang="en-US" altLang="en-US" sz="3600" smtClean="0"/>
              <a:t>3.6.4 三相负载的功率 </a:t>
            </a:r>
            <a:r>
              <a:rPr lang="zh-CN" altLang="en-US" smtClean="0">
                <a:ea typeface="楷体_GB2312" pitchFamily="49" charset="-122"/>
              </a:rPr>
              <a:t>（续</a:t>
            </a:r>
            <a:r>
              <a:rPr lang="en-US" altLang="zh-CN" smtClean="0">
                <a:ea typeface="楷体_GB2312" pitchFamily="49" charset="-122"/>
              </a:rPr>
              <a:t>1</a:t>
            </a:r>
            <a:r>
              <a:rPr lang="zh-CN" altLang="en-US" smtClean="0">
                <a:ea typeface="楷体_GB2312" pitchFamily="49" charset="-122"/>
              </a:rPr>
              <a:t>）</a:t>
            </a:r>
          </a:p>
        </p:txBody>
      </p:sp>
      <p:sp>
        <p:nvSpPr>
          <p:cNvPr id="50182" name="Rectangle 3"/>
          <p:cNvSpPr>
            <a:spLocks noGrp="1" noChangeArrowheads="1"/>
          </p:cNvSpPr>
          <p:nvPr>
            <p:ph sz="quarter" idx="11"/>
          </p:nvPr>
        </p:nvSpPr>
        <p:spPr/>
        <p:txBody>
          <a:bodyPr/>
          <a:lstStyle/>
          <a:p>
            <a:pPr>
              <a:lnSpc>
                <a:spcPct val="150000"/>
              </a:lnSpc>
            </a:pPr>
            <a:r>
              <a:rPr lang="zh-CN" altLang="en-US" sz="2400" smtClean="0">
                <a:ea typeface="宋体" charset="-122"/>
              </a:rPr>
              <a:t>同样，对称三相电路的无功功率、复功率与视在功率也有同样结果：</a:t>
            </a:r>
          </a:p>
        </p:txBody>
      </p:sp>
      <p:graphicFrame>
        <p:nvGraphicFramePr>
          <p:cNvPr id="99332" name="Object 2"/>
          <p:cNvGraphicFramePr>
            <a:graphicFrameLocks noChangeAspect="1"/>
          </p:cNvGraphicFramePr>
          <p:nvPr/>
        </p:nvGraphicFramePr>
        <p:xfrm>
          <a:off x="833438" y="2041525"/>
          <a:ext cx="2900362" cy="1757363"/>
        </p:xfrm>
        <a:graphic>
          <a:graphicData uri="http://schemas.openxmlformats.org/presentationml/2006/ole">
            <mc:AlternateContent xmlns:mc="http://schemas.openxmlformats.org/markup-compatibility/2006">
              <mc:Choice xmlns:v="urn:schemas-microsoft-com:vml" Requires="v">
                <p:oleObj spid="_x0000_s50302" name="Equation" r:id="rId3" imgW="1257300" imgH="762000" progId="">
                  <p:embed/>
                </p:oleObj>
              </mc:Choice>
              <mc:Fallback>
                <p:oleObj name="Equation" r:id="rId3" imgW="1257300" imgH="762000" progId="">
                  <p:embed/>
                  <p:pic>
                    <p:nvPicPr>
                      <p:cNvPr id="0" name="Picture 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438" y="2041525"/>
                        <a:ext cx="2900362" cy="175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33" name="Object 3"/>
          <p:cNvGraphicFramePr>
            <a:graphicFrameLocks noChangeAspect="1"/>
          </p:cNvGraphicFramePr>
          <p:nvPr/>
        </p:nvGraphicFramePr>
        <p:xfrm>
          <a:off x="5854700" y="3440113"/>
          <a:ext cx="2363788" cy="2613025"/>
        </p:xfrm>
        <a:graphic>
          <a:graphicData uri="http://schemas.openxmlformats.org/presentationml/2006/ole">
            <mc:AlternateContent xmlns:mc="http://schemas.openxmlformats.org/markup-compatibility/2006">
              <mc:Choice xmlns:v="urn:schemas-microsoft-com:vml" Requires="v">
                <p:oleObj spid="_x0000_s50303" name="Equation" r:id="rId5" imgW="965200" imgH="1066800" progId="">
                  <p:embed/>
                </p:oleObj>
              </mc:Choice>
              <mc:Fallback>
                <p:oleObj name="Equation" r:id="rId5" imgW="965200" imgH="1066800" progId="">
                  <p:embed/>
                  <p:pic>
                    <p:nvPicPr>
                      <p:cNvPr id="0" name="Picture 10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4700" y="3440113"/>
                        <a:ext cx="2363788" cy="2613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34" name="Text Box 6"/>
          <p:cNvSpPr txBox="1">
            <a:spLocks noChangeArrowheads="1"/>
          </p:cNvSpPr>
          <p:nvPr/>
        </p:nvSpPr>
        <p:spPr bwMode="auto">
          <a:xfrm>
            <a:off x="3579813" y="2063750"/>
            <a:ext cx="203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400" b="1">
                <a:solidFill>
                  <a:schemeClr val="tx2"/>
                </a:solidFill>
              </a:rPr>
              <a:t>无功功率守恒</a:t>
            </a:r>
          </a:p>
        </p:txBody>
      </p:sp>
      <p:graphicFrame>
        <p:nvGraphicFramePr>
          <p:cNvPr id="99335" name="Object 4"/>
          <p:cNvGraphicFramePr>
            <a:graphicFrameLocks noChangeAspect="1"/>
          </p:cNvGraphicFramePr>
          <p:nvPr/>
        </p:nvGraphicFramePr>
        <p:xfrm>
          <a:off x="833438" y="4165600"/>
          <a:ext cx="2608262" cy="1785938"/>
        </p:xfrm>
        <a:graphic>
          <a:graphicData uri="http://schemas.openxmlformats.org/presentationml/2006/ole">
            <mc:AlternateContent xmlns:mc="http://schemas.openxmlformats.org/markup-compatibility/2006">
              <mc:Choice xmlns:v="urn:schemas-microsoft-com:vml" Requires="v">
                <p:oleObj spid="_x0000_s50304" name="Equation" r:id="rId7" imgW="1129810" imgH="774364" progId="">
                  <p:embed/>
                </p:oleObj>
              </mc:Choice>
              <mc:Fallback>
                <p:oleObj name="Equation" r:id="rId7" imgW="1129810" imgH="774364" progId="">
                  <p:embed/>
                  <p:pic>
                    <p:nvPicPr>
                      <p:cNvPr id="0" name="Picture 10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438" y="4165600"/>
                        <a:ext cx="2608262" cy="1785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36" name="Text Box 8"/>
          <p:cNvSpPr txBox="1">
            <a:spLocks noChangeArrowheads="1"/>
          </p:cNvSpPr>
          <p:nvPr/>
        </p:nvSpPr>
        <p:spPr bwMode="auto">
          <a:xfrm>
            <a:off x="3579813" y="4187825"/>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400" b="1">
                <a:solidFill>
                  <a:schemeClr val="tx2"/>
                </a:solidFill>
              </a:rPr>
              <a:t>复功率守恒</a:t>
            </a: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124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9332"/>
                                        </p:tgtEl>
                                        <p:attrNameLst>
                                          <p:attrName>style.visibility</p:attrName>
                                        </p:attrNameLst>
                                      </p:cBhvr>
                                      <p:to>
                                        <p:strVal val="visible"/>
                                      </p:to>
                                    </p:set>
                                    <p:animEffect transition="in" filter="wipe(left)">
                                      <p:cBhvr>
                                        <p:cTn id="7" dur="500"/>
                                        <p:tgtEl>
                                          <p:spTgt spid="9933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9334"/>
                                        </p:tgtEl>
                                        <p:attrNameLst>
                                          <p:attrName>style.visibility</p:attrName>
                                        </p:attrNameLst>
                                      </p:cBhvr>
                                      <p:to>
                                        <p:strVal val="visible"/>
                                      </p:to>
                                    </p:set>
                                    <p:animEffect transition="in" filter="wipe(left)">
                                      <p:cBhvr>
                                        <p:cTn id="11" dur="500"/>
                                        <p:tgtEl>
                                          <p:spTgt spid="9933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9335"/>
                                        </p:tgtEl>
                                        <p:attrNameLst>
                                          <p:attrName>style.visibility</p:attrName>
                                        </p:attrNameLst>
                                      </p:cBhvr>
                                      <p:to>
                                        <p:strVal val="visible"/>
                                      </p:to>
                                    </p:set>
                                    <p:animEffect transition="in" filter="wipe(left)">
                                      <p:cBhvr>
                                        <p:cTn id="16" dur="500"/>
                                        <p:tgtEl>
                                          <p:spTgt spid="99335"/>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9336"/>
                                        </p:tgtEl>
                                        <p:attrNameLst>
                                          <p:attrName>style.visibility</p:attrName>
                                        </p:attrNameLst>
                                      </p:cBhvr>
                                      <p:to>
                                        <p:strVal val="visible"/>
                                      </p:to>
                                    </p:set>
                                    <p:animEffect transition="in" filter="wipe(left)">
                                      <p:cBhvr>
                                        <p:cTn id="20" dur="500"/>
                                        <p:tgtEl>
                                          <p:spTgt spid="9933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99333"/>
                                        </p:tgtEl>
                                        <p:attrNameLst>
                                          <p:attrName>style.visibility</p:attrName>
                                        </p:attrNameLst>
                                      </p:cBhvr>
                                      <p:to>
                                        <p:strVal val="visible"/>
                                      </p:to>
                                    </p:set>
                                    <p:animEffect transition="in" filter="wipe(left)">
                                      <p:cBhvr>
                                        <p:cTn id="25" dur="500"/>
                                        <p:tgtEl>
                                          <p:spTgt spid="99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4" grpId="0"/>
      <p:bldP spid="9933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7" name="Rectangle 2"/>
          <p:cNvSpPr>
            <a:spLocks noGrp="1" noChangeArrowheads="1"/>
          </p:cNvSpPr>
          <p:nvPr>
            <p:ph type="title"/>
          </p:nvPr>
        </p:nvSpPr>
        <p:spPr/>
        <p:txBody>
          <a:bodyPr/>
          <a:lstStyle/>
          <a:p>
            <a:r>
              <a:rPr lang="en-US" altLang="en-US" sz="3600" smtClean="0"/>
              <a:t>3.6.4 三相负载的功率 </a:t>
            </a:r>
            <a:r>
              <a:rPr lang="zh-CN" altLang="en-US" smtClean="0">
                <a:ea typeface="楷体_GB2312" pitchFamily="49" charset="-122"/>
              </a:rPr>
              <a:t>（续</a:t>
            </a:r>
            <a:r>
              <a:rPr lang="en-US" altLang="zh-CN" smtClean="0">
                <a:ea typeface="楷体_GB2312" pitchFamily="49" charset="-122"/>
              </a:rPr>
              <a:t>2</a:t>
            </a:r>
            <a:r>
              <a:rPr lang="zh-CN" altLang="en-US" smtClean="0">
                <a:ea typeface="楷体_GB2312" pitchFamily="49" charset="-122"/>
              </a:rPr>
              <a:t>）</a:t>
            </a:r>
          </a:p>
        </p:txBody>
      </p:sp>
      <p:sp>
        <p:nvSpPr>
          <p:cNvPr id="51208" name="Rectangle 3"/>
          <p:cNvSpPr>
            <a:spLocks noGrp="1" noChangeArrowheads="1"/>
          </p:cNvSpPr>
          <p:nvPr>
            <p:ph sz="quarter" idx="11"/>
          </p:nvPr>
        </p:nvSpPr>
        <p:spPr/>
        <p:txBody>
          <a:bodyPr/>
          <a:lstStyle/>
          <a:p>
            <a:pPr>
              <a:lnSpc>
                <a:spcPct val="150000"/>
              </a:lnSpc>
            </a:pPr>
            <a:r>
              <a:rPr lang="zh-CN" altLang="en-US" sz="2400" smtClean="0">
                <a:ea typeface="宋体" charset="-122"/>
              </a:rPr>
              <a:t>对于不对称三相负载，功率计算没有统一的公式，必须按照功率守恒原则进行计算：</a:t>
            </a:r>
          </a:p>
        </p:txBody>
      </p:sp>
      <p:graphicFrame>
        <p:nvGraphicFramePr>
          <p:cNvPr id="62468" name="Object 2"/>
          <p:cNvGraphicFramePr>
            <a:graphicFrameLocks noChangeAspect="1"/>
          </p:cNvGraphicFramePr>
          <p:nvPr/>
        </p:nvGraphicFramePr>
        <p:xfrm>
          <a:off x="2982913" y="2135188"/>
          <a:ext cx="2460625" cy="528637"/>
        </p:xfrm>
        <a:graphic>
          <a:graphicData uri="http://schemas.openxmlformats.org/presentationml/2006/ole">
            <mc:AlternateContent xmlns:mc="http://schemas.openxmlformats.org/markup-compatibility/2006">
              <mc:Choice xmlns:v="urn:schemas-microsoft-com:vml" Requires="v">
                <p:oleObj spid="_x0000_s51413" name="Equation" r:id="rId3" imgW="1066800" imgH="228600" progId="">
                  <p:embed/>
                </p:oleObj>
              </mc:Choice>
              <mc:Fallback>
                <p:oleObj name="Equation" r:id="rId3" imgW="1066800" imgH="228600" progId="">
                  <p:embed/>
                  <p:pic>
                    <p:nvPicPr>
                      <p:cNvPr id="0" name="Picture 1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913" y="2135188"/>
                        <a:ext cx="2460625" cy="528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69" name="Text Box 5"/>
          <p:cNvSpPr txBox="1">
            <a:spLocks noChangeArrowheads="1"/>
          </p:cNvSpPr>
          <p:nvPr/>
        </p:nvSpPr>
        <p:spPr bwMode="auto">
          <a:xfrm>
            <a:off x="809625" y="2184400"/>
            <a:ext cx="203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rPr>
              <a:t>有功功率守恒</a:t>
            </a:r>
          </a:p>
        </p:txBody>
      </p:sp>
      <p:graphicFrame>
        <p:nvGraphicFramePr>
          <p:cNvPr id="62470" name="Object 3"/>
          <p:cNvGraphicFramePr>
            <a:graphicFrameLocks noChangeAspect="1"/>
          </p:cNvGraphicFramePr>
          <p:nvPr/>
        </p:nvGraphicFramePr>
        <p:xfrm>
          <a:off x="2879725" y="3357563"/>
          <a:ext cx="2549525" cy="585787"/>
        </p:xfrm>
        <a:graphic>
          <a:graphicData uri="http://schemas.openxmlformats.org/presentationml/2006/ole">
            <mc:AlternateContent xmlns:mc="http://schemas.openxmlformats.org/markup-compatibility/2006">
              <mc:Choice xmlns:v="urn:schemas-microsoft-com:vml" Requires="v">
                <p:oleObj spid="_x0000_s51414" name="Equation" r:id="rId5" imgW="1104900" imgH="254000" progId="">
                  <p:embed/>
                </p:oleObj>
              </mc:Choice>
              <mc:Fallback>
                <p:oleObj name="Equation" r:id="rId5" imgW="1104900" imgH="254000" progId="">
                  <p:embed/>
                  <p:pic>
                    <p:nvPicPr>
                      <p:cNvPr id="0" name="Picture 1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9725" y="3357563"/>
                        <a:ext cx="2549525" cy="585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71" name="Text Box 7"/>
          <p:cNvSpPr txBox="1">
            <a:spLocks noChangeArrowheads="1"/>
          </p:cNvSpPr>
          <p:nvPr/>
        </p:nvSpPr>
        <p:spPr bwMode="auto">
          <a:xfrm>
            <a:off x="809625" y="3500438"/>
            <a:ext cx="172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rPr>
              <a:t>复功率守恒</a:t>
            </a:r>
          </a:p>
        </p:txBody>
      </p:sp>
      <p:graphicFrame>
        <p:nvGraphicFramePr>
          <p:cNvPr id="62472" name="Object 4"/>
          <p:cNvGraphicFramePr>
            <a:graphicFrameLocks noChangeAspect="1"/>
          </p:cNvGraphicFramePr>
          <p:nvPr/>
        </p:nvGraphicFramePr>
        <p:xfrm>
          <a:off x="2971800" y="2690813"/>
          <a:ext cx="2695575" cy="527050"/>
        </p:xfrm>
        <a:graphic>
          <a:graphicData uri="http://schemas.openxmlformats.org/presentationml/2006/ole">
            <mc:AlternateContent xmlns:mc="http://schemas.openxmlformats.org/markup-compatibility/2006">
              <mc:Choice xmlns:v="urn:schemas-microsoft-com:vml" Requires="v">
                <p:oleObj spid="_x0000_s51415" name="Equation" r:id="rId7" imgW="1168400" imgH="228600" progId="">
                  <p:embed/>
                </p:oleObj>
              </mc:Choice>
              <mc:Fallback>
                <p:oleObj name="Equation" r:id="rId7" imgW="1168400" imgH="228600" progId="">
                  <p:embed/>
                  <p:pic>
                    <p:nvPicPr>
                      <p:cNvPr id="0" name="Picture 1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2690813"/>
                        <a:ext cx="2695575"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73" name="Text Box 9"/>
          <p:cNvSpPr txBox="1">
            <a:spLocks noChangeArrowheads="1"/>
          </p:cNvSpPr>
          <p:nvPr/>
        </p:nvSpPr>
        <p:spPr bwMode="auto">
          <a:xfrm>
            <a:off x="809625" y="2813050"/>
            <a:ext cx="203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rPr>
              <a:t>无功功率守恒</a:t>
            </a:r>
          </a:p>
        </p:txBody>
      </p:sp>
      <p:graphicFrame>
        <p:nvGraphicFramePr>
          <p:cNvPr id="62474" name="Object 5"/>
          <p:cNvGraphicFramePr>
            <a:graphicFrameLocks noChangeAspect="1"/>
          </p:cNvGraphicFramePr>
          <p:nvPr>
            <p:extLst>
              <p:ext uri="{D42A27DB-BD31-4B8C-83A1-F6EECF244321}">
                <p14:modId xmlns:p14="http://schemas.microsoft.com/office/powerpoint/2010/main" val="3754201079"/>
              </p:ext>
            </p:extLst>
          </p:nvPr>
        </p:nvGraphicFramePr>
        <p:xfrm>
          <a:off x="3960813" y="4418235"/>
          <a:ext cx="2549525" cy="527050"/>
        </p:xfrm>
        <a:graphic>
          <a:graphicData uri="http://schemas.openxmlformats.org/presentationml/2006/ole">
            <mc:AlternateContent xmlns:mc="http://schemas.openxmlformats.org/markup-compatibility/2006">
              <mc:Choice xmlns:v="urn:schemas-microsoft-com:vml" Requires="v">
                <p:oleObj spid="_x0000_s51416" name="Equation" r:id="rId9" imgW="1104900" imgH="228600" progId="">
                  <p:embed/>
                </p:oleObj>
              </mc:Choice>
              <mc:Fallback>
                <p:oleObj name="Equation" r:id="rId9" imgW="1104900" imgH="228600" progId="">
                  <p:embed/>
                  <p:pic>
                    <p:nvPicPr>
                      <p:cNvPr id="0" name="Picture 18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0813" y="4418235"/>
                        <a:ext cx="2549525"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75" name="Text Box 11"/>
          <p:cNvSpPr txBox="1">
            <a:spLocks noChangeArrowheads="1"/>
          </p:cNvSpPr>
          <p:nvPr/>
        </p:nvSpPr>
        <p:spPr bwMode="auto">
          <a:xfrm>
            <a:off x="809625" y="4437285"/>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dirty="0">
                <a:solidFill>
                  <a:schemeClr val="tx2"/>
                </a:solidFill>
              </a:rPr>
              <a:t>视在功率一般不守恒</a:t>
            </a:r>
          </a:p>
        </p:txBody>
      </p:sp>
      <p:graphicFrame>
        <p:nvGraphicFramePr>
          <p:cNvPr id="62479" name="Object 6"/>
          <p:cNvGraphicFramePr>
            <a:graphicFrameLocks noChangeAspect="1"/>
          </p:cNvGraphicFramePr>
          <p:nvPr>
            <p:extLst>
              <p:ext uri="{D42A27DB-BD31-4B8C-83A1-F6EECF244321}">
                <p14:modId xmlns:p14="http://schemas.microsoft.com/office/powerpoint/2010/main" val="746883981"/>
              </p:ext>
            </p:extLst>
          </p:nvPr>
        </p:nvGraphicFramePr>
        <p:xfrm>
          <a:off x="2887663" y="5046885"/>
          <a:ext cx="3019425" cy="614363"/>
        </p:xfrm>
        <a:graphic>
          <a:graphicData uri="http://schemas.openxmlformats.org/presentationml/2006/ole">
            <mc:AlternateContent xmlns:mc="http://schemas.openxmlformats.org/markup-compatibility/2006">
              <mc:Choice xmlns:v="urn:schemas-microsoft-com:vml" Requires="v">
                <p:oleObj spid="_x0000_s51417" name="Equation" r:id="rId11" imgW="1307532" imgH="266584" progId="">
                  <p:embed/>
                </p:oleObj>
              </mc:Choice>
              <mc:Fallback>
                <p:oleObj name="Equation" r:id="rId11" imgW="1307532" imgH="266584" progId="">
                  <p:embed/>
                  <p:pic>
                    <p:nvPicPr>
                      <p:cNvPr id="0" name="Picture 1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7663" y="5046885"/>
                        <a:ext cx="3019425" cy="614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125</a:t>
            </a:fld>
            <a:endParaRPr lang="zh-CN" altLang="en-US"/>
          </a:p>
        </p:txBody>
      </p:sp>
      <p:sp>
        <p:nvSpPr>
          <p:cNvPr id="2" name="矩形 1"/>
          <p:cNvSpPr/>
          <p:nvPr/>
        </p:nvSpPr>
        <p:spPr>
          <a:xfrm>
            <a:off x="683568" y="4221088"/>
            <a:ext cx="6336704" cy="16561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469"/>
                                        </p:tgtEl>
                                        <p:attrNameLst>
                                          <p:attrName>style.visibility</p:attrName>
                                        </p:attrNameLst>
                                      </p:cBhvr>
                                      <p:to>
                                        <p:strVal val="visible"/>
                                      </p:to>
                                    </p:set>
                                    <p:animEffect transition="in" filter="wipe(left)">
                                      <p:cBhvr>
                                        <p:cTn id="7" dur="500"/>
                                        <p:tgtEl>
                                          <p:spTgt spid="62469"/>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2468"/>
                                        </p:tgtEl>
                                        <p:attrNameLst>
                                          <p:attrName>style.visibility</p:attrName>
                                        </p:attrNameLst>
                                      </p:cBhvr>
                                      <p:to>
                                        <p:strVal val="visible"/>
                                      </p:to>
                                    </p:set>
                                    <p:animEffect transition="in" filter="wipe(left)">
                                      <p:cBhvr>
                                        <p:cTn id="11" dur="500"/>
                                        <p:tgtEl>
                                          <p:spTgt spid="6246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2473"/>
                                        </p:tgtEl>
                                        <p:attrNameLst>
                                          <p:attrName>style.visibility</p:attrName>
                                        </p:attrNameLst>
                                      </p:cBhvr>
                                      <p:to>
                                        <p:strVal val="visible"/>
                                      </p:to>
                                    </p:set>
                                    <p:animEffect transition="in" filter="wipe(left)">
                                      <p:cBhvr>
                                        <p:cTn id="16" dur="500"/>
                                        <p:tgtEl>
                                          <p:spTgt spid="62473"/>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62472"/>
                                        </p:tgtEl>
                                        <p:attrNameLst>
                                          <p:attrName>style.visibility</p:attrName>
                                        </p:attrNameLst>
                                      </p:cBhvr>
                                      <p:to>
                                        <p:strVal val="visible"/>
                                      </p:to>
                                    </p:set>
                                    <p:animEffect transition="in" filter="wipe(left)">
                                      <p:cBhvr>
                                        <p:cTn id="20" dur="500"/>
                                        <p:tgtEl>
                                          <p:spTgt spid="6247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2471"/>
                                        </p:tgtEl>
                                        <p:attrNameLst>
                                          <p:attrName>style.visibility</p:attrName>
                                        </p:attrNameLst>
                                      </p:cBhvr>
                                      <p:to>
                                        <p:strVal val="visible"/>
                                      </p:to>
                                    </p:set>
                                    <p:animEffect transition="in" filter="wipe(left)">
                                      <p:cBhvr>
                                        <p:cTn id="25" dur="500"/>
                                        <p:tgtEl>
                                          <p:spTgt spid="62471"/>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62470"/>
                                        </p:tgtEl>
                                        <p:attrNameLst>
                                          <p:attrName>style.visibility</p:attrName>
                                        </p:attrNameLst>
                                      </p:cBhvr>
                                      <p:to>
                                        <p:strVal val="visible"/>
                                      </p:to>
                                    </p:set>
                                    <p:animEffect transition="in" filter="wipe(left)">
                                      <p:cBhvr>
                                        <p:cTn id="29" dur="500"/>
                                        <p:tgtEl>
                                          <p:spTgt spid="6247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2475"/>
                                        </p:tgtEl>
                                        <p:attrNameLst>
                                          <p:attrName>style.visibility</p:attrName>
                                        </p:attrNameLst>
                                      </p:cBhvr>
                                      <p:to>
                                        <p:strVal val="visible"/>
                                      </p:to>
                                    </p:set>
                                    <p:animEffect transition="in" filter="wipe(left)">
                                      <p:cBhvr>
                                        <p:cTn id="34" dur="500"/>
                                        <p:tgtEl>
                                          <p:spTgt spid="62475"/>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62474"/>
                                        </p:tgtEl>
                                        <p:attrNameLst>
                                          <p:attrName>style.visibility</p:attrName>
                                        </p:attrNameLst>
                                      </p:cBhvr>
                                      <p:to>
                                        <p:strVal val="visible"/>
                                      </p:to>
                                    </p:set>
                                    <p:animEffect transition="in" filter="wipe(left)">
                                      <p:cBhvr>
                                        <p:cTn id="38" dur="500"/>
                                        <p:tgtEl>
                                          <p:spTgt spid="62474"/>
                                        </p:tgtEl>
                                      </p:cBhvr>
                                    </p:animEffect>
                                  </p:childTnLst>
                                </p:cTn>
                              </p:par>
                            </p:childTnLst>
                          </p:cTn>
                        </p:par>
                        <p:par>
                          <p:cTn id="39" fill="hold" nodeType="afterGroup">
                            <p:stCondLst>
                              <p:cond delay="1000"/>
                            </p:stCondLst>
                            <p:childTnLst>
                              <p:par>
                                <p:cTn id="40" presetID="22" presetClass="entr" presetSubtype="8" fill="hold" nodeType="afterEffect">
                                  <p:stCondLst>
                                    <p:cond delay="0"/>
                                  </p:stCondLst>
                                  <p:childTnLst>
                                    <p:set>
                                      <p:cBhvr>
                                        <p:cTn id="41" dur="1" fill="hold">
                                          <p:stCondLst>
                                            <p:cond delay="0"/>
                                          </p:stCondLst>
                                        </p:cTn>
                                        <p:tgtEl>
                                          <p:spTgt spid="62479"/>
                                        </p:tgtEl>
                                        <p:attrNameLst>
                                          <p:attrName>style.visibility</p:attrName>
                                        </p:attrNameLst>
                                      </p:cBhvr>
                                      <p:to>
                                        <p:strVal val="visible"/>
                                      </p:to>
                                    </p:set>
                                    <p:animEffect transition="in" filter="wipe(left)">
                                      <p:cBhvr>
                                        <p:cTn id="42" dur="500"/>
                                        <p:tgtEl>
                                          <p:spTgt spid="62479"/>
                                        </p:tgtEl>
                                      </p:cBhvr>
                                    </p:animEffect>
                                  </p:childTnLst>
                                </p:cTn>
                              </p:par>
                            </p:childTnLst>
                          </p:cTn>
                        </p:par>
                        <p:par>
                          <p:cTn id="43" fill="hold">
                            <p:stCondLst>
                              <p:cond delay="1500"/>
                            </p:stCondLst>
                            <p:childTnLst>
                              <p:par>
                                <p:cTn id="44" presetID="22" presetClass="entr" presetSubtype="4" fill="hold" grpId="0"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ipe(down)">
                                      <p:cBhvr>
                                        <p:cTn id="4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9" grpId="0"/>
      <p:bldP spid="62471" grpId="0"/>
      <p:bldP spid="62473" grpId="0"/>
      <p:bldP spid="62475" grpId="0"/>
      <p:bldP spid="2"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p:nvPr>
        </p:nvSpPr>
        <p:spPr/>
        <p:txBody>
          <a:bodyPr/>
          <a:lstStyle/>
          <a:p>
            <a:r>
              <a:rPr lang="en-US" altLang="en-US" sz="3600" smtClean="0"/>
              <a:t>3.6.4 三相负载的功率</a:t>
            </a:r>
            <a:r>
              <a:rPr lang="zh-CN" altLang="en-US" smtClean="0">
                <a:ea typeface="宋体" charset="-122"/>
              </a:rPr>
              <a:t> </a:t>
            </a:r>
            <a:r>
              <a:rPr lang="zh-CN" altLang="en-US" smtClean="0">
                <a:ea typeface="楷体_GB2312" pitchFamily="49" charset="-122"/>
              </a:rPr>
              <a:t>（续</a:t>
            </a:r>
            <a:r>
              <a:rPr lang="en-US" altLang="zh-CN" smtClean="0">
                <a:ea typeface="楷体_GB2312" pitchFamily="49" charset="-122"/>
              </a:rPr>
              <a:t>3</a:t>
            </a:r>
            <a:r>
              <a:rPr lang="zh-CN" altLang="en-US" smtClean="0">
                <a:ea typeface="楷体_GB2312" pitchFamily="49" charset="-122"/>
              </a:rPr>
              <a:t>）</a:t>
            </a: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126</a:t>
            </a:fld>
            <a:endParaRPr lang="zh-CN" altLang="en-US"/>
          </a:p>
        </p:txBody>
      </p:sp>
      <p:sp>
        <p:nvSpPr>
          <p:cNvPr id="52229" name="Rectangle 3"/>
          <p:cNvSpPr>
            <a:spLocks noGrp="1" noChangeArrowheads="1"/>
          </p:cNvSpPr>
          <p:nvPr>
            <p:ph sz="quarter" idx="11"/>
          </p:nvPr>
        </p:nvSpPr>
        <p:spPr/>
        <p:txBody>
          <a:bodyPr/>
          <a:lstStyle/>
          <a:p>
            <a:pPr marL="0" indent="0">
              <a:lnSpc>
                <a:spcPct val="150000"/>
              </a:lnSpc>
              <a:buFont typeface="Wingdings" pitchFamily="2" charset="2"/>
              <a:buNone/>
            </a:pPr>
            <a:r>
              <a:rPr lang="zh-CN" altLang="en-US" sz="2400" dirty="0" smtClean="0">
                <a:ea typeface="宋体" charset="-122"/>
              </a:rPr>
              <a:t>例</a:t>
            </a:r>
            <a:r>
              <a:rPr lang="en-US" altLang="zh-CN" sz="2400" dirty="0" smtClean="0">
                <a:ea typeface="宋体" charset="-122"/>
              </a:rPr>
              <a:t>1</a:t>
            </a:r>
            <a:r>
              <a:rPr lang="zh-CN" altLang="en-US" sz="2400" dirty="0" smtClean="0">
                <a:ea typeface="宋体" charset="-122"/>
              </a:rPr>
              <a:t>：有一三相电动机</a:t>
            </a:r>
            <a:r>
              <a:rPr lang="en-US" altLang="zh-CN" sz="2400" dirty="0" smtClean="0">
                <a:ea typeface="宋体" charset="-122"/>
              </a:rPr>
              <a:t>, </a:t>
            </a:r>
            <a:r>
              <a:rPr lang="zh-CN" altLang="en-US" sz="2400" dirty="0" smtClean="0">
                <a:ea typeface="宋体" charset="-122"/>
              </a:rPr>
              <a:t>每相的等效电阻</a:t>
            </a:r>
            <a:r>
              <a:rPr lang="en-US" altLang="zh-CN" sz="2400" i="1" dirty="0" smtClean="0">
                <a:ea typeface="宋体" charset="-122"/>
              </a:rPr>
              <a:t>R </a:t>
            </a:r>
            <a:r>
              <a:rPr lang="en-US" altLang="zh-CN" sz="2400" dirty="0" smtClean="0">
                <a:ea typeface="宋体" charset="-122"/>
              </a:rPr>
              <a:t>= 29</a:t>
            </a:r>
            <a:r>
              <a:rPr lang="en-US" altLang="zh-CN" sz="2400" dirty="0" smtClean="0">
                <a:ea typeface="宋体" charset="-122"/>
                <a:sym typeface="Symbol" pitchFamily="18" charset="2"/>
              </a:rPr>
              <a:t></a:t>
            </a:r>
            <a:r>
              <a:rPr lang="en-US" altLang="zh-CN" sz="2400" dirty="0" smtClean="0">
                <a:ea typeface="宋体" charset="-122"/>
              </a:rPr>
              <a:t>, </a:t>
            </a:r>
            <a:r>
              <a:rPr lang="zh-CN" altLang="en-US" sz="2400" dirty="0" smtClean="0">
                <a:ea typeface="宋体" charset="-122"/>
              </a:rPr>
              <a:t>等效感抗</a:t>
            </a:r>
            <a:r>
              <a:rPr lang="en-US" altLang="zh-CN" sz="2400" i="1" dirty="0" smtClean="0">
                <a:ea typeface="宋体" charset="-122"/>
              </a:rPr>
              <a:t>X</a:t>
            </a:r>
            <a:r>
              <a:rPr lang="en-US" altLang="zh-CN" sz="2400" i="1" baseline="-25000" dirty="0" smtClean="0">
                <a:ea typeface="宋体" charset="-122"/>
              </a:rPr>
              <a:t>L</a:t>
            </a:r>
            <a:r>
              <a:rPr lang="en-US" altLang="zh-CN" sz="2400" dirty="0" smtClean="0">
                <a:ea typeface="宋体" charset="-122"/>
              </a:rPr>
              <a:t>=21.8 </a:t>
            </a:r>
            <a:r>
              <a:rPr lang="en-US" altLang="zh-CN" sz="2400" dirty="0" smtClean="0">
                <a:ea typeface="宋体" charset="-122"/>
                <a:sym typeface="Symbol" pitchFamily="18" charset="2"/>
              </a:rPr>
              <a:t></a:t>
            </a:r>
            <a:r>
              <a:rPr lang="en-US" altLang="zh-CN" sz="2400" dirty="0" smtClean="0">
                <a:ea typeface="宋体" charset="-122"/>
              </a:rPr>
              <a:t> , </a:t>
            </a:r>
            <a:r>
              <a:rPr lang="zh-CN" altLang="en-US" sz="2400" dirty="0" smtClean="0">
                <a:ea typeface="宋体" charset="-122"/>
              </a:rPr>
              <a:t>试求下列两种情况下电动机的相电流、线电流以及从电源输入的功率，并比较所得结果： </a:t>
            </a:r>
            <a:r>
              <a:rPr lang="en-US" altLang="zh-CN" sz="2400" dirty="0" smtClean="0">
                <a:ea typeface="宋体" charset="-122"/>
              </a:rPr>
              <a:t>(1) </a:t>
            </a:r>
            <a:r>
              <a:rPr lang="zh-CN" altLang="en-US" sz="2400" dirty="0" smtClean="0">
                <a:ea typeface="宋体" charset="-122"/>
              </a:rPr>
              <a:t>绕组联成星形接于</a:t>
            </a:r>
            <a:r>
              <a:rPr lang="en-US" altLang="zh-CN" sz="2400" i="1" dirty="0" err="1" smtClean="0">
                <a:ea typeface="宋体" charset="-122"/>
              </a:rPr>
              <a:t>U</a:t>
            </a:r>
            <a:r>
              <a:rPr lang="en-US" altLang="zh-CN" sz="2400" i="1" baseline="-25000" dirty="0" err="1" smtClean="0">
                <a:ea typeface="宋体" charset="-122"/>
              </a:rPr>
              <a:t>l</a:t>
            </a:r>
            <a:r>
              <a:rPr lang="en-US" altLang="zh-CN" sz="2400" i="1" dirty="0" smtClean="0">
                <a:ea typeface="宋体" charset="-122"/>
              </a:rPr>
              <a:t> </a:t>
            </a:r>
            <a:r>
              <a:rPr lang="en-US" altLang="zh-CN" sz="2400" dirty="0" smtClean="0">
                <a:ea typeface="宋体" charset="-122"/>
              </a:rPr>
              <a:t>=380 V</a:t>
            </a:r>
            <a:r>
              <a:rPr lang="zh-CN" altLang="en-US" sz="2400" dirty="0" smtClean="0">
                <a:ea typeface="宋体" charset="-122"/>
              </a:rPr>
              <a:t>的三相电源上</a:t>
            </a:r>
            <a:r>
              <a:rPr lang="en-US" altLang="zh-CN" sz="2400" dirty="0" smtClean="0">
                <a:ea typeface="宋体" charset="-122"/>
              </a:rPr>
              <a:t>; (2) </a:t>
            </a:r>
            <a:r>
              <a:rPr lang="zh-CN" altLang="en-US" sz="2400" dirty="0" smtClean="0">
                <a:ea typeface="宋体" charset="-122"/>
              </a:rPr>
              <a:t>绕组联成三角形接于</a:t>
            </a:r>
            <a:r>
              <a:rPr lang="en-US" altLang="zh-CN" sz="2400" i="1" dirty="0" err="1" smtClean="0">
                <a:ea typeface="宋体" charset="-122"/>
              </a:rPr>
              <a:t>U</a:t>
            </a:r>
            <a:r>
              <a:rPr lang="en-US" altLang="zh-CN" sz="2400" i="1" baseline="-25000" dirty="0" err="1" smtClean="0">
                <a:ea typeface="宋体" charset="-122"/>
              </a:rPr>
              <a:t>l</a:t>
            </a:r>
            <a:r>
              <a:rPr lang="en-US" altLang="zh-CN" sz="2400" i="1" dirty="0" smtClean="0">
                <a:ea typeface="宋体" charset="-122"/>
              </a:rPr>
              <a:t> </a:t>
            </a:r>
            <a:r>
              <a:rPr lang="en-US" altLang="zh-CN" sz="2400" dirty="0" smtClean="0">
                <a:ea typeface="宋体" charset="-122"/>
              </a:rPr>
              <a:t>=220 V</a:t>
            </a:r>
            <a:r>
              <a:rPr lang="zh-CN" altLang="en-US" sz="2400" dirty="0" smtClean="0">
                <a:ea typeface="宋体" charset="-122"/>
              </a:rPr>
              <a:t>的三相电源上。</a:t>
            </a:r>
          </a:p>
        </p:txBody>
      </p:sp>
      <p:graphicFrame>
        <p:nvGraphicFramePr>
          <p:cNvPr id="63494" name="Object 2"/>
          <p:cNvGraphicFramePr>
            <a:graphicFrameLocks noChangeAspect="1"/>
          </p:cNvGraphicFramePr>
          <p:nvPr>
            <p:extLst>
              <p:ext uri="{D42A27DB-BD31-4B8C-83A1-F6EECF244321}">
                <p14:modId xmlns:p14="http://schemas.microsoft.com/office/powerpoint/2010/main" val="3081129186"/>
              </p:ext>
            </p:extLst>
          </p:nvPr>
        </p:nvGraphicFramePr>
        <p:xfrm>
          <a:off x="1403648" y="3227933"/>
          <a:ext cx="4826000" cy="889000"/>
        </p:xfrm>
        <a:graphic>
          <a:graphicData uri="http://schemas.openxmlformats.org/presentationml/2006/ole">
            <mc:AlternateContent xmlns:mc="http://schemas.openxmlformats.org/markup-compatibility/2006">
              <mc:Choice xmlns:v="urn:schemas-microsoft-com:vml" Requires="v">
                <p:oleObj spid="_x0000_s52313" name="Equation" r:id="rId3" imgW="2400120" imgH="444240" progId="">
                  <p:embed/>
                </p:oleObj>
              </mc:Choice>
              <mc:Fallback>
                <p:oleObj name="Equation" r:id="rId3" imgW="2400120" imgH="444240" progId="">
                  <p:embed/>
                  <p:pic>
                    <p:nvPicPr>
                      <p:cNvPr id="0" name="Picture 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3227933"/>
                        <a:ext cx="48260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495" name="Object 3"/>
          <p:cNvGraphicFramePr>
            <a:graphicFrameLocks noChangeAspect="1"/>
          </p:cNvGraphicFramePr>
          <p:nvPr>
            <p:extLst>
              <p:ext uri="{D42A27DB-BD31-4B8C-83A1-F6EECF244321}">
                <p14:modId xmlns:p14="http://schemas.microsoft.com/office/powerpoint/2010/main" val="1965470843"/>
              </p:ext>
            </p:extLst>
          </p:nvPr>
        </p:nvGraphicFramePr>
        <p:xfrm>
          <a:off x="1331640" y="4221088"/>
          <a:ext cx="4570413" cy="1955800"/>
        </p:xfrm>
        <a:graphic>
          <a:graphicData uri="http://schemas.openxmlformats.org/presentationml/2006/ole">
            <mc:AlternateContent xmlns:mc="http://schemas.openxmlformats.org/markup-compatibility/2006">
              <mc:Choice xmlns:v="urn:schemas-microsoft-com:vml" Requires="v">
                <p:oleObj spid="_x0000_s52314" name="Equation" r:id="rId5" imgW="2286000" imgH="977760" progId="">
                  <p:embed/>
                </p:oleObj>
              </mc:Choice>
              <mc:Fallback>
                <p:oleObj name="Equation" r:id="rId5" imgW="2286000" imgH="977760" progId="">
                  <p:embed/>
                  <p:pic>
                    <p:nvPicPr>
                      <p:cNvPr id="0" name="Picture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4221088"/>
                        <a:ext cx="4570413" cy="195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500" name="Text Box 12"/>
          <p:cNvSpPr txBox="1">
            <a:spLocks noChangeArrowheads="1"/>
          </p:cNvSpPr>
          <p:nvPr/>
        </p:nvSpPr>
        <p:spPr bwMode="auto">
          <a:xfrm>
            <a:off x="107504" y="2996952"/>
            <a:ext cx="1587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400" b="1" dirty="0">
                <a:solidFill>
                  <a:schemeClr val="tx2"/>
                </a:solidFill>
                <a:latin typeface="Times New Roman" pitchFamily="18" charset="0"/>
                <a:cs typeface="Times New Roman" pitchFamily="18" charset="0"/>
              </a:rPr>
              <a:t>解：（</a:t>
            </a:r>
            <a:r>
              <a:rPr lang="en-US" altLang="zh-CN" sz="2400" b="1" dirty="0">
                <a:solidFill>
                  <a:schemeClr val="tx2"/>
                </a:solidFill>
                <a:latin typeface="Times New Roman" pitchFamily="18" charset="0"/>
                <a:cs typeface="Times New Roman" pitchFamily="18" charset="0"/>
              </a:rPr>
              <a:t>1</a:t>
            </a:r>
            <a:r>
              <a:rPr lang="zh-CN" altLang="en-US" sz="2400" b="1" dirty="0">
                <a:solidFill>
                  <a:schemeClr val="tx2"/>
                </a:solidFill>
                <a:latin typeface="Times New Roman" pitchFamily="18" charset="0"/>
                <a:cs typeface="Times New Roman"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2229">
                                            <p:txEl>
                                              <p:pRg st="0" end="0"/>
                                            </p:txEl>
                                          </p:spTgt>
                                        </p:tgtEl>
                                        <p:attrNameLst>
                                          <p:attrName>style.visibility</p:attrName>
                                        </p:attrNameLst>
                                      </p:cBhvr>
                                      <p:to>
                                        <p:strVal val="visible"/>
                                      </p:to>
                                    </p:set>
                                    <p:animEffect transition="in" filter="wipe(up)">
                                      <p:cBhvr>
                                        <p:cTn id="7" dur="500"/>
                                        <p:tgtEl>
                                          <p:spTgt spid="522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3500"/>
                                        </p:tgtEl>
                                        <p:attrNameLst>
                                          <p:attrName>style.visibility</p:attrName>
                                        </p:attrNameLst>
                                      </p:cBhvr>
                                      <p:to>
                                        <p:strVal val="visible"/>
                                      </p:to>
                                    </p:set>
                                    <p:animEffect transition="in" filter="wipe(left)">
                                      <p:cBhvr>
                                        <p:cTn id="12" dur="500"/>
                                        <p:tgtEl>
                                          <p:spTgt spid="635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3494"/>
                                        </p:tgtEl>
                                        <p:attrNameLst>
                                          <p:attrName>style.visibility</p:attrName>
                                        </p:attrNameLst>
                                      </p:cBhvr>
                                      <p:to>
                                        <p:strVal val="visible"/>
                                      </p:to>
                                    </p:set>
                                    <p:animEffect transition="in" filter="wipe(left)">
                                      <p:cBhvr>
                                        <p:cTn id="17" dur="1000"/>
                                        <p:tgtEl>
                                          <p:spTgt spid="634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3495"/>
                                        </p:tgtEl>
                                        <p:attrNameLst>
                                          <p:attrName>style.visibility</p:attrName>
                                        </p:attrNameLst>
                                      </p:cBhvr>
                                      <p:to>
                                        <p:strVal val="visible"/>
                                      </p:to>
                                    </p:set>
                                    <p:animEffect transition="in" filter="wipe(up)">
                                      <p:cBhvr>
                                        <p:cTn id="22" dur="1000"/>
                                        <p:tgtEl>
                                          <p:spTgt spid="63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9" grpId="0" build="p"/>
      <p:bldP spid="63500"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2"/>
          <p:cNvSpPr>
            <a:spLocks noGrp="1" noChangeArrowheads="1"/>
          </p:cNvSpPr>
          <p:nvPr>
            <p:ph type="title"/>
          </p:nvPr>
        </p:nvSpPr>
        <p:spPr/>
        <p:txBody>
          <a:bodyPr/>
          <a:lstStyle/>
          <a:p>
            <a:r>
              <a:rPr lang="en-US" altLang="zh-CN" sz="3600" smtClean="0">
                <a:ea typeface="宋体" charset="-122"/>
              </a:rPr>
              <a:t>3.6.4 </a:t>
            </a:r>
            <a:r>
              <a:rPr lang="zh-CN" altLang="en-US" sz="3600" smtClean="0">
                <a:ea typeface="宋体" charset="-122"/>
              </a:rPr>
              <a:t>三相负载的功率</a:t>
            </a:r>
            <a:r>
              <a:rPr lang="zh-CN" altLang="en-US" smtClean="0">
                <a:ea typeface="宋体" charset="-122"/>
              </a:rPr>
              <a:t> </a:t>
            </a:r>
            <a:r>
              <a:rPr lang="zh-CN" altLang="en-US" smtClean="0">
                <a:ea typeface="楷体_GB2312" pitchFamily="49" charset="-122"/>
              </a:rPr>
              <a:t>（续</a:t>
            </a:r>
            <a:r>
              <a:rPr lang="en-US" altLang="zh-CN" smtClean="0">
                <a:ea typeface="楷体_GB2312" pitchFamily="49" charset="-122"/>
              </a:rPr>
              <a:t>4</a:t>
            </a:r>
            <a:r>
              <a:rPr lang="zh-CN" altLang="en-US" smtClean="0">
                <a:ea typeface="楷体_GB2312" pitchFamily="49" charset="-122"/>
              </a:rPr>
              <a:t>）</a:t>
            </a:r>
          </a:p>
        </p:txBody>
      </p:sp>
      <p:graphicFrame>
        <p:nvGraphicFramePr>
          <p:cNvPr id="64519" name="Object 2" descr="40%"/>
          <p:cNvGraphicFramePr>
            <a:graphicFrameLocks noChangeAspect="1"/>
          </p:cNvGraphicFramePr>
          <p:nvPr>
            <p:extLst>
              <p:ext uri="{D42A27DB-BD31-4B8C-83A1-F6EECF244321}">
                <p14:modId xmlns:p14="http://schemas.microsoft.com/office/powerpoint/2010/main" val="1125007038"/>
              </p:ext>
            </p:extLst>
          </p:nvPr>
        </p:nvGraphicFramePr>
        <p:xfrm>
          <a:off x="1043608" y="1772816"/>
          <a:ext cx="5810250" cy="508000"/>
        </p:xfrm>
        <a:graphic>
          <a:graphicData uri="http://schemas.openxmlformats.org/presentationml/2006/ole">
            <mc:AlternateContent xmlns:mc="http://schemas.openxmlformats.org/markup-compatibility/2006">
              <mc:Choice xmlns:v="urn:schemas-microsoft-com:vml" Requires="v">
                <p:oleObj spid="_x0000_s53419" name="Equation" r:id="rId3" imgW="3213000" imgH="253800" progId="">
                  <p:embed/>
                </p:oleObj>
              </mc:Choice>
              <mc:Fallback>
                <p:oleObj name="Equation" r:id="rId3" imgW="3213000" imgH="253800" progId="">
                  <p:embed/>
                  <p:pic>
                    <p:nvPicPr>
                      <p:cNvPr id="0" name="Picture 143" descr="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1772816"/>
                        <a:ext cx="5810250" cy="508000"/>
                      </a:xfrm>
                      <a:prstGeom prst="rect">
                        <a:avLst/>
                      </a:prstGeom>
                      <a:noFill/>
                      <a:extLst>
                        <a:ext uri="{909E8E84-426E-40DD-AFC4-6F175D3DCCD1}">
                          <a14:hiddenFill xmlns:a14="http://schemas.microsoft.com/office/drawing/2010/main">
                            <a:blipFill dpi="0" rotWithShape="0">
                              <a:blip/>
                              <a:srcRect/>
                              <a:tile tx="0" ty="0" sx="100000" sy="100000" flip="none" algn="tl"/>
                            </a:blipFill>
                          </a14:hiddenFill>
                        </a:ext>
                      </a:extLst>
                    </p:spPr>
                  </p:pic>
                </p:oleObj>
              </mc:Fallback>
            </mc:AlternateContent>
          </a:graphicData>
        </a:graphic>
      </p:graphicFrame>
      <p:graphicFrame>
        <p:nvGraphicFramePr>
          <p:cNvPr id="64521" name="Object 3"/>
          <p:cNvGraphicFramePr>
            <a:graphicFrameLocks noChangeAspect="1"/>
          </p:cNvGraphicFramePr>
          <p:nvPr>
            <p:extLst>
              <p:ext uri="{D42A27DB-BD31-4B8C-83A1-F6EECF244321}">
                <p14:modId xmlns:p14="http://schemas.microsoft.com/office/powerpoint/2010/main" val="2590008270"/>
              </p:ext>
            </p:extLst>
          </p:nvPr>
        </p:nvGraphicFramePr>
        <p:xfrm>
          <a:off x="908422" y="811808"/>
          <a:ext cx="4311650" cy="889000"/>
        </p:xfrm>
        <a:graphic>
          <a:graphicData uri="http://schemas.openxmlformats.org/presentationml/2006/ole">
            <mc:AlternateContent xmlns:mc="http://schemas.openxmlformats.org/markup-compatibility/2006">
              <mc:Choice xmlns:v="urn:schemas-microsoft-com:vml" Requires="v">
                <p:oleObj spid="_x0000_s53420" name="Equation" r:id="rId5" imgW="2145960" imgH="444240" progId="">
                  <p:embed/>
                </p:oleObj>
              </mc:Choice>
              <mc:Fallback>
                <p:oleObj name="Equation" r:id="rId5" imgW="2145960" imgH="444240" progId="">
                  <p:embed/>
                  <p:pic>
                    <p:nvPicPr>
                      <p:cNvPr id="0" name="Picture 1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422" y="811808"/>
                        <a:ext cx="431165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55" name="Rectangle 10"/>
          <p:cNvSpPr>
            <a:spLocks noChangeArrowheads="1"/>
          </p:cNvSpPr>
          <p:nvPr/>
        </p:nvSpPr>
        <p:spPr bwMode="auto">
          <a:xfrm>
            <a:off x="161217" y="757237"/>
            <a:ext cx="561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en-US" altLang="zh-CN" sz="2400" b="1" dirty="0">
                <a:solidFill>
                  <a:schemeClr val="tx2"/>
                </a:solidFill>
                <a:latin typeface="Times New Roman" pitchFamily="18" charset="0"/>
                <a:cs typeface="Times New Roman" pitchFamily="18" charset="0"/>
              </a:rPr>
              <a:t>(2)</a:t>
            </a:r>
          </a:p>
        </p:txBody>
      </p:sp>
      <p:graphicFrame>
        <p:nvGraphicFramePr>
          <p:cNvPr id="64523" name="Object 4"/>
          <p:cNvGraphicFramePr>
            <a:graphicFrameLocks noChangeAspect="1"/>
          </p:cNvGraphicFramePr>
          <p:nvPr>
            <p:extLst>
              <p:ext uri="{D42A27DB-BD31-4B8C-83A1-F6EECF244321}">
                <p14:modId xmlns:p14="http://schemas.microsoft.com/office/powerpoint/2010/main" val="1890858504"/>
              </p:ext>
            </p:extLst>
          </p:nvPr>
        </p:nvGraphicFramePr>
        <p:xfrm>
          <a:off x="5508104" y="988218"/>
          <a:ext cx="2346325" cy="508000"/>
        </p:xfrm>
        <a:graphic>
          <a:graphicData uri="http://schemas.openxmlformats.org/presentationml/2006/ole">
            <mc:AlternateContent xmlns:mc="http://schemas.openxmlformats.org/markup-compatibility/2006">
              <mc:Choice xmlns:v="urn:schemas-microsoft-com:vml" Requires="v">
                <p:oleObj spid="_x0000_s53421" name="Equation" r:id="rId7" imgW="1168200" imgH="253800" progId="">
                  <p:embed/>
                </p:oleObj>
              </mc:Choice>
              <mc:Fallback>
                <p:oleObj name="Equation" r:id="rId7" imgW="1168200" imgH="253800" progId="">
                  <p:embed/>
                  <p:pic>
                    <p:nvPicPr>
                      <p:cNvPr id="0" name="Picture 1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8104" y="988218"/>
                        <a:ext cx="2346325"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24" name="Text Box 12"/>
          <p:cNvSpPr txBox="1">
            <a:spLocks noChangeArrowheads="1"/>
          </p:cNvSpPr>
          <p:nvPr/>
        </p:nvSpPr>
        <p:spPr bwMode="auto">
          <a:xfrm>
            <a:off x="251520" y="2322885"/>
            <a:ext cx="8313737"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kumimoji="1" lang="en-US" altLang="zh-CN" sz="2400" b="1" dirty="0">
                <a:solidFill>
                  <a:schemeClr val="tx2"/>
                </a:solidFill>
                <a:latin typeface="Times New Roman" pitchFamily="18" charset="0"/>
                <a:cs typeface="Times New Roman" pitchFamily="18" charset="0"/>
              </a:rPr>
              <a:t>    </a:t>
            </a:r>
            <a:r>
              <a:rPr kumimoji="1" lang="zh-CN" altLang="en-US" sz="2400" b="1" dirty="0">
                <a:solidFill>
                  <a:schemeClr val="tx2"/>
                </a:solidFill>
                <a:latin typeface="Times New Roman" pitchFamily="18" charset="0"/>
                <a:cs typeface="Times New Roman" pitchFamily="18" charset="0"/>
              </a:rPr>
              <a:t>有的电动机有两种额定电压</a:t>
            </a:r>
            <a:r>
              <a:rPr kumimoji="1" lang="en-US" altLang="zh-CN" sz="2400" b="1" dirty="0">
                <a:solidFill>
                  <a:schemeClr val="tx2"/>
                </a:solidFill>
                <a:latin typeface="Times New Roman" pitchFamily="18" charset="0"/>
                <a:cs typeface="Times New Roman" pitchFamily="18" charset="0"/>
              </a:rPr>
              <a:t>, </a:t>
            </a:r>
            <a:r>
              <a:rPr kumimoji="1" lang="zh-CN" altLang="en-US" sz="2400" b="1" dirty="0">
                <a:solidFill>
                  <a:schemeClr val="tx2"/>
                </a:solidFill>
                <a:latin typeface="Times New Roman" pitchFamily="18" charset="0"/>
                <a:cs typeface="Times New Roman" pitchFamily="18" charset="0"/>
              </a:rPr>
              <a:t>如</a:t>
            </a:r>
            <a:r>
              <a:rPr kumimoji="1" lang="en-US" altLang="zh-CN" sz="2400" b="1" dirty="0">
                <a:solidFill>
                  <a:schemeClr val="tx2"/>
                </a:solidFill>
                <a:latin typeface="Times New Roman" pitchFamily="18" charset="0"/>
                <a:cs typeface="Times New Roman" pitchFamily="18" charset="0"/>
              </a:rPr>
              <a:t>220/380 V</a:t>
            </a:r>
            <a:r>
              <a:rPr kumimoji="1" lang="zh-CN" altLang="en-US" sz="2400" b="1" dirty="0">
                <a:solidFill>
                  <a:schemeClr val="tx2"/>
                </a:solidFill>
                <a:latin typeface="Times New Roman" pitchFamily="18" charset="0"/>
                <a:cs typeface="Times New Roman" pitchFamily="18" charset="0"/>
              </a:rPr>
              <a:t>。这种情况下</a:t>
            </a:r>
            <a:r>
              <a:rPr kumimoji="1" lang="en-US" altLang="zh-CN" sz="2400" b="1" dirty="0">
                <a:solidFill>
                  <a:schemeClr val="tx2"/>
                </a:solidFill>
                <a:latin typeface="Times New Roman" pitchFamily="18" charset="0"/>
                <a:cs typeface="Times New Roman" pitchFamily="18" charset="0"/>
              </a:rPr>
              <a:t>,</a:t>
            </a:r>
            <a:r>
              <a:rPr kumimoji="1" lang="zh-CN" altLang="en-US" sz="2400" b="1" dirty="0">
                <a:solidFill>
                  <a:schemeClr val="tx2"/>
                </a:solidFill>
                <a:latin typeface="Times New Roman" pitchFamily="18" charset="0"/>
                <a:cs typeface="Times New Roman" pitchFamily="18" charset="0"/>
              </a:rPr>
              <a:t>当电源电压为</a:t>
            </a:r>
            <a:r>
              <a:rPr kumimoji="1" lang="en-US" altLang="zh-CN" sz="2400" b="1" dirty="0">
                <a:solidFill>
                  <a:schemeClr val="tx2"/>
                </a:solidFill>
                <a:latin typeface="Times New Roman" pitchFamily="18" charset="0"/>
                <a:cs typeface="Times New Roman" pitchFamily="18" charset="0"/>
              </a:rPr>
              <a:t>380 V</a:t>
            </a:r>
            <a:r>
              <a:rPr kumimoji="1" lang="zh-CN" altLang="en-US" sz="2400" b="1" dirty="0">
                <a:solidFill>
                  <a:schemeClr val="tx2"/>
                </a:solidFill>
                <a:latin typeface="Times New Roman" pitchFamily="18" charset="0"/>
                <a:cs typeface="Times New Roman" pitchFamily="18" charset="0"/>
              </a:rPr>
              <a:t>时</a:t>
            </a:r>
            <a:r>
              <a:rPr kumimoji="1" lang="en-US" altLang="zh-CN" sz="2400" b="1" dirty="0">
                <a:solidFill>
                  <a:schemeClr val="tx2"/>
                </a:solidFill>
                <a:latin typeface="Times New Roman" pitchFamily="18" charset="0"/>
                <a:cs typeface="Times New Roman" pitchFamily="18" charset="0"/>
              </a:rPr>
              <a:t>, </a:t>
            </a:r>
            <a:r>
              <a:rPr kumimoji="1" lang="zh-CN" altLang="en-US" sz="2400" b="1" dirty="0">
                <a:solidFill>
                  <a:schemeClr val="tx2"/>
                </a:solidFill>
                <a:latin typeface="Times New Roman" pitchFamily="18" charset="0"/>
                <a:cs typeface="Times New Roman" pitchFamily="18" charset="0"/>
              </a:rPr>
              <a:t>电动机的绕组应连接成三角形；当电源电压为</a:t>
            </a:r>
            <a:r>
              <a:rPr kumimoji="1" lang="en-US" altLang="zh-CN" sz="2400" b="1" dirty="0">
                <a:solidFill>
                  <a:schemeClr val="tx2"/>
                </a:solidFill>
                <a:latin typeface="Times New Roman" pitchFamily="18" charset="0"/>
                <a:cs typeface="Times New Roman" pitchFamily="18" charset="0"/>
              </a:rPr>
              <a:t>220 V</a:t>
            </a:r>
            <a:r>
              <a:rPr kumimoji="1" lang="zh-CN" altLang="en-US" sz="2400" b="1" dirty="0">
                <a:solidFill>
                  <a:schemeClr val="tx2"/>
                </a:solidFill>
                <a:latin typeface="Times New Roman" pitchFamily="18" charset="0"/>
                <a:cs typeface="Times New Roman" pitchFamily="18" charset="0"/>
              </a:rPr>
              <a:t>时</a:t>
            </a:r>
            <a:r>
              <a:rPr kumimoji="1" lang="en-US" altLang="zh-CN" sz="2400" b="1" dirty="0">
                <a:solidFill>
                  <a:schemeClr val="tx2"/>
                </a:solidFill>
                <a:latin typeface="Times New Roman" pitchFamily="18" charset="0"/>
                <a:cs typeface="Times New Roman" pitchFamily="18" charset="0"/>
              </a:rPr>
              <a:t>, </a:t>
            </a:r>
            <a:r>
              <a:rPr kumimoji="1" lang="zh-CN" altLang="en-US" sz="2400" b="1" dirty="0">
                <a:solidFill>
                  <a:schemeClr val="tx2"/>
                </a:solidFill>
                <a:latin typeface="Times New Roman" pitchFamily="18" charset="0"/>
                <a:cs typeface="Times New Roman" pitchFamily="18" charset="0"/>
              </a:rPr>
              <a:t>电动机的绕组应连接成星形。</a:t>
            </a:r>
          </a:p>
        </p:txBody>
      </p:sp>
      <p:grpSp>
        <p:nvGrpSpPr>
          <p:cNvPr id="2" name="Group 16"/>
          <p:cNvGrpSpPr>
            <a:grpSpLocks/>
          </p:cNvGrpSpPr>
          <p:nvPr/>
        </p:nvGrpSpPr>
        <p:grpSpPr bwMode="auto">
          <a:xfrm>
            <a:off x="395536" y="4149080"/>
            <a:ext cx="8143875" cy="1754187"/>
            <a:chOff x="295" y="2860"/>
            <a:chExt cx="5130" cy="1105"/>
          </a:xfrm>
        </p:grpSpPr>
        <p:sp>
          <p:nvSpPr>
            <p:cNvPr id="53258" name="Text Box 14"/>
            <p:cNvSpPr txBox="1">
              <a:spLocks noChangeArrowheads="1"/>
            </p:cNvSpPr>
            <p:nvPr/>
          </p:nvSpPr>
          <p:spPr bwMode="auto">
            <a:xfrm>
              <a:off x="295" y="2860"/>
              <a:ext cx="5130"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kumimoji="1" lang="zh-CN" altLang="en-US" sz="2400" b="1" dirty="0">
                  <a:solidFill>
                    <a:schemeClr val="tx2"/>
                  </a:solidFill>
                  <a:latin typeface="Times New Roman" pitchFamily="18" charset="0"/>
                  <a:cs typeface="Times New Roman" pitchFamily="18" charset="0"/>
                </a:rPr>
                <a:t>　在三角形和星形两种连接法中</a:t>
              </a:r>
              <a:r>
                <a:rPr kumimoji="1" lang="en-US" altLang="zh-CN" sz="2400" b="1" dirty="0">
                  <a:solidFill>
                    <a:schemeClr val="tx2"/>
                  </a:solidFill>
                  <a:latin typeface="Times New Roman" pitchFamily="18" charset="0"/>
                  <a:cs typeface="Times New Roman" pitchFamily="18" charset="0"/>
                </a:rPr>
                <a:t>,   </a:t>
              </a:r>
              <a:r>
                <a:rPr kumimoji="1" lang="zh-CN" altLang="en-US" sz="2400" b="1" dirty="0">
                  <a:solidFill>
                    <a:schemeClr val="tx2"/>
                  </a:solidFill>
                  <a:latin typeface="Times New Roman" pitchFamily="18" charset="0"/>
                  <a:cs typeface="Times New Roman" pitchFamily="18" charset="0"/>
                </a:rPr>
                <a:t>相电压、相电流以及功率都未改变，仅三角形联结情况下的线电流比星形联结情况下的线电流增大　  倍。</a:t>
              </a:r>
            </a:p>
          </p:txBody>
        </p:sp>
        <p:graphicFrame>
          <p:nvGraphicFramePr>
            <p:cNvPr id="53253" name="Object 5"/>
            <p:cNvGraphicFramePr>
              <a:graphicFrameLocks noChangeAspect="1"/>
            </p:cNvGraphicFramePr>
            <p:nvPr/>
          </p:nvGraphicFramePr>
          <p:xfrm>
            <a:off x="1891" y="3645"/>
            <a:ext cx="294" cy="277"/>
          </p:xfrm>
          <a:graphic>
            <a:graphicData uri="http://schemas.openxmlformats.org/presentationml/2006/ole">
              <mc:AlternateContent xmlns:mc="http://schemas.openxmlformats.org/markup-compatibility/2006">
                <mc:Choice xmlns:v="urn:schemas-microsoft-com:vml" Requires="v">
                  <p:oleObj spid="_x0000_s53422" name="Equation" r:id="rId9" imgW="241300" imgH="228600" progId="Equation.3">
                    <p:embed/>
                  </p:oleObj>
                </mc:Choice>
                <mc:Fallback>
                  <p:oleObj name="Equation" r:id="rId9" imgW="241300" imgH="228600" progId="Equation.3">
                    <p:embed/>
                    <p:pic>
                      <p:nvPicPr>
                        <p:cNvPr id="0" name="Picture 14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91" y="3645"/>
                          <a:ext cx="294" cy="2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 name="灯片编号占位符 5"/>
          <p:cNvSpPr>
            <a:spLocks noGrp="1"/>
          </p:cNvSpPr>
          <p:nvPr>
            <p:ph type="sldNum" sz="quarter" idx="10"/>
          </p:nvPr>
        </p:nvSpPr>
        <p:spPr/>
        <p:txBody>
          <a:bodyPr/>
          <a:lstStyle/>
          <a:p>
            <a:pPr>
              <a:defRPr/>
            </a:pPr>
            <a:fld id="{E4DCDFD6-397A-4776-9F04-AECACB83C822}" type="slidenum">
              <a:rPr lang="zh-CN" altLang="en-US" smtClean="0"/>
              <a:pPr>
                <a:defRPr/>
              </a:pPr>
              <a:t>127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4521"/>
                                        </p:tgtEl>
                                        <p:attrNameLst>
                                          <p:attrName>style.visibility</p:attrName>
                                        </p:attrNameLst>
                                      </p:cBhvr>
                                      <p:to>
                                        <p:strVal val="visible"/>
                                      </p:to>
                                    </p:set>
                                    <p:animEffect transition="in" filter="wipe(left)">
                                      <p:cBhvr>
                                        <p:cTn id="7" dur="500"/>
                                        <p:tgtEl>
                                          <p:spTgt spid="6452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4523"/>
                                        </p:tgtEl>
                                        <p:attrNameLst>
                                          <p:attrName>style.visibility</p:attrName>
                                        </p:attrNameLst>
                                      </p:cBhvr>
                                      <p:to>
                                        <p:strVal val="visible"/>
                                      </p:to>
                                    </p:set>
                                    <p:animEffect transition="in" filter="wipe(left)">
                                      <p:cBhvr>
                                        <p:cTn id="11" dur="500"/>
                                        <p:tgtEl>
                                          <p:spTgt spid="6452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64519"/>
                                        </p:tgtEl>
                                        <p:attrNameLst>
                                          <p:attrName>style.visibility</p:attrName>
                                        </p:attrNameLst>
                                      </p:cBhvr>
                                      <p:to>
                                        <p:strVal val="visible"/>
                                      </p:to>
                                    </p:set>
                                    <p:animEffect transition="in" filter="wipe(left)">
                                      <p:cBhvr>
                                        <p:cTn id="16" dur="500"/>
                                        <p:tgtEl>
                                          <p:spTgt spid="6451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iterate type="lt">
                                    <p:tmAbs val="100"/>
                                  </p:iterate>
                                  <p:childTnLst>
                                    <p:set>
                                      <p:cBhvr>
                                        <p:cTn id="20" dur="1" fill="hold">
                                          <p:stCondLst>
                                            <p:cond delay="0"/>
                                          </p:stCondLst>
                                        </p:cTn>
                                        <p:tgtEl>
                                          <p:spTgt spid="6452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up)">
                                      <p:cBhvr>
                                        <p:cTn id="2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4" grpId="0"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CN" smtClean="0">
                <a:ea typeface="宋体" charset="-122"/>
              </a:rPr>
              <a:t>3.7 </a:t>
            </a:r>
            <a:r>
              <a:rPr lang="zh-CN" altLang="en-US" smtClean="0">
                <a:ea typeface="宋体" charset="-122"/>
              </a:rPr>
              <a:t>非正弦周期交流稳态电路</a:t>
            </a: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128</a:t>
            </a:fld>
            <a:endParaRPr lang="zh-CN" altLang="en-US"/>
          </a:p>
        </p:txBody>
      </p:sp>
      <p:sp>
        <p:nvSpPr>
          <p:cNvPr id="9219" name="Rectangle 3"/>
          <p:cNvSpPr>
            <a:spLocks noGrp="1" noChangeArrowheads="1"/>
          </p:cNvSpPr>
          <p:nvPr>
            <p:ph sz="quarter" idx="11"/>
          </p:nvPr>
        </p:nvSpPr>
        <p:spPr/>
        <p:txBody>
          <a:bodyPr/>
          <a:lstStyle/>
          <a:p>
            <a:pPr>
              <a:lnSpc>
                <a:spcPct val="150000"/>
              </a:lnSpc>
              <a:buFont typeface="Wingdings" pitchFamily="2" charset="2"/>
              <a:buNone/>
            </a:pPr>
            <a:r>
              <a:rPr lang="en-US" altLang="zh-CN" dirty="0" smtClean="0">
                <a:ea typeface="宋体" charset="-122"/>
              </a:rPr>
              <a:t>3.7.0  </a:t>
            </a:r>
            <a:r>
              <a:rPr lang="zh-CN" altLang="en-US" dirty="0" smtClean="0">
                <a:ea typeface="宋体" charset="-122"/>
              </a:rPr>
              <a:t>傅里叶级数复习</a:t>
            </a:r>
          </a:p>
          <a:p>
            <a:pPr>
              <a:lnSpc>
                <a:spcPct val="150000"/>
              </a:lnSpc>
              <a:buFont typeface="Wingdings" pitchFamily="2" charset="2"/>
              <a:buNone/>
            </a:pPr>
            <a:r>
              <a:rPr lang="en-US" altLang="zh-CN" dirty="0" smtClean="0">
                <a:ea typeface="宋体" charset="-122"/>
              </a:rPr>
              <a:t>3.7.1  </a:t>
            </a:r>
            <a:r>
              <a:rPr lang="zh-CN" altLang="en-US" dirty="0" smtClean="0">
                <a:ea typeface="宋体" charset="-122"/>
              </a:rPr>
              <a:t>非正弦周期电压、电流的谐波分解</a:t>
            </a:r>
            <a:endParaRPr lang="en-US" altLang="zh-CN" dirty="0" smtClean="0">
              <a:ea typeface="宋体" charset="-122"/>
            </a:endParaRPr>
          </a:p>
          <a:p>
            <a:pPr>
              <a:lnSpc>
                <a:spcPct val="150000"/>
              </a:lnSpc>
              <a:buFont typeface="Wingdings" pitchFamily="2" charset="2"/>
              <a:buNone/>
            </a:pPr>
            <a:r>
              <a:rPr lang="en-US" altLang="zh-CN" dirty="0" smtClean="0">
                <a:ea typeface="宋体" charset="-122"/>
              </a:rPr>
              <a:t>3.7.2  </a:t>
            </a:r>
            <a:r>
              <a:rPr lang="zh-CN" altLang="en-US" dirty="0" smtClean="0">
                <a:ea typeface="宋体" charset="-122"/>
              </a:rPr>
              <a:t>非正弦周期交流电路的谐波分析方法</a:t>
            </a:r>
            <a:endParaRPr lang="en-US" altLang="zh-CN" dirty="0" smtClean="0">
              <a:ea typeface="宋体" charset="-122"/>
            </a:endParaRPr>
          </a:p>
          <a:p>
            <a:pPr>
              <a:lnSpc>
                <a:spcPct val="150000"/>
              </a:lnSpc>
              <a:buFont typeface="Wingdings" pitchFamily="2" charset="2"/>
              <a:buNone/>
            </a:pPr>
            <a:r>
              <a:rPr lang="en-US" altLang="zh-CN" dirty="0" smtClean="0">
                <a:ea typeface="宋体" charset="-122"/>
              </a:rPr>
              <a:t>3.7.3  </a:t>
            </a:r>
            <a:r>
              <a:rPr lang="zh-CN" altLang="en-US" dirty="0" smtClean="0">
                <a:ea typeface="宋体" charset="-122"/>
              </a:rPr>
              <a:t>非正弦周期量的有效值</a:t>
            </a:r>
          </a:p>
          <a:p>
            <a:pPr>
              <a:lnSpc>
                <a:spcPct val="150000"/>
              </a:lnSpc>
              <a:buFont typeface="Wingdings" pitchFamily="2" charset="2"/>
              <a:buNone/>
            </a:pPr>
            <a:r>
              <a:rPr lang="en-US" altLang="zh-CN" dirty="0" smtClean="0">
                <a:ea typeface="宋体" charset="-122"/>
              </a:rPr>
              <a:t>3.7.4 </a:t>
            </a:r>
            <a:r>
              <a:rPr lang="zh-CN" altLang="en-US" dirty="0" smtClean="0">
                <a:ea typeface="宋体" charset="-122"/>
              </a:rPr>
              <a:t>非正弦周期交流电路的计算</a:t>
            </a:r>
          </a:p>
          <a:p>
            <a:pPr>
              <a:lnSpc>
                <a:spcPct val="150000"/>
              </a:lnSpc>
              <a:buFont typeface="Wingdings" pitchFamily="2" charset="2"/>
              <a:buNone/>
            </a:pPr>
            <a:r>
              <a:rPr lang="en-US" altLang="zh-CN" dirty="0" smtClean="0">
                <a:ea typeface="宋体" charset="-122"/>
              </a:rPr>
              <a:t>3.7.5 </a:t>
            </a:r>
            <a:r>
              <a:rPr lang="zh-CN" altLang="en-US" dirty="0" smtClean="0">
                <a:ea typeface="宋体" charset="-122"/>
              </a:rPr>
              <a:t>非正弦周期交流电路的功率</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9219">
                                            <p:txEl>
                                              <p:pRg st="0" end="0"/>
                                            </p:txEl>
                                          </p:spTgt>
                                        </p:tgtEl>
                                        <p:attrNameLst>
                                          <p:attrName>style.visibility</p:attrName>
                                        </p:attrNameLst>
                                      </p:cBhvr>
                                      <p:to>
                                        <p:strVal val="visible"/>
                                      </p:to>
                                    </p:set>
                                  </p:childTnLst>
                                </p:cTn>
                              </p:par>
                            </p:childTnLst>
                          </p:cTn>
                        </p:par>
                        <p:par>
                          <p:cTn id="7" fill="hold" nodeType="afterGroup">
                            <p:stCondLst>
                              <p:cond delay="551"/>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9219">
                                            <p:txEl>
                                              <p:pRg st="1" end="1"/>
                                            </p:txEl>
                                          </p:spTgt>
                                        </p:tgtEl>
                                        <p:attrNameLst>
                                          <p:attrName>style.visibility</p:attrName>
                                        </p:attrNameLst>
                                      </p:cBhvr>
                                      <p:to>
                                        <p:strVal val="visible"/>
                                      </p:to>
                                    </p:set>
                                  </p:childTnLst>
                                </p:cTn>
                              </p:par>
                            </p:childTnLst>
                          </p:cTn>
                        </p:par>
                        <p:par>
                          <p:cTn id="10" fill="hold" nodeType="afterGroup">
                            <p:stCondLst>
                              <p:cond delay="1502"/>
                            </p:stCondLst>
                            <p:childTnLst>
                              <p:par>
                                <p:cTn id="11" presetID="1" presetClass="entr" presetSubtype="0" fill="hold" grpId="0" nodeType="afterEffect">
                                  <p:stCondLst>
                                    <p:cond delay="0"/>
                                  </p:stCondLst>
                                  <p:iterate type="lt">
                                    <p:tmAbs val="50"/>
                                  </p:iterate>
                                  <p:childTnLst>
                                    <p:set>
                                      <p:cBhvr>
                                        <p:cTn id="12" dur="1" fill="hold">
                                          <p:stCondLst>
                                            <p:cond delay="0"/>
                                          </p:stCondLst>
                                        </p:cTn>
                                        <p:tgtEl>
                                          <p:spTgt spid="9219">
                                            <p:txEl>
                                              <p:pRg st="2" end="2"/>
                                            </p:txEl>
                                          </p:spTgt>
                                        </p:tgtEl>
                                        <p:attrNameLst>
                                          <p:attrName>style.visibility</p:attrName>
                                        </p:attrNameLst>
                                      </p:cBhvr>
                                      <p:to>
                                        <p:strVal val="visible"/>
                                      </p:to>
                                    </p:set>
                                  </p:childTnLst>
                                </p:cTn>
                              </p:par>
                            </p:childTnLst>
                          </p:cTn>
                        </p:par>
                        <p:par>
                          <p:cTn id="13" fill="hold" nodeType="withGroup">
                            <p:stCondLst>
                              <p:cond delay="2503"/>
                            </p:stCondLst>
                            <p:childTnLst>
                              <p:par>
                                <p:cTn id="14" presetID="1" presetClass="entr" presetSubtype="0" fill="hold" grpId="0" nodeType="afterEffect">
                                  <p:stCondLst>
                                    <p:cond delay="0"/>
                                  </p:stCondLst>
                                  <p:iterate type="lt">
                                    <p:tmAbs val="50"/>
                                  </p:iterate>
                                  <p:childTnLst>
                                    <p:set>
                                      <p:cBhvr>
                                        <p:cTn id="15" dur="1" fill="hold">
                                          <p:stCondLst>
                                            <p:cond delay="0"/>
                                          </p:stCondLst>
                                        </p:cTn>
                                        <p:tgtEl>
                                          <p:spTgt spid="9219">
                                            <p:txEl>
                                              <p:pRg st="3" end="3"/>
                                            </p:txEl>
                                          </p:spTgt>
                                        </p:tgtEl>
                                        <p:attrNameLst>
                                          <p:attrName>style.visibility</p:attrName>
                                        </p:attrNameLst>
                                      </p:cBhvr>
                                      <p:to>
                                        <p:strVal val="visible"/>
                                      </p:to>
                                    </p:set>
                                  </p:childTnLst>
                                </p:cTn>
                              </p:par>
                            </p:childTnLst>
                          </p:cTn>
                        </p:par>
                        <p:par>
                          <p:cTn id="16" fill="hold" nodeType="afterGroup">
                            <p:stCondLst>
                              <p:cond delay="3204"/>
                            </p:stCondLst>
                            <p:childTnLst>
                              <p:par>
                                <p:cTn id="17" presetID="1" presetClass="entr" presetSubtype="0" fill="hold" grpId="0" nodeType="afterEffect">
                                  <p:stCondLst>
                                    <p:cond delay="0"/>
                                  </p:stCondLst>
                                  <p:iterate type="lt">
                                    <p:tmAbs val="50"/>
                                  </p:iterate>
                                  <p:childTnLst>
                                    <p:set>
                                      <p:cBhvr>
                                        <p:cTn id="18" dur="1" fill="hold">
                                          <p:stCondLst>
                                            <p:cond delay="0"/>
                                          </p:stCondLst>
                                        </p:cTn>
                                        <p:tgtEl>
                                          <p:spTgt spid="9219">
                                            <p:txEl>
                                              <p:pRg st="4" end="4"/>
                                            </p:txEl>
                                          </p:spTgt>
                                        </p:tgtEl>
                                        <p:attrNameLst>
                                          <p:attrName>style.visibility</p:attrName>
                                        </p:attrNameLst>
                                      </p:cBhvr>
                                      <p:to>
                                        <p:strVal val="visible"/>
                                      </p:to>
                                    </p:set>
                                  </p:childTnLst>
                                </p:cTn>
                              </p:par>
                            </p:childTnLst>
                          </p:cTn>
                        </p:par>
                        <p:par>
                          <p:cTn id="19" fill="hold" nodeType="afterGroup">
                            <p:stCondLst>
                              <p:cond delay="4005"/>
                            </p:stCondLst>
                            <p:childTnLst>
                              <p:par>
                                <p:cTn id="20" presetID="1" presetClass="entr" presetSubtype="0" fill="hold" grpId="0" nodeType="afterEffect">
                                  <p:stCondLst>
                                    <p:cond delay="0"/>
                                  </p:stCondLst>
                                  <p:iterate type="lt">
                                    <p:tmAbs val="50"/>
                                  </p:iterate>
                                  <p:childTnLst>
                                    <p:set>
                                      <p:cBhvr>
                                        <p:cTn id="21"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bldLvl="5"/>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a:xfrm>
            <a:off x="899592" y="44624"/>
            <a:ext cx="7607300" cy="708025"/>
          </a:xfrm>
        </p:spPr>
        <p:txBody>
          <a:bodyPr>
            <a:spAutoFit/>
          </a:bodyPr>
          <a:lstStyle/>
          <a:p>
            <a:r>
              <a:rPr lang="en-US" altLang="zh-CN" dirty="0" smtClean="0">
                <a:ea typeface="宋体" charset="-122"/>
              </a:rPr>
              <a:t>3.7.0  </a:t>
            </a:r>
            <a:r>
              <a:rPr lang="zh-CN" altLang="en-US" dirty="0" smtClean="0">
                <a:ea typeface="宋体" charset="-122"/>
              </a:rPr>
              <a:t>傅里叶级数复习</a:t>
            </a:r>
          </a:p>
        </p:txBody>
      </p:sp>
      <p:sp>
        <p:nvSpPr>
          <p:cNvPr id="99332" name="Text Box 4"/>
          <p:cNvSpPr txBox="1">
            <a:spLocks noChangeArrowheads="1"/>
          </p:cNvSpPr>
          <p:nvPr/>
        </p:nvSpPr>
        <p:spPr bwMode="auto">
          <a:xfrm>
            <a:off x="179512" y="800179"/>
            <a:ext cx="2659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dirty="0">
                <a:solidFill>
                  <a:schemeClr val="tx2"/>
                </a:solidFill>
                <a:latin typeface="Times New Roman" pitchFamily="18" charset="0"/>
                <a:cs typeface="Times New Roman" pitchFamily="18" charset="0"/>
              </a:rPr>
              <a:t>满足狄里赫利条件</a:t>
            </a:r>
          </a:p>
        </p:txBody>
      </p:sp>
      <p:sp>
        <p:nvSpPr>
          <p:cNvPr id="99333" name="Text Box 5"/>
          <p:cNvSpPr txBox="1">
            <a:spLocks noChangeArrowheads="1"/>
          </p:cNvSpPr>
          <p:nvPr/>
        </p:nvSpPr>
        <p:spPr bwMode="auto">
          <a:xfrm>
            <a:off x="833438" y="1666875"/>
            <a:ext cx="6677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dirty="0">
                <a:solidFill>
                  <a:schemeClr val="tx2"/>
                </a:solidFill>
                <a:latin typeface="Times New Roman" pitchFamily="18" charset="0"/>
                <a:cs typeface="Times New Roman" pitchFamily="18" charset="0"/>
              </a:rPr>
              <a:t>2. </a:t>
            </a:r>
            <a:r>
              <a:rPr kumimoji="1" lang="zh-CN" altLang="en-US" sz="2400" b="1" dirty="0">
                <a:solidFill>
                  <a:schemeClr val="tx2"/>
                </a:solidFill>
                <a:latin typeface="Times New Roman" pitchFamily="18" charset="0"/>
                <a:cs typeface="Times New Roman" pitchFamily="18" charset="0"/>
              </a:rPr>
              <a:t>在函数的一个周期内，只有有限个极值；</a:t>
            </a:r>
          </a:p>
        </p:txBody>
      </p:sp>
      <p:sp>
        <p:nvSpPr>
          <p:cNvPr id="99334" name="Text Box 6"/>
          <p:cNvSpPr txBox="1">
            <a:spLocks noChangeArrowheads="1"/>
          </p:cNvSpPr>
          <p:nvPr/>
        </p:nvSpPr>
        <p:spPr bwMode="auto">
          <a:xfrm>
            <a:off x="833438" y="1262063"/>
            <a:ext cx="2349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chemeClr val="tx2"/>
                </a:solidFill>
                <a:latin typeface="Times New Roman" pitchFamily="18" charset="0"/>
                <a:cs typeface="Times New Roman" pitchFamily="18" charset="0"/>
              </a:rPr>
              <a:t>1. </a:t>
            </a:r>
            <a:r>
              <a:rPr kumimoji="1" lang="zh-CN" altLang="en-US" sz="2400" b="1">
                <a:solidFill>
                  <a:schemeClr val="tx2"/>
                </a:solidFill>
                <a:latin typeface="Times New Roman" pitchFamily="18" charset="0"/>
                <a:cs typeface="Times New Roman" pitchFamily="18" charset="0"/>
              </a:rPr>
              <a:t>函数值有限；</a:t>
            </a:r>
          </a:p>
        </p:txBody>
      </p:sp>
      <p:sp>
        <p:nvSpPr>
          <p:cNvPr id="99335" name="Text Box 7"/>
          <p:cNvSpPr txBox="1">
            <a:spLocks noChangeArrowheads="1"/>
          </p:cNvSpPr>
          <p:nvPr/>
        </p:nvSpPr>
        <p:spPr bwMode="auto">
          <a:xfrm>
            <a:off x="833438" y="2071688"/>
            <a:ext cx="8153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chemeClr val="tx2"/>
                </a:solidFill>
                <a:latin typeface="Times New Roman" pitchFamily="18" charset="0"/>
                <a:cs typeface="Times New Roman" pitchFamily="18" charset="0"/>
              </a:rPr>
              <a:t>3. </a:t>
            </a:r>
            <a:r>
              <a:rPr kumimoji="1" lang="zh-CN" altLang="en-US" sz="2400" b="1">
                <a:solidFill>
                  <a:schemeClr val="tx2"/>
                </a:solidFill>
                <a:latin typeface="Times New Roman" pitchFamily="18" charset="0"/>
                <a:cs typeface="Times New Roman" pitchFamily="18" charset="0"/>
              </a:rPr>
              <a:t>在函数的一个周期内连续或只有有限个第一类间断点。</a:t>
            </a:r>
          </a:p>
        </p:txBody>
      </p:sp>
      <p:sp>
        <p:nvSpPr>
          <p:cNvPr id="99336" name="Text Box 8"/>
          <p:cNvSpPr txBox="1">
            <a:spLocks noChangeArrowheads="1"/>
          </p:cNvSpPr>
          <p:nvPr/>
        </p:nvSpPr>
        <p:spPr bwMode="auto">
          <a:xfrm>
            <a:off x="442913" y="2530475"/>
            <a:ext cx="815340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zh-CN" altLang="en-US" sz="2400" b="1" dirty="0">
                <a:solidFill>
                  <a:schemeClr val="tx2"/>
                </a:solidFill>
                <a:latin typeface="Times New Roman" pitchFamily="18" charset="0"/>
                <a:cs typeface="Times New Roman" pitchFamily="18" charset="0"/>
              </a:rPr>
              <a:t>的周期为</a:t>
            </a:r>
            <a:r>
              <a:rPr kumimoji="1" lang="zh-CN" altLang="en-US" sz="2400" b="1" i="1" dirty="0">
                <a:solidFill>
                  <a:schemeClr val="tx2"/>
                </a:solidFill>
                <a:latin typeface="Times New Roman" pitchFamily="18" charset="0"/>
                <a:cs typeface="Times New Roman" pitchFamily="18" charset="0"/>
              </a:rPr>
              <a:t> </a:t>
            </a:r>
            <a:r>
              <a:rPr kumimoji="1" lang="en-US" altLang="zh-CN" sz="2400" b="1" i="1" dirty="0">
                <a:solidFill>
                  <a:schemeClr val="tx2"/>
                </a:solidFill>
                <a:latin typeface="Times New Roman" pitchFamily="18" charset="0"/>
                <a:cs typeface="Times New Roman" pitchFamily="18" charset="0"/>
              </a:rPr>
              <a:t>T </a:t>
            </a:r>
            <a:r>
              <a:rPr kumimoji="1" lang="zh-CN" altLang="en-US" sz="2400" b="1" dirty="0">
                <a:solidFill>
                  <a:schemeClr val="tx2"/>
                </a:solidFill>
                <a:latin typeface="Times New Roman" pitchFamily="18" charset="0"/>
                <a:cs typeface="Times New Roman" pitchFamily="18" charset="0"/>
              </a:rPr>
              <a:t>的函数构成函数空间，在函数空间上存在一个完备的正交基函数系：</a:t>
            </a:r>
          </a:p>
        </p:txBody>
      </p:sp>
      <p:graphicFrame>
        <p:nvGraphicFramePr>
          <p:cNvPr id="99337" name="Object 2"/>
          <p:cNvGraphicFramePr>
            <a:graphicFrameLocks noChangeAspect="1"/>
          </p:cNvGraphicFramePr>
          <p:nvPr>
            <p:extLst>
              <p:ext uri="{D42A27DB-BD31-4B8C-83A1-F6EECF244321}">
                <p14:modId xmlns:p14="http://schemas.microsoft.com/office/powerpoint/2010/main" val="2671414153"/>
              </p:ext>
            </p:extLst>
          </p:nvPr>
        </p:nvGraphicFramePr>
        <p:xfrm>
          <a:off x="3663950" y="3094038"/>
          <a:ext cx="3856038" cy="782637"/>
        </p:xfrm>
        <a:graphic>
          <a:graphicData uri="http://schemas.openxmlformats.org/presentationml/2006/ole">
            <mc:AlternateContent xmlns:mc="http://schemas.openxmlformats.org/markup-compatibility/2006">
              <mc:Choice xmlns:v="urn:schemas-microsoft-com:vml" Requires="v">
                <p:oleObj spid="_x0000_s54363" name="Equation" r:id="rId3" imgW="2120760" imgH="431640" progId="">
                  <p:embed/>
                </p:oleObj>
              </mc:Choice>
              <mc:Fallback>
                <p:oleObj name="Equation" r:id="rId3" imgW="2120760" imgH="431640" progId="">
                  <p:embed/>
                  <p:pic>
                    <p:nvPicPr>
                      <p:cNvPr id="0" name="Picture 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3950" y="3094038"/>
                        <a:ext cx="3856038" cy="782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38" name="Text Box 10"/>
          <p:cNvSpPr txBox="1">
            <a:spLocks noChangeArrowheads="1"/>
          </p:cNvSpPr>
          <p:nvPr/>
        </p:nvSpPr>
        <p:spPr bwMode="auto">
          <a:xfrm>
            <a:off x="625475" y="4946650"/>
            <a:ext cx="2646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基函数的正交性：</a:t>
            </a:r>
          </a:p>
        </p:txBody>
      </p:sp>
      <p:graphicFrame>
        <p:nvGraphicFramePr>
          <p:cNvPr id="99339" name="Object 3"/>
          <p:cNvGraphicFramePr>
            <a:graphicFrameLocks noChangeAspect="1"/>
          </p:cNvGraphicFramePr>
          <p:nvPr>
            <p:extLst>
              <p:ext uri="{D42A27DB-BD31-4B8C-83A1-F6EECF244321}">
                <p14:modId xmlns:p14="http://schemas.microsoft.com/office/powerpoint/2010/main" val="3033649338"/>
              </p:ext>
            </p:extLst>
          </p:nvPr>
        </p:nvGraphicFramePr>
        <p:xfrm>
          <a:off x="3694113" y="3868315"/>
          <a:ext cx="4429125" cy="2513013"/>
        </p:xfrm>
        <a:graphic>
          <a:graphicData uri="http://schemas.openxmlformats.org/presentationml/2006/ole">
            <mc:AlternateContent xmlns:mc="http://schemas.openxmlformats.org/markup-compatibility/2006">
              <mc:Choice xmlns:v="urn:schemas-microsoft-com:vml" Requires="v">
                <p:oleObj spid="_x0000_s54364" name="Equation" r:id="rId5" imgW="2552400" imgH="1447560" progId="">
                  <p:embed/>
                </p:oleObj>
              </mc:Choice>
              <mc:Fallback>
                <p:oleObj name="Equation" r:id="rId5" imgW="2552400" imgH="1447560" progId="">
                  <p:embed/>
                  <p:pic>
                    <p:nvPicPr>
                      <p:cNvPr id="0" name="Picture 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4113" y="3868315"/>
                        <a:ext cx="4429125" cy="2513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129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9332"/>
                                        </p:tgtEl>
                                        <p:attrNameLst>
                                          <p:attrName>style.visibility</p:attrName>
                                        </p:attrNameLst>
                                      </p:cBhvr>
                                      <p:to>
                                        <p:strVal val="visible"/>
                                      </p:to>
                                    </p:set>
                                    <p:animEffect transition="in" filter="wipe(left)">
                                      <p:cBhvr>
                                        <p:cTn id="7" dur="500"/>
                                        <p:tgtEl>
                                          <p:spTgt spid="9933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9334"/>
                                        </p:tgtEl>
                                        <p:attrNameLst>
                                          <p:attrName>style.visibility</p:attrName>
                                        </p:attrNameLst>
                                      </p:cBhvr>
                                      <p:to>
                                        <p:strVal val="visible"/>
                                      </p:to>
                                    </p:set>
                                    <p:animEffect transition="in" filter="wipe(left)">
                                      <p:cBhvr>
                                        <p:cTn id="11" dur="500"/>
                                        <p:tgtEl>
                                          <p:spTgt spid="99334"/>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9333"/>
                                        </p:tgtEl>
                                        <p:attrNameLst>
                                          <p:attrName>style.visibility</p:attrName>
                                        </p:attrNameLst>
                                      </p:cBhvr>
                                      <p:to>
                                        <p:strVal val="visible"/>
                                      </p:to>
                                    </p:set>
                                    <p:animEffect transition="in" filter="wipe(left)">
                                      <p:cBhvr>
                                        <p:cTn id="15" dur="500"/>
                                        <p:tgtEl>
                                          <p:spTgt spid="99333"/>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9335"/>
                                        </p:tgtEl>
                                        <p:attrNameLst>
                                          <p:attrName>style.visibility</p:attrName>
                                        </p:attrNameLst>
                                      </p:cBhvr>
                                      <p:to>
                                        <p:strVal val="visible"/>
                                      </p:to>
                                    </p:set>
                                    <p:animEffect transition="in" filter="wipe(left)">
                                      <p:cBhvr>
                                        <p:cTn id="19" dur="500"/>
                                        <p:tgtEl>
                                          <p:spTgt spid="99335"/>
                                        </p:tgtEl>
                                      </p:cBhvr>
                                    </p:animEffect>
                                  </p:childTnLst>
                                </p:cTn>
                              </p:par>
                            </p:childTnLst>
                          </p:cTn>
                        </p:par>
                        <p:par>
                          <p:cTn id="20" fill="hold" nodeType="afterGroup">
                            <p:stCondLst>
                              <p:cond delay="2000"/>
                            </p:stCondLst>
                            <p:childTnLst>
                              <p:par>
                                <p:cTn id="21" presetID="1" presetClass="entr" presetSubtype="0" fill="hold" grpId="0" nodeType="afterEffect">
                                  <p:stCondLst>
                                    <p:cond delay="0"/>
                                  </p:stCondLst>
                                  <p:iterate type="lt">
                                    <p:tmAbs val="100"/>
                                  </p:iterate>
                                  <p:childTnLst>
                                    <p:set>
                                      <p:cBhvr>
                                        <p:cTn id="22" dur="1" fill="hold">
                                          <p:stCondLst>
                                            <p:cond delay="0"/>
                                          </p:stCondLst>
                                        </p:cTn>
                                        <p:tgtEl>
                                          <p:spTgt spid="99336"/>
                                        </p:tgtEl>
                                        <p:attrNameLst>
                                          <p:attrName>style.visibility</p:attrName>
                                        </p:attrNameLst>
                                      </p:cBhvr>
                                      <p:to>
                                        <p:strVal val="visible"/>
                                      </p:to>
                                    </p:set>
                                  </p:childTnLst>
                                </p:cTn>
                              </p:par>
                            </p:childTnLst>
                          </p:cTn>
                        </p:par>
                        <p:par>
                          <p:cTn id="23" fill="hold" nodeType="afterGroup">
                            <p:stCondLst>
                              <p:cond delay="5401"/>
                            </p:stCondLst>
                            <p:childTnLst>
                              <p:par>
                                <p:cTn id="24" presetID="22" presetClass="entr" presetSubtype="8" fill="hold" nodeType="afterEffect">
                                  <p:stCondLst>
                                    <p:cond delay="0"/>
                                  </p:stCondLst>
                                  <p:childTnLst>
                                    <p:set>
                                      <p:cBhvr>
                                        <p:cTn id="25" dur="1" fill="hold">
                                          <p:stCondLst>
                                            <p:cond delay="0"/>
                                          </p:stCondLst>
                                        </p:cTn>
                                        <p:tgtEl>
                                          <p:spTgt spid="99337"/>
                                        </p:tgtEl>
                                        <p:attrNameLst>
                                          <p:attrName>style.visibility</p:attrName>
                                        </p:attrNameLst>
                                      </p:cBhvr>
                                      <p:to>
                                        <p:strVal val="visible"/>
                                      </p:to>
                                    </p:set>
                                    <p:animEffect transition="in" filter="wipe(left)">
                                      <p:cBhvr>
                                        <p:cTn id="26" dur="500"/>
                                        <p:tgtEl>
                                          <p:spTgt spid="9933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99338"/>
                                        </p:tgtEl>
                                        <p:attrNameLst>
                                          <p:attrName>style.visibility</p:attrName>
                                        </p:attrNameLst>
                                      </p:cBhvr>
                                      <p:to>
                                        <p:strVal val="visible"/>
                                      </p:to>
                                    </p:set>
                                    <p:animEffect transition="in" filter="wipe(left)">
                                      <p:cBhvr>
                                        <p:cTn id="31" dur="500"/>
                                        <p:tgtEl>
                                          <p:spTgt spid="99338"/>
                                        </p:tgtEl>
                                      </p:cBhvr>
                                    </p:animEffect>
                                  </p:childTnLst>
                                </p:cTn>
                              </p:par>
                            </p:childTnLst>
                          </p:cTn>
                        </p:par>
                        <p:par>
                          <p:cTn id="32" fill="hold" nodeType="afterGroup">
                            <p:stCondLst>
                              <p:cond delay="500"/>
                            </p:stCondLst>
                            <p:childTnLst>
                              <p:par>
                                <p:cTn id="33" presetID="22" presetClass="entr" presetSubtype="1" fill="hold" nodeType="afterEffect">
                                  <p:stCondLst>
                                    <p:cond delay="0"/>
                                  </p:stCondLst>
                                  <p:childTnLst>
                                    <p:set>
                                      <p:cBhvr>
                                        <p:cTn id="34" dur="1" fill="hold">
                                          <p:stCondLst>
                                            <p:cond delay="0"/>
                                          </p:stCondLst>
                                        </p:cTn>
                                        <p:tgtEl>
                                          <p:spTgt spid="99339"/>
                                        </p:tgtEl>
                                        <p:attrNameLst>
                                          <p:attrName>style.visibility</p:attrName>
                                        </p:attrNameLst>
                                      </p:cBhvr>
                                      <p:to>
                                        <p:strVal val="visible"/>
                                      </p:to>
                                    </p:set>
                                    <p:animEffect transition="in" filter="wipe(up)">
                                      <p:cBhvr>
                                        <p:cTn id="35" dur="500"/>
                                        <p:tgtEl>
                                          <p:spTgt spid="99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utoUpdateAnimBg="0"/>
      <p:bldP spid="99333" grpId="0" autoUpdateAnimBg="0"/>
      <p:bldP spid="99334" grpId="0" autoUpdateAnimBg="0"/>
      <p:bldP spid="99335" grpId="0" autoUpdateAnimBg="0"/>
      <p:bldP spid="99336" grpId="0" autoUpdateAnimBg="0"/>
      <p:bldP spid="9933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9" name="Rectangle 2"/>
          <p:cNvSpPr>
            <a:spLocks noGrp="1" noChangeArrowheads="1"/>
          </p:cNvSpPr>
          <p:nvPr>
            <p:ph type="title"/>
          </p:nvPr>
        </p:nvSpPr>
        <p:spPr/>
        <p:txBody>
          <a:bodyPr/>
          <a:lstStyle/>
          <a:p>
            <a:pPr eaLnBrk="1" hangingPunct="1"/>
            <a:r>
              <a:rPr lang="en-US" altLang="zh-CN" sz="3200" smtClean="0">
                <a:ea typeface="宋体" charset="-122"/>
              </a:rPr>
              <a:t>3.2</a:t>
            </a:r>
            <a:r>
              <a:rPr lang="zh-CN" altLang="en-US" sz="3200" smtClean="0">
                <a:ea typeface="宋体" charset="-122"/>
              </a:rPr>
              <a:t>正弦量的相量表示法及相量图</a:t>
            </a:r>
            <a:r>
              <a:rPr lang="zh-CN" altLang="en-US" sz="3200" smtClean="0">
                <a:ea typeface="楷体_GB2312" pitchFamily="49" charset="-122"/>
              </a:rPr>
              <a:t>（续</a:t>
            </a:r>
            <a:r>
              <a:rPr lang="en-US" altLang="zh-CN" sz="3200" smtClean="0">
                <a:ea typeface="楷体_GB2312" pitchFamily="49" charset="-122"/>
              </a:rPr>
              <a:t>3</a:t>
            </a:r>
            <a:r>
              <a:rPr lang="zh-CN" altLang="en-US" sz="3200" smtClean="0">
                <a:ea typeface="楷体_GB2312" pitchFamily="49" charset="-122"/>
              </a:rPr>
              <a:t>）</a:t>
            </a:r>
            <a:endParaRPr lang="zh-CN" altLang="en-US" sz="3200" smtClean="0">
              <a:ea typeface="宋体" charset="-122"/>
            </a:endParaRPr>
          </a:p>
        </p:txBody>
      </p:sp>
      <p:sp>
        <p:nvSpPr>
          <p:cNvPr id="8210" name="Rectangle 3"/>
          <p:cNvSpPr>
            <a:spLocks noGrp="1" noChangeArrowheads="1"/>
          </p:cNvSpPr>
          <p:nvPr>
            <p:ph sz="quarter" idx="11"/>
          </p:nvPr>
        </p:nvSpPr>
        <p:spPr>
          <a:xfrm>
            <a:off x="35496" y="620688"/>
            <a:ext cx="8892480" cy="5544616"/>
          </a:xfrm>
        </p:spPr>
        <p:txBody>
          <a:bodyPr/>
          <a:lstStyle/>
          <a:p>
            <a:pPr eaLnBrk="1" hangingPunct="1"/>
            <a:r>
              <a:rPr lang="zh-CN" altLang="en-US" smtClean="0">
                <a:ea typeface="宋体" charset="-122"/>
              </a:rPr>
              <a:t>小结：正弦波的四种表示法</a:t>
            </a:r>
          </a:p>
        </p:txBody>
      </p:sp>
      <p:sp>
        <p:nvSpPr>
          <p:cNvPr id="47108" name="Rectangle 4"/>
          <p:cNvSpPr>
            <a:spLocks noChangeArrowheads="1"/>
          </p:cNvSpPr>
          <p:nvPr/>
        </p:nvSpPr>
        <p:spPr bwMode="auto">
          <a:xfrm>
            <a:off x="480442" y="1605409"/>
            <a:ext cx="923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2400" b="1">
                <a:solidFill>
                  <a:schemeClr val="tx2"/>
                </a:solidFill>
                <a:latin typeface="宋体" charset="-122"/>
              </a:rPr>
              <a:t>波形图</a:t>
            </a:r>
            <a:endParaRPr lang="zh-CN" altLang="en-US" sz="2400" b="1">
              <a:solidFill>
                <a:schemeClr val="tx2"/>
              </a:solidFill>
            </a:endParaRPr>
          </a:p>
        </p:txBody>
      </p:sp>
      <p:grpSp>
        <p:nvGrpSpPr>
          <p:cNvPr id="2" name="Group 5"/>
          <p:cNvGrpSpPr>
            <a:grpSpLocks/>
          </p:cNvGrpSpPr>
          <p:nvPr/>
        </p:nvGrpSpPr>
        <p:grpSpPr bwMode="auto">
          <a:xfrm>
            <a:off x="1375792" y="1272034"/>
            <a:ext cx="4448175" cy="2062163"/>
            <a:chOff x="1872" y="522"/>
            <a:chExt cx="2802" cy="1299"/>
          </a:xfrm>
        </p:grpSpPr>
        <p:grpSp>
          <p:nvGrpSpPr>
            <p:cNvPr id="8229" name="Group 6"/>
            <p:cNvGrpSpPr>
              <a:grpSpLocks/>
            </p:cNvGrpSpPr>
            <p:nvPr/>
          </p:nvGrpSpPr>
          <p:grpSpPr bwMode="auto">
            <a:xfrm>
              <a:off x="2064" y="816"/>
              <a:ext cx="2100" cy="887"/>
              <a:chOff x="2064" y="816"/>
              <a:chExt cx="2100" cy="887"/>
            </a:xfrm>
          </p:grpSpPr>
          <p:sp>
            <p:nvSpPr>
              <p:cNvPr id="8241" name="Freeform 7"/>
              <p:cNvSpPr>
                <a:spLocks/>
              </p:cNvSpPr>
              <p:nvPr/>
            </p:nvSpPr>
            <p:spPr bwMode="auto">
              <a:xfrm>
                <a:off x="2064" y="816"/>
                <a:ext cx="1051" cy="445"/>
              </a:xfrm>
              <a:custGeom>
                <a:avLst/>
                <a:gdLst>
                  <a:gd name="T0" fmla="*/ 0 w 947"/>
                  <a:gd name="T1" fmla="*/ 1291 h 341"/>
                  <a:gd name="T2" fmla="*/ 141 w 947"/>
                  <a:gd name="T3" fmla="*/ 932 h 341"/>
                  <a:gd name="T4" fmla="*/ 273 w 947"/>
                  <a:gd name="T5" fmla="*/ 636 h 341"/>
                  <a:gd name="T6" fmla="*/ 403 w 947"/>
                  <a:gd name="T7" fmla="*/ 363 h 341"/>
                  <a:gd name="T8" fmla="*/ 547 w 947"/>
                  <a:gd name="T9" fmla="*/ 161 h 341"/>
                  <a:gd name="T10" fmla="*/ 658 w 947"/>
                  <a:gd name="T11" fmla="*/ 46 h 341"/>
                  <a:gd name="T12" fmla="*/ 787 w 947"/>
                  <a:gd name="T13" fmla="*/ 0 h 341"/>
                  <a:gd name="T14" fmla="*/ 929 w 947"/>
                  <a:gd name="T15" fmla="*/ 46 h 341"/>
                  <a:gd name="T16" fmla="*/ 1059 w 947"/>
                  <a:gd name="T17" fmla="*/ 161 h 341"/>
                  <a:gd name="T18" fmla="*/ 1191 w 947"/>
                  <a:gd name="T19" fmla="*/ 363 h 341"/>
                  <a:gd name="T20" fmla="*/ 1322 w 947"/>
                  <a:gd name="T21" fmla="*/ 636 h 341"/>
                  <a:gd name="T22" fmla="*/ 1463 w 947"/>
                  <a:gd name="T23" fmla="*/ 951 h 341"/>
                  <a:gd name="T24" fmla="*/ 1594 w 947"/>
                  <a:gd name="T25" fmla="*/ 1291 h 3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7"/>
                  <a:gd name="T40" fmla="*/ 0 h 341"/>
                  <a:gd name="T41" fmla="*/ 947 w 947"/>
                  <a:gd name="T42" fmla="*/ 341 h 3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7" h="341">
                    <a:moveTo>
                      <a:pt x="0" y="341"/>
                    </a:moveTo>
                    <a:lnTo>
                      <a:pt x="84" y="246"/>
                    </a:lnTo>
                    <a:lnTo>
                      <a:pt x="162" y="168"/>
                    </a:lnTo>
                    <a:lnTo>
                      <a:pt x="240" y="96"/>
                    </a:lnTo>
                    <a:lnTo>
                      <a:pt x="324" y="42"/>
                    </a:lnTo>
                    <a:lnTo>
                      <a:pt x="390" y="12"/>
                    </a:lnTo>
                    <a:lnTo>
                      <a:pt x="468" y="0"/>
                    </a:lnTo>
                    <a:lnTo>
                      <a:pt x="551" y="12"/>
                    </a:lnTo>
                    <a:lnTo>
                      <a:pt x="629" y="42"/>
                    </a:lnTo>
                    <a:lnTo>
                      <a:pt x="707" y="96"/>
                    </a:lnTo>
                    <a:lnTo>
                      <a:pt x="785" y="168"/>
                    </a:lnTo>
                    <a:lnTo>
                      <a:pt x="869" y="251"/>
                    </a:lnTo>
                    <a:lnTo>
                      <a:pt x="947" y="341"/>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tx2"/>
                  </a:solidFill>
                  <a:latin typeface="Times New Roman" pitchFamily="18" charset="0"/>
                  <a:cs typeface="Times New Roman" pitchFamily="18" charset="0"/>
                </a:endParaRPr>
              </a:p>
            </p:txBody>
          </p:sp>
          <p:sp>
            <p:nvSpPr>
              <p:cNvPr id="8242" name="Freeform 8"/>
              <p:cNvSpPr>
                <a:spLocks/>
              </p:cNvSpPr>
              <p:nvPr/>
            </p:nvSpPr>
            <p:spPr bwMode="auto">
              <a:xfrm>
                <a:off x="3115" y="1258"/>
                <a:ext cx="1049" cy="445"/>
              </a:xfrm>
              <a:custGeom>
                <a:avLst/>
                <a:gdLst>
                  <a:gd name="T0" fmla="*/ 1586 w 946"/>
                  <a:gd name="T1" fmla="*/ 0 h 341"/>
                  <a:gd name="T2" fmla="*/ 1456 w 946"/>
                  <a:gd name="T3" fmla="*/ 341 h 341"/>
                  <a:gd name="T4" fmla="*/ 1325 w 946"/>
                  <a:gd name="T5" fmla="*/ 655 h 341"/>
                  <a:gd name="T6" fmla="*/ 1185 w 946"/>
                  <a:gd name="T7" fmla="*/ 904 h 341"/>
                  <a:gd name="T8" fmla="*/ 1053 w 946"/>
                  <a:gd name="T9" fmla="*/ 1131 h 341"/>
                  <a:gd name="T10" fmla="*/ 944 w 946"/>
                  <a:gd name="T11" fmla="*/ 1245 h 341"/>
                  <a:gd name="T12" fmla="*/ 803 w 946"/>
                  <a:gd name="T13" fmla="*/ 1291 h 341"/>
                  <a:gd name="T14" fmla="*/ 673 w 946"/>
                  <a:gd name="T15" fmla="*/ 1245 h 341"/>
                  <a:gd name="T16" fmla="*/ 531 w 946"/>
                  <a:gd name="T17" fmla="*/ 1131 h 341"/>
                  <a:gd name="T18" fmla="*/ 400 w 946"/>
                  <a:gd name="T19" fmla="*/ 904 h 341"/>
                  <a:gd name="T20" fmla="*/ 273 w 946"/>
                  <a:gd name="T21" fmla="*/ 655 h 341"/>
                  <a:gd name="T22" fmla="*/ 129 w 946"/>
                  <a:gd name="T23" fmla="*/ 320 h 341"/>
                  <a:gd name="T24" fmla="*/ 0 w 946"/>
                  <a:gd name="T25" fmla="*/ 0 h 3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6"/>
                  <a:gd name="T40" fmla="*/ 0 h 341"/>
                  <a:gd name="T41" fmla="*/ 946 w 946"/>
                  <a:gd name="T42" fmla="*/ 341 h 3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6" h="341">
                    <a:moveTo>
                      <a:pt x="946" y="0"/>
                    </a:moveTo>
                    <a:lnTo>
                      <a:pt x="868" y="90"/>
                    </a:lnTo>
                    <a:lnTo>
                      <a:pt x="791" y="173"/>
                    </a:lnTo>
                    <a:lnTo>
                      <a:pt x="707" y="239"/>
                    </a:lnTo>
                    <a:lnTo>
                      <a:pt x="629" y="299"/>
                    </a:lnTo>
                    <a:lnTo>
                      <a:pt x="563" y="329"/>
                    </a:lnTo>
                    <a:lnTo>
                      <a:pt x="479" y="341"/>
                    </a:lnTo>
                    <a:lnTo>
                      <a:pt x="401" y="329"/>
                    </a:lnTo>
                    <a:lnTo>
                      <a:pt x="317" y="299"/>
                    </a:lnTo>
                    <a:lnTo>
                      <a:pt x="239" y="239"/>
                    </a:lnTo>
                    <a:lnTo>
                      <a:pt x="162" y="173"/>
                    </a:lnTo>
                    <a:lnTo>
                      <a:pt x="78" y="84"/>
                    </a:lnTo>
                    <a:lnTo>
                      <a:pt x="0" y="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tx2"/>
                  </a:solidFill>
                  <a:latin typeface="Times New Roman" pitchFamily="18" charset="0"/>
                  <a:cs typeface="Times New Roman" pitchFamily="18" charset="0"/>
                </a:endParaRPr>
              </a:p>
            </p:txBody>
          </p:sp>
        </p:grpSp>
        <p:sp>
          <p:nvSpPr>
            <p:cNvPr id="8230" name="Line 9"/>
            <p:cNvSpPr>
              <a:spLocks noChangeShapeType="1"/>
            </p:cNvSpPr>
            <p:nvPr/>
          </p:nvSpPr>
          <p:spPr bwMode="auto">
            <a:xfrm>
              <a:off x="4156" y="1293"/>
              <a:ext cx="2" cy="52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1" name="Line 10"/>
            <p:cNvSpPr>
              <a:spLocks noChangeShapeType="1"/>
            </p:cNvSpPr>
            <p:nvPr/>
          </p:nvSpPr>
          <p:spPr bwMode="auto">
            <a:xfrm>
              <a:off x="2079" y="1293"/>
              <a:ext cx="2" cy="52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2" name="Line 11"/>
            <p:cNvSpPr>
              <a:spLocks noChangeShapeType="1"/>
            </p:cNvSpPr>
            <p:nvPr/>
          </p:nvSpPr>
          <p:spPr bwMode="auto">
            <a:xfrm>
              <a:off x="2081" y="1762"/>
              <a:ext cx="629"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3" name="Line 12"/>
            <p:cNvSpPr>
              <a:spLocks noChangeShapeType="1"/>
            </p:cNvSpPr>
            <p:nvPr/>
          </p:nvSpPr>
          <p:spPr bwMode="auto">
            <a:xfrm>
              <a:off x="3199" y="1762"/>
              <a:ext cx="949"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4" name="Line 13"/>
            <p:cNvSpPr>
              <a:spLocks noChangeShapeType="1"/>
            </p:cNvSpPr>
            <p:nvPr/>
          </p:nvSpPr>
          <p:spPr bwMode="auto">
            <a:xfrm>
              <a:off x="1872" y="1464"/>
              <a:ext cx="203"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5" name="Line 14"/>
            <p:cNvSpPr>
              <a:spLocks noChangeShapeType="1"/>
            </p:cNvSpPr>
            <p:nvPr/>
          </p:nvSpPr>
          <p:spPr bwMode="auto">
            <a:xfrm>
              <a:off x="2405" y="1464"/>
              <a:ext cx="256"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6" name="Rectangle 15"/>
            <p:cNvSpPr>
              <a:spLocks noChangeArrowheads="1"/>
            </p:cNvSpPr>
            <p:nvPr/>
          </p:nvSpPr>
          <p:spPr bwMode="auto">
            <a:xfrm>
              <a:off x="2777" y="1583"/>
              <a:ext cx="3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88" tIns="44450" rIns="90488" bIns="44450" anchor="ctr">
              <a:spAutoFit/>
            </a:bodyPr>
            <a:lstStyle/>
            <a:p>
              <a:pPr eaLnBrk="0" hangingPunct="0"/>
              <a:r>
                <a:rPr lang="en-US" altLang="zh-CN" b="1">
                  <a:solidFill>
                    <a:schemeClr val="tx2"/>
                  </a:solidFill>
                  <a:latin typeface="Times New Roman" pitchFamily="18" charset="0"/>
                  <a:cs typeface="Times New Roman" pitchFamily="18" charset="0"/>
                </a:rPr>
                <a:t> 2</a:t>
              </a:r>
              <a:r>
                <a:rPr lang="en-US" altLang="zh-CN" b="1">
                  <a:solidFill>
                    <a:schemeClr val="tx2"/>
                  </a:solidFill>
                  <a:latin typeface="Times New Roman" pitchFamily="18" charset="0"/>
                  <a:cs typeface="Times New Roman" pitchFamily="18" charset="0"/>
                  <a:sym typeface="Symbol" pitchFamily="18" charset="2"/>
                </a:rPr>
                <a:t></a:t>
              </a:r>
              <a:endParaRPr lang="en-US" altLang="zh-CN" b="1">
                <a:solidFill>
                  <a:schemeClr val="tx2"/>
                </a:solidFill>
                <a:latin typeface="Times New Roman" pitchFamily="18" charset="0"/>
                <a:cs typeface="Times New Roman" pitchFamily="18" charset="0"/>
              </a:endParaRPr>
            </a:p>
          </p:txBody>
        </p:sp>
        <p:graphicFrame>
          <p:nvGraphicFramePr>
            <p:cNvPr id="8206" name="Object 14">
              <a:hlinkClick r:id="" action="ppaction://ole?verb=0"/>
            </p:cNvPr>
            <p:cNvGraphicFramePr>
              <a:graphicFrameLocks noChangeAspect="1"/>
            </p:cNvGraphicFramePr>
            <p:nvPr/>
          </p:nvGraphicFramePr>
          <p:xfrm>
            <a:off x="3776" y="668"/>
            <a:ext cx="496" cy="244"/>
          </p:xfrm>
          <a:graphic>
            <a:graphicData uri="http://schemas.openxmlformats.org/presentationml/2006/ole">
              <mc:AlternateContent xmlns:mc="http://schemas.openxmlformats.org/markup-compatibility/2006">
                <mc:Choice xmlns:v="urn:schemas-microsoft-com:vml" Requires="v">
                  <p:oleObj spid="_x0000_s8858" name="Equation" r:id="rId3" imgW="444960" imgH="279360" progId="">
                    <p:embed/>
                  </p:oleObj>
                </mc:Choice>
                <mc:Fallback>
                  <p:oleObj name="Equation" r:id="rId3" imgW="444960" imgH="279360" progId="">
                    <p:embed/>
                    <p:pic>
                      <p:nvPicPr>
                        <p:cNvPr id="0" name="Picture 5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6" y="668"/>
                          <a:ext cx="496"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7" name="Object 15"/>
            <p:cNvGraphicFramePr>
              <a:graphicFrameLocks noChangeAspect="1"/>
            </p:cNvGraphicFramePr>
            <p:nvPr/>
          </p:nvGraphicFramePr>
          <p:xfrm>
            <a:off x="2187" y="1397"/>
            <a:ext cx="165" cy="187"/>
          </p:xfrm>
          <a:graphic>
            <a:graphicData uri="http://schemas.openxmlformats.org/presentationml/2006/ole">
              <mc:AlternateContent xmlns:mc="http://schemas.openxmlformats.org/markup-compatibility/2006">
                <mc:Choice xmlns:v="urn:schemas-microsoft-com:vml" Requires="v">
                  <p:oleObj spid="_x0000_s8859" name="Equation" r:id="rId5" imgW="177840" imgH="203040" progId="">
                    <p:embed/>
                  </p:oleObj>
                </mc:Choice>
                <mc:Fallback>
                  <p:oleObj name="Equation" r:id="rId5" imgW="177840" imgH="203040" progId="">
                    <p:embed/>
                    <p:pic>
                      <p:nvPicPr>
                        <p:cNvPr id="0" name="Picture 5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7" y="1397"/>
                          <a:ext cx="16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bg1"/>
                              </a:solidFill>
                              <a:miter lim="800000"/>
                              <a:headEnd/>
                              <a:tailEnd/>
                            </a14:hiddenLine>
                          </a:ext>
                        </a:extLst>
                      </p:spPr>
                    </p:pic>
                  </p:oleObj>
                </mc:Fallback>
              </mc:AlternateContent>
            </a:graphicData>
          </a:graphic>
        </p:graphicFrame>
        <p:sp>
          <p:nvSpPr>
            <p:cNvPr id="8237" name="Line 18"/>
            <p:cNvSpPr>
              <a:spLocks noChangeShapeType="1"/>
            </p:cNvSpPr>
            <p:nvPr/>
          </p:nvSpPr>
          <p:spPr bwMode="auto">
            <a:xfrm flipV="1">
              <a:off x="2400" y="576"/>
              <a:ext cx="0" cy="100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8" name="Line 19"/>
            <p:cNvSpPr>
              <a:spLocks noChangeShapeType="1"/>
            </p:cNvSpPr>
            <p:nvPr/>
          </p:nvSpPr>
          <p:spPr bwMode="auto">
            <a:xfrm flipH="1">
              <a:off x="2400" y="813"/>
              <a:ext cx="1329"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9" name="Line 20"/>
            <p:cNvSpPr>
              <a:spLocks noChangeShapeType="1"/>
            </p:cNvSpPr>
            <p:nvPr/>
          </p:nvSpPr>
          <p:spPr bwMode="auto">
            <a:xfrm>
              <a:off x="1920" y="1296"/>
              <a:ext cx="2474"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208" name="Object 16"/>
            <p:cNvGraphicFramePr>
              <a:graphicFrameLocks noChangeAspect="1"/>
            </p:cNvGraphicFramePr>
            <p:nvPr/>
          </p:nvGraphicFramePr>
          <p:xfrm>
            <a:off x="4416" y="1200"/>
            <a:ext cx="258" cy="172"/>
          </p:xfrm>
          <a:graphic>
            <a:graphicData uri="http://schemas.openxmlformats.org/presentationml/2006/ole">
              <mc:AlternateContent xmlns:mc="http://schemas.openxmlformats.org/markup-compatibility/2006">
                <mc:Choice xmlns:v="urn:schemas-microsoft-com:vml" Requires="v">
                  <p:oleObj spid="_x0000_s8860" name="Equation" r:id="rId7" imgW="292320" imgH="190440" progId="">
                    <p:embed/>
                  </p:oleObj>
                </mc:Choice>
                <mc:Fallback>
                  <p:oleObj name="Equation" r:id="rId7" imgW="292320" imgH="190440" progId="">
                    <p:embed/>
                    <p:pic>
                      <p:nvPicPr>
                        <p:cNvPr id="0" name="Picture 56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6" y="1200"/>
                          <a:ext cx="2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Lst>
                      </p:spPr>
                    </p:pic>
                  </p:oleObj>
                </mc:Fallback>
              </mc:AlternateContent>
            </a:graphicData>
          </a:graphic>
        </p:graphicFrame>
        <p:sp>
          <p:nvSpPr>
            <p:cNvPr id="8240" name="Text Box 22"/>
            <p:cNvSpPr txBox="1">
              <a:spLocks noChangeArrowheads="1"/>
            </p:cNvSpPr>
            <p:nvPr/>
          </p:nvSpPr>
          <p:spPr bwMode="auto">
            <a:xfrm>
              <a:off x="2111" y="522"/>
              <a:ext cx="24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800" b="1" i="1">
                  <a:solidFill>
                    <a:schemeClr val="tx2"/>
                  </a:solidFill>
                  <a:latin typeface="Times New Roman" pitchFamily="18" charset="0"/>
                  <a:cs typeface="Times New Roman" pitchFamily="18" charset="0"/>
                </a:rPr>
                <a:t>u</a:t>
              </a:r>
            </a:p>
          </p:txBody>
        </p:sp>
      </p:grpSp>
      <p:sp>
        <p:nvSpPr>
          <p:cNvPr id="47127" name="Rectangle 23"/>
          <p:cNvSpPr>
            <a:spLocks noChangeArrowheads="1"/>
          </p:cNvSpPr>
          <p:nvPr/>
        </p:nvSpPr>
        <p:spPr bwMode="auto">
          <a:xfrm>
            <a:off x="464567" y="3284984"/>
            <a:ext cx="923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2400" b="1">
                <a:solidFill>
                  <a:schemeClr val="tx2"/>
                </a:solidFill>
                <a:latin typeface="宋体" charset="-122"/>
              </a:rPr>
              <a:t>函数式</a:t>
            </a:r>
            <a:endParaRPr lang="zh-CN" altLang="en-US" sz="2400" b="1">
              <a:solidFill>
                <a:schemeClr val="tx2"/>
              </a:solidFill>
            </a:endParaRPr>
          </a:p>
        </p:txBody>
      </p:sp>
      <p:graphicFrame>
        <p:nvGraphicFramePr>
          <p:cNvPr id="47128" name="Object 2"/>
          <p:cNvGraphicFramePr>
            <a:graphicFrameLocks noChangeAspect="1"/>
          </p:cNvGraphicFramePr>
          <p:nvPr>
            <p:extLst>
              <p:ext uri="{D42A27DB-BD31-4B8C-83A1-F6EECF244321}">
                <p14:modId xmlns:p14="http://schemas.microsoft.com/office/powerpoint/2010/main" val="1592582008"/>
              </p:ext>
            </p:extLst>
          </p:nvPr>
        </p:nvGraphicFramePr>
        <p:xfrm>
          <a:off x="1788542" y="3262759"/>
          <a:ext cx="2217738" cy="457200"/>
        </p:xfrm>
        <a:graphic>
          <a:graphicData uri="http://schemas.openxmlformats.org/presentationml/2006/ole">
            <mc:AlternateContent xmlns:mc="http://schemas.openxmlformats.org/markup-compatibility/2006">
              <mc:Choice xmlns:v="urn:schemas-microsoft-com:vml" Requires="v">
                <p:oleObj spid="_x0000_s8861" name="Equation" r:id="rId9" imgW="1627200" imgH="330120" progId="">
                  <p:embed/>
                </p:oleObj>
              </mc:Choice>
              <mc:Fallback>
                <p:oleObj name="Equation" r:id="rId9" imgW="1627200" imgH="330120" progId="">
                  <p:embed/>
                  <p:pic>
                    <p:nvPicPr>
                      <p:cNvPr id="0" name="Picture 56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8542" y="3262759"/>
                        <a:ext cx="2217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pic>
                </p:oleObj>
              </mc:Fallback>
            </mc:AlternateContent>
          </a:graphicData>
        </a:graphic>
      </p:graphicFrame>
      <p:sp>
        <p:nvSpPr>
          <p:cNvPr id="47129" name="Rectangle 25"/>
          <p:cNvSpPr>
            <a:spLocks noChangeArrowheads="1"/>
          </p:cNvSpPr>
          <p:nvPr/>
        </p:nvSpPr>
        <p:spPr bwMode="auto">
          <a:xfrm>
            <a:off x="5582667" y="1605409"/>
            <a:ext cx="1184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zh-CN" altLang="en-US" sz="2400" b="1">
                <a:solidFill>
                  <a:schemeClr val="tx2"/>
                </a:solidFill>
                <a:latin typeface="宋体" charset="-122"/>
              </a:rPr>
              <a:t>相量图</a:t>
            </a:r>
            <a:endParaRPr lang="zh-CN" altLang="en-US" sz="2400" b="1">
              <a:solidFill>
                <a:schemeClr val="tx2"/>
              </a:solidFill>
            </a:endParaRPr>
          </a:p>
        </p:txBody>
      </p:sp>
      <p:grpSp>
        <p:nvGrpSpPr>
          <p:cNvPr id="4" name="Group 26"/>
          <p:cNvGrpSpPr>
            <a:grpSpLocks/>
          </p:cNvGrpSpPr>
          <p:nvPr/>
        </p:nvGrpSpPr>
        <p:grpSpPr bwMode="auto">
          <a:xfrm>
            <a:off x="6100192" y="1957834"/>
            <a:ext cx="2578100" cy="1219200"/>
            <a:chOff x="2216" y="2640"/>
            <a:chExt cx="1624" cy="768"/>
          </a:xfrm>
        </p:grpSpPr>
        <p:sp>
          <p:nvSpPr>
            <p:cNvPr id="8226" name="Line 27"/>
            <p:cNvSpPr>
              <a:spLocks noChangeShapeType="1"/>
            </p:cNvSpPr>
            <p:nvPr/>
          </p:nvSpPr>
          <p:spPr bwMode="auto">
            <a:xfrm flipV="1">
              <a:off x="2243" y="3401"/>
              <a:ext cx="159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7" name="Line 28"/>
            <p:cNvSpPr>
              <a:spLocks noChangeShapeType="1"/>
            </p:cNvSpPr>
            <p:nvPr/>
          </p:nvSpPr>
          <p:spPr bwMode="auto">
            <a:xfrm flipV="1">
              <a:off x="2216" y="2736"/>
              <a:ext cx="664" cy="672"/>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204" name="Object 12">
              <a:hlinkClick r:id="" action="ppaction://ole?verb=0"/>
            </p:cNvPr>
            <p:cNvGraphicFramePr>
              <a:graphicFrameLocks noChangeAspect="1"/>
            </p:cNvGraphicFramePr>
            <p:nvPr/>
          </p:nvGraphicFramePr>
          <p:xfrm>
            <a:off x="2976" y="2640"/>
            <a:ext cx="178" cy="231"/>
          </p:xfrm>
          <a:graphic>
            <a:graphicData uri="http://schemas.openxmlformats.org/presentationml/2006/ole">
              <mc:AlternateContent xmlns:mc="http://schemas.openxmlformats.org/markup-compatibility/2006">
                <mc:Choice xmlns:v="urn:schemas-microsoft-com:vml" Requires="v">
                  <p:oleObj spid="_x0000_s8862" name="Equation" r:id="rId11" imgW="203400" imgH="253800" progId="">
                    <p:embed/>
                  </p:oleObj>
                </mc:Choice>
                <mc:Fallback>
                  <p:oleObj name="Equation" r:id="rId11" imgW="203400" imgH="253800" progId="">
                    <p:embed/>
                    <p:pic>
                      <p:nvPicPr>
                        <p:cNvPr id="0" name="Picture 56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76" y="2640"/>
                          <a:ext cx="178"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28" name="Freeform 30"/>
            <p:cNvSpPr>
              <a:spLocks/>
            </p:cNvSpPr>
            <p:nvPr/>
          </p:nvSpPr>
          <p:spPr bwMode="auto">
            <a:xfrm>
              <a:off x="2400" y="3216"/>
              <a:ext cx="112" cy="192"/>
            </a:xfrm>
            <a:custGeom>
              <a:avLst/>
              <a:gdLst>
                <a:gd name="T0" fmla="*/ 96 w 112"/>
                <a:gd name="T1" fmla="*/ 192 h 192"/>
                <a:gd name="T2" fmla="*/ 96 w 112"/>
                <a:gd name="T3" fmla="*/ 96 h 192"/>
                <a:gd name="T4" fmla="*/ 0 w 112"/>
                <a:gd name="T5" fmla="*/ 0 h 192"/>
                <a:gd name="T6" fmla="*/ 0 60000 65536"/>
                <a:gd name="T7" fmla="*/ 0 60000 65536"/>
                <a:gd name="T8" fmla="*/ 0 60000 65536"/>
                <a:gd name="T9" fmla="*/ 0 w 112"/>
                <a:gd name="T10" fmla="*/ 0 h 192"/>
                <a:gd name="T11" fmla="*/ 112 w 112"/>
                <a:gd name="T12" fmla="*/ 192 h 192"/>
              </a:gdLst>
              <a:ahLst/>
              <a:cxnLst>
                <a:cxn ang="T6">
                  <a:pos x="T0" y="T1"/>
                </a:cxn>
                <a:cxn ang="T7">
                  <a:pos x="T2" y="T3"/>
                </a:cxn>
                <a:cxn ang="T8">
                  <a:pos x="T4" y="T5"/>
                </a:cxn>
              </a:cxnLst>
              <a:rect l="T9" t="T10" r="T11" b="T12"/>
              <a:pathLst>
                <a:path w="112" h="192">
                  <a:moveTo>
                    <a:pt x="96" y="192"/>
                  </a:moveTo>
                  <a:cubicBezTo>
                    <a:pt x="104" y="160"/>
                    <a:pt x="112" y="128"/>
                    <a:pt x="96" y="96"/>
                  </a:cubicBezTo>
                  <a:cubicBezTo>
                    <a:pt x="80" y="64"/>
                    <a:pt x="16" y="16"/>
                    <a:pt x="0" y="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8205" name="Object 13"/>
            <p:cNvGraphicFramePr>
              <a:graphicFrameLocks noChangeAspect="1"/>
            </p:cNvGraphicFramePr>
            <p:nvPr/>
          </p:nvGraphicFramePr>
          <p:xfrm>
            <a:off x="2544" y="3168"/>
            <a:ext cx="165" cy="187"/>
          </p:xfrm>
          <a:graphic>
            <a:graphicData uri="http://schemas.openxmlformats.org/presentationml/2006/ole">
              <mc:AlternateContent xmlns:mc="http://schemas.openxmlformats.org/markup-compatibility/2006">
                <mc:Choice xmlns:v="urn:schemas-microsoft-com:vml" Requires="v">
                  <p:oleObj spid="_x0000_s8863" name="Equation" r:id="rId13" imgW="177840" imgH="203040" progId="">
                    <p:embed/>
                  </p:oleObj>
                </mc:Choice>
                <mc:Fallback>
                  <p:oleObj name="Equation" r:id="rId13" imgW="177840" imgH="203040" progId="">
                    <p:embed/>
                    <p:pic>
                      <p:nvPicPr>
                        <p:cNvPr id="0" name="Picture 56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44" y="3168"/>
                          <a:ext cx="16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bg1"/>
                              </a:solidFill>
                              <a:miter lim="800000"/>
                              <a:headEnd/>
                              <a:tailEnd/>
                            </a14:hiddenLine>
                          </a:ext>
                        </a:extLst>
                      </p:spPr>
                    </p:pic>
                  </p:oleObj>
                </mc:Fallback>
              </mc:AlternateContent>
            </a:graphicData>
          </a:graphic>
        </p:graphicFrame>
      </p:grpSp>
      <p:sp>
        <p:nvSpPr>
          <p:cNvPr id="47136" name="Rectangle 32"/>
          <p:cNvSpPr>
            <a:spLocks noChangeArrowheads="1"/>
          </p:cNvSpPr>
          <p:nvPr/>
        </p:nvSpPr>
        <p:spPr bwMode="auto">
          <a:xfrm>
            <a:off x="5642992" y="3284984"/>
            <a:ext cx="615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zh-CN" altLang="en-US" sz="2400" b="1">
                <a:solidFill>
                  <a:schemeClr val="tx2"/>
                </a:solidFill>
                <a:latin typeface="宋体" charset="-122"/>
              </a:rPr>
              <a:t>相量</a:t>
            </a:r>
          </a:p>
        </p:txBody>
      </p:sp>
      <p:graphicFrame>
        <p:nvGraphicFramePr>
          <p:cNvPr id="47137" name="Object 3">
            <a:hlinkClick r:id="" action="ppaction://ole?verb=0"/>
          </p:cNvPr>
          <p:cNvGraphicFramePr>
            <a:graphicFrameLocks noChangeAspect="1"/>
          </p:cNvGraphicFramePr>
          <p:nvPr>
            <p:extLst>
              <p:ext uri="{D42A27DB-BD31-4B8C-83A1-F6EECF244321}">
                <p14:modId xmlns:p14="http://schemas.microsoft.com/office/powerpoint/2010/main" val="3058435272"/>
              </p:ext>
            </p:extLst>
          </p:nvPr>
        </p:nvGraphicFramePr>
        <p:xfrm>
          <a:off x="6566917" y="3286572"/>
          <a:ext cx="1751013" cy="409575"/>
        </p:xfrm>
        <a:graphic>
          <a:graphicData uri="http://schemas.openxmlformats.org/presentationml/2006/ole">
            <mc:AlternateContent xmlns:mc="http://schemas.openxmlformats.org/markup-compatibility/2006">
              <mc:Choice xmlns:v="urn:schemas-microsoft-com:vml" Requires="v">
                <p:oleObj spid="_x0000_s8864" name="Equation" r:id="rId15" imgW="1550880" imgH="291960" progId="">
                  <p:embed/>
                </p:oleObj>
              </mc:Choice>
              <mc:Fallback>
                <p:oleObj name="Equation" r:id="rId15" imgW="1550880" imgH="291960" progId="">
                  <p:embed/>
                  <p:pic>
                    <p:nvPicPr>
                      <p:cNvPr id="0" name="Picture 56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66917" y="3286572"/>
                        <a:ext cx="1751013"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38" name="Text Box 34"/>
          <p:cNvSpPr txBox="1">
            <a:spLocks noChangeArrowheads="1"/>
          </p:cNvSpPr>
          <p:nvPr/>
        </p:nvSpPr>
        <p:spPr bwMode="auto">
          <a:xfrm>
            <a:off x="308992" y="3742184"/>
            <a:ext cx="7011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计算相量的相位角时，要注意所在象限。如：</a:t>
            </a:r>
          </a:p>
        </p:txBody>
      </p:sp>
      <p:graphicFrame>
        <p:nvGraphicFramePr>
          <p:cNvPr id="47139" name="Object 4">
            <a:hlinkClick r:id="" action="ppaction://ole?verb=0"/>
          </p:cNvPr>
          <p:cNvGraphicFramePr>
            <a:graphicFrameLocks noChangeAspect="1"/>
          </p:cNvGraphicFramePr>
          <p:nvPr>
            <p:extLst>
              <p:ext uri="{D42A27DB-BD31-4B8C-83A1-F6EECF244321}">
                <p14:modId xmlns:p14="http://schemas.microsoft.com/office/powerpoint/2010/main" val="3916442663"/>
              </p:ext>
            </p:extLst>
          </p:nvPr>
        </p:nvGraphicFramePr>
        <p:xfrm>
          <a:off x="786830" y="5340797"/>
          <a:ext cx="1200150" cy="411162"/>
        </p:xfrm>
        <a:graphic>
          <a:graphicData uri="http://schemas.openxmlformats.org/presentationml/2006/ole">
            <mc:AlternateContent xmlns:mc="http://schemas.openxmlformats.org/markup-compatibility/2006">
              <mc:Choice xmlns:v="urn:schemas-microsoft-com:vml" Requires="v">
                <p:oleObj spid="_x0000_s8865" name="Equation" r:id="rId17" imgW="966240" imgH="291960" progId="">
                  <p:embed/>
                </p:oleObj>
              </mc:Choice>
              <mc:Fallback>
                <p:oleObj name="Equation" r:id="rId17" imgW="966240" imgH="291960" progId="">
                  <p:embed/>
                  <p:pic>
                    <p:nvPicPr>
                      <p:cNvPr id="0" name="Picture 56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6830" y="5340797"/>
                        <a:ext cx="1200150" cy="41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40" name="Object 5">
            <a:hlinkClick r:id="" action="ppaction://ole?verb=0"/>
          </p:cNvPr>
          <p:cNvGraphicFramePr>
            <a:graphicFrameLocks noChangeAspect="1"/>
          </p:cNvGraphicFramePr>
          <p:nvPr>
            <p:extLst>
              <p:ext uri="{D42A27DB-BD31-4B8C-83A1-F6EECF244321}">
                <p14:modId xmlns:p14="http://schemas.microsoft.com/office/powerpoint/2010/main" val="3418670959"/>
              </p:ext>
            </p:extLst>
          </p:nvPr>
        </p:nvGraphicFramePr>
        <p:xfrm>
          <a:off x="788417" y="4227959"/>
          <a:ext cx="1158875" cy="412750"/>
        </p:xfrm>
        <a:graphic>
          <a:graphicData uri="http://schemas.openxmlformats.org/presentationml/2006/ole">
            <mc:AlternateContent xmlns:mc="http://schemas.openxmlformats.org/markup-compatibility/2006">
              <mc:Choice xmlns:v="urn:schemas-microsoft-com:vml" Requires="v">
                <p:oleObj spid="_x0000_s8866" name="Equation" r:id="rId19" imgW="851760" imgH="291960" progId="">
                  <p:embed/>
                </p:oleObj>
              </mc:Choice>
              <mc:Fallback>
                <p:oleObj name="Equation" r:id="rId19" imgW="851760" imgH="291960" progId="">
                  <p:embed/>
                  <p:pic>
                    <p:nvPicPr>
                      <p:cNvPr id="0" name="Picture 56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8417" y="4227959"/>
                        <a:ext cx="1158875"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41" name="AutoShape 37"/>
          <p:cNvSpPr>
            <a:spLocks noChangeArrowheads="1"/>
          </p:cNvSpPr>
          <p:nvPr/>
        </p:nvSpPr>
        <p:spPr bwMode="auto">
          <a:xfrm>
            <a:off x="2213992" y="4374009"/>
            <a:ext cx="581025" cy="141288"/>
          </a:xfrm>
          <a:prstGeom prst="rightArrow">
            <a:avLst>
              <a:gd name="adj1" fmla="val 50000"/>
              <a:gd name="adj2" fmla="val 102809"/>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47142" name="Object 6"/>
          <p:cNvGraphicFramePr>
            <a:graphicFrameLocks noChangeAspect="1"/>
          </p:cNvGraphicFramePr>
          <p:nvPr>
            <p:extLst>
              <p:ext uri="{D42A27DB-BD31-4B8C-83A1-F6EECF244321}">
                <p14:modId xmlns:p14="http://schemas.microsoft.com/office/powerpoint/2010/main" val="2397786528"/>
              </p:ext>
            </p:extLst>
          </p:nvPr>
        </p:nvGraphicFramePr>
        <p:xfrm>
          <a:off x="2899792" y="4221609"/>
          <a:ext cx="2673350" cy="434975"/>
        </p:xfrm>
        <a:graphic>
          <a:graphicData uri="http://schemas.openxmlformats.org/presentationml/2006/ole">
            <mc:AlternateContent xmlns:mc="http://schemas.openxmlformats.org/markup-compatibility/2006">
              <mc:Choice xmlns:v="urn:schemas-microsoft-com:vml" Requires="v">
                <p:oleObj spid="_x0000_s8867" name="Equation" r:id="rId21" imgW="1983240" imgH="304560" progId="">
                  <p:embed/>
                </p:oleObj>
              </mc:Choice>
              <mc:Fallback>
                <p:oleObj name="Equation" r:id="rId21" imgW="1983240" imgH="304560" progId="">
                  <p:embed/>
                  <p:pic>
                    <p:nvPicPr>
                      <p:cNvPr id="0" name="Picture 57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99792" y="4221609"/>
                        <a:ext cx="2673350"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43" name="Object 7">
            <a:hlinkClick r:id="" action="ppaction://ole?verb=0"/>
          </p:cNvPr>
          <p:cNvGraphicFramePr>
            <a:graphicFrameLocks noChangeAspect="1"/>
          </p:cNvGraphicFramePr>
          <p:nvPr>
            <p:extLst>
              <p:ext uri="{D42A27DB-BD31-4B8C-83A1-F6EECF244321}">
                <p14:modId xmlns:p14="http://schemas.microsoft.com/office/powerpoint/2010/main" val="1686451000"/>
              </p:ext>
            </p:extLst>
          </p:nvPr>
        </p:nvGraphicFramePr>
        <p:xfrm>
          <a:off x="786830" y="4785172"/>
          <a:ext cx="1063625" cy="411162"/>
        </p:xfrm>
        <a:graphic>
          <a:graphicData uri="http://schemas.openxmlformats.org/presentationml/2006/ole">
            <mc:AlternateContent xmlns:mc="http://schemas.openxmlformats.org/markup-compatibility/2006">
              <mc:Choice xmlns:v="urn:schemas-microsoft-com:vml" Requires="v">
                <p:oleObj spid="_x0000_s8868" name="Equation" r:id="rId23" imgW="851760" imgH="291960" progId="">
                  <p:embed/>
                </p:oleObj>
              </mc:Choice>
              <mc:Fallback>
                <p:oleObj name="Equation" r:id="rId23" imgW="851760" imgH="291960" progId="">
                  <p:embed/>
                  <p:pic>
                    <p:nvPicPr>
                      <p:cNvPr id="0" name="Picture 57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86830" y="4785172"/>
                        <a:ext cx="1063625" cy="41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44" name="AutoShape 40"/>
          <p:cNvSpPr>
            <a:spLocks noChangeArrowheads="1"/>
          </p:cNvSpPr>
          <p:nvPr/>
        </p:nvSpPr>
        <p:spPr bwMode="auto">
          <a:xfrm>
            <a:off x="2213992" y="4923284"/>
            <a:ext cx="582613" cy="150813"/>
          </a:xfrm>
          <a:prstGeom prst="rightArrow">
            <a:avLst>
              <a:gd name="adj1" fmla="val 50000"/>
              <a:gd name="adj2" fmla="val 96579"/>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47145" name="Object 8"/>
          <p:cNvGraphicFramePr>
            <a:graphicFrameLocks noChangeAspect="1"/>
          </p:cNvGraphicFramePr>
          <p:nvPr>
            <p:extLst>
              <p:ext uri="{D42A27DB-BD31-4B8C-83A1-F6EECF244321}">
                <p14:modId xmlns:p14="http://schemas.microsoft.com/office/powerpoint/2010/main" val="1989426921"/>
              </p:ext>
            </p:extLst>
          </p:nvPr>
        </p:nvGraphicFramePr>
        <p:xfrm>
          <a:off x="2899792" y="4780409"/>
          <a:ext cx="2482850" cy="434975"/>
        </p:xfrm>
        <a:graphic>
          <a:graphicData uri="http://schemas.openxmlformats.org/presentationml/2006/ole">
            <mc:AlternateContent xmlns:mc="http://schemas.openxmlformats.org/markup-compatibility/2006">
              <mc:Choice xmlns:v="urn:schemas-microsoft-com:vml" Requires="v">
                <p:oleObj spid="_x0000_s8869" name="Equation" r:id="rId25" imgW="1983240" imgH="304560" progId="">
                  <p:embed/>
                </p:oleObj>
              </mc:Choice>
              <mc:Fallback>
                <p:oleObj name="Equation" r:id="rId25" imgW="1983240" imgH="304560" progId="">
                  <p:embed/>
                  <p:pic>
                    <p:nvPicPr>
                      <p:cNvPr id="0" name="Picture 57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899792" y="4780409"/>
                        <a:ext cx="2482850"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46" name="AutoShape 42"/>
          <p:cNvSpPr>
            <a:spLocks noChangeArrowheads="1"/>
          </p:cNvSpPr>
          <p:nvPr/>
        </p:nvSpPr>
        <p:spPr bwMode="auto">
          <a:xfrm>
            <a:off x="2213992" y="5482084"/>
            <a:ext cx="581025" cy="160338"/>
          </a:xfrm>
          <a:prstGeom prst="rightArrow">
            <a:avLst>
              <a:gd name="adj1" fmla="val 50000"/>
              <a:gd name="adj2" fmla="val 90594"/>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47147" name="Object 9"/>
          <p:cNvGraphicFramePr>
            <a:graphicFrameLocks noChangeAspect="1"/>
          </p:cNvGraphicFramePr>
          <p:nvPr>
            <p:extLst>
              <p:ext uri="{D42A27DB-BD31-4B8C-83A1-F6EECF244321}">
                <p14:modId xmlns:p14="http://schemas.microsoft.com/office/powerpoint/2010/main" val="604351112"/>
              </p:ext>
            </p:extLst>
          </p:nvPr>
        </p:nvGraphicFramePr>
        <p:xfrm>
          <a:off x="2899792" y="5339209"/>
          <a:ext cx="2874963" cy="434975"/>
        </p:xfrm>
        <a:graphic>
          <a:graphicData uri="http://schemas.openxmlformats.org/presentationml/2006/ole">
            <mc:AlternateContent xmlns:mc="http://schemas.openxmlformats.org/markup-compatibility/2006">
              <mc:Choice xmlns:v="urn:schemas-microsoft-com:vml" Requires="v">
                <p:oleObj spid="_x0000_s8870" name="Equation" r:id="rId27" imgW="2110320" imgH="304560" progId="">
                  <p:embed/>
                </p:oleObj>
              </mc:Choice>
              <mc:Fallback>
                <p:oleObj name="Equation" r:id="rId27" imgW="2110320" imgH="304560" progId="">
                  <p:embed/>
                  <p:pic>
                    <p:nvPicPr>
                      <p:cNvPr id="0" name="Picture 57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899792" y="5339209"/>
                        <a:ext cx="2874963"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48" name="Object 10">
            <a:hlinkClick r:id="" action="ppaction://ole?verb=0"/>
          </p:cNvPr>
          <p:cNvGraphicFramePr>
            <a:graphicFrameLocks noChangeAspect="1"/>
          </p:cNvGraphicFramePr>
          <p:nvPr>
            <p:extLst>
              <p:ext uri="{D42A27DB-BD31-4B8C-83A1-F6EECF244321}">
                <p14:modId xmlns:p14="http://schemas.microsoft.com/office/powerpoint/2010/main" val="1755064487"/>
              </p:ext>
            </p:extLst>
          </p:nvPr>
        </p:nvGraphicFramePr>
        <p:xfrm>
          <a:off x="786830" y="5898009"/>
          <a:ext cx="1236662" cy="409575"/>
        </p:xfrm>
        <a:graphic>
          <a:graphicData uri="http://schemas.openxmlformats.org/presentationml/2006/ole">
            <mc:AlternateContent xmlns:mc="http://schemas.openxmlformats.org/markup-compatibility/2006">
              <mc:Choice xmlns:v="urn:schemas-microsoft-com:vml" Requires="v">
                <p:oleObj spid="_x0000_s8871" name="Equation" r:id="rId29" imgW="966240" imgH="291960" progId="">
                  <p:embed/>
                </p:oleObj>
              </mc:Choice>
              <mc:Fallback>
                <p:oleObj name="Equation" r:id="rId29" imgW="966240" imgH="291960" progId="">
                  <p:embed/>
                  <p:pic>
                    <p:nvPicPr>
                      <p:cNvPr id="0" name="Picture 57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86830" y="5898009"/>
                        <a:ext cx="1236662"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49" name="AutoShape 45"/>
          <p:cNvSpPr>
            <a:spLocks noChangeArrowheads="1"/>
          </p:cNvSpPr>
          <p:nvPr/>
        </p:nvSpPr>
        <p:spPr bwMode="auto">
          <a:xfrm>
            <a:off x="2213992" y="6050409"/>
            <a:ext cx="566738" cy="142875"/>
          </a:xfrm>
          <a:prstGeom prst="rightArrow">
            <a:avLst>
              <a:gd name="adj1" fmla="val 50000"/>
              <a:gd name="adj2" fmla="val 991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47150" name="Object 11"/>
          <p:cNvGraphicFramePr>
            <a:graphicFrameLocks noChangeAspect="1"/>
          </p:cNvGraphicFramePr>
          <p:nvPr>
            <p:extLst>
              <p:ext uri="{D42A27DB-BD31-4B8C-83A1-F6EECF244321}">
                <p14:modId xmlns:p14="http://schemas.microsoft.com/office/powerpoint/2010/main" val="520988983"/>
              </p:ext>
            </p:extLst>
          </p:nvPr>
        </p:nvGraphicFramePr>
        <p:xfrm>
          <a:off x="2915816" y="5877272"/>
          <a:ext cx="2732088" cy="434975"/>
        </p:xfrm>
        <a:graphic>
          <a:graphicData uri="http://schemas.openxmlformats.org/presentationml/2006/ole">
            <mc:AlternateContent xmlns:mc="http://schemas.openxmlformats.org/markup-compatibility/2006">
              <mc:Choice xmlns:v="urn:schemas-microsoft-com:vml" Requires="v">
                <p:oleObj spid="_x0000_s8872" name="Equation" r:id="rId31" imgW="2110320" imgH="304560" progId="">
                  <p:embed/>
                </p:oleObj>
              </mc:Choice>
              <mc:Fallback>
                <p:oleObj name="Equation" r:id="rId31" imgW="2110320" imgH="304560" progId="">
                  <p:embed/>
                  <p:pic>
                    <p:nvPicPr>
                      <p:cNvPr id="0" name="Picture 57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915816" y="5877272"/>
                        <a:ext cx="2732088"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51" name="Text Box 47"/>
          <p:cNvSpPr txBox="1">
            <a:spLocks noChangeArrowheads="1"/>
          </p:cNvSpPr>
          <p:nvPr/>
        </p:nvSpPr>
        <p:spPr bwMode="auto">
          <a:xfrm>
            <a:off x="5931917" y="4283522"/>
            <a:ext cx="2254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rPr>
              <a:t>第一象限 </a:t>
            </a:r>
            <a:r>
              <a:rPr kumimoji="1" lang="en-US" altLang="zh-CN" sz="2000" b="1">
                <a:solidFill>
                  <a:schemeClr val="tx2"/>
                </a:solidFill>
              </a:rPr>
              <a:t>0&lt;</a:t>
            </a:r>
            <a:r>
              <a:rPr kumimoji="1" lang="en-US" altLang="zh-CN" sz="2000" b="1" i="1">
                <a:solidFill>
                  <a:schemeClr val="tx2"/>
                </a:solidFill>
                <a:sym typeface="Symbol" pitchFamily="18" charset="2"/>
              </a:rPr>
              <a:t></a:t>
            </a:r>
            <a:r>
              <a:rPr kumimoji="1" lang="en-US" altLang="zh-CN" sz="2000" b="1">
                <a:solidFill>
                  <a:schemeClr val="tx2"/>
                </a:solidFill>
                <a:sym typeface="Symbol" pitchFamily="18" charset="2"/>
              </a:rPr>
              <a:t>&lt;90</a:t>
            </a:r>
            <a:r>
              <a:rPr kumimoji="1" lang="en-US" altLang="zh-CN" sz="2000" b="1">
                <a:solidFill>
                  <a:schemeClr val="tx2"/>
                </a:solidFill>
                <a:cs typeface="Times New Roman" pitchFamily="18" charset="0"/>
                <a:sym typeface="Symbol" pitchFamily="18" charset="2"/>
              </a:rPr>
              <a:t>º</a:t>
            </a:r>
            <a:endParaRPr kumimoji="1" lang="en-US" altLang="zh-CN" sz="2000" b="1">
              <a:solidFill>
                <a:schemeClr val="tx2"/>
              </a:solidFill>
            </a:endParaRPr>
          </a:p>
        </p:txBody>
      </p:sp>
      <p:sp>
        <p:nvSpPr>
          <p:cNvPr id="47152" name="Text Box 48"/>
          <p:cNvSpPr txBox="1">
            <a:spLocks noChangeArrowheads="1"/>
          </p:cNvSpPr>
          <p:nvPr/>
        </p:nvSpPr>
        <p:spPr bwMode="auto">
          <a:xfrm>
            <a:off x="5931917" y="4816922"/>
            <a:ext cx="2311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rPr>
              <a:t>第四象限</a:t>
            </a:r>
            <a:r>
              <a:rPr kumimoji="1" lang="en-US" altLang="zh-CN" sz="2000" b="1">
                <a:solidFill>
                  <a:schemeClr val="tx2"/>
                </a:solidFill>
                <a:latin typeface="宋体" charset="-122"/>
              </a:rPr>
              <a:t>-</a:t>
            </a:r>
            <a:r>
              <a:rPr kumimoji="1" lang="en-US" altLang="zh-CN" sz="2000" b="1">
                <a:solidFill>
                  <a:schemeClr val="tx2"/>
                </a:solidFill>
              </a:rPr>
              <a:t>90</a:t>
            </a:r>
            <a:r>
              <a:rPr kumimoji="1" lang="en-US" altLang="zh-CN" sz="2000" b="1">
                <a:solidFill>
                  <a:schemeClr val="tx2"/>
                </a:solidFill>
                <a:cs typeface="Times New Roman" pitchFamily="18" charset="0"/>
                <a:sym typeface="Symbol" pitchFamily="18" charset="2"/>
              </a:rPr>
              <a:t>º</a:t>
            </a:r>
            <a:r>
              <a:rPr kumimoji="1" lang="en-US" altLang="zh-CN" sz="2000" b="1">
                <a:solidFill>
                  <a:schemeClr val="tx2"/>
                </a:solidFill>
              </a:rPr>
              <a:t>&lt;</a:t>
            </a:r>
            <a:r>
              <a:rPr kumimoji="1" lang="en-US" altLang="zh-CN" sz="2000" b="1" i="1">
                <a:solidFill>
                  <a:schemeClr val="tx2"/>
                </a:solidFill>
                <a:sym typeface="Symbol" pitchFamily="18" charset="2"/>
              </a:rPr>
              <a:t></a:t>
            </a:r>
            <a:r>
              <a:rPr kumimoji="1" lang="en-US" altLang="zh-CN" sz="2000" b="1">
                <a:solidFill>
                  <a:schemeClr val="tx2"/>
                </a:solidFill>
                <a:sym typeface="Symbol" pitchFamily="18" charset="2"/>
              </a:rPr>
              <a:t>&lt;0</a:t>
            </a:r>
          </a:p>
        </p:txBody>
      </p:sp>
      <p:sp>
        <p:nvSpPr>
          <p:cNvPr id="47153" name="Text Box 49"/>
          <p:cNvSpPr txBox="1">
            <a:spLocks noChangeArrowheads="1"/>
          </p:cNvSpPr>
          <p:nvPr/>
        </p:nvSpPr>
        <p:spPr bwMode="auto">
          <a:xfrm>
            <a:off x="5931917" y="5351909"/>
            <a:ext cx="2632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rPr>
              <a:t>第二象限 </a:t>
            </a:r>
            <a:r>
              <a:rPr kumimoji="1" lang="en-US" altLang="zh-CN" sz="2000" b="1">
                <a:solidFill>
                  <a:schemeClr val="tx2"/>
                </a:solidFill>
              </a:rPr>
              <a:t>90</a:t>
            </a:r>
            <a:r>
              <a:rPr kumimoji="1" lang="en-US" altLang="zh-CN" sz="2000" b="1">
                <a:solidFill>
                  <a:schemeClr val="tx2"/>
                </a:solidFill>
                <a:cs typeface="Times New Roman" pitchFamily="18" charset="0"/>
                <a:sym typeface="Symbol" pitchFamily="18" charset="2"/>
              </a:rPr>
              <a:t>º</a:t>
            </a:r>
            <a:r>
              <a:rPr kumimoji="1" lang="en-US" altLang="zh-CN" sz="2000" b="1">
                <a:solidFill>
                  <a:schemeClr val="tx2"/>
                </a:solidFill>
              </a:rPr>
              <a:t>&lt;</a:t>
            </a:r>
            <a:r>
              <a:rPr kumimoji="1" lang="en-US" altLang="zh-CN" sz="2000" b="1" i="1">
                <a:solidFill>
                  <a:schemeClr val="tx2"/>
                </a:solidFill>
                <a:sym typeface="Symbol" pitchFamily="18" charset="2"/>
              </a:rPr>
              <a:t></a:t>
            </a:r>
            <a:r>
              <a:rPr kumimoji="1" lang="en-US" altLang="zh-CN" sz="2000" b="1">
                <a:solidFill>
                  <a:schemeClr val="tx2"/>
                </a:solidFill>
                <a:sym typeface="Symbol" pitchFamily="18" charset="2"/>
              </a:rPr>
              <a:t>&lt;18</a:t>
            </a:r>
            <a:r>
              <a:rPr kumimoji="1" lang="en-US" altLang="zh-CN" sz="2000" b="1">
                <a:solidFill>
                  <a:schemeClr val="tx2"/>
                </a:solidFill>
              </a:rPr>
              <a:t>0</a:t>
            </a:r>
            <a:r>
              <a:rPr kumimoji="1" lang="en-US" altLang="zh-CN" sz="2000" b="1">
                <a:solidFill>
                  <a:schemeClr val="tx2"/>
                </a:solidFill>
                <a:sym typeface="Symbol" pitchFamily="18" charset="2"/>
              </a:rPr>
              <a:t>º</a:t>
            </a:r>
          </a:p>
        </p:txBody>
      </p:sp>
      <p:sp>
        <p:nvSpPr>
          <p:cNvPr id="47154" name="Text Box 50"/>
          <p:cNvSpPr txBox="1">
            <a:spLocks noChangeArrowheads="1"/>
          </p:cNvSpPr>
          <p:nvPr/>
        </p:nvSpPr>
        <p:spPr bwMode="auto">
          <a:xfrm>
            <a:off x="5931917" y="5886897"/>
            <a:ext cx="2789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rPr>
              <a:t>第三象限</a:t>
            </a:r>
            <a:r>
              <a:rPr kumimoji="1" lang="en-US" altLang="zh-CN" sz="2000" b="1">
                <a:solidFill>
                  <a:schemeClr val="tx2"/>
                </a:solidFill>
                <a:latin typeface="宋体" charset="-122"/>
              </a:rPr>
              <a:t>-18</a:t>
            </a:r>
            <a:r>
              <a:rPr kumimoji="1" lang="en-US" altLang="zh-CN" sz="2000" b="1">
                <a:solidFill>
                  <a:schemeClr val="tx2"/>
                </a:solidFill>
              </a:rPr>
              <a:t>0</a:t>
            </a:r>
            <a:r>
              <a:rPr kumimoji="1" lang="en-US" altLang="zh-CN" sz="2000" b="1">
                <a:solidFill>
                  <a:schemeClr val="tx2"/>
                </a:solidFill>
                <a:cs typeface="Times New Roman" pitchFamily="18" charset="0"/>
                <a:sym typeface="Symbol" pitchFamily="18" charset="2"/>
              </a:rPr>
              <a:t>º</a:t>
            </a:r>
            <a:r>
              <a:rPr kumimoji="1" lang="en-US" altLang="zh-CN" sz="2000" b="1">
                <a:solidFill>
                  <a:schemeClr val="tx2"/>
                </a:solidFill>
              </a:rPr>
              <a:t>&lt;</a:t>
            </a:r>
            <a:r>
              <a:rPr kumimoji="1" lang="en-US" altLang="zh-CN" sz="2000" b="1" i="1">
                <a:solidFill>
                  <a:schemeClr val="tx2"/>
                </a:solidFill>
                <a:sym typeface="Symbol" pitchFamily="18" charset="2"/>
              </a:rPr>
              <a:t></a:t>
            </a:r>
            <a:r>
              <a:rPr kumimoji="1" lang="en-US" altLang="zh-CN" sz="2000" b="1">
                <a:solidFill>
                  <a:schemeClr val="tx2"/>
                </a:solidFill>
                <a:sym typeface="Symbol" pitchFamily="18" charset="2"/>
              </a:rPr>
              <a:t>&lt;</a:t>
            </a:r>
            <a:r>
              <a:rPr kumimoji="1" lang="en-US" altLang="zh-CN" sz="2000" b="1">
                <a:solidFill>
                  <a:schemeClr val="tx2"/>
                </a:solidFill>
                <a:latin typeface="宋体" charset="-122"/>
                <a:sym typeface="Symbol" pitchFamily="18" charset="2"/>
              </a:rPr>
              <a:t>-</a:t>
            </a:r>
            <a:r>
              <a:rPr kumimoji="1" lang="en-US" altLang="zh-CN" sz="2000" b="1">
                <a:solidFill>
                  <a:schemeClr val="tx2"/>
                </a:solidFill>
                <a:sym typeface="Symbol" pitchFamily="18" charset="2"/>
              </a:rPr>
              <a:t>9</a:t>
            </a:r>
            <a:r>
              <a:rPr kumimoji="1" lang="en-US" altLang="zh-CN" sz="2000" b="1">
                <a:solidFill>
                  <a:schemeClr val="tx2"/>
                </a:solidFill>
              </a:rPr>
              <a:t>0</a:t>
            </a:r>
            <a:r>
              <a:rPr kumimoji="1" lang="en-US" altLang="zh-CN" sz="2000" b="1">
                <a:solidFill>
                  <a:schemeClr val="tx2"/>
                </a:solidFill>
                <a:sym typeface="Symbol" pitchFamily="18" charset="2"/>
              </a:rPr>
              <a:t>º</a:t>
            </a:r>
          </a:p>
        </p:txBody>
      </p:sp>
      <p:sp>
        <p:nvSpPr>
          <p:cNvPr id="7" name="灯片编号占位符 6"/>
          <p:cNvSpPr>
            <a:spLocks noGrp="1"/>
          </p:cNvSpPr>
          <p:nvPr>
            <p:ph type="sldNum" sz="quarter" idx="10"/>
          </p:nvPr>
        </p:nvSpPr>
        <p:spPr/>
        <p:txBody>
          <a:bodyPr/>
          <a:lstStyle/>
          <a:p>
            <a:pPr>
              <a:defRPr/>
            </a:pPr>
            <a:fld id="{E4DCDFD6-397A-4776-9F04-AECACB83C822}" type="slidenum">
              <a:rPr lang="zh-CN" altLang="en-US" smtClean="0"/>
              <a:pPr>
                <a:defRPr/>
              </a:pPr>
              <a:t>13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7108"/>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47127"/>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47136"/>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4712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499"/>
                                          </p:stCondLst>
                                        </p:cTn>
                                        <p:tgtEl>
                                          <p:spTgt spid="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47128"/>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47137"/>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4"/>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47138"/>
                                        </p:tgtEl>
                                        <p:attrNameLst>
                                          <p:attrName>style.visibility</p:attrName>
                                        </p:attrNameLst>
                                      </p:cBhvr>
                                      <p:to>
                                        <p:strVal val="visible"/>
                                      </p:to>
                                    </p:set>
                                  </p:childTnLst>
                                </p:cTn>
                              </p:par>
                            </p:childTnLst>
                          </p:cTn>
                        </p:par>
                        <p:par>
                          <p:cTn id="36" fill="hold" nodeType="afterGroup">
                            <p:stCondLst>
                              <p:cond delay="500"/>
                            </p:stCondLst>
                            <p:childTnLst>
                              <p:par>
                                <p:cTn id="37" presetID="22" presetClass="entr" presetSubtype="8" fill="hold" nodeType="afterEffect">
                                  <p:stCondLst>
                                    <p:cond delay="0"/>
                                  </p:stCondLst>
                                  <p:childTnLst>
                                    <p:set>
                                      <p:cBhvr>
                                        <p:cTn id="38" dur="1" fill="hold">
                                          <p:stCondLst>
                                            <p:cond delay="0"/>
                                          </p:stCondLst>
                                        </p:cTn>
                                        <p:tgtEl>
                                          <p:spTgt spid="47140"/>
                                        </p:tgtEl>
                                        <p:attrNameLst>
                                          <p:attrName>style.visibility</p:attrName>
                                        </p:attrNameLst>
                                      </p:cBhvr>
                                      <p:to>
                                        <p:strVal val="visible"/>
                                      </p:to>
                                    </p:set>
                                    <p:animEffect transition="in" filter="wipe(left)">
                                      <p:cBhvr>
                                        <p:cTn id="39" dur="500"/>
                                        <p:tgtEl>
                                          <p:spTgt spid="47140"/>
                                        </p:tgtEl>
                                      </p:cBhvr>
                                    </p:animEffect>
                                  </p:childTnLst>
                                </p:cTn>
                              </p:par>
                            </p:childTnLst>
                          </p:cTn>
                        </p:par>
                        <p:par>
                          <p:cTn id="40" fill="hold" nodeType="afterGroup">
                            <p:stCondLst>
                              <p:cond delay="1000"/>
                            </p:stCondLst>
                            <p:childTnLst>
                              <p:par>
                                <p:cTn id="41" presetID="22" presetClass="entr" presetSubtype="8" fill="hold" grpId="0" nodeType="afterEffect">
                                  <p:stCondLst>
                                    <p:cond delay="0"/>
                                  </p:stCondLst>
                                  <p:childTnLst>
                                    <p:set>
                                      <p:cBhvr>
                                        <p:cTn id="42" dur="1" fill="hold">
                                          <p:stCondLst>
                                            <p:cond delay="0"/>
                                          </p:stCondLst>
                                        </p:cTn>
                                        <p:tgtEl>
                                          <p:spTgt spid="47141"/>
                                        </p:tgtEl>
                                        <p:attrNameLst>
                                          <p:attrName>style.visibility</p:attrName>
                                        </p:attrNameLst>
                                      </p:cBhvr>
                                      <p:to>
                                        <p:strVal val="visible"/>
                                      </p:to>
                                    </p:set>
                                    <p:animEffect transition="in" filter="wipe(left)">
                                      <p:cBhvr>
                                        <p:cTn id="43" dur="500"/>
                                        <p:tgtEl>
                                          <p:spTgt spid="47141"/>
                                        </p:tgtEl>
                                      </p:cBhvr>
                                    </p:animEffect>
                                  </p:childTnLst>
                                </p:cTn>
                              </p:par>
                            </p:childTnLst>
                          </p:cTn>
                        </p:par>
                        <p:par>
                          <p:cTn id="44" fill="hold" nodeType="afterGroup">
                            <p:stCondLst>
                              <p:cond delay="1500"/>
                            </p:stCondLst>
                            <p:childTnLst>
                              <p:par>
                                <p:cTn id="45" presetID="22" presetClass="entr" presetSubtype="8" fill="hold" nodeType="afterEffect">
                                  <p:stCondLst>
                                    <p:cond delay="0"/>
                                  </p:stCondLst>
                                  <p:childTnLst>
                                    <p:set>
                                      <p:cBhvr>
                                        <p:cTn id="46" dur="1" fill="hold">
                                          <p:stCondLst>
                                            <p:cond delay="0"/>
                                          </p:stCondLst>
                                        </p:cTn>
                                        <p:tgtEl>
                                          <p:spTgt spid="47142"/>
                                        </p:tgtEl>
                                        <p:attrNameLst>
                                          <p:attrName>style.visibility</p:attrName>
                                        </p:attrNameLst>
                                      </p:cBhvr>
                                      <p:to>
                                        <p:strVal val="visible"/>
                                      </p:to>
                                    </p:set>
                                    <p:animEffect transition="in" filter="wipe(left)">
                                      <p:cBhvr>
                                        <p:cTn id="47" dur="500"/>
                                        <p:tgtEl>
                                          <p:spTgt spid="47142"/>
                                        </p:tgtEl>
                                      </p:cBhvr>
                                    </p:animEffect>
                                  </p:childTnLst>
                                </p:cTn>
                              </p:par>
                            </p:childTnLst>
                          </p:cTn>
                        </p:par>
                        <p:par>
                          <p:cTn id="48" fill="hold" nodeType="afterGroup">
                            <p:stCondLst>
                              <p:cond delay="2000"/>
                            </p:stCondLst>
                            <p:childTnLst>
                              <p:par>
                                <p:cTn id="49" presetID="22" presetClass="entr" presetSubtype="8" fill="hold" grpId="0" nodeType="afterEffect">
                                  <p:stCondLst>
                                    <p:cond delay="0"/>
                                  </p:stCondLst>
                                  <p:childTnLst>
                                    <p:set>
                                      <p:cBhvr>
                                        <p:cTn id="50" dur="1" fill="hold">
                                          <p:stCondLst>
                                            <p:cond delay="0"/>
                                          </p:stCondLst>
                                        </p:cTn>
                                        <p:tgtEl>
                                          <p:spTgt spid="47151"/>
                                        </p:tgtEl>
                                        <p:attrNameLst>
                                          <p:attrName>style.visibility</p:attrName>
                                        </p:attrNameLst>
                                      </p:cBhvr>
                                      <p:to>
                                        <p:strVal val="visible"/>
                                      </p:to>
                                    </p:set>
                                    <p:animEffect transition="in" filter="wipe(left)">
                                      <p:cBhvr>
                                        <p:cTn id="51" dur="500"/>
                                        <p:tgtEl>
                                          <p:spTgt spid="47151"/>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47143"/>
                                        </p:tgtEl>
                                        <p:attrNameLst>
                                          <p:attrName>style.visibility</p:attrName>
                                        </p:attrNameLst>
                                      </p:cBhvr>
                                      <p:to>
                                        <p:strVal val="visible"/>
                                      </p:to>
                                    </p:set>
                                    <p:animEffect transition="in" filter="wipe(left)">
                                      <p:cBhvr>
                                        <p:cTn id="56" dur="500"/>
                                        <p:tgtEl>
                                          <p:spTgt spid="47143"/>
                                        </p:tgtEl>
                                      </p:cBhvr>
                                    </p:animEffect>
                                  </p:childTnLst>
                                </p:cTn>
                              </p:par>
                            </p:childTnLst>
                          </p:cTn>
                        </p:par>
                        <p:par>
                          <p:cTn id="57" fill="hold" nodeType="afterGroup">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47144"/>
                                        </p:tgtEl>
                                        <p:attrNameLst>
                                          <p:attrName>style.visibility</p:attrName>
                                        </p:attrNameLst>
                                      </p:cBhvr>
                                      <p:to>
                                        <p:strVal val="visible"/>
                                      </p:to>
                                    </p:set>
                                    <p:animEffect transition="in" filter="wipe(left)">
                                      <p:cBhvr>
                                        <p:cTn id="60" dur="500"/>
                                        <p:tgtEl>
                                          <p:spTgt spid="47144"/>
                                        </p:tgtEl>
                                      </p:cBhvr>
                                    </p:animEffect>
                                  </p:childTnLst>
                                </p:cTn>
                              </p:par>
                            </p:childTnLst>
                          </p:cTn>
                        </p:par>
                        <p:par>
                          <p:cTn id="61" fill="hold" nodeType="afterGroup">
                            <p:stCondLst>
                              <p:cond delay="1000"/>
                            </p:stCondLst>
                            <p:childTnLst>
                              <p:par>
                                <p:cTn id="62" presetID="22" presetClass="entr" presetSubtype="8" fill="hold" nodeType="afterEffect">
                                  <p:stCondLst>
                                    <p:cond delay="0"/>
                                  </p:stCondLst>
                                  <p:childTnLst>
                                    <p:set>
                                      <p:cBhvr>
                                        <p:cTn id="63" dur="1" fill="hold">
                                          <p:stCondLst>
                                            <p:cond delay="0"/>
                                          </p:stCondLst>
                                        </p:cTn>
                                        <p:tgtEl>
                                          <p:spTgt spid="47145"/>
                                        </p:tgtEl>
                                        <p:attrNameLst>
                                          <p:attrName>style.visibility</p:attrName>
                                        </p:attrNameLst>
                                      </p:cBhvr>
                                      <p:to>
                                        <p:strVal val="visible"/>
                                      </p:to>
                                    </p:set>
                                    <p:animEffect transition="in" filter="wipe(left)">
                                      <p:cBhvr>
                                        <p:cTn id="64" dur="500"/>
                                        <p:tgtEl>
                                          <p:spTgt spid="47145"/>
                                        </p:tgtEl>
                                      </p:cBhvr>
                                    </p:animEffect>
                                  </p:childTnLst>
                                </p:cTn>
                              </p:par>
                            </p:childTnLst>
                          </p:cTn>
                        </p:par>
                        <p:par>
                          <p:cTn id="65" fill="hold" nodeType="afterGroup">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47152"/>
                                        </p:tgtEl>
                                        <p:attrNameLst>
                                          <p:attrName>style.visibility</p:attrName>
                                        </p:attrNameLst>
                                      </p:cBhvr>
                                      <p:to>
                                        <p:strVal val="visible"/>
                                      </p:to>
                                    </p:set>
                                    <p:animEffect transition="in" filter="wipe(left)">
                                      <p:cBhvr>
                                        <p:cTn id="68" dur="500"/>
                                        <p:tgtEl>
                                          <p:spTgt spid="4715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47139"/>
                                        </p:tgtEl>
                                        <p:attrNameLst>
                                          <p:attrName>style.visibility</p:attrName>
                                        </p:attrNameLst>
                                      </p:cBhvr>
                                      <p:to>
                                        <p:strVal val="visible"/>
                                      </p:to>
                                    </p:set>
                                    <p:animEffect transition="in" filter="wipe(left)">
                                      <p:cBhvr>
                                        <p:cTn id="73" dur="500"/>
                                        <p:tgtEl>
                                          <p:spTgt spid="47139"/>
                                        </p:tgtEl>
                                      </p:cBhvr>
                                    </p:animEffect>
                                  </p:childTnLst>
                                </p:cTn>
                              </p:par>
                            </p:childTnLst>
                          </p:cTn>
                        </p:par>
                        <p:par>
                          <p:cTn id="74" fill="hold" nodeType="afterGroup">
                            <p:stCondLst>
                              <p:cond delay="500"/>
                            </p:stCondLst>
                            <p:childTnLst>
                              <p:par>
                                <p:cTn id="75" presetID="22" presetClass="entr" presetSubtype="8" fill="hold" grpId="0" nodeType="afterEffect">
                                  <p:stCondLst>
                                    <p:cond delay="0"/>
                                  </p:stCondLst>
                                  <p:childTnLst>
                                    <p:set>
                                      <p:cBhvr>
                                        <p:cTn id="76" dur="1" fill="hold">
                                          <p:stCondLst>
                                            <p:cond delay="0"/>
                                          </p:stCondLst>
                                        </p:cTn>
                                        <p:tgtEl>
                                          <p:spTgt spid="47146"/>
                                        </p:tgtEl>
                                        <p:attrNameLst>
                                          <p:attrName>style.visibility</p:attrName>
                                        </p:attrNameLst>
                                      </p:cBhvr>
                                      <p:to>
                                        <p:strVal val="visible"/>
                                      </p:to>
                                    </p:set>
                                    <p:animEffect transition="in" filter="wipe(left)">
                                      <p:cBhvr>
                                        <p:cTn id="77" dur="500"/>
                                        <p:tgtEl>
                                          <p:spTgt spid="47146"/>
                                        </p:tgtEl>
                                      </p:cBhvr>
                                    </p:animEffect>
                                  </p:childTnLst>
                                </p:cTn>
                              </p:par>
                            </p:childTnLst>
                          </p:cTn>
                        </p:par>
                        <p:par>
                          <p:cTn id="78" fill="hold" nodeType="afterGroup">
                            <p:stCondLst>
                              <p:cond delay="1000"/>
                            </p:stCondLst>
                            <p:childTnLst>
                              <p:par>
                                <p:cTn id="79" presetID="22" presetClass="entr" presetSubtype="8" fill="hold" nodeType="afterEffect">
                                  <p:stCondLst>
                                    <p:cond delay="0"/>
                                  </p:stCondLst>
                                  <p:childTnLst>
                                    <p:set>
                                      <p:cBhvr>
                                        <p:cTn id="80" dur="1" fill="hold">
                                          <p:stCondLst>
                                            <p:cond delay="0"/>
                                          </p:stCondLst>
                                        </p:cTn>
                                        <p:tgtEl>
                                          <p:spTgt spid="47147"/>
                                        </p:tgtEl>
                                        <p:attrNameLst>
                                          <p:attrName>style.visibility</p:attrName>
                                        </p:attrNameLst>
                                      </p:cBhvr>
                                      <p:to>
                                        <p:strVal val="visible"/>
                                      </p:to>
                                    </p:set>
                                    <p:animEffect transition="in" filter="wipe(left)">
                                      <p:cBhvr>
                                        <p:cTn id="81" dur="500"/>
                                        <p:tgtEl>
                                          <p:spTgt spid="47147"/>
                                        </p:tgtEl>
                                      </p:cBhvr>
                                    </p:animEffect>
                                  </p:childTnLst>
                                </p:cTn>
                              </p:par>
                            </p:childTnLst>
                          </p:cTn>
                        </p:par>
                        <p:par>
                          <p:cTn id="82" fill="hold" nodeType="afterGroup">
                            <p:stCondLst>
                              <p:cond delay="1500"/>
                            </p:stCondLst>
                            <p:childTnLst>
                              <p:par>
                                <p:cTn id="83" presetID="22" presetClass="entr" presetSubtype="8" fill="hold" grpId="0" nodeType="afterEffect">
                                  <p:stCondLst>
                                    <p:cond delay="0"/>
                                  </p:stCondLst>
                                  <p:childTnLst>
                                    <p:set>
                                      <p:cBhvr>
                                        <p:cTn id="84" dur="1" fill="hold">
                                          <p:stCondLst>
                                            <p:cond delay="0"/>
                                          </p:stCondLst>
                                        </p:cTn>
                                        <p:tgtEl>
                                          <p:spTgt spid="47153"/>
                                        </p:tgtEl>
                                        <p:attrNameLst>
                                          <p:attrName>style.visibility</p:attrName>
                                        </p:attrNameLst>
                                      </p:cBhvr>
                                      <p:to>
                                        <p:strVal val="visible"/>
                                      </p:to>
                                    </p:set>
                                    <p:animEffect transition="in" filter="wipe(left)">
                                      <p:cBhvr>
                                        <p:cTn id="85" dur="500"/>
                                        <p:tgtEl>
                                          <p:spTgt spid="47153"/>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47148"/>
                                        </p:tgtEl>
                                        <p:attrNameLst>
                                          <p:attrName>style.visibility</p:attrName>
                                        </p:attrNameLst>
                                      </p:cBhvr>
                                      <p:to>
                                        <p:strVal val="visible"/>
                                      </p:to>
                                    </p:set>
                                    <p:animEffect transition="in" filter="wipe(left)">
                                      <p:cBhvr>
                                        <p:cTn id="90" dur="500"/>
                                        <p:tgtEl>
                                          <p:spTgt spid="47148"/>
                                        </p:tgtEl>
                                      </p:cBhvr>
                                    </p:animEffect>
                                  </p:childTnLst>
                                </p:cTn>
                              </p:par>
                            </p:childTnLst>
                          </p:cTn>
                        </p:par>
                        <p:par>
                          <p:cTn id="91" fill="hold" nodeType="afterGroup">
                            <p:stCondLst>
                              <p:cond delay="500"/>
                            </p:stCondLst>
                            <p:childTnLst>
                              <p:par>
                                <p:cTn id="92" presetID="22" presetClass="entr" presetSubtype="8" fill="hold" grpId="0" nodeType="afterEffect">
                                  <p:stCondLst>
                                    <p:cond delay="0"/>
                                  </p:stCondLst>
                                  <p:childTnLst>
                                    <p:set>
                                      <p:cBhvr>
                                        <p:cTn id="93" dur="1" fill="hold">
                                          <p:stCondLst>
                                            <p:cond delay="0"/>
                                          </p:stCondLst>
                                        </p:cTn>
                                        <p:tgtEl>
                                          <p:spTgt spid="47149"/>
                                        </p:tgtEl>
                                        <p:attrNameLst>
                                          <p:attrName>style.visibility</p:attrName>
                                        </p:attrNameLst>
                                      </p:cBhvr>
                                      <p:to>
                                        <p:strVal val="visible"/>
                                      </p:to>
                                    </p:set>
                                    <p:animEffect transition="in" filter="wipe(left)">
                                      <p:cBhvr>
                                        <p:cTn id="94" dur="500"/>
                                        <p:tgtEl>
                                          <p:spTgt spid="47149"/>
                                        </p:tgtEl>
                                      </p:cBhvr>
                                    </p:animEffect>
                                  </p:childTnLst>
                                </p:cTn>
                              </p:par>
                            </p:childTnLst>
                          </p:cTn>
                        </p:par>
                        <p:par>
                          <p:cTn id="95" fill="hold" nodeType="afterGroup">
                            <p:stCondLst>
                              <p:cond delay="1000"/>
                            </p:stCondLst>
                            <p:childTnLst>
                              <p:par>
                                <p:cTn id="96" presetID="22" presetClass="entr" presetSubtype="8" fill="hold" nodeType="afterEffect">
                                  <p:stCondLst>
                                    <p:cond delay="0"/>
                                  </p:stCondLst>
                                  <p:childTnLst>
                                    <p:set>
                                      <p:cBhvr>
                                        <p:cTn id="97" dur="1" fill="hold">
                                          <p:stCondLst>
                                            <p:cond delay="0"/>
                                          </p:stCondLst>
                                        </p:cTn>
                                        <p:tgtEl>
                                          <p:spTgt spid="47150"/>
                                        </p:tgtEl>
                                        <p:attrNameLst>
                                          <p:attrName>style.visibility</p:attrName>
                                        </p:attrNameLst>
                                      </p:cBhvr>
                                      <p:to>
                                        <p:strVal val="visible"/>
                                      </p:to>
                                    </p:set>
                                    <p:animEffect transition="in" filter="wipe(left)">
                                      <p:cBhvr>
                                        <p:cTn id="98" dur="500"/>
                                        <p:tgtEl>
                                          <p:spTgt spid="47150"/>
                                        </p:tgtEl>
                                      </p:cBhvr>
                                    </p:animEffect>
                                  </p:childTnLst>
                                </p:cTn>
                              </p:par>
                            </p:childTnLst>
                          </p:cTn>
                        </p:par>
                        <p:par>
                          <p:cTn id="99" fill="hold" nodeType="afterGroup">
                            <p:stCondLst>
                              <p:cond delay="1500"/>
                            </p:stCondLst>
                            <p:childTnLst>
                              <p:par>
                                <p:cTn id="100" presetID="22" presetClass="entr" presetSubtype="8" fill="hold" grpId="0" nodeType="afterEffect">
                                  <p:stCondLst>
                                    <p:cond delay="0"/>
                                  </p:stCondLst>
                                  <p:childTnLst>
                                    <p:set>
                                      <p:cBhvr>
                                        <p:cTn id="101" dur="1" fill="hold">
                                          <p:stCondLst>
                                            <p:cond delay="0"/>
                                          </p:stCondLst>
                                        </p:cTn>
                                        <p:tgtEl>
                                          <p:spTgt spid="47154"/>
                                        </p:tgtEl>
                                        <p:attrNameLst>
                                          <p:attrName>style.visibility</p:attrName>
                                        </p:attrNameLst>
                                      </p:cBhvr>
                                      <p:to>
                                        <p:strVal val="visible"/>
                                      </p:to>
                                    </p:set>
                                    <p:animEffect transition="in" filter="wipe(left)">
                                      <p:cBhvr>
                                        <p:cTn id="102" dur="500"/>
                                        <p:tgtEl>
                                          <p:spTgt spid="47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autoUpdateAnimBg="0"/>
      <p:bldP spid="47127" grpId="0" autoUpdateAnimBg="0"/>
      <p:bldP spid="47129" grpId="0" autoUpdateAnimBg="0"/>
      <p:bldP spid="47136" grpId="0" autoUpdateAnimBg="0"/>
      <p:bldP spid="47138" grpId="0" autoUpdateAnimBg="0"/>
      <p:bldP spid="47141" grpId="0" animBg="1"/>
      <p:bldP spid="47144" grpId="0" animBg="1"/>
      <p:bldP spid="47146" grpId="0" animBg="1"/>
      <p:bldP spid="47149" grpId="0" animBg="1"/>
      <p:bldP spid="47151" grpId="0" autoUpdateAnimBg="0"/>
      <p:bldP spid="47152" grpId="0" autoUpdateAnimBg="0"/>
      <p:bldP spid="47153" grpId="0" autoUpdateAnimBg="0"/>
      <p:bldP spid="47154" grpId="0"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2"/>
          <p:cNvSpPr>
            <a:spLocks noGrp="1" noChangeArrowheads="1"/>
          </p:cNvSpPr>
          <p:nvPr>
            <p:ph type="title"/>
          </p:nvPr>
        </p:nvSpPr>
        <p:spPr/>
        <p:txBody>
          <a:bodyPr/>
          <a:lstStyle/>
          <a:p>
            <a:r>
              <a:rPr lang="en-US" altLang="zh-CN" sz="3600" smtClean="0">
                <a:ea typeface="宋体" charset="-122"/>
              </a:rPr>
              <a:t>3.7.0  </a:t>
            </a:r>
            <a:r>
              <a:rPr lang="zh-CN" altLang="en-US" sz="3600" smtClean="0">
                <a:ea typeface="宋体" charset="-122"/>
              </a:rPr>
              <a:t>傅里叶级数复习</a:t>
            </a:r>
            <a:r>
              <a:rPr lang="zh-CN" altLang="en-US" sz="3600" smtClean="0">
                <a:ea typeface="楷体_GB2312" pitchFamily="49" charset="-122"/>
              </a:rPr>
              <a:t>（续</a:t>
            </a:r>
            <a:r>
              <a:rPr lang="en-US" altLang="zh-CN" sz="3600" smtClean="0">
                <a:ea typeface="楷体_GB2312" pitchFamily="49" charset="-122"/>
              </a:rPr>
              <a:t>1</a:t>
            </a:r>
            <a:r>
              <a:rPr lang="zh-CN" altLang="en-US" sz="3600" smtClean="0">
                <a:ea typeface="楷体_GB2312" pitchFamily="49" charset="-122"/>
              </a:rPr>
              <a:t>）</a:t>
            </a:r>
          </a:p>
        </p:txBody>
      </p:sp>
      <p:sp>
        <p:nvSpPr>
          <p:cNvPr id="100356" name="Text Box 4"/>
          <p:cNvSpPr txBox="1">
            <a:spLocks noChangeArrowheads="1"/>
          </p:cNvSpPr>
          <p:nvPr/>
        </p:nvSpPr>
        <p:spPr bwMode="auto">
          <a:xfrm>
            <a:off x="198636" y="836712"/>
            <a:ext cx="8405812"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zh-CN" altLang="en-US" sz="2400" b="1" dirty="0">
                <a:solidFill>
                  <a:schemeClr val="tx2"/>
                </a:solidFill>
              </a:rPr>
              <a:t>满足狄里赫利条件周期函数空间中的函数，均可表示为基函数的线性组合：</a:t>
            </a:r>
          </a:p>
        </p:txBody>
      </p:sp>
      <p:graphicFrame>
        <p:nvGraphicFramePr>
          <p:cNvPr id="100357" name="Object 2"/>
          <p:cNvGraphicFramePr>
            <a:graphicFrameLocks noChangeAspect="1"/>
          </p:cNvGraphicFramePr>
          <p:nvPr>
            <p:extLst>
              <p:ext uri="{D42A27DB-BD31-4B8C-83A1-F6EECF244321}">
                <p14:modId xmlns:p14="http://schemas.microsoft.com/office/powerpoint/2010/main" val="546636336"/>
              </p:ext>
            </p:extLst>
          </p:nvPr>
        </p:nvGraphicFramePr>
        <p:xfrm>
          <a:off x="899592" y="1772816"/>
          <a:ext cx="5156200" cy="1671638"/>
        </p:xfrm>
        <a:graphic>
          <a:graphicData uri="http://schemas.openxmlformats.org/presentationml/2006/ole">
            <mc:AlternateContent xmlns:mc="http://schemas.openxmlformats.org/markup-compatibility/2006">
              <mc:Choice xmlns:v="urn:schemas-microsoft-com:vml" Requires="v">
                <p:oleObj spid="_x0000_s55425" name="Equation" r:id="rId3" imgW="2654280" imgH="863280" progId="">
                  <p:embed/>
                </p:oleObj>
              </mc:Choice>
              <mc:Fallback>
                <p:oleObj name="Equation" r:id="rId3" imgW="2654280" imgH="863280" progId="">
                  <p:embed/>
                  <p:pic>
                    <p:nvPicPr>
                      <p:cNvPr id="0" name="Picture 1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772816"/>
                        <a:ext cx="5156200" cy="1671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358" name="Text Box 6"/>
          <p:cNvSpPr txBox="1">
            <a:spLocks noChangeArrowheads="1"/>
          </p:cNvSpPr>
          <p:nvPr/>
        </p:nvSpPr>
        <p:spPr bwMode="auto">
          <a:xfrm>
            <a:off x="317825" y="3175793"/>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dirty="0">
                <a:solidFill>
                  <a:schemeClr val="tx2"/>
                </a:solidFill>
              </a:rPr>
              <a:t>其中，</a:t>
            </a:r>
          </a:p>
        </p:txBody>
      </p:sp>
      <p:graphicFrame>
        <p:nvGraphicFramePr>
          <p:cNvPr id="100359" name="Object 3"/>
          <p:cNvGraphicFramePr>
            <a:graphicFrameLocks noChangeAspect="1"/>
          </p:cNvGraphicFramePr>
          <p:nvPr>
            <p:extLst>
              <p:ext uri="{D42A27DB-BD31-4B8C-83A1-F6EECF244321}">
                <p14:modId xmlns:p14="http://schemas.microsoft.com/office/powerpoint/2010/main" val="1055259581"/>
              </p:ext>
            </p:extLst>
          </p:nvPr>
        </p:nvGraphicFramePr>
        <p:xfrm>
          <a:off x="683568" y="3629255"/>
          <a:ext cx="7799388" cy="1741487"/>
        </p:xfrm>
        <a:graphic>
          <a:graphicData uri="http://schemas.openxmlformats.org/presentationml/2006/ole">
            <mc:AlternateContent xmlns:mc="http://schemas.openxmlformats.org/markup-compatibility/2006">
              <mc:Choice xmlns:v="urn:schemas-microsoft-com:vml" Requires="v">
                <p:oleObj spid="_x0000_s55426" name="Equation" r:id="rId5" imgW="4317840" imgH="965160" progId="">
                  <p:embed/>
                </p:oleObj>
              </mc:Choice>
              <mc:Fallback>
                <p:oleObj name="Equation" r:id="rId5" imgW="4317840" imgH="965160" progId="">
                  <p:embed/>
                  <p:pic>
                    <p:nvPicPr>
                      <p:cNvPr id="0" name="Picture 10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8" y="3629255"/>
                        <a:ext cx="7799388" cy="174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60" name="Object 4"/>
          <p:cNvGraphicFramePr>
            <a:graphicFrameLocks noChangeAspect="1"/>
          </p:cNvGraphicFramePr>
          <p:nvPr>
            <p:extLst>
              <p:ext uri="{D42A27DB-BD31-4B8C-83A1-F6EECF244321}">
                <p14:modId xmlns:p14="http://schemas.microsoft.com/office/powerpoint/2010/main" val="1388120352"/>
              </p:ext>
            </p:extLst>
          </p:nvPr>
        </p:nvGraphicFramePr>
        <p:xfrm>
          <a:off x="847861" y="5490741"/>
          <a:ext cx="4651375" cy="890587"/>
        </p:xfrm>
        <a:graphic>
          <a:graphicData uri="http://schemas.openxmlformats.org/presentationml/2006/ole">
            <mc:AlternateContent xmlns:mc="http://schemas.openxmlformats.org/markup-compatibility/2006">
              <mc:Choice xmlns:v="urn:schemas-microsoft-com:vml" Requires="v">
                <p:oleObj spid="_x0000_s55427" name="Equation" r:id="rId7" imgW="2501640" imgH="482400" progId="">
                  <p:embed/>
                </p:oleObj>
              </mc:Choice>
              <mc:Fallback>
                <p:oleObj name="Equation" r:id="rId7" imgW="2501640" imgH="482400" progId="">
                  <p:embed/>
                  <p:pic>
                    <p:nvPicPr>
                      <p:cNvPr id="0" name="Picture 1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861" y="5490741"/>
                        <a:ext cx="4651375" cy="890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361" name="Text Box 9"/>
          <p:cNvSpPr txBox="1">
            <a:spLocks noChangeArrowheads="1"/>
          </p:cNvSpPr>
          <p:nvPr/>
        </p:nvSpPr>
        <p:spPr bwMode="auto">
          <a:xfrm>
            <a:off x="5148064" y="2895030"/>
            <a:ext cx="3878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dirty="0">
                <a:solidFill>
                  <a:schemeClr val="tx2"/>
                </a:solidFill>
              </a:rPr>
              <a:t>三角形式的傅里叶级数展开</a:t>
            </a: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130</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100356"/>
                                        </p:tgtEl>
                                        <p:attrNameLst>
                                          <p:attrName>style.visibility</p:attrName>
                                        </p:attrNameLst>
                                      </p:cBhvr>
                                      <p:to>
                                        <p:strVal val="visible"/>
                                      </p:to>
                                    </p:set>
                                  </p:childTnLst>
                                </p:cTn>
                              </p:par>
                            </p:childTnLst>
                          </p:cTn>
                        </p:par>
                        <p:par>
                          <p:cTn id="7" fill="hold" nodeType="afterGroup">
                            <p:stCondLst>
                              <p:cond delay="3201"/>
                            </p:stCondLst>
                            <p:childTnLst>
                              <p:par>
                                <p:cTn id="8" presetID="22" presetClass="entr" presetSubtype="1" fill="hold" nodeType="afterEffect">
                                  <p:stCondLst>
                                    <p:cond delay="0"/>
                                  </p:stCondLst>
                                  <p:childTnLst>
                                    <p:set>
                                      <p:cBhvr>
                                        <p:cTn id="9" dur="1" fill="hold">
                                          <p:stCondLst>
                                            <p:cond delay="0"/>
                                          </p:stCondLst>
                                        </p:cTn>
                                        <p:tgtEl>
                                          <p:spTgt spid="100357"/>
                                        </p:tgtEl>
                                        <p:attrNameLst>
                                          <p:attrName>style.visibility</p:attrName>
                                        </p:attrNameLst>
                                      </p:cBhvr>
                                      <p:to>
                                        <p:strVal val="visible"/>
                                      </p:to>
                                    </p:set>
                                    <p:animEffect transition="in" filter="wipe(up)">
                                      <p:cBhvr>
                                        <p:cTn id="10" dur="500"/>
                                        <p:tgtEl>
                                          <p:spTgt spid="100357"/>
                                        </p:tgtEl>
                                      </p:cBhvr>
                                    </p:animEffect>
                                  </p:childTnLst>
                                </p:cTn>
                              </p:par>
                            </p:childTnLst>
                          </p:cTn>
                        </p:par>
                        <p:par>
                          <p:cTn id="11" fill="hold" nodeType="afterGroup">
                            <p:stCondLst>
                              <p:cond delay="3701"/>
                            </p:stCondLst>
                            <p:childTnLst>
                              <p:par>
                                <p:cTn id="12" presetID="1" presetClass="entr" presetSubtype="0" fill="hold" grpId="0" nodeType="afterEffect">
                                  <p:stCondLst>
                                    <p:cond delay="0"/>
                                  </p:stCondLst>
                                  <p:iterate type="lt">
                                    <p:tmAbs val="75"/>
                                  </p:iterate>
                                  <p:childTnLst>
                                    <p:set>
                                      <p:cBhvr>
                                        <p:cTn id="13" dur="1" fill="hold">
                                          <p:stCondLst>
                                            <p:cond delay="74"/>
                                          </p:stCondLst>
                                        </p:cTn>
                                        <p:tgtEl>
                                          <p:spTgt spid="100361"/>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iterate type="lt">
                                    <p:tmPct val="100000"/>
                                  </p:iterate>
                                  <p:childTnLst>
                                    <p:set>
                                      <p:cBhvr>
                                        <p:cTn id="17" dur="1" fill="hold">
                                          <p:stCondLst>
                                            <p:cond delay="0"/>
                                          </p:stCondLst>
                                        </p:cTn>
                                        <p:tgtEl>
                                          <p:spTgt spid="100358"/>
                                        </p:tgtEl>
                                        <p:attrNameLst>
                                          <p:attrName>style.visibility</p:attrName>
                                        </p:attrNameLst>
                                      </p:cBhvr>
                                      <p:to>
                                        <p:strVal val="visible"/>
                                      </p:to>
                                    </p:set>
                                    <p:animEffect transition="in" filter="wipe(left)">
                                      <p:cBhvr>
                                        <p:cTn id="18" dur="75"/>
                                        <p:tgtEl>
                                          <p:spTgt spid="100358"/>
                                        </p:tgtEl>
                                      </p:cBhvr>
                                    </p:animEffect>
                                  </p:childTnLst>
                                </p:cTn>
                              </p:par>
                            </p:childTnLst>
                          </p:cTn>
                        </p:par>
                        <p:par>
                          <p:cTn id="19" fill="hold" nodeType="afterGroup">
                            <p:stCondLst>
                              <p:cond delay="225"/>
                            </p:stCondLst>
                            <p:childTnLst>
                              <p:par>
                                <p:cTn id="20" presetID="22" presetClass="entr" presetSubtype="1" fill="hold" nodeType="afterEffect">
                                  <p:stCondLst>
                                    <p:cond delay="0"/>
                                  </p:stCondLst>
                                  <p:childTnLst>
                                    <p:set>
                                      <p:cBhvr>
                                        <p:cTn id="21" dur="1" fill="hold">
                                          <p:stCondLst>
                                            <p:cond delay="0"/>
                                          </p:stCondLst>
                                        </p:cTn>
                                        <p:tgtEl>
                                          <p:spTgt spid="100359"/>
                                        </p:tgtEl>
                                        <p:attrNameLst>
                                          <p:attrName>style.visibility</p:attrName>
                                        </p:attrNameLst>
                                      </p:cBhvr>
                                      <p:to>
                                        <p:strVal val="visible"/>
                                      </p:to>
                                    </p:set>
                                    <p:animEffect transition="in" filter="wipe(up)">
                                      <p:cBhvr>
                                        <p:cTn id="22" dur="500"/>
                                        <p:tgtEl>
                                          <p:spTgt spid="100359"/>
                                        </p:tgtEl>
                                      </p:cBhvr>
                                    </p:animEffect>
                                  </p:childTnLst>
                                </p:cTn>
                              </p:par>
                            </p:childTnLst>
                          </p:cTn>
                        </p:par>
                        <p:par>
                          <p:cTn id="23" fill="hold" nodeType="afterGroup">
                            <p:stCondLst>
                              <p:cond delay="725"/>
                            </p:stCondLst>
                            <p:childTnLst>
                              <p:par>
                                <p:cTn id="24" presetID="22" presetClass="entr" presetSubtype="8" fill="hold" nodeType="afterEffect">
                                  <p:stCondLst>
                                    <p:cond delay="0"/>
                                  </p:stCondLst>
                                  <p:childTnLst>
                                    <p:set>
                                      <p:cBhvr>
                                        <p:cTn id="25" dur="1" fill="hold">
                                          <p:stCondLst>
                                            <p:cond delay="0"/>
                                          </p:stCondLst>
                                        </p:cTn>
                                        <p:tgtEl>
                                          <p:spTgt spid="100360"/>
                                        </p:tgtEl>
                                        <p:attrNameLst>
                                          <p:attrName>style.visibility</p:attrName>
                                        </p:attrNameLst>
                                      </p:cBhvr>
                                      <p:to>
                                        <p:strVal val="visible"/>
                                      </p:to>
                                    </p:set>
                                    <p:animEffect transition="in" filter="wipe(left)">
                                      <p:cBhvr>
                                        <p:cTn id="26" dur="500"/>
                                        <p:tgtEl>
                                          <p:spTgt spid="100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6" grpId="0" autoUpdateAnimBg="0"/>
      <p:bldP spid="100358" grpId="0" autoUpdateAnimBg="0"/>
      <p:bldP spid="100361" grpId="0"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2"/>
          <p:cNvSpPr>
            <a:spLocks noGrp="1" noChangeArrowheads="1"/>
          </p:cNvSpPr>
          <p:nvPr>
            <p:ph type="title"/>
          </p:nvPr>
        </p:nvSpPr>
        <p:spPr>
          <a:xfrm>
            <a:off x="971600" y="44624"/>
            <a:ext cx="7607300" cy="646113"/>
          </a:xfrm>
        </p:spPr>
        <p:txBody>
          <a:bodyPr>
            <a:spAutoFit/>
          </a:bodyPr>
          <a:lstStyle/>
          <a:p>
            <a:r>
              <a:rPr lang="en-US" altLang="zh-CN" sz="3600" dirty="0" smtClean="0">
                <a:ea typeface="宋体" charset="-122"/>
              </a:rPr>
              <a:t>3.7.0  </a:t>
            </a:r>
            <a:r>
              <a:rPr lang="zh-CN" altLang="en-US" sz="3600" dirty="0" smtClean="0">
                <a:ea typeface="宋体" charset="-122"/>
              </a:rPr>
              <a:t>傅里叶级数复习</a:t>
            </a:r>
            <a:r>
              <a:rPr lang="zh-CN" altLang="en-US" sz="3600" dirty="0" smtClean="0">
                <a:ea typeface="楷体_GB2312" pitchFamily="49" charset="-122"/>
              </a:rPr>
              <a:t>（续</a:t>
            </a:r>
            <a:r>
              <a:rPr lang="en-US" altLang="zh-CN" sz="3600" dirty="0" smtClean="0">
                <a:ea typeface="楷体_GB2312" pitchFamily="49" charset="-122"/>
              </a:rPr>
              <a:t>2</a:t>
            </a:r>
            <a:r>
              <a:rPr lang="zh-CN" altLang="en-US" sz="3600" dirty="0" smtClean="0">
                <a:ea typeface="楷体_GB2312" pitchFamily="49" charset="-122"/>
              </a:rPr>
              <a:t>）</a:t>
            </a:r>
          </a:p>
        </p:txBody>
      </p:sp>
      <p:sp>
        <p:nvSpPr>
          <p:cNvPr id="101385" name="Text Box 9"/>
          <p:cNvSpPr txBox="1">
            <a:spLocks noChangeArrowheads="1"/>
          </p:cNvSpPr>
          <p:nvPr/>
        </p:nvSpPr>
        <p:spPr bwMode="auto">
          <a:xfrm>
            <a:off x="213692" y="873918"/>
            <a:ext cx="3278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指数形式的傅里叶级数</a:t>
            </a:r>
          </a:p>
        </p:txBody>
      </p:sp>
      <p:graphicFrame>
        <p:nvGraphicFramePr>
          <p:cNvPr id="101386" name="Object 2"/>
          <p:cNvGraphicFramePr>
            <a:graphicFrameLocks noChangeAspect="1"/>
          </p:cNvGraphicFramePr>
          <p:nvPr>
            <p:extLst>
              <p:ext uri="{D42A27DB-BD31-4B8C-83A1-F6EECF244321}">
                <p14:modId xmlns:p14="http://schemas.microsoft.com/office/powerpoint/2010/main" val="3160155720"/>
              </p:ext>
            </p:extLst>
          </p:nvPr>
        </p:nvGraphicFramePr>
        <p:xfrm>
          <a:off x="1890713" y="1576388"/>
          <a:ext cx="2559050" cy="985837"/>
        </p:xfrm>
        <a:graphic>
          <a:graphicData uri="http://schemas.openxmlformats.org/presentationml/2006/ole">
            <mc:AlternateContent xmlns:mc="http://schemas.openxmlformats.org/markup-compatibility/2006">
              <mc:Choice xmlns:v="urn:schemas-microsoft-com:vml" Requires="v">
                <p:oleObj spid="_x0000_s56449" name="Equation" r:id="rId3" imgW="1155600" imgH="444240" progId="">
                  <p:embed/>
                </p:oleObj>
              </mc:Choice>
              <mc:Fallback>
                <p:oleObj name="Equation" r:id="rId3" imgW="1155600" imgH="444240" progId="">
                  <p:embed/>
                  <p:pic>
                    <p:nvPicPr>
                      <p:cNvPr id="0" name="Picture 1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0713" y="1576388"/>
                        <a:ext cx="2559050" cy="985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387" name="Object 3"/>
          <p:cNvGraphicFramePr>
            <a:graphicFrameLocks noChangeAspect="1"/>
          </p:cNvGraphicFramePr>
          <p:nvPr>
            <p:extLst>
              <p:ext uri="{D42A27DB-BD31-4B8C-83A1-F6EECF244321}">
                <p14:modId xmlns:p14="http://schemas.microsoft.com/office/powerpoint/2010/main" val="3649811497"/>
              </p:ext>
            </p:extLst>
          </p:nvPr>
        </p:nvGraphicFramePr>
        <p:xfrm>
          <a:off x="5445125" y="1584325"/>
          <a:ext cx="2625725" cy="968375"/>
        </p:xfrm>
        <a:graphic>
          <a:graphicData uri="http://schemas.openxmlformats.org/presentationml/2006/ole">
            <mc:AlternateContent xmlns:mc="http://schemas.openxmlformats.org/markup-compatibility/2006">
              <mc:Choice xmlns:v="urn:schemas-microsoft-com:vml" Requires="v">
                <p:oleObj spid="_x0000_s56450" name="Equation" r:id="rId5" imgW="1269720" imgH="469800" progId="">
                  <p:embed/>
                </p:oleObj>
              </mc:Choice>
              <mc:Fallback>
                <p:oleObj name="Equation" r:id="rId5" imgW="1269720" imgH="469800" progId="">
                  <p:embed/>
                  <p:pic>
                    <p:nvPicPr>
                      <p:cNvPr id="0" name="Picture 10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125" y="1584325"/>
                        <a:ext cx="2625725" cy="968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388" name="Text Box 12"/>
          <p:cNvSpPr txBox="1">
            <a:spLocks noChangeArrowheads="1"/>
          </p:cNvSpPr>
          <p:nvPr/>
        </p:nvSpPr>
        <p:spPr bwMode="auto">
          <a:xfrm>
            <a:off x="549275" y="2784475"/>
            <a:ext cx="3433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dirty="0">
                <a:solidFill>
                  <a:schemeClr val="tx2"/>
                </a:solidFill>
                <a:latin typeface="Times New Roman" pitchFamily="18" charset="0"/>
                <a:cs typeface="Times New Roman" pitchFamily="18" charset="0"/>
              </a:rPr>
              <a:t>系数 </a:t>
            </a:r>
            <a:r>
              <a:rPr kumimoji="1" lang="en-US" altLang="zh-CN" sz="2400" b="1" i="1" dirty="0" err="1">
                <a:solidFill>
                  <a:schemeClr val="tx2"/>
                </a:solidFill>
                <a:latin typeface="Times New Roman" pitchFamily="18" charset="0"/>
                <a:cs typeface="Times New Roman" pitchFamily="18" charset="0"/>
              </a:rPr>
              <a:t>C</a:t>
            </a:r>
            <a:r>
              <a:rPr kumimoji="1" lang="en-US" altLang="zh-CN" sz="2400" b="1" i="1" baseline="-25000" dirty="0" err="1">
                <a:solidFill>
                  <a:schemeClr val="tx2"/>
                </a:solidFill>
                <a:latin typeface="Times New Roman" pitchFamily="18" charset="0"/>
                <a:cs typeface="Times New Roman" pitchFamily="18" charset="0"/>
              </a:rPr>
              <a:t>n</a:t>
            </a:r>
            <a:r>
              <a:rPr kumimoji="1" lang="en-US" altLang="zh-CN" sz="2400" b="1" i="1" baseline="-25000" dirty="0">
                <a:solidFill>
                  <a:schemeClr val="tx2"/>
                </a:solidFill>
                <a:latin typeface="Times New Roman" pitchFamily="18" charset="0"/>
                <a:cs typeface="Times New Roman" pitchFamily="18" charset="0"/>
              </a:rPr>
              <a:t> </a:t>
            </a:r>
            <a:r>
              <a:rPr kumimoji="1" lang="zh-CN" altLang="en-US" sz="2400" b="1" dirty="0">
                <a:solidFill>
                  <a:schemeClr val="tx2"/>
                </a:solidFill>
                <a:latin typeface="Times New Roman" pitchFamily="18" charset="0"/>
                <a:cs typeface="Times New Roman" pitchFamily="18" charset="0"/>
              </a:rPr>
              <a:t>通常为复数并有</a:t>
            </a:r>
          </a:p>
        </p:txBody>
      </p:sp>
      <p:graphicFrame>
        <p:nvGraphicFramePr>
          <p:cNvPr id="101389" name="Object 4"/>
          <p:cNvGraphicFramePr>
            <a:graphicFrameLocks noChangeAspect="1"/>
          </p:cNvGraphicFramePr>
          <p:nvPr>
            <p:extLst>
              <p:ext uri="{D42A27DB-BD31-4B8C-83A1-F6EECF244321}">
                <p14:modId xmlns:p14="http://schemas.microsoft.com/office/powerpoint/2010/main" val="3323950587"/>
              </p:ext>
            </p:extLst>
          </p:nvPr>
        </p:nvGraphicFramePr>
        <p:xfrm>
          <a:off x="4295775" y="2713038"/>
          <a:ext cx="1331913" cy="574675"/>
        </p:xfrm>
        <a:graphic>
          <a:graphicData uri="http://schemas.openxmlformats.org/presentationml/2006/ole">
            <mc:AlternateContent xmlns:mc="http://schemas.openxmlformats.org/markup-compatibility/2006">
              <mc:Choice xmlns:v="urn:schemas-microsoft-com:vml" Requires="v">
                <p:oleObj spid="_x0000_s56451" name="Equation" r:id="rId7" imgW="558720" imgH="241200" progId="">
                  <p:embed/>
                </p:oleObj>
              </mc:Choice>
              <mc:Fallback>
                <p:oleObj name="Equation" r:id="rId7" imgW="558720" imgH="241200" progId="">
                  <p:embed/>
                  <p:pic>
                    <p:nvPicPr>
                      <p:cNvPr id="0" name="Picture 1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5775" y="2713038"/>
                        <a:ext cx="1331913"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390" name="Text Box 14"/>
          <p:cNvSpPr txBox="1">
            <a:spLocks noChangeArrowheads="1"/>
          </p:cNvSpPr>
          <p:nvPr/>
        </p:nvSpPr>
        <p:spPr bwMode="auto">
          <a:xfrm>
            <a:off x="457200" y="3392488"/>
            <a:ext cx="7343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kumimoji="1" lang="zh-CN" altLang="en-US" sz="2400" b="1" dirty="0">
                <a:solidFill>
                  <a:schemeClr val="tx2"/>
                </a:solidFill>
                <a:latin typeface="Times New Roman" pitchFamily="18" charset="0"/>
                <a:cs typeface="Times New Roman" pitchFamily="18" charset="0"/>
              </a:rPr>
              <a:t>指数形式的傅里叶级数和三角形式的傅里叶级数可以互相转换。</a:t>
            </a: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131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101385"/>
                                        </p:tgtEl>
                                        <p:attrNameLst>
                                          <p:attrName>style.visibility</p:attrName>
                                        </p:attrNameLst>
                                      </p:cBhvr>
                                      <p:to>
                                        <p:strVal val="visible"/>
                                      </p:to>
                                    </p:set>
                                    <p:animEffect transition="in" filter="wipe(left)">
                                      <p:cBhvr>
                                        <p:cTn id="7" dur="75"/>
                                        <p:tgtEl>
                                          <p:spTgt spid="101385"/>
                                        </p:tgtEl>
                                      </p:cBhvr>
                                    </p:animEffect>
                                  </p:childTnLst>
                                </p:cTn>
                              </p:par>
                            </p:childTnLst>
                          </p:cTn>
                        </p:par>
                        <p:par>
                          <p:cTn id="8" fill="hold" nodeType="afterGroup">
                            <p:stCondLst>
                              <p:cond delay="750"/>
                            </p:stCondLst>
                            <p:childTnLst>
                              <p:par>
                                <p:cTn id="9" presetID="22" presetClass="entr" presetSubtype="8" fill="hold" nodeType="afterEffect">
                                  <p:stCondLst>
                                    <p:cond delay="0"/>
                                  </p:stCondLst>
                                  <p:childTnLst>
                                    <p:set>
                                      <p:cBhvr>
                                        <p:cTn id="10" dur="1" fill="hold">
                                          <p:stCondLst>
                                            <p:cond delay="0"/>
                                          </p:stCondLst>
                                        </p:cTn>
                                        <p:tgtEl>
                                          <p:spTgt spid="101386"/>
                                        </p:tgtEl>
                                        <p:attrNameLst>
                                          <p:attrName>style.visibility</p:attrName>
                                        </p:attrNameLst>
                                      </p:cBhvr>
                                      <p:to>
                                        <p:strVal val="visible"/>
                                      </p:to>
                                    </p:set>
                                    <p:animEffect transition="in" filter="wipe(left)">
                                      <p:cBhvr>
                                        <p:cTn id="11" dur="500"/>
                                        <p:tgtEl>
                                          <p:spTgt spid="101386"/>
                                        </p:tgtEl>
                                      </p:cBhvr>
                                    </p:animEffect>
                                  </p:childTnLst>
                                </p:cTn>
                              </p:par>
                            </p:childTnLst>
                          </p:cTn>
                        </p:par>
                        <p:par>
                          <p:cTn id="12" fill="hold" nodeType="afterGroup">
                            <p:stCondLst>
                              <p:cond delay="1250"/>
                            </p:stCondLst>
                            <p:childTnLst>
                              <p:par>
                                <p:cTn id="13" presetID="22" presetClass="entr" presetSubtype="8" fill="hold" nodeType="afterEffect">
                                  <p:stCondLst>
                                    <p:cond delay="0"/>
                                  </p:stCondLst>
                                  <p:childTnLst>
                                    <p:set>
                                      <p:cBhvr>
                                        <p:cTn id="14" dur="1" fill="hold">
                                          <p:stCondLst>
                                            <p:cond delay="0"/>
                                          </p:stCondLst>
                                        </p:cTn>
                                        <p:tgtEl>
                                          <p:spTgt spid="101387"/>
                                        </p:tgtEl>
                                        <p:attrNameLst>
                                          <p:attrName>style.visibility</p:attrName>
                                        </p:attrNameLst>
                                      </p:cBhvr>
                                      <p:to>
                                        <p:strVal val="visible"/>
                                      </p:to>
                                    </p:set>
                                    <p:animEffect transition="in" filter="wipe(left)">
                                      <p:cBhvr>
                                        <p:cTn id="15" dur="500"/>
                                        <p:tgtEl>
                                          <p:spTgt spid="101387"/>
                                        </p:tgtEl>
                                      </p:cBhvr>
                                    </p:animEffect>
                                  </p:childTnLst>
                                </p:cTn>
                              </p:par>
                            </p:childTnLst>
                          </p:cTn>
                        </p:par>
                        <p:par>
                          <p:cTn id="16" fill="hold" nodeType="afterGroup">
                            <p:stCondLst>
                              <p:cond delay="1750"/>
                            </p:stCondLst>
                            <p:childTnLst>
                              <p:par>
                                <p:cTn id="17" presetID="22" presetClass="entr" presetSubtype="8" fill="hold" grpId="0" nodeType="afterEffect">
                                  <p:stCondLst>
                                    <p:cond delay="0"/>
                                  </p:stCondLst>
                                  <p:iterate type="lt">
                                    <p:tmPct val="100000"/>
                                  </p:iterate>
                                  <p:childTnLst>
                                    <p:set>
                                      <p:cBhvr>
                                        <p:cTn id="18" dur="1" fill="hold">
                                          <p:stCondLst>
                                            <p:cond delay="0"/>
                                          </p:stCondLst>
                                        </p:cTn>
                                        <p:tgtEl>
                                          <p:spTgt spid="101388"/>
                                        </p:tgtEl>
                                        <p:attrNameLst>
                                          <p:attrName>style.visibility</p:attrName>
                                        </p:attrNameLst>
                                      </p:cBhvr>
                                      <p:to>
                                        <p:strVal val="visible"/>
                                      </p:to>
                                    </p:set>
                                    <p:animEffect transition="in" filter="wipe(left)">
                                      <p:cBhvr>
                                        <p:cTn id="19" dur="75"/>
                                        <p:tgtEl>
                                          <p:spTgt spid="101388"/>
                                        </p:tgtEl>
                                      </p:cBhvr>
                                    </p:animEffect>
                                  </p:childTnLst>
                                </p:cTn>
                              </p:par>
                            </p:childTnLst>
                          </p:cTn>
                        </p:par>
                        <p:par>
                          <p:cTn id="20" fill="hold" nodeType="afterGroup">
                            <p:stCondLst>
                              <p:cond delay="2575"/>
                            </p:stCondLst>
                            <p:childTnLst>
                              <p:par>
                                <p:cTn id="21" presetID="22" presetClass="entr" presetSubtype="8" fill="hold" nodeType="afterEffect">
                                  <p:stCondLst>
                                    <p:cond delay="0"/>
                                  </p:stCondLst>
                                  <p:childTnLst>
                                    <p:set>
                                      <p:cBhvr>
                                        <p:cTn id="22" dur="1" fill="hold">
                                          <p:stCondLst>
                                            <p:cond delay="0"/>
                                          </p:stCondLst>
                                        </p:cTn>
                                        <p:tgtEl>
                                          <p:spTgt spid="101389"/>
                                        </p:tgtEl>
                                        <p:attrNameLst>
                                          <p:attrName>style.visibility</p:attrName>
                                        </p:attrNameLst>
                                      </p:cBhvr>
                                      <p:to>
                                        <p:strVal val="visible"/>
                                      </p:to>
                                    </p:set>
                                    <p:animEffect transition="in" filter="wipe(left)">
                                      <p:cBhvr>
                                        <p:cTn id="23" dur="500"/>
                                        <p:tgtEl>
                                          <p:spTgt spid="101389"/>
                                        </p:tgtEl>
                                      </p:cBhvr>
                                    </p:animEffect>
                                  </p:childTnLst>
                                </p:cTn>
                              </p:par>
                            </p:childTnLst>
                          </p:cTn>
                        </p:par>
                        <p:par>
                          <p:cTn id="24" fill="hold" nodeType="afterGroup">
                            <p:stCondLst>
                              <p:cond delay="3075"/>
                            </p:stCondLst>
                            <p:childTnLst>
                              <p:par>
                                <p:cTn id="25" presetID="22" presetClass="entr" presetSubtype="8" fill="hold" grpId="0" nodeType="afterEffect">
                                  <p:stCondLst>
                                    <p:cond delay="0"/>
                                  </p:stCondLst>
                                  <p:iterate type="lt">
                                    <p:tmPct val="100000"/>
                                  </p:iterate>
                                  <p:childTnLst>
                                    <p:set>
                                      <p:cBhvr>
                                        <p:cTn id="26" dur="1" fill="hold">
                                          <p:stCondLst>
                                            <p:cond delay="0"/>
                                          </p:stCondLst>
                                        </p:cTn>
                                        <p:tgtEl>
                                          <p:spTgt spid="101390"/>
                                        </p:tgtEl>
                                        <p:attrNameLst>
                                          <p:attrName>style.visibility</p:attrName>
                                        </p:attrNameLst>
                                      </p:cBhvr>
                                      <p:to>
                                        <p:strVal val="visible"/>
                                      </p:to>
                                    </p:set>
                                    <p:animEffect transition="in" filter="wipe(left)">
                                      <p:cBhvr>
                                        <p:cTn id="27" dur="75"/>
                                        <p:tgtEl>
                                          <p:spTgt spid="101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5" grpId="0" autoUpdateAnimBg="0"/>
      <p:bldP spid="101388" grpId="0" autoUpdateAnimBg="0"/>
      <p:bldP spid="101390" grpId="0"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3" name="Rectangle 2"/>
          <p:cNvSpPr>
            <a:spLocks noGrp="1" noChangeArrowheads="1"/>
          </p:cNvSpPr>
          <p:nvPr>
            <p:ph type="title"/>
          </p:nvPr>
        </p:nvSpPr>
        <p:spPr>
          <a:xfrm>
            <a:off x="-1" y="27710"/>
            <a:ext cx="9162909" cy="664986"/>
          </a:xfrm>
        </p:spPr>
        <p:txBody>
          <a:bodyPr/>
          <a:lstStyle/>
          <a:p>
            <a:r>
              <a:rPr lang="en-US" altLang="zh-CN" sz="3600" dirty="0" smtClean="0">
                <a:ea typeface="宋体" charset="-122"/>
              </a:rPr>
              <a:t>3.7.0  </a:t>
            </a:r>
            <a:r>
              <a:rPr lang="zh-CN" altLang="en-US" sz="3600" dirty="0" smtClean="0">
                <a:ea typeface="宋体" charset="-122"/>
              </a:rPr>
              <a:t>傅里叶级数复习</a:t>
            </a:r>
            <a:r>
              <a:rPr lang="zh-CN" altLang="en-US" sz="3600" dirty="0" smtClean="0">
                <a:ea typeface="楷体_GB2312" pitchFamily="49" charset="-122"/>
              </a:rPr>
              <a:t>（续</a:t>
            </a:r>
            <a:r>
              <a:rPr lang="en-US" altLang="zh-CN" sz="3600" dirty="0" smtClean="0">
                <a:ea typeface="楷体_GB2312" pitchFamily="49" charset="-122"/>
              </a:rPr>
              <a:t>3</a:t>
            </a:r>
            <a:r>
              <a:rPr lang="zh-CN" altLang="en-US" sz="3600" dirty="0" smtClean="0">
                <a:ea typeface="楷体_GB2312" pitchFamily="49" charset="-122"/>
              </a:rPr>
              <a:t>）</a:t>
            </a:r>
          </a:p>
        </p:txBody>
      </p:sp>
      <p:sp>
        <p:nvSpPr>
          <p:cNvPr id="5" name="灯片编号占位符 4"/>
          <p:cNvSpPr>
            <a:spLocks noGrp="1"/>
          </p:cNvSpPr>
          <p:nvPr>
            <p:ph type="sldNum" sz="quarter" idx="12"/>
          </p:nvPr>
        </p:nvSpPr>
        <p:spPr/>
        <p:txBody>
          <a:bodyPr/>
          <a:lstStyle/>
          <a:p>
            <a:pPr>
              <a:defRPr/>
            </a:pPr>
            <a:fld id="{E4DCDFD6-397A-4776-9F04-AECACB83C822}" type="slidenum">
              <a:rPr lang="zh-CN" altLang="en-US" smtClean="0"/>
              <a:pPr>
                <a:defRPr/>
              </a:pPr>
              <a:t>132</a:t>
            </a:fld>
            <a:endParaRPr lang="zh-CN" altLang="en-US"/>
          </a:p>
        </p:txBody>
      </p:sp>
      <p:graphicFrame>
        <p:nvGraphicFramePr>
          <p:cNvPr id="103432" name="Object 2"/>
          <p:cNvGraphicFramePr>
            <a:graphicFrameLocks noChangeAspect="1"/>
          </p:cNvGraphicFramePr>
          <p:nvPr>
            <p:extLst>
              <p:ext uri="{D42A27DB-BD31-4B8C-83A1-F6EECF244321}">
                <p14:modId xmlns:p14="http://schemas.microsoft.com/office/powerpoint/2010/main" val="1793848798"/>
              </p:ext>
            </p:extLst>
          </p:nvPr>
        </p:nvGraphicFramePr>
        <p:xfrm>
          <a:off x="1034530" y="836712"/>
          <a:ext cx="5443537" cy="711200"/>
        </p:xfrm>
        <a:graphic>
          <a:graphicData uri="http://schemas.openxmlformats.org/presentationml/2006/ole">
            <mc:AlternateContent xmlns:mc="http://schemas.openxmlformats.org/markup-compatibility/2006">
              <mc:Choice xmlns:v="urn:schemas-microsoft-com:vml" Requires="v">
                <p:oleObj spid="_x0000_s57634" name="Equation" r:id="rId3" imgW="3403440" imgH="444240" progId="">
                  <p:embed/>
                </p:oleObj>
              </mc:Choice>
              <mc:Fallback>
                <p:oleObj name="Equation" r:id="rId3" imgW="3403440" imgH="444240" progId="">
                  <p:embed/>
                  <p:pic>
                    <p:nvPicPr>
                      <p:cNvPr id="0" name="Picture 2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530" y="836712"/>
                        <a:ext cx="5443537"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33" name="Object 3"/>
          <p:cNvGraphicFramePr>
            <a:graphicFrameLocks noChangeAspect="1"/>
          </p:cNvGraphicFramePr>
          <p:nvPr>
            <p:extLst>
              <p:ext uri="{D42A27DB-BD31-4B8C-83A1-F6EECF244321}">
                <p14:modId xmlns:p14="http://schemas.microsoft.com/office/powerpoint/2010/main" val="3929647716"/>
              </p:ext>
            </p:extLst>
          </p:nvPr>
        </p:nvGraphicFramePr>
        <p:xfrm>
          <a:off x="2015605" y="3179862"/>
          <a:ext cx="3960812" cy="365125"/>
        </p:xfrm>
        <a:graphic>
          <a:graphicData uri="http://schemas.openxmlformats.org/presentationml/2006/ole">
            <mc:AlternateContent xmlns:mc="http://schemas.openxmlformats.org/markup-compatibility/2006">
              <mc:Choice xmlns:v="urn:schemas-microsoft-com:vml" Requires="v">
                <p:oleObj spid="_x0000_s57635" name="Equation" r:id="rId5" imgW="2476440" imgH="228600" progId="">
                  <p:embed/>
                </p:oleObj>
              </mc:Choice>
              <mc:Fallback>
                <p:oleObj name="Equation" r:id="rId5" imgW="2476440" imgH="228600" progId="">
                  <p:embed/>
                  <p:pic>
                    <p:nvPicPr>
                      <p:cNvPr id="0" name="Picture 2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5605" y="3179862"/>
                        <a:ext cx="3960812" cy="365125"/>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34" name="Object 4"/>
          <p:cNvGraphicFramePr>
            <a:graphicFrameLocks noChangeAspect="1"/>
          </p:cNvGraphicFramePr>
          <p:nvPr>
            <p:extLst>
              <p:ext uri="{D42A27DB-BD31-4B8C-83A1-F6EECF244321}">
                <p14:modId xmlns:p14="http://schemas.microsoft.com/office/powerpoint/2010/main" val="2268125371"/>
              </p:ext>
            </p:extLst>
          </p:nvPr>
        </p:nvGraphicFramePr>
        <p:xfrm>
          <a:off x="2061642" y="5448399"/>
          <a:ext cx="3190875" cy="628650"/>
        </p:xfrm>
        <a:graphic>
          <a:graphicData uri="http://schemas.openxmlformats.org/presentationml/2006/ole">
            <mc:AlternateContent xmlns:mc="http://schemas.openxmlformats.org/markup-compatibility/2006">
              <mc:Choice xmlns:v="urn:schemas-microsoft-com:vml" Requires="v">
                <p:oleObj spid="_x0000_s57636" name="Equation" r:id="rId7" imgW="1993680" imgH="393480" progId="">
                  <p:embed/>
                </p:oleObj>
              </mc:Choice>
              <mc:Fallback>
                <p:oleObj name="Equation" r:id="rId7" imgW="1993680" imgH="393480" progId="">
                  <p:embed/>
                  <p:pic>
                    <p:nvPicPr>
                      <p:cNvPr id="0" name="Picture 2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1642" y="5448399"/>
                        <a:ext cx="3190875" cy="628650"/>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35" name="Object 5"/>
          <p:cNvGraphicFramePr>
            <a:graphicFrameLocks noChangeAspect="1"/>
          </p:cNvGraphicFramePr>
          <p:nvPr>
            <p:extLst>
              <p:ext uri="{D42A27DB-BD31-4B8C-83A1-F6EECF244321}">
                <p14:modId xmlns:p14="http://schemas.microsoft.com/office/powerpoint/2010/main" val="1128755060"/>
              </p:ext>
            </p:extLst>
          </p:nvPr>
        </p:nvGraphicFramePr>
        <p:xfrm>
          <a:off x="1531417" y="1644749"/>
          <a:ext cx="5402263" cy="690563"/>
        </p:xfrm>
        <a:graphic>
          <a:graphicData uri="http://schemas.openxmlformats.org/presentationml/2006/ole">
            <mc:AlternateContent xmlns:mc="http://schemas.openxmlformats.org/markup-compatibility/2006">
              <mc:Choice xmlns:v="urn:schemas-microsoft-com:vml" Requires="v">
                <p:oleObj spid="_x0000_s57637" name="Equation" r:id="rId9" imgW="3377880" imgH="431640" progId="">
                  <p:embed/>
                </p:oleObj>
              </mc:Choice>
              <mc:Fallback>
                <p:oleObj name="Equation" r:id="rId9" imgW="3377880" imgH="431640" progId="">
                  <p:embed/>
                  <p:pic>
                    <p:nvPicPr>
                      <p:cNvPr id="0" name="Picture 24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1417" y="1644749"/>
                        <a:ext cx="5402263" cy="69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36" name="Object 6"/>
          <p:cNvGraphicFramePr>
            <a:graphicFrameLocks noChangeAspect="1"/>
          </p:cNvGraphicFramePr>
          <p:nvPr>
            <p:extLst>
              <p:ext uri="{D42A27DB-BD31-4B8C-83A1-F6EECF244321}">
                <p14:modId xmlns:p14="http://schemas.microsoft.com/office/powerpoint/2010/main" val="1495940866"/>
              </p:ext>
            </p:extLst>
          </p:nvPr>
        </p:nvGraphicFramePr>
        <p:xfrm>
          <a:off x="1471092" y="2390874"/>
          <a:ext cx="3779838" cy="690563"/>
        </p:xfrm>
        <a:graphic>
          <a:graphicData uri="http://schemas.openxmlformats.org/presentationml/2006/ole">
            <mc:AlternateContent xmlns:mc="http://schemas.openxmlformats.org/markup-compatibility/2006">
              <mc:Choice xmlns:v="urn:schemas-microsoft-com:vml" Requires="v">
                <p:oleObj spid="_x0000_s57638" name="Equation" r:id="rId11" imgW="2361960" imgH="431640" progId="">
                  <p:embed/>
                </p:oleObj>
              </mc:Choice>
              <mc:Fallback>
                <p:oleObj name="Equation" r:id="rId11" imgW="2361960" imgH="431640" progId="">
                  <p:embed/>
                  <p:pic>
                    <p:nvPicPr>
                      <p:cNvPr id="0" name="Picture 24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1092" y="2390874"/>
                        <a:ext cx="3779838" cy="69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37" name="Object 7"/>
          <p:cNvGraphicFramePr>
            <a:graphicFrameLocks noChangeAspect="1"/>
          </p:cNvGraphicFramePr>
          <p:nvPr>
            <p:extLst>
              <p:ext uri="{D42A27DB-BD31-4B8C-83A1-F6EECF244321}">
                <p14:modId xmlns:p14="http://schemas.microsoft.com/office/powerpoint/2010/main" val="1264331969"/>
              </p:ext>
            </p:extLst>
          </p:nvPr>
        </p:nvGraphicFramePr>
        <p:xfrm>
          <a:off x="899592" y="3640237"/>
          <a:ext cx="6584950" cy="874712"/>
        </p:xfrm>
        <a:graphic>
          <a:graphicData uri="http://schemas.openxmlformats.org/presentationml/2006/ole">
            <mc:AlternateContent xmlns:mc="http://schemas.openxmlformats.org/markup-compatibility/2006">
              <mc:Choice xmlns:v="urn:schemas-microsoft-com:vml" Requires="v">
                <p:oleObj spid="_x0000_s57639" name="Equation" r:id="rId13" imgW="4101840" imgH="545760" progId="">
                  <p:embed/>
                </p:oleObj>
              </mc:Choice>
              <mc:Fallback>
                <p:oleObj name="Equation" r:id="rId13" imgW="4101840" imgH="545760" progId="">
                  <p:embed/>
                  <p:pic>
                    <p:nvPicPr>
                      <p:cNvPr id="0" name="Picture 24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9592" y="3640237"/>
                        <a:ext cx="6584950" cy="874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38" name="Object 8"/>
          <p:cNvGraphicFramePr>
            <a:graphicFrameLocks noChangeAspect="1"/>
          </p:cNvGraphicFramePr>
          <p:nvPr>
            <p:extLst>
              <p:ext uri="{D42A27DB-BD31-4B8C-83A1-F6EECF244321}">
                <p14:modId xmlns:p14="http://schemas.microsoft.com/office/powerpoint/2010/main" val="2889766577"/>
              </p:ext>
            </p:extLst>
          </p:nvPr>
        </p:nvGraphicFramePr>
        <p:xfrm>
          <a:off x="1406005" y="4600674"/>
          <a:ext cx="4708525" cy="712788"/>
        </p:xfrm>
        <a:graphic>
          <a:graphicData uri="http://schemas.openxmlformats.org/presentationml/2006/ole">
            <mc:AlternateContent xmlns:mc="http://schemas.openxmlformats.org/markup-compatibility/2006">
              <mc:Choice xmlns:v="urn:schemas-microsoft-com:vml" Requires="v">
                <p:oleObj spid="_x0000_s57640" name="Equation" r:id="rId15" imgW="2933640" imgH="444240" progId="">
                  <p:embed/>
                </p:oleObj>
              </mc:Choice>
              <mc:Fallback>
                <p:oleObj name="Equation" r:id="rId15" imgW="2933640" imgH="444240" progId="">
                  <p:embed/>
                  <p:pic>
                    <p:nvPicPr>
                      <p:cNvPr id="0" name="Picture 24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06005" y="4600674"/>
                        <a:ext cx="4708525" cy="712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3432"/>
                                        </p:tgtEl>
                                        <p:attrNameLst>
                                          <p:attrName>style.visibility</p:attrName>
                                        </p:attrNameLst>
                                      </p:cBhvr>
                                      <p:to>
                                        <p:strVal val="visible"/>
                                      </p:to>
                                    </p:set>
                                    <p:animEffect transition="in" filter="wipe(left)">
                                      <p:cBhvr>
                                        <p:cTn id="7" dur="500"/>
                                        <p:tgtEl>
                                          <p:spTgt spid="10343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03435"/>
                                        </p:tgtEl>
                                        <p:attrNameLst>
                                          <p:attrName>style.visibility</p:attrName>
                                        </p:attrNameLst>
                                      </p:cBhvr>
                                      <p:to>
                                        <p:strVal val="visible"/>
                                      </p:to>
                                    </p:set>
                                    <p:animEffect transition="in" filter="wipe(left)">
                                      <p:cBhvr>
                                        <p:cTn id="11" dur="500"/>
                                        <p:tgtEl>
                                          <p:spTgt spid="103435"/>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3436"/>
                                        </p:tgtEl>
                                        <p:attrNameLst>
                                          <p:attrName>style.visibility</p:attrName>
                                        </p:attrNameLst>
                                      </p:cBhvr>
                                      <p:to>
                                        <p:strVal val="visible"/>
                                      </p:to>
                                    </p:set>
                                    <p:animEffect transition="in" filter="wipe(left)">
                                      <p:cBhvr>
                                        <p:cTn id="15" dur="500"/>
                                        <p:tgtEl>
                                          <p:spTgt spid="10343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03433"/>
                                        </p:tgtEl>
                                        <p:attrNameLst>
                                          <p:attrName>style.visibility</p:attrName>
                                        </p:attrNameLst>
                                      </p:cBhvr>
                                      <p:to>
                                        <p:strVal val="visible"/>
                                      </p:to>
                                    </p:set>
                                    <p:animEffect transition="in" filter="wipe(left)">
                                      <p:cBhvr>
                                        <p:cTn id="20" dur="500"/>
                                        <p:tgtEl>
                                          <p:spTgt spid="10343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03437"/>
                                        </p:tgtEl>
                                        <p:attrNameLst>
                                          <p:attrName>style.visibility</p:attrName>
                                        </p:attrNameLst>
                                      </p:cBhvr>
                                      <p:to>
                                        <p:strVal val="visible"/>
                                      </p:to>
                                    </p:set>
                                    <p:animEffect transition="in" filter="wipe(left)">
                                      <p:cBhvr>
                                        <p:cTn id="25" dur="500"/>
                                        <p:tgtEl>
                                          <p:spTgt spid="103437"/>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03438"/>
                                        </p:tgtEl>
                                        <p:attrNameLst>
                                          <p:attrName>style.visibility</p:attrName>
                                        </p:attrNameLst>
                                      </p:cBhvr>
                                      <p:to>
                                        <p:strVal val="visible"/>
                                      </p:to>
                                    </p:set>
                                    <p:animEffect transition="in" filter="wipe(left)">
                                      <p:cBhvr>
                                        <p:cTn id="29" dur="500"/>
                                        <p:tgtEl>
                                          <p:spTgt spid="10343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03434"/>
                                        </p:tgtEl>
                                        <p:attrNameLst>
                                          <p:attrName>style.visibility</p:attrName>
                                        </p:attrNameLst>
                                      </p:cBhvr>
                                      <p:to>
                                        <p:strVal val="visible"/>
                                      </p:to>
                                    </p:set>
                                    <p:animEffect transition="in" filter="wipe(left)">
                                      <p:cBhvr>
                                        <p:cTn id="34" dur="500"/>
                                        <p:tgtEl>
                                          <p:spTgt spid="103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r>
              <a:rPr lang="en-US" altLang="zh-CN" sz="2800" smtClean="0">
                <a:ea typeface="宋体" charset="-122"/>
              </a:rPr>
              <a:t>3.7.1  </a:t>
            </a:r>
            <a:r>
              <a:rPr lang="zh-CN" altLang="en-US" sz="2800" smtClean="0">
                <a:ea typeface="宋体" charset="-122"/>
              </a:rPr>
              <a:t>非正弦周期电压、电流的谐波分解</a:t>
            </a:r>
            <a:endParaRPr lang="zh-CN" altLang="en-US" sz="2800" smtClean="0">
              <a:ea typeface="楷体_GB2312" pitchFamily="49" charset="-122"/>
            </a:endParaRPr>
          </a:p>
        </p:txBody>
      </p:sp>
      <p:sp>
        <p:nvSpPr>
          <p:cNvPr id="58372" name="Rectangle 3"/>
          <p:cNvSpPr>
            <a:spLocks noGrp="1" noChangeArrowheads="1"/>
          </p:cNvSpPr>
          <p:nvPr>
            <p:ph sz="quarter" idx="11"/>
          </p:nvPr>
        </p:nvSpPr>
        <p:spPr/>
        <p:txBody>
          <a:bodyPr/>
          <a:lstStyle/>
          <a:p>
            <a:pPr>
              <a:lnSpc>
                <a:spcPct val="150000"/>
              </a:lnSpc>
            </a:pPr>
            <a:r>
              <a:rPr lang="zh-CN" altLang="en-US" sz="2400" dirty="0" smtClean="0">
                <a:ea typeface="宋体" charset="-122"/>
                <a:cs typeface="Times New Roman" pitchFamily="18" charset="0"/>
              </a:rPr>
              <a:t>在电路中出现的非正弦周期电压、电流一般都满足狄里赫利条件，因此，都可以利用傅里叶级数展开为正弦电压、电流的加权叠加。</a:t>
            </a:r>
          </a:p>
          <a:p>
            <a:pPr>
              <a:lnSpc>
                <a:spcPct val="150000"/>
              </a:lnSpc>
              <a:buFont typeface="Wingdings" pitchFamily="2" charset="2"/>
              <a:buNone/>
            </a:pPr>
            <a:r>
              <a:rPr kumimoji="1" lang="zh-CN" altLang="en-US" sz="2400" dirty="0" smtClean="0">
                <a:ea typeface="宋体" charset="-122"/>
                <a:cs typeface="Times New Roman" pitchFamily="18" charset="0"/>
              </a:rPr>
              <a:t>      设非正弦周期电压为  </a:t>
            </a:r>
            <a:r>
              <a:rPr kumimoji="1" lang="en-US" altLang="zh-CN" sz="2400" i="1" dirty="0" smtClean="0">
                <a:ea typeface="宋体" charset="-122"/>
                <a:cs typeface="Times New Roman" pitchFamily="18" charset="0"/>
              </a:rPr>
              <a:t>u</a:t>
            </a:r>
            <a:r>
              <a:rPr kumimoji="1" lang="en-US" altLang="zh-CN" sz="2400" dirty="0" smtClean="0">
                <a:ea typeface="宋体" charset="-122"/>
                <a:cs typeface="Times New Roman" pitchFamily="18" charset="0"/>
              </a:rPr>
              <a:t>(</a:t>
            </a:r>
            <a:r>
              <a:rPr kumimoji="1" lang="en-US" altLang="zh-CN" sz="2400" i="1" dirty="0" smtClean="0">
                <a:ea typeface="宋体" charset="-122"/>
                <a:cs typeface="Times New Roman" pitchFamily="18" charset="0"/>
              </a:rPr>
              <a:t>t</a:t>
            </a:r>
            <a:r>
              <a:rPr kumimoji="1" lang="en-US" altLang="zh-CN" sz="2400" dirty="0" smtClean="0">
                <a:ea typeface="宋体" charset="-122"/>
                <a:cs typeface="Times New Roman" pitchFamily="18" charset="0"/>
              </a:rPr>
              <a:t>)</a:t>
            </a:r>
            <a:r>
              <a:rPr kumimoji="1" lang="zh-CN" altLang="en-US" sz="2400" dirty="0" smtClean="0">
                <a:ea typeface="宋体" charset="-122"/>
                <a:cs typeface="Times New Roman" pitchFamily="18" charset="0"/>
              </a:rPr>
              <a:t>，周期为</a:t>
            </a:r>
            <a:r>
              <a:rPr kumimoji="1" lang="en-US" altLang="zh-CN" sz="2400" i="1" dirty="0" smtClean="0">
                <a:ea typeface="宋体" charset="-122"/>
                <a:cs typeface="Times New Roman" pitchFamily="18" charset="0"/>
              </a:rPr>
              <a:t>T</a:t>
            </a:r>
            <a:r>
              <a:rPr kumimoji="1" lang="zh-CN" altLang="en-US" sz="2400" dirty="0" smtClean="0">
                <a:ea typeface="宋体" charset="-122"/>
                <a:cs typeface="Times New Roman" pitchFamily="18" charset="0"/>
              </a:rPr>
              <a:t>，频率为 </a:t>
            </a:r>
            <a:r>
              <a:rPr kumimoji="1" lang="en-US" altLang="zh-CN" sz="2400" i="1" dirty="0" smtClean="0">
                <a:ea typeface="宋体" charset="-122"/>
                <a:cs typeface="Times New Roman" pitchFamily="18" charset="0"/>
              </a:rPr>
              <a:t>f=</a:t>
            </a:r>
            <a:r>
              <a:rPr kumimoji="1" lang="en-US" altLang="zh-CN" sz="2400" dirty="0" smtClean="0">
                <a:ea typeface="宋体" charset="-122"/>
                <a:cs typeface="Times New Roman" pitchFamily="18" charset="0"/>
              </a:rPr>
              <a:t>1</a:t>
            </a:r>
            <a:r>
              <a:rPr kumimoji="1" lang="en-US" altLang="zh-CN" sz="2400" i="1" dirty="0" smtClean="0">
                <a:ea typeface="宋体" charset="-122"/>
                <a:cs typeface="Times New Roman" pitchFamily="18" charset="0"/>
              </a:rPr>
              <a:t>/T</a:t>
            </a:r>
            <a:r>
              <a:rPr kumimoji="1" lang="zh-CN" altLang="en-US" sz="2400" dirty="0" smtClean="0">
                <a:ea typeface="宋体" charset="-122"/>
                <a:cs typeface="Times New Roman" pitchFamily="18" charset="0"/>
              </a:rPr>
              <a:t>，则</a:t>
            </a:r>
            <a:endParaRPr lang="zh-CN" altLang="en-US" sz="2400" dirty="0" smtClean="0">
              <a:ea typeface="宋体" charset="-122"/>
              <a:cs typeface="Times New Roman" pitchFamily="18" charset="0"/>
            </a:endParaRPr>
          </a:p>
          <a:p>
            <a:pPr>
              <a:lnSpc>
                <a:spcPct val="150000"/>
              </a:lnSpc>
            </a:pPr>
            <a:endParaRPr lang="en-US" altLang="zh-CN" sz="2400" dirty="0" smtClean="0">
              <a:ea typeface="宋体" charset="-122"/>
              <a:cs typeface="Times New Roman" pitchFamily="18" charset="0"/>
            </a:endParaRPr>
          </a:p>
        </p:txBody>
      </p:sp>
      <p:graphicFrame>
        <p:nvGraphicFramePr>
          <p:cNvPr id="106500" name="Object 2"/>
          <p:cNvGraphicFramePr>
            <a:graphicFrameLocks noChangeAspect="1"/>
          </p:cNvGraphicFramePr>
          <p:nvPr>
            <p:extLst>
              <p:ext uri="{D42A27DB-BD31-4B8C-83A1-F6EECF244321}">
                <p14:modId xmlns:p14="http://schemas.microsoft.com/office/powerpoint/2010/main" val="2095586128"/>
              </p:ext>
            </p:extLst>
          </p:nvPr>
        </p:nvGraphicFramePr>
        <p:xfrm>
          <a:off x="1403648" y="3140968"/>
          <a:ext cx="6343650" cy="2105025"/>
        </p:xfrm>
        <a:graphic>
          <a:graphicData uri="http://schemas.openxmlformats.org/presentationml/2006/ole">
            <mc:AlternateContent xmlns:mc="http://schemas.openxmlformats.org/markup-compatibility/2006">
              <mc:Choice xmlns:v="urn:schemas-microsoft-com:vml" Requires="v">
                <p:oleObj spid="_x0000_s58413" name="Equation" r:id="rId3" imgW="2603160" imgH="863280" progId="">
                  <p:embed/>
                </p:oleObj>
              </mc:Choice>
              <mc:Fallback>
                <p:oleObj name="Equation" r:id="rId3" imgW="2603160" imgH="863280" progId="">
                  <p:embed/>
                  <p:pic>
                    <p:nvPicPr>
                      <p:cNvPr id="0"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3140968"/>
                        <a:ext cx="6343650" cy="210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133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8372">
                                            <p:txEl>
                                              <p:pRg st="0" end="0"/>
                                            </p:txEl>
                                          </p:spTgt>
                                        </p:tgtEl>
                                        <p:attrNameLst>
                                          <p:attrName>style.visibility</p:attrName>
                                        </p:attrNameLst>
                                      </p:cBhvr>
                                      <p:to>
                                        <p:strVal val="visible"/>
                                      </p:to>
                                    </p:set>
                                    <p:animEffect transition="in" filter="wipe(up)">
                                      <p:cBhvr>
                                        <p:cTn id="7" dur="500"/>
                                        <p:tgtEl>
                                          <p:spTgt spid="583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8372">
                                            <p:txEl>
                                              <p:pRg st="1" end="1"/>
                                            </p:txEl>
                                          </p:spTgt>
                                        </p:tgtEl>
                                        <p:attrNameLst>
                                          <p:attrName>style.visibility</p:attrName>
                                        </p:attrNameLst>
                                      </p:cBhvr>
                                      <p:to>
                                        <p:strVal val="visible"/>
                                      </p:to>
                                    </p:set>
                                    <p:animEffect transition="in" filter="wipe(up)">
                                      <p:cBhvr>
                                        <p:cTn id="12" dur="500"/>
                                        <p:tgtEl>
                                          <p:spTgt spid="58372">
                                            <p:txEl>
                                              <p:pRg st="1" end="1"/>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500"/>
                                        </p:tgtEl>
                                        <p:attrNameLst>
                                          <p:attrName>style.visibility</p:attrName>
                                        </p:attrNameLst>
                                      </p:cBhvr>
                                      <p:to>
                                        <p:strVal val="visible"/>
                                      </p:to>
                                    </p:set>
                                    <p:animEffect transition="in" filter="wipe(up)">
                                      <p:cBhvr>
                                        <p:cTn id="16" dur="500"/>
                                        <p:tgtEl>
                                          <p:spTgt spid="106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uiExpand="1"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p:txBody>
          <a:bodyPr/>
          <a:lstStyle/>
          <a:p>
            <a:r>
              <a:rPr lang="en-US" altLang="zh-CN" sz="2800" smtClean="0">
                <a:ea typeface="宋体" charset="-122"/>
              </a:rPr>
              <a:t>3.7.1  </a:t>
            </a:r>
            <a:r>
              <a:rPr lang="zh-CN" altLang="en-US" sz="2800" smtClean="0">
                <a:ea typeface="宋体" charset="-122"/>
              </a:rPr>
              <a:t>非正弦周期电压、电流的谐波分解</a:t>
            </a:r>
            <a:r>
              <a:rPr lang="zh-CN" altLang="en-US" sz="2800" smtClean="0">
                <a:ea typeface="楷体_GB2312" pitchFamily="49" charset="-122"/>
              </a:rPr>
              <a:t>（续</a:t>
            </a:r>
            <a:r>
              <a:rPr lang="en-US" altLang="zh-CN" sz="2800" smtClean="0">
                <a:ea typeface="楷体_GB2312" pitchFamily="49" charset="-122"/>
              </a:rPr>
              <a:t>1</a:t>
            </a:r>
            <a:r>
              <a:rPr lang="zh-CN" altLang="en-US" sz="2800" smtClean="0">
                <a:ea typeface="楷体_GB2312" pitchFamily="49" charset="-122"/>
              </a:rPr>
              <a:t>）</a:t>
            </a:r>
          </a:p>
        </p:txBody>
      </p:sp>
      <p:sp>
        <p:nvSpPr>
          <p:cNvPr id="40965" name="Text Box 5"/>
          <p:cNvSpPr txBox="1">
            <a:spLocks noChangeArrowheads="1"/>
          </p:cNvSpPr>
          <p:nvPr/>
        </p:nvSpPr>
        <p:spPr bwMode="auto">
          <a:xfrm>
            <a:off x="467544" y="951012"/>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其中，</a:t>
            </a:r>
          </a:p>
        </p:txBody>
      </p:sp>
      <p:graphicFrame>
        <p:nvGraphicFramePr>
          <p:cNvPr id="40966" name="Object 2"/>
          <p:cNvGraphicFramePr>
            <a:graphicFrameLocks noChangeAspect="1"/>
          </p:cNvGraphicFramePr>
          <p:nvPr>
            <p:extLst>
              <p:ext uri="{D42A27DB-BD31-4B8C-83A1-F6EECF244321}">
                <p14:modId xmlns:p14="http://schemas.microsoft.com/office/powerpoint/2010/main" val="3038640765"/>
              </p:ext>
            </p:extLst>
          </p:nvPr>
        </p:nvGraphicFramePr>
        <p:xfrm>
          <a:off x="1547044" y="836712"/>
          <a:ext cx="3254375" cy="2922588"/>
        </p:xfrm>
        <a:graphic>
          <a:graphicData uri="http://schemas.openxmlformats.org/presentationml/2006/ole">
            <mc:AlternateContent xmlns:mc="http://schemas.openxmlformats.org/markup-compatibility/2006">
              <mc:Choice xmlns:v="urn:schemas-microsoft-com:vml" Requires="v">
                <p:oleObj spid="_x0000_s59480" name="Equation" r:id="rId3" imgW="2135880" imgH="1916280" progId="">
                  <p:embed/>
                </p:oleObj>
              </mc:Choice>
              <mc:Fallback>
                <p:oleObj name="Equation" r:id="rId3" imgW="2135880" imgH="1916280" progId="">
                  <p:embed/>
                  <p:pic>
                    <p:nvPicPr>
                      <p:cNvPr id="0" name="Picture 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044" y="836712"/>
                        <a:ext cx="3254375" cy="2922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7" name="Object 3"/>
          <p:cNvGraphicFramePr>
            <a:graphicFrameLocks noChangeAspect="1"/>
          </p:cNvGraphicFramePr>
          <p:nvPr>
            <p:extLst>
              <p:ext uri="{D42A27DB-BD31-4B8C-83A1-F6EECF244321}">
                <p14:modId xmlns:p14="http://schemas.microsoft.com/office/powerpoint/2010/main" val="1606679369"/>
              </p:ext>
            </p:extLst>
          </p:nvPr>
        </p:nvGraphicFramePr>
        <p:xfrm>
          <a:off x="1550219" y="4005362"/>
          <a:ext cx="2970213" cy="1165225"/>
        </p:xfrm>
        <a:graphic>
          <a:graphicData uri="http://schemas.openxmlformats.org/presentationml/2006/ole">
            <mc:AlternateContent xmlns:mc="http://schemas.openxmlformats.org/markup-compatibility/2006">
              <mc:Choice xmlns:v="urn:schemas-microsoft-com:vml" Requires="v">
                <p:oleObj spid="_x0000_s59481" name="Equation" r:id="rId5" imgW="1716120" imgH="659880" progId="">
                  <p:embed/>
                </p:oleObj>
              </mc:Choice>
              <mc:Fallback>
                <p:oleObj name="Equation" r:id="rId5" imgW="1716120" imgH="659880" progI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0219" y="4005362"/>
                        <a:ext cx="2970213" cy="1165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68" name="Text Box 8"/>
          <p:cNvSpPr txBox="1">
            <a:spLocks noChangeArrowheads="1"/>
          </p:cNvSpPr>
          <p:nvPr/>
        </p:nvSpPr>
        <p:spPr bwMode="auto">
          <a:xfrm>
            <a:off x="4080694" y="1093887"/>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直流分量</a:t>
            </a:r>
          </a:p>
        </p:txBody>
      </p:sp>
      <p:sp>
        <p:nvSpPr>
          <p:cNvPr id="40969" name="Text Box 9"/>
          <p:cNvSpPr txBox="1">
            <a:spLocks noChangeArrowheads="1"/>
          </p:cNvSpPr>
          <p:nvPr/>
        </p:nvSpPr>
        <p:spPr bwMode="auto">
          <a:xfrm>
            <a:off x="4399782" y="4046637"/>
            <a:ext cx="19192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en-US" sz="2400" b="1" i="1">
                <a:solidFill>
                  <a:schemeClr val="tx2"/>
                </a:solidFill>
                <a:latin typeface="Times New Roman" pitchFamily="18" charset="0"/>
                <a:cs typeface="Times New Roman" pitchFamily="18" charset="0"/>
              </a:rPr>
              <a:t>n</a:t>
            </a:r>
            <a:r>
              <a:rPr kumimoji="1" lang="zh-CN" altLang="en-US" sz="2400" b="1">
                <a:solidFill>
                  <a:schemeClr val="tx2"/>
                </a:solidFill>
                <a:latin typeface="Times New Roman" pitchFamily="18" charset="0"/>
                <a:cs typeface="Times New Roman" pitchFamily="18" charset="0"/>
              </a:rPr>
              <a:t>次谐波幅度</a:t>
            </a:r>
          </a:p>
        </p:txBody>
      </p:sp>
      <p:sp>
        <p:nvSpPr>
          <p:cNvPr id="40970" name="Text Box 10"/>
          <p:cNvSpPr txBox="1">
            <a:spLocks noChangeArrowheads="1"/>
          </p:cNvSpPr>
          <p:nvPr/>
        </p:nvSpPr>
        <p:spPr bwMode="auto">
          <a:xfrm>
            <a:off x="4690294" y="4687987"/>
            <a:ext cx="2228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n</a:t>
            </a:r>
            <a:r>
              <a:rPr kumimoji="1" lang="zh-CN" altLang="en-US" sz="2400" b="1">
                <a:solidFill>
                  <a:schemeClr val="tx2"/>
                </a:solidFill>
                <a:latin typeface="Times New Roman" pitchFamily="18" charset="0"/>
                <a:cs typeface="Times New Roman" pitchFamily="18" charset="0"/>
              </a:rPr>
              <a:t>次谐波初相位</a:t>
            </a:r>
          </a:p>
        </p:txBody>
      </p:sp>
      <p:sp>
        <p:nvSpPr>
          <p:cNvPr id="40971" name="Text Box 11"/>
          <p:cNvSpPr txBox="1">
            <a:spLocks noChangeArrowheads="1"/>
          </p:cNvSpPr>
          <p:nvPr/>
        </p:nvSpPr>
        <p:spPr bwMode="auto">
          <a:xfrm>
            <a:off x="880294" y="5572225"/>
            <a:ext cx="5265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频率</a:t>
            </a:r>
            <a:r>
              <a:rPr kumimoji="1" lang="en-US" altLang="zh-CN" sz="2400" b="1" i="1">
                <a:solidFill>
                  <a:schemeClr val="tx2"/>
                </a:solidFill>
                <a:latin typeface="Times New Roman" pitchFamily="18" charset="0"/>
                <a:cs typeface="Times New Roman" pitchFamily="18" charset="0"/>
              </a:rPr>
              <a:t>f </a:t>
            </a:r>
            <a:r>
              <a:rPr kumimoji="1" lang="zh-CN" altLang="en-US" sz="2400" b="1">
                <a:solidFill>
                  <a:schemeClr val="tx2"/>
                </a:solidFill>
                <a:latin typeface="Times New Roman" pitchFamily="18" charset="0"/>
                <a:cs typeface="Times New Roman" pitchFamily="18" charset="0"/>
              </a:rPr>
              <a:t>称为基频，</a:t>
            </a:r>
            <a:r>
              <a:rPr kumimoji="1" lang="en-US" altLang="zh-CN" sz="2400" b="1" i="1">
                <a:solidFill>
                  <a:schemeClr val="tx2"/>
                </a:solidFill>
                <a:latin typeface="Times New Roman" pitchFamily="18" charset="0"/>
                <a:cs typeface="Times New Roman" pitchFamily="18" charset="0"/>
              </a:rPr>
              <a:t>nf </a:t>
            </a:r>
            <a:r>
              <a:rPr kumimoji="1" lang="zh-CN" altLang="en-US" sz="2400" b="1">
                <a:solidFill>
                  <a:schemeClr val="tx2"/>
                </a:solidFill>
                <a:latin typeface="Times New Roman" pitchFamily="18" charset="0"/>
                <a:cs typeface="Times New Roman" pitchFamily="18" charset="0"/>
              </a:rPr>
              <a:t>称为</a:t>
            </a:r>
            <a:r>
              <a:rPr kumimoji="1" lang="en-US" altLang="zh-CN" sz="2400" b="1" i="1">
                <a:solidFill>
                  <a:schemeClr val="tx2"/>
                </a:solidFill>
                <a:latin typeface="Times New Roman" pitchFamily="18" charset="0"/>
                <a:cs typeface="Times New Roman" pitchFamily="18" charset="0"/>
              </a:rPr>
              <a:t>n</a:t>
            </a:r>
            <a:r>
              <a:rPr kumimoji="1" lang="zh-CN" altLang="en-US" sz="2400" b="1">
                <a:solidFill>
                  <a:schemeClr val="tx2"/>
                </a:solidFill>
                <a:latin typeface="Times New Roman" pitchFamily="18" charset="0"/>
                <a:cs typeface="Times New Roman" pitchFamily="18" charset="0"/>
              </a:rPr>
              <a:t>次谐波频率</a:t>
            </a: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134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40965"/>
                                        </p:tgtEl>
                                        <p:attrNameLst>
                                          <p:attrName>style.visibility</p:attrName>
                                        </p:attrNameLst>
                                      </p:cBhvr>
                                      <p:to>
                                        <p:strVal val="visible"/>
                                      </p:to>
                                    </p:set>
                                    <p:animEffect transition="in" filter="wipe(left)">
                                      <p:cBhvr>
                                        <p:cTn id="7" dur="75"/>
                                        <p:tgtEl>
                                          <p:spTgt spid="40965"/>
                                        </p:tgtEl>
                                      </p:cBhvr>
                                    </p:animEffect>
                                  </p:childTnLst>
                                </p:cTn>
                              </p:par>
                            </p:childTnLst>
                          </p:cTn>
                        </p:par>
                        <p:par>
                          <p:cTn id="8" fill="hold" nodeType="afterGroup">
                            <p:stCondLst>
                              <p:cond delay="225"/>
                            </p:stCondLst>
                            <p:childTnLst>
                              <p:par>
                                <p:cTn id="9" presetID="22" presetClass="entr" presetSubtype="8" fill="hold" nodeType="afterEffect">
                                  <p:stCondLst>
                                    <p:cond delay="0"/>
                                  </p:stCondLst>
                                  <p:childTnLst>
                                    <p:set>
                                      <p:cBhvr>
                                        <p:cTn id="10" dur="1" fill="hold">
                                          <p:stCondLst>
                                            <p:cond delay="0"/>
                                          </p:stCondLst>
                                        </p:cTn>
                                        <p:tgtEl>
                                          <p:spTgt spid="40966"/>
                                        </p:tgtEl>
                                        <p:attrNameLst>
                                          <p:attrName>style.visibility</p:attrName>
                                        </p:attrNameLst>
                                      </p:cBhvr>
                                      <p:to>
                                        <p:strVal val="visible"/>
                                      </p:to>
                                    </p:set>
                                    <p:animEffect transition="in" filter="wipe(left)">
                                      <p:cBhvr>
                                        <p:cTn id="11" dur="500"/>
                                        <p:tgtEl>
                                          <p:spTgt spid="40966"/>
                                        </p:tgtEl>
                                      </p:cBhvr>
                                    </p:animEffect>
                                  </p:childTnLst>
                                </p:cTn>
                              </p:par>
                            </p:childTnLst>
                          </p:cTn>
                        </p:par>
                        <p:par>
                          <p:cTn id="12" fill="hold" nodeType="afterGroup">
                            <p:stCondLst>
                              <p:cond delay="725"/>
                            </p:stCondLst>
                            <p:childTnLst>
                              <p:par>
                                <p:cTn id="13" presetID="22" presetClass="entr" presetSubtype="8" fill="hold" nodeType="afterEffect">
                                  <p:stCondLst>
                                    <p:cond delay="0"/>
                                  </p:stCondLst>
                                  <p:childTnLst>
                                    <p:set>
                                      <p:cBhvr>
                                        <p:cTn id="14" dur="1" fill="hold">
                                          <p:stCondLst>
                                            <p:cond delay="0"/>
                                          </p:stCondLst>
                                        </p:cTn>
                                        <p:tgtEl>
                                          <p:spTgt spid="40967"/>
                                        </p:tgtEl>
                                        <p:attrNameLst>
                                          <p:attrName>style.visibility</p:attrName>
                                        </p:attrNameLst>
                                      </p:cBhvr>
                                      <p:to>
                                        <p:strVal val="visible"/>
                                      </p:to>
                                    </p:set>
                                    <p:animEffect transition="in" filter="wipe(left)">
                                      <p:cBhvr>
                                        <p:cTn id="15" dur="500"/>
                                        <p:tgtEl>
                                          <p:spTgt spid="40967"/>
                                        </p:tgtEl>
                                      </p:cBhvr>
                                    </p:animEffect>
                                  </p:childTnLst>
                                </p:cTn>
                              </p:par>
                            </p:childTnLst>
                          </p:cTn>
                        </p:par>
                        <p:par>
                          <p:cTn id="16" fill="hold" nodeType="afterGroup">
                            <p:stCondLst>
                              <p:cond delay="1225"/>
                            </p:stCondLst>
                            <p:childTnLst>
                              <p:par>
                                <p:cTn id="17" presetID="22" presetClass="entr" presetSubtype="8" fill="hold" grpId="0" nodeType="afterEffect">
                                  <p:stCondLst>
                                    <p:cond delay="0"/>
                                  </p:stCondLst>
                                  <p:iterate type="lt">
                                    <p:tmPct val="100000"/>
                                  </p:iterate>
                                  <p:childTnLst>
                                    <p:set>
                                      <p:cBhvr>
                                        <p:cTn id="18" dur="1" fill="hold">
                                          <p:stCondLst>
                                            <p:cond delay="0"/>
                                          </p:stCondLst>
                                        </p:cTn>
                                        <p:tgtEl>
                                          <p:spTgt spid="40971"/>
                                        </p:tgtEl>
                                        <p:attrNameLst>
                                          <p:attrName>style.visibility</p:attrName>
                                        </p:attrNameLst>
                                      </p:cBhvr>
                                      <p:to>
                                        <p:strVal val="visible"/>
                                      </p:to>
                                    </p:set>
                                    <p:animEffect transition="in" filter="wipe(left)">
                                      <p:cBhvr>
                                        <p:cTn id="19" dur="75"/>
                                        <p:tgtEl>
                                          <p:spTgt spid="4097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iterate type="lt">
                                    <p:tmPct val="100000"/>
                                  </p:iterate>
                                  <p:childTnLst>
                                    <p:set>
                                      <p:cBhvr>
                                        <p:cTn id="23" dur="1" fill="hold">
                                          <p:stCondLst>
                                            <p:cond delay="0"/>
                                          </p:stCondLst>
                                        </p:cTn>
                                        <p:tgtEl>
                                          <p:spTgt spid="40968"/>
                                        </p:tgtEl>
                                        <p:attrNameLst>
                                          <p:attrName>style.visibility</p:attrName>
                                        </p:attrNameLst>
                                      </p:cBhvr>
                                      <p:to>
                                        <p:strVal val="visible"/>
                                      </p:to>
                                    </p:set>
                                    <p:animEffect transition="in" filter="wipe(left)">
                                      <p:cBhvr>
                                        <p:cTn id="24" dur="75"/>
                                        <p:tgtEl>
                                          <p:spTgt spid="40968"/>
                                        </p:tgtEl>
                                      </p:cBhvr>
                                    </p:animEffect>
                                  </p:childTnLst>
                                </p:cTn>
                              </p:par>
                            </p:childTnLst>
                          </p:cTn>
                        </p:par>
                        <p:par>
                          <p:cTn id="25" fill="hold" nodeType="afterGroup">
                            <p:stCondLst>
                              <p:cond delay="300"/>
                            </p:stCondLst>
                            <p:childTnLst>
                              <p:par>
                                <p:cTn id="26" presetID="22" presetClass="entr" presetSubtype="8" fill="hold" grpId="0" nodeType="afterEffect">
                                  <p:stCondLst>
                                    <p:cond delay="0"/>
                                  </p:stCondLst>
                                  <p:iterate type="lt">
                                    <p:tmPct val="100000"/>
                                  </p:iterate>
                                  <p:childTnLst>
                                    <p:set>
                                      <p:cBhvr>
                                        <p:cTn id="27" dur="1" fill="hold">
                                          <p:stCondLst>
                                            <p:cond delay="0"/>
                                          </p:stCondLst>
                                        </p:cTn>
                                        <p:tgtEl>
                                          <p:spTgt spid="40969"/>
                                        </p:tgtEl>
                                        <p:attrNameLst>
                                          <p:attrName>style.visibility</p:attrName>
                                        </p:attrNameLst>
                                      </p:cBhvr>
                                      <p:to>
                                        <p:strVal val="visible"/>
                                      </p:to>
                                    </p:set>
                                    <p:animEffect transition="in" filter="wipe(left)">
                                      <p:cBhvr>
                                        <p:cTn id="28" dur="75"/>
                                        <p:tgtEl>
                                          <p:spTgt spid="40969"/>
                                        </p:tgtEl>
                                      </p:cBhvr>
                                    </p:animEffect>
                                  </p:childTnLst>
                                </p:cTn>
                              </p:par>
                            </p:childTnLst>
                          </p:cTn>
                        </p:par>
                        <p:par>
                          <p:cTn id="29" fill="hold" nodeType="afterGroup">
                            <p:stCondLst>
                              <p:cond delay="750"/>
                            </p:stCondLst>
                            <p:childTnLst>
                              <p:par>
                                <p:cTn id="30" presetID="22" presetClass="entr" presetSubtype="8" fill="hold" grpId="0" nodeType="afterEffect">
                                  <p:stCondLst>
                                    <p:cond delay="0"/>
                                  </p:stCondLst>
                                  <p:iterate type="lt">
                                    <p:tmPct val="100000"/>
                                  </p:iterate>
                                  <p:childTnLst>
                                    <p:set>
                                      <p:cBhvr>
                                        <p:cTn id="31" dur="1" fill="hold">
                                          <p:stCondLst>
                                            <p:cond delay="0"/>
                                          </p:stCondLst>
                                        </p:cTn>
                                        <p:tgtEl>
                                          <p:spTgt spid="40970"/>
                                        </p:tgtEl>
                                        <p:attrNameLst>
                                          <p:attrName>style.visibility</p:attrName>
                                        </p:attrNameLst>
                                      </p:cBhvr>
                                      <p:to>
                                        <p:strVal val="visible"/>
                                      </p:to>
                                    </p:set>
                                    <p:animEffect transition="in" filter="wipe(left)">
                                      <p:cBhvr>
                                        <p:cTn id="32" dur="75"/>
                                        <p:tgtEl>
                                          <p:spTgt spid="40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autoUpdateAnimBg="0"/>
      <p:bldP spid="40968" grpId="0" autoUpdateAnimBg="0"/>
      <p:bldP spid="40969" grpId="0" autoUpdateAnimBg="0"/>
      <p:bldP spid="40970" grpId="0" autoUpdateAnimBg="0"/>
      <p:bldP spid="40971" grpId="0"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2" name="Rectangle 2"/>
          <p:cNvSpPr>
            <a:spLocks noGrp="1" noChangeArrowheads="1"/>
          </p:cNvSpPr>
          <p:nvPr>
            <p:ph type="title"/>
          </p:nvPr>
        </p:nvSpPr>
        <p:spPr/>
        <p:txBody>
          <a:bodyPr/>
          <a:lstStyle/>
          <a:p>
            <a:r>
              <a:rPr lang="en-US" altLang="zh-CN" sz="2800" smtClean="0">
                <a:ea typeface="宋体" charset="-122"/>
              </a:rPr>
              <a:t>3.7.1  </a:t>
            </a:r>
            <a:r>
              <a:rPr lang="zh-CN" altLang="en-US" sz="2800" smtClean="0">
                <a:ea typeface="宋体" charset="-122"/>
              </a:rPr>
              <a:t>非正弦周期电压、电流的谐波分解</a:t>
            </a:r>
            <a:r>
              <a:rPr lang="zh-CN" altLang="en-US" sz="2800" smtClean="0">
                <a:ea typeface="楷体_GB2312" pitchFamily="49" charset="-122"/>
              </a:rPr>
              <a:t>（续</a:t>
            </a:r>
            <a:r>
              <a:rPr lang="en-US" altLang="zh-CN" sz="2800" smtClean="0">
                <a:ea typeface="楷体_GB2312" pitchFamily="49" charset="-122"/>
              </a:rPr>
              <a:t>2</a:t>
            </a:r>
            <a:r>
              <a:rPr lang="zh-CN" altLang="en-US" sz="2800" smtClean="0">
                <a:ea typeface="楷体_GB2312" pitchFamily="49" charset="-122"/>
              </a:rPr>
              <a:t>）</a:t>
            </a:r>
          </a:p>
        </p:txBody>
      </p:sp>
      <p:grpSp>
        <p:nvGrpSpPr>
          <p:cNvPr id="2" name="Group 4"/>
          <p:cNvGrpSpPr>
            <a:grpSpLocks/>
          </p:cNvGrpSpPr>
          <p:nvPr/>
        </p:nvGrpSpPr>
        <p:grpSpPr bwMode="auto">
          <a:xfrm>
            <a:off x="1745357" y="764704"/>
            <a:ext cx="2952750" cy="1676400"/>
            <a:chOff x="0" y="192"/>
            <a:chExt cx="1860" cy="1056"/>
          </a:xfrm>
        </p:grpSpPr>
        <p:grpSp>
          <p:nvGrpSpPr>
            <p:cNvPr id="60427" name="Group 5"/>
            <p:cNvGrpSpPr>
              <a:grpSpLocks/>
            </p:cNvGrpSpPr>
            <p:nvPr/>
          </p:nvGrpSpPr>
          <p:grpSpPr bwMode="auto">
            <a:xfrm>
              <a:off x="177" y="192"/>
              <a:ext cx="1683" cy="1056"/>
              <a:chOff x="144" y="384"/>
              <a:chExt cx="1683" cy="1056"/>
            </a:xfrm>
          </p:grpSpPr>
          <p:sp>
            <p:nvSpPr>
              <p:cNvPr id="60430" name="Text Box 6"/>
              <p:cNvSpPr txBox="1">
                <a:spLocks noChangeArrowheads="1"/>
              </p:cNvSpPr>
              <p:nvPr/>
            </p:nvSpPr>
            <p:spPr bwMode="auto">
              <a:xfrm>
                <a:off x="316" y="384"/>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en-US" i="1">
                    <a:latin typeface="Times New Roman" pitchFamily="18" charset="0"/>
                    <a:cs typeface="Times New Roman" pitchFamily="18" charset="0"/>
                  </a:rPr>
                  <a:t>u</a:t>
                </a:r>
                <a:endParaRPr kumimoji="1" lang="en-US" altLang="zh-CN" i="1">
                  <a:latin typeface="Times New Roman" pitchFamily="18" charset="0"/>
                  <a:cs typeface="Times New Roman" pitchFamily="18" charset="0"/>
                </a:endParaRPr>
              </a:p>
            </p:txBody>
          </p:sp>
          <p:grpSp>
            <p:nvGrpSpPr>
              <p:cNvPr id="60431" name="Group 7"/>
              <p:cNvGrpSpPr>
                <a:grpSpLocks/>
              </p:cNvGrpSpPr>
              <p:nvPr/>
            </p:nvGrpSpPr>
            <p:grpSpPr bwMode="auto">
              <a:xfrm>
                <a:off x="144" y="528"/>
                <a:ext cx="1683" cy="912"/>
                <a:chOff x="144" y="480"/>
                <a:chExt cx="1683" cy="912"/>
              </a:xfrm>
            </p:grpSpPr>
            <p:grpSp>
              <p:nvGrpSpPr>
                <p:cNvPr id="60432" name="Group 8"/>
                <p:cNvGrpSpPr>
                  <a:grpSpLocks/>
                </p:cNvGrpSpPr>
                <p:nvPr/>
              </p:nvGrpSpPr>
              <p:grpSpPr bwMode="auto">
                <a:xfrm>
                  <a:off x="144" y="480"/>
                  <a:ext cx="1680" cy="912"/>
                  <a:chOff x="144" y="480"/>
                  <a:chExt cx="1680" cy="912"/>
                </a:xfrm>
              </p:grpSpPr>
              <p:sp>
                <p:nvSpPr>
                  <p:cNvPr id="60437" name="Line 9"/>
                  <p:cNvSpPr>
                    <a:spLocks noChangeShapeType="1"/>
                  </p:cNvSpPr>
                  <p:nvPr/>
                </p:nvSpPr>
                <p:spPr bwMode="auto">
                  <a:xfrm>
                    <a:off x="144" y="960"/>
                    <a:ext cx="168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8" name="Line 10"/>
                  <p:cNvSpPr>
                    <a:spLocks noChangeShapeType="1"/>
                  </p:cNvSpPr>
                  <p:nvPr/>
                </p:nvSpPr>
                <p:spPr bwMode="auto">
                  <a:xfrm flipV="1">
                    <a:off x="288" y="480"/>
                    <a:ext cx="0" cy="912"/>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9" name="Text Box 11"/>
                  <p:cNvSpPr txBox="1">
                    <a:spLocks noChangeArrowheads="1"/>
                  </p:cNvSpPr>
                  <p:nvPr/>
                </p:nvSpPr>
                <p:spPr bwMode="auto">
                  <a:xfrm>
                    <a:off x="278" y="984"/>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a:latin typeface="Times New Roman" pitchFamily="18" charset="0"/>
                        <a:cs typeface="Times New Roman" pitchFamily="18" charset="0"/>
                      </a:rPr>
                      <a:t>0</a:t>
                    </a:r>
                  </a:p>
                </p:txBody>
              </p:sp>
            </p:grpSp>
            <p:sp>
              <p:nvSpPr>
                <p:cNvPr id="60433" name="Freeform 12"/>
                <p:cNvSpPr>
                  <a:spLocks/>
                </p:cNvSpPr>
                <p:nvPr/>
              </p:nvSpPr>
              <p:spPr bwMode="auto">
                <a:xfrm>
                  <a:off x="288" y="720"/>
                  <a:ext cx="720" cy="480"/>
                </a:xfrm>
                <a:custGeom>
                  <a:avLst/>
                  <a:gdLst>
                    <a:gd name="T0" fmla="*/ 0 w 720"/>
                    <a:gd name="T1" fmla="*/ 0 h 480"/>
                    <a:gd name="T2" fmla="*/ 144 w 720"/>
                    <a:gd name="T3" fmla="*/ 0 h 480"/>
                    <a:gd name="T4" fmla="*/ 144 w 720"/>
                    <a:gd name="T5" fmla="*/ 480 h 480"/>
                    <a:gd name="T6" fmla="*/ 288 w 720"/>
                    <a:gd name="T7" fmla="*/ 480 h 480"/>
                    <a:gd name="T8" fmla="*/ 288 w 720"/>
                    <a:gd name="T9" fmla="*/ 0 h 480"/>
                    <a:gd name="T10" fmla="*/ 432 w 720"/>
                    <a:gd name="T11" fmla="*/ 0 h 480"/>
                    <a:gd name="T12" fmla="*/ 432 w 720"/>
                    <a:gd name="T13" fmla="*/ 480 h 480"/>
                    <a:gd name="T14" fmla="*/ 576 w 720"/>
                    <a:gd name="T15" fmla="*/ 480 h 480"/>
                    <a:gd name="T16" fmla="*/ 576 w 720"/>
                    <a:gd name="T17" fmla="*/ 0 h 480"/>
                    <a:gd name="T18" fmla="*/ 720 w 720"/>
                    <a:gd name="T19" fmla="*/ 0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20"/>
                    <a:gd name="T31" fmla="*/ 0 h 480"/>
                    <a:gd name="T32" fmla="*/ 720 w 720"/>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20" h="480">
                      <a:moveTo>
                        <a:pt x="0" y="0"/>
                      </a:moveTo>
                      <a:lnTo>
                        <a:pt x="144" y="0"/>
                      </a:lnTo>
                      <a:lnTo>
                        <a:pt x="144" y="480"/>
                      </a:lnTo>
                      <a:lnTo>
                        <a:pt x="288" y="480"/>
                      </a:lnTo>
                      <a:lnTo>
                        <a:pt x="288" y="0"/>
                      </a:lnTo>
                      <a:lnTo>
                        <a:pt x="432" y="0"/>
                      </a:lnTo>
                      <a:lnTo>
                        <a:pt x="432" y="480"/>
                      </a:lnTo>
                      <a:lnTo>
                        <a:pt x="576" y="480"/>
                      </a:lnTo>
                      <a:lnTo>
                        <a:pt x="576" y="0"/>
                      </a:lnTo>
                      <a:lnTo>
                        <a:pt x="720" y="0"/>
                      </a:ln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itchFamily="18" charset="0"/>
                    <a:cs typeface="Times New Roman" pitchFamily="18" charset="0"/>
                  </a:endParaRPr>
                </a:p>
              </p:txBody>
            </p:sp>
            <p:sp>
              <p:nvSpPr>
                <p:cNvPr id="60434" name="Text Box 13"/>
                <p:cNvSpPr txBox="1">
                  <a:spLocks noChangeArrowheads="1"/>
                </p:cNvSpPr>
                <p:nvPr/>
              </p:nvSpPr>
              <p:spPr bwMode="auto">
                <a:xfrm>
                  <a:off x="1670" y="672"/>
                  <a:ext cx="15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i="1">
                      <a:latin typeface="Times New Roman" pitchFamily="18" charset="0"/>
                      <a:cs typeface="Times New Roman" pitchFamily="18" charset="0"/>
                    </a:rPr>
                    <a:t>t</a:t>
                  </a:r>
                  <a:endParaRPr kumimoji="1" lang="en-US" altLang="zh-CN">
                    <a:latin typeface="Times New Roman" pitchFamily="18" charset="0"/>
                    <a:cs typeface="Times New Roman" pitchFamily="18" charset="0"/>
                  </a:endParaRPr>
                </a:p>
              </p:txBody>
            </p:sp>
            <p:sp>
              <p:nvSpPr>
                <p:cNvPr id="60435" name="Text Box 14"/>
                <p:cNvSpPr txBox="1">
                  <a:spLocks noChangeArrowheads="1"/>
                </p:cNvSpPr>
                <p:nvPr/>
              </p:nvSpPr>
              <p:spPr bwMode="auto">
                <a:xfrm>
                  <a:off x="422" y="74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a:latin typeface="Times New Roman" pitchFamily="18" charset="0"/>
                      <a:cs typeface="Times New Roman" pitchFamily="18" charset="0"/>
                    </a:rPr>
                    <a:t>T</a:t>
                  </a:r>
                </a:p>
              </p:txBody>
            </p:sp>
            <p:sp>
              <p:nvSpPr>
                <p:cNvPr id="60436" name="Text Box 15"/>
                <p:cNvSpPr txBox="1">
                  <a:spLocks noChangeArrowheads="1"/>
                </p:cNvSpPr>
                <p:nvPr/>
              </p:nvSpPr>
              <p:spPr bwMode="auto">
                <a:xfrm>
                  <a:off x="834" y="758"/>
                  <a:ext cx="2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a:latin typeface="Times New Roman" pitchFamily="18" charset="0"/>
                      <a:cs typeface="Times New Roman" pitchFamily="18" charset="0"/>
                    </a:rPr>
                    <a:t>2T</a:t>
                  </a:r>
                </a:p>
              </p:txBody>
            </p:sp>
          </p:grpSp>
        </p:grpSp>
        <p:sp>
          <p:nvSpPr>
            <p:cNvPr id="60428" name="Text Box 16"/>
            <p:cNvSpPr txBox="1">
              <a:spLocks noChangeArrowheads="1"/>
            </p:cNvSpPr>
            <p:nvPr/>
          </p:nvSpPr>
          <p:spPr bwMode="auto">
            <a:xfrm>
              <a:off x="48" y="456"/>
              <a:ext cx="2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i="1">
                  <a:latin typeface="Times New Roman" pitchFamily="18" charset="0"/>
                  <a:cs typeface="Times New Roman" pitchFamily="18" charset="0"/>
                </a:rPr>
                <a:t>U</a:t>
              </a:r>
              <a:r>
                <a:rPr kumimoji="1" lang="en-US" altLang="zh-CN" baseline="-25000">
                  <a:latin typeface="Times New Roman" pitchFamily="18" charset="0"/>
                  <a:cs typeface="Times New Roman" pitchFamily="18" charset="0"/>
                </a:rPr>
                <a:t>m</a:t>
              </a:r>
              <a:endParaRPr kumimoji="1" lang="en-US" altLang="zh-CN">
                <a:latin typeface="Times New Roman" pitchFamily="18" charset="0"/>
                <a:cs typeface="Times New Roman" pitchFamily="18" charset="0"/>
              </a:endParaRPr>
            </a:p>
          </p:txBody>
        </p:sp>
        <p:sp>
          <p:nvSpPr>
            <p:cNvPr id="60429" name="Text Box 17"/>
            <p:cNvSpPr txBox="1">
              <a:spLocks noChangeArrowheads="1"/>
            </p:cNvSpPr>
            <p:nvPr/>
          </p:nvSpPr>
          <p:spPr bwMode="auto">
            <a:xfrm>
              <a:off x="0" y="873"/>
              <a:ext cx="3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i="1">
                  <a:latin typeface="Times New Roman" pitchFamily="18" charset="0"/>
                  <a:cs typeface="Times New Roman" pitchFamily="18" charset="0"/>
                </a:rPr>
                <a:t>-U</a:t>
              </a:r>
              <a:r>
                <a:rPr kumimoji="1" lang="en-US" altLang="zh-CN" baseline="-25000">
                  <a:latin typeface="Times New Roman" pitchFamily="18" charset="0"/>
                  <a:cs typeface="Times New Roman" pitchFamily="18" charset="0"/>
                </a:rPr>
                <a:t>m</a:t>
              </a:r>
              <a:endParaRPr kumimoji="1" lang="en-US" altLang="zh-CN">
                <a:latin typeface="Times New Roman" pitchFamily="18" charset="0"/>
                <a:cs typeface="Times New Roman" pitchFamily="18" charset="0"/>
              </a:endParaRPr>
            </a:p>
          </p:txBody>
        </p:sp>
      </p:grpSp>
      <p:sp>
        <p:nvSpPr>
          <p:cNvPr id="42002" name="Text Box 18"/>
          <p:cNvSpPr txBox="1">
            <a:spLocks noChangeArrowheads="1"/>
          </p:cNvSpPr>
          <p:nvPr/>
        </p:nvSpPr>
        <p:spPr bwMode="auto">
          <a:xfrm>
            <a:off x="251520" y="902816"/>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方波电压</a:t>
            </a:r>
          </a:p>
        </p:txBody>
      </p:sp>
      <p:graphicFrame>
        <p:nvGraphicFramePr>
          <p:cNvPr id="42003" name="Object 2"/>
          <p:cNvGraphicFramePr>
            <a:graphicFrameLocks noChangeAspect="1"/>
          </p:cNvGraphicFramePr>
          <p:nvPr>
            <p:extLst>
              <p:ext uri="{D42A27DB-BD31-4B8C-83A1-F6EECF244321}">
                <p14:modId xmlns:p14="http://schemas.microsoft.com/office/powerpoint/2010/main" val="3459249100"/>
              </p:ext>
            </p:extLst>
          </p:nvPr>
        </p:nvGraphicFramePr>
        <p:xfrm>
          <a:off x="4137720" y="1733079"/>
          <a:ext cx="4257675" cy="844550"/>
        </p:xfrm>
        <a:graphic>
          <a:graphicData uri="http://schemas.openxmlformats.org/presentationml/2006/ole">
            <mc:AlternateContent xmlns:mc="http://schemas.openxmlformats.org/markup-compatibility/2006">
              <mc:Choice xmlns:v="urn:schemas-microsoft-com:vml" Requires="v">
                <p:oleObj spid="_x0000_s60596" name="Equation" r:id="rId3" imgW="2885760" imgH="558360" progId="">
                  <p:embed/>
                </p:oleObj>
              </mc:Choice>
              <mc:Fallback>
                <p:oleObj name="Equation" r:id="rId3" imgW="2885760" imgH="558360" progId="">
                  <p:embed/>
                  <p:pic>
                    <p:nvPicPr>
                      <p:cNvPr id="0" name="Picture 1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7720" y="1733079"/>
                        <a:ext cx="4257675"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004" name="Text Box 20"/>
          <p:cNvSpPr txBox="1">
            <a:spLocks noChangeArrowheads="1"/>
          </p:cNvSpPr>
          <p:nvPr/>
        </p:nvSpPr>
        <p:spPr bwMode="auto">
          <a:xfrm>
            <a:off x="251520" y="2569691"/>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直流分量：</a:t>
            </a:r>
          </a:p>
        </p:txBody>
      </p:sp>
      <p:graphicFrame>
        <p:nvGraphicFramePr>
          <p:cNvPr id="42005" name="Object 3"/>
          <p:cNvGraphicFramePr>
            <a:graphicFrameLocks noChangeAspect="1"/>
          </p:cNvGraphicFramePr>
          <p:nvPr>
            <p:extLst>
              <p:ext uri="{D42A27DB-BD31-4B8C-83A1-F6EECF244321}">
                <p14:modId xmlns:p14="http://schemas.microsoft.com/office/powerpoint/2010/main" val="2096084807"/>
              </p:ext>
            </p:extLst>
          </p:nvPr>
        </p:nvGraphicFramePr>
        <p:xfrm>
          <a:off x="1943795" y="2456979"/>
          <a:ext cx="1887537" cy="750887"/>
        </p:xfrm>
        <a:graphic>
          <a:graphicData uri="http://schemas.openxmlformats.org/presentationml/2006/ole">
            <mc:AlternateContent xmlns:mc="http://schemas.openxmlformats.org/markup-compatibility/2006">
              <mc:Choice xmlns:v="urn:schemas-microsoft-com:vml" Requires="v">
                <p:oleObj spid="_x0000_s60597" name="Equation" r:id="rId5" imgW="1563480" imgH="609120" progId="">
                  <p:embed/>
                </p:oleObj>
              </mc:Choice>
              <mc:Fallback>
                <p:oleObj name="Equation" r:id="rId5" imgW="1563480" imgH="609120" progId="">
                  <p:embed/>
                  <p:pic>
                    <p:nvPicPr>
                      <p:cNvPr id="0" name="Picture 1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3795" y="2456979"/>
                        <a:ext cx="1887537" cy="750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06" name="Object 4"/>
          <p:cNvGraphicFramePr>
            <a:graphicFrameLocks noChangeAspect="1"/>
          </p:cNvGraphicFramePr>
          <p:nvPr>
            <p:extLst>
              <p:ext uri="{D42A27DB-BD31-4B8C-83A1-F6EECF244321}">
                <p14:modId xmlns:p14="http://schemas.microsoft.com/office/powerpoint/2010/main" val="1135147656"/>
              </p:ext>
            </p:extLst>
          </p:nvPr>
        </p:nvGraphicFramePr>
        <p:xfrm>
          <a:off x="1969195" y="3228504"/>
          <a:ext cx="5500687" cy="752475"/>
        </p:xfrm>
        <a:graphic>
          <a:graphicData uri="http://schemas.openxmlformats.org/presentationml/2006/ole">
            <mc:AlternateContent xmlns:mc="http://schemas.openxmlformats.org/markup-compatibility/2006">
              <mc:Choice xmlns:v="urn:schemas-microsoft-com:vml" Requires="v">
                <p:oleObj spid="_x0000_s60598" name="Equation" r:id="rId7" imgW="4576680" imgH="609120" progId="">
                  <p:embed/>
                </p:oleObj>
              </mc:Choice>
              <mc:Fallback>
                <p:oleObj name="Equation" r:id="rId7" imgW="4576680" imgH="609120" progId="">
                  <p:embed/>
                  <p:pic>
                    <p:nvPicPr>
                      <p:cNvPr id="0" name="Picture 1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9195" y="3228504"/>
                        <a:ext cx="5500687"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07" name="Object 5"/>
          <p:cNvGraphicFramePr>
            <a:graphicFrameLocks noChangeAspect="1"/>
          </p:cNvGraphicFramePr>
          <p:nvPr>
            <p:extLst>
              <p:ext uri="{D42A27DB-BD31-4B8C-83A1-F6EECF244321}">
                <p14:modId xmlns:p14="http://schemas.microsoft.com/office/powerpoint/2010/main" val="1754571249"/>
              </p:ext>
            </p:extLst>
          </p:nvPr>
        </p:nvGraphicFramePr>
        <p:xfrm>
          <a:off x="1969195" y="3980979"/>
          <a:ext cx="5032375" cy="2195512"/>
        </p:xfrm>
        <a:graphic>
          <a:graphicData uri="http://schemas.openxmlformats.org/presentationml/2006/ole">
            <mc:AlternateContent xmlns:mc="http://schemas.openxmlformats.org/markup-compatibility/2006">
              <mc:Choice xmlns:v="urn:schemas-microsoft-com:vml" Requires="v">
                <p:oleObj spid="_x0000_s60599" name="Equation" r:id="rId9" imgW="4195080" imgH="1814760" progId="">
                  <p:embed/>
                </p:oleObj>
              </mc:Choice>
              <mc:Fallback>
                <p:oleObj name="Equation" r:id="rId9" imgW="4195080" imgH="1814760" progId="">
                  <p:embed/>
                  <p:pic>
                    <p:nvPicPr>
                      <p:cNvPr id="0" name="Picture 15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9195" y="3980979"/>
                        <a:ext cx="5032375" cy="2195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008" name="Text Box 24"/>
          <p:cNvSpPr txBox="1">
            <a:spLocks noChangeArrowheads="1"/>
          </p:cNvSpPr>
          <p:nvPr/>
        </p:nvSpPr>
        <p:spPr bwMode="auto">
          <a:xfrm>
            <a:off x="251520" y="3331691"/>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谐波分量：</a:t>
            </a:r>
          </a:p>
        </p:txBody>
      </p:sp>
      <p:sp>
        <p:nvSpPr>
          <p:cNvPr id="6" name="灯片编号占位符 5"/>
          <p:cNvSpPr>
            <a:spLocks noGrp="1"/>
          </p:cNvSpPr>
          <p:nvPr>
            <p:ph type="sldNum" sz="quarter" idx="10"/>
          </p:nvPr>
        </p:nvSpPr>
        <p:spPr/>
        <p:txBody>
          <a:bodyPr/>
          <a:lstStyle/>
          <a:p>
            <a:pPr>
              <a:defRPr/>
            </a:pPr>
            <a:fld id="{E4DCDFD6-397A-4776-9F04-AECACB83C822}" type="slidenum">
              <a:rPr lang="zh-CN" altLang="en-US" smtClean="0"/>
              <a:pPr>
                <a:defRPr/>
              </a:pPr>
              <a:t>135</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iterate type="lt">
                                    <p:tmPct val="100000"/>
                                  </p:iterate>
                                  <p:childTnLst>
                                    <p:set>
                                      <p:cBhvr>
                                        <p:cTn id="10" dur="1" fill="hold">
                                          <p:stCondLst>
                                            <p:cond delay="0"/>
                                          </p:stCondLst>
                                        </p:cTn>
                                        <p:tgtEl>
                                          <p:spTgt spid="42002"/>
                                        </p:tgtEl>
                                        <p:attrNameLst>
                                          <p:attrName>style.visibility</p:attrName>
                                        </p:attrNameLst>
                                      </p:cBhvr>
                                      <p:to>
                                        <p:strVal val="visible"/>
                                      </p:to>
                                    </p:set>
                                    <p:animEffect transition="in" filter="wipe(left)">
                                      <p:cBhvr>
                                        <p:cTn id="11" dur="75"/>
                                        <p:tgtEl>
                                          <p:spTgt spid="4200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iterate type="lt">
                                    <p:tmAbs val="75"/>
                                  </p:iterate>
                                  <p:childTnLst>
                                    <p:set>
                                      <p:cBhvr>
                                        <p:cTn id="15" dur="1" fill="hold">
                                          <p:stCondLst>
                                            <p:cond delay="74"/>
                                          </p:stCondLst>
                                        </p:cTn>
                                        <p:tgtEl>
                                          <p:spTgt spid="42004"/>
                                        </p:tgtEl>
                                        <p:attrNameLst>
                                          <p:attrName>style.visibility</p:attrName>
                                        </p:attrNameLst>
                                      </p:cBhvr>
                                      <p:to>
                                        <p:strVal val="visible"/>
                                      </p:to>
                                    </p:set>
                                  </p:childTnLst>
                                </p:cTn>
                              </p:par>
                            </p:childTnLst>
                          </p:cTn>
                        </p:par>
                        <p:par>
                          <p:cTn id="16" fill="hold" nodeType="afterGroup">
                            <p:stCondLst>
                              <p:cond delay="375"/>
                            </p:stCondLst>
                            <p:childTnLst>
                              <p:par>
                                <p:cTn id="17" presetID="22" presetClass="entr" presetSubtype="8" fill="hold" nodeType="afterEffect">
                                  <p:stCondLst>
                                    <p:cond delay="0"/>
                                  </p:stCondLst>
                                  <p:childTnLst>
                                    <p:set>
                                      <p:cBhvr>
                                        <p:cTn id="18" dur="1" fill="hold">
                                          <p:stCondLst>
                                            <p:cond delay="0"/>
                                          </p:stCondLst>
                                        </p:cTn>
                                        <p:tgtEl>
                                          <p:spTgt spid="42005"/>
                                        </p:tgtEl>
                                        <p:attrNameLst>
                                          <p:attrName>style.visibility</p:attrName>
                                        </p:attrNameLst>
                                      </p:cBhvr>
                                      <p:to>
                                        <p:strVal val="visible"/>
                                      </p:to>
                                    </p:set>
                                    <p:animEffect transition="in" filter="wipe(left)">
                                      <p:cBhvr>
                                        <p:cTn id="19" dur="500"/>
                                        <p:tgtEl>
                                          <p:spTgt spid="42005"/>
                                        </p:tgtEl>
                                      </p:cBhvr>
                                    </p:animEffect>
                                  </p:childTnLst>
                                </p:cTn>
                              </p:par>
                            </p:childTnLst>
                          </p:cTn>
                        </p:par>
                        <p:par>
                          <p:cTn id="20" fill="hold" nodeType="afterGroup">
                            <p:stCondLst>
                              <p:cond delay="875"/>
                            </p:stCondLst>
                            <p:childTnLst>
                              <p:par>
                                <p:cTn id="21" presetID="1" presetClass="entr" presetSubtype="0" fill="hold" grpId="0" nodeType="afterEffect">
                                  <p:stCondLst>
                                    <p:cond delay="0"/>
                                  </p:stCondLst>
                                  <p:iterate type="lt">
                                    <p:tmAbs val="75"/>
                                  </p:iterate>
                                  <p:childTnLst>
                                    <p:set>
                                      <p:cBhvr>
                                        <p:cTn id="22" dur="1" fill="hold">
                                          <p:stCondLst>
                                            <p:cond delay="74"/>
                                          </p:stCondLst>
                                        </p:cTn>
                                        <p:tgtEl>
                                          <p:spTgt spid="42008"/>
                                        </p:tgtEl>
                                        <p:attrNameLst>
                                          <p:attrName>style.visibility</p:attrName>
                                        </p:attrNameLst>
                                      </p:cBhvr>
                                      <p:to>
                                        <p:strVal val="visible"/>
                                      </p:to>
                                    </p:set>
                                  </p:childTnLst>
                                </p:cTn>
                              </p:par>
                            </p:childTnLst>
                          </p:cTn>
                        </p:par>
                        <p:par>
                          <p:cTn id="23" fill="hold" nodeType="afterGroup">
                            <p:stCondLst>
                              <p:cond delay="1250"/>
                            </p:stCondLst>
                            <p:childTnLst>
                              <p:par>
                                <p:cTn id="24" presetID="22" presetClass="entr" presetSubtype="8" fill="hold" nodeType="afterEffect">
                                  <p:stCondLst>
                                    <p:cond delay="0"/>
                                  </p:stCondLst>
                                  <p:childTnLst>
                                    <p:set>
                                      <p:cBhvr>
                                        <p:cTn id="25" dur="1" fill="hold">
                                          <p:stCondLst>
                                            <p:cond delay="0"/>
                                          </p:stCondLst>
                                        </p:cTn>
                                        <p:tgtEl>
                                          <p:spTgt spid="42006"/>
                                        </p:tgtEl>
                                        <p:attrNameLst>
                                          <p:attrName>style.visibility</p:attrName>
                                        </p:attrNameLst>
                                      </p:cBhvr>
                                      <p:to>
                                        <p:strVal val="visible"/>
                                      </p:to>
                                    </p:set>
                                    <p:animEffect transition="in" filter="wipe(left)">
                                      <p:cBhvr>
                                        <p:cTn id="26" dur="500"/>
                                        <p:tgtEl>
                                          <p:spTgt spid="42006"/>
                                        </p:tgtEl>
                                      </p:cBhvr>
                                    </p:animEffect>
                                  </p:childTnLst>
                                </p:cTn>
                              </p:par>
                            </p:childTnLst>
                          </p:cTn>
                        </p:par>
                        <p:par>
                          <p:cTn id="27" fill="hold" nodeType="afterGroup">
                            <p:stCondLst>
                              <p:cond delay="1750"/>
                            </p:stCondLst>
                            <p:childTnLst>
                              <p:par>
                                <p:cTn id="28" presetID="22" presetClass="entr" presetSubtype="8" fill="hold" nodeType="afterEffect">
                                  <p:stCondLst>
                                    <p:cond delay="0"/>
                                  </p:stCondLst>
                                  <p:childTnLst>
                                    <p:set>
                                      <p:cBhvr>
                                        <p:cTn id="29" dur="1" fill="hold">
                                          <p:stCondLst>
                                            <p:cond delay="0"/>
                                          </p:stCondLst>
                                        </p:cTn>
                                        <p:tgtEl>
                                          <p:spTgt spid="42007"/>
                                        </p:tgtEl>
                                        <p:attrNameLst>
                                          <p:attrName>style.visibility</p:attrName>
                                        </p:attrNameLst>
                                      </p:cBhvr>
                                      <p:to>
                                        <p:strVal val="visible"/>
                                      </p:to>
                                    </p:set>
                                    <p:animEffect transition="in" filter="wipe(left)">
                                      <p:cBhvr>
                                        <p:cTn id="30" dur="500"/>
                                        <p:tgtEl>
                                          <p:spTgt spid="4200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42003"/>
                                        </p:tgtEl>
                                        <p:attrNameLst>
                                          <p:attrName>style.visibility</p:attrName>
                                        </p:attrNameLst>
                                      </p:cBhvr>
                                      <p:to>
                                        <p:strVal val="visible"/>
                                      </p:to>
                                    </p:set>
                                    <p:animEffect transition="in" filter="wipe(left)">
                                      <p:cBhvr>
                                        <p:cTn id="35" dur="500"/>
                                        <p:tgtEl>
                                          <p:spTgt spid="42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02" grpId="0" autoUpdateAnimBg="0"/>
      <p:bldP spid="42004" grpId="0" autoUpdateAnimBg="0"/>
      <p:bldP spid="42008" grpId="0"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Grp="1" noChangeArrowheads="1"/>
          </p:cNvSpPr>
          <p:nvPr>
            <p:ph type="title"/>
          </p:nvPr>
        </p:nvSpPr>
        <p:spPr/>
        <p:txBody>
          <a:bodyPr>
            <a:spAutoFit/>
          </a:bodyPr>
          <a:lstStyle/>
          <a:p>
            <a:r>
              <a:rPr lang="en-US" altLang="zh-CN" sz="2800" dirty="0" smtClean="0">
                <a:ea typeface="宋体" charset="-122"/>
              </a:rPr>
              <a:t>3.7.1  </a:t>
            </a:r>
            <a:r>
              <a:rPr lang="zh-CN" altLang="en-US" sz="2800" dirty="0" smtClean="0">
                <a:ea typeface="宋体" charset="-122"/>
              </a:rPr>
              <a:t>非正弦周期电压、电流的谐波分解</a:t>
            </a:r>
            <a:r>
              <a:rPr lang="zh-CN" altLang="en-US" sz="2800" dirty="0" smtClean="0">
                <a:ea typeface="楷体_GB2312" pitchFamily="49" charset="-122"/>
              </a:rPr>
              <a:t>（续</a:t>
            </a:r>
            <a:r>
              <a:rPr lang="en-US" altLang="zh-CN" sz="2800" dirty="0" smtClean="0">
                <a:ea typeface="楷体_GB2312" pitchFamily="49" charset="-122"/>
              </a:rPr>
              <a:t>3</a:t>
            </a:r>
            <a:r>
              <a:rPr lang="zh-CN" altLang="en-US" sz="2800" dirty="0" smtClean="0">
                <a:ea typeface="楷体_GB2312" pitchFamily="49" charset="-122"/>
              </a:rPr>
              <a:t>）</a:t>
            </a:r>
          </a:p>
        </p:txBody>
      </p:sp>
      <p:sp>
        <p:nvSpPr>
          <p:cNvPr id="6" name="灯片编号占位符 5"/>
          <p:cNvSpPr>
            <a:spLocks noGrp="1"/>
          </p:cNvSpPr>
          <p:nvPr>
            <p:ph type="sldNum" sz="quarter" idx="12"/>
          </p:nvPr>
        </p:nvSpPr>
        <p:spPr/>
        <p:txBody>
          <a:bodyPr/>
          <a:lstStyle/>
          <a:p>
            <a:pPr>
              <a:defRPr/>
            </a:pPr>
            <a:fld id="{E4DCDFD6-397A-4776-9F04-AECACB83C822}" type="slidenum">
              <a:rPr lang="zh-CN" altLang="en-US" smtClean="0"/>
              <a:pPr>
                <a:defRPr/>
              </a:pPr>
              <a:t>136</a:t>
            </a:fld>
            <a:endParaRPr lang="zh-CN" altLang="en-US"/>
          </a:p>
        </p:txBody>
      </p:sp>
      <p:grpSp>
        <p:nvGrpSpPr>
          <p:cNvPr id="2" name="Group 24"/>
          <p:cNvGrpSpPr>
            <a:grpSpLocks/>
          </p:cNvGrpSpPr>
          <p:nvPr/>
        </p:nvGrpSpPr>
        <p:grpSpPr bwMode="auto">
          <a:xfrm>
            <a:off x="1897188" y="836712"/>
            <a:ext cx="2957512" cy="1627188"/>
            <a:chOff x="0" y="1279"/>
            <a:chExt cx="1863" cy="1025"/>
          </a:xfrm>
        </p:grpSpPr>
        <p:sp>
          <p:nvSpPr>
            <p:cNvPr id="61450" name="Text Box 25"/>
            <p:cNvSpPr txBox="1">
              <a:spLocks noChangeArrowheads="1"/>
            </p:cNvSpPr>
            <p:nvPr/>
          </p:nvSpPr>
          <p:spPr bwMode="auto">
            <a:xfrm>
              <a:off x="349" y="1279"/>
              <a:ext cx="1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en-US" sz="2000" i="1">
                  <a:latin typeface="Times New Roman" pitchFamily="18" charset="0"/>
                  <a:cs typeface="Times New Roman" pitchFamily="18" charset="0"/>
                </a:rPr>
                <a:t>u</a:t>
              </a:r>
              <a:endParaRPr kumimoji="1" lang="en-US" altLang="zh-CN" sz="2000" i="1">
                <a:latin typeface="Times New Roman" pitchFamily="18" charset="0"/>
                <a:cs typeface="Times New Roman" pitchFamily="18" charset="0"/>
              </a:endParaRPr>
            </a:p>
          </p:txBody>
        </p:sp>
        <p:grpSp>
          <p:nvGrpSpPr>
            <p:cNvPr id="61451" name="Group 26"/>
            <p:cNvGrpSpPr>
              <a:grpSpLocks/>
            </p:cNvGrpSpPr>
            <p:nvPr/>
          </p:nvGrpSpPr>
          <p:grpSpPr bwMode="auto">
            <a:xfrm>
              <a:off x="177" y="1392"/>
              <a:ext cx="1680" cy="912"/>
              <a:chOff x="144" y="480"/>
              <a:chExt cx="1680" cy="912"/>
            </a:xfrm>
          </p:grpSpPr>
          <p:sp>
            <p:nvSpPr>
              <p:cNvPr id="61457" name="Line 27"/>
              <p:cNvSpPr>
                <a:spLocks noChangeShapeType="1"/>
              </p:cNvSpPr>
              <p:nvPr/>
            </p:nvSpPr>
            <p:spPr bwMode="auto">
              <a:xfrm>
                <a:off x="144" y="960"/>
                <a:ext cx="168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1458" name="Line 28"/>
              <p:cNvSpPr>
                <a:spLocks noChangeShapeType="1"/>
              </p:cNvSpPr>
              <p:nvPr/>
            </p:nvSpPr>
            <p:spPr bwMode="auto">
              <a:xfrm flipV="1">
                <a:off x="288" y="480"/>
                <a:ext cx="0" cy="912"/>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1459" name="Text Box 29"/>
              <p:cNvSpPr txBox="1">
                <a:spLocks noChangeArrowheads="1"/>
              </p:cNvSpPr>
              <p:nvPr/>
            </p:nvSpPr>
            <p:spPr bwMode="auto">
              <a:xfrm>
                <a:off x="278" y="999"/>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600"/>
                  <a:t>0</a:t>
                </a:r>
                <a:endParaRPr kumimoji="1" lang="en-US" altLang="zh-CN" sz="2000"/>
              </a:p>
            </p:txBody>
          </p:sp>
        </p:grpSp>
        <p:sp>
          <p:nvSpPr>
            <p:cNvPr id="61452" name="Text Box 30"/>
            <p:cNvSpPr txBox="1">
              <a:spLocks noChangeArrowheads="1"/>
            </p:cNvSpPr>
            <p:nvPr/>
          </p:nvSpPr>
          <p:spPr bwMode="auto">
            <a:xfrm>
              <a:off x="1703" y="1615"/>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i="1">
                  <a:latin typeface="Times New Roman" pitchFamily="18" charset="0"/>
                  <a:cs typeface="Times New Roman" pitchFamily="18" charset="0"/>
                </a:rPr>
                <a:t>t</a:t>
              </a:r>
              <a:endParaRPr kumimoji="1" lang="en-US" altLang="zh-CN" sz="2000">
                <a:latin typeface="Times New Roman" pitchFamily="18" charset="0"/>
                <a:cs typeface="Times New Roman" pitchFamily="18" charset="0"/>
              </a:endParaRPr>
            </a:p>
          </p:txBody>
        </p:sp>
        <p:sp>
          <p:nvSpPr>
            <p:cNvPr id="61453" name="Text Box 31"/>
            <p:cNvSpPr txBox="1">
              <a:spLocks noChangeArrowheads="1"/>
            </p:cNvSpPr>
            <p:nvPr/>
          </p:nvSpPr>
          <p:spPr bwMode="auto">
            <a:xfrm>
              <a:off x="852" y="1896"/>
              <a:ext cx="20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600">
                  <a:latin typeface="Times New Roman" pitchFamily="18" charset="0"/>
                  <a:cs typeface="Times New Roman" pitchFamily="18" charset="0"/>
                </a:rPr>
                <a:t>T</a:t>
              </a:r>
            </a:p>
          </p:txBody>
        </p:sp>
        <p:sp>
          <p:nvSpPr>
            <p:cNvPr id="61454" name="Text Box 32"/>
            <p:cNvSpPr txBox="1">
              <a:spLocks noChangeArrowheads="1"/>
            </p:cNvSpPr>
            <p:nvPr/>
          </p:nvSpPr>
          <p:spPr bwMode="auto">
            <a:xfrm>
              <a:off x="48" y="1527"/>
              <a:ext cx="2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600" i="1">
                  <a:latin typeface="Times New Roman" pitchFamily="18" charset="0"/>
                  <a:cs typeface="Times New Roman" pitchFamily="18" charset="0"/>
                </a:rPr>
                <a:t>U</a:t>
              </a:r>
              <a:r>
                <a:rPr kumimoji="1" lang="en-US" altLang="zh-CN" sz="1600" baseline="-25000">
                  <a:latin typeface="Times New Roman" pitchFamily="18" charset="0"/>
                  <a:cs typeface="Times New Roman" pitchFamily="18" charset="0"/>
                </a:rPr>
                <a:t>m</a:t>
              </a:r>
              <a:endParaRPr kumimoji="1" lang="en-US" altLang="zh-CN" sz="1600">
                <a:latin typeface="Times New Roman" pitchFamily="18" charset="0"/>
                <a:cs typeface="Times New Roman" pitchFamily="18" charset="0"/>
              </a:endParaRPr>
            </a:p>
          </p:txBody>
        </p:sp>
        <p:sp>
          <p:nvSpPr>
            <p:cNvPr id="61455" name="Text Box 33"/>
            <p:cNvSpPr txBox="1">
              <a:spLocks noChangeArrowheads="1"/>
            </p:cNvSpPr>
            <p:nvPr/>
          </p:nvSpPr>
          <p:spPr bwMode="auto">
            <a:xfrm>
              <a:off x="0" y="1944"/>
              <a:ext cx="31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600" i="1">
                  <a:latin typeface="Times New Roman" pitchFamily="18" charset="0"/>
                  <a:cs typeface="Times New Roman" pitchFamily="18" charset="0"/>
                </a:rPr>
                <a:t>-U</a:t>
              </a:r>
              <a:r>
                <a:rPr kumimoji="1" lang="en-US" altLang="zh-CN" sz="1600" baseline="-25000">
                  <a:latin typeface="Times New Roman" pitchFamily="18" charset="0"/>
                  <a:cs typeface="Times New Roman" pitchFamily="18" charset="0"/>
                </a:rPr>
                <a:t>m</a:t>
              </a:r>
              <a:endParaRPr kumimoji="1" lang="en-US" altLang="zh-CN" sz="1600">
                <a:latin typeface="Times New Roman" pitchFamily="18" charset="0"/>
                <a:cs typeface="Times New Roman" pitchFamily="18" charset="0"/>
              </a:endParaRPr>
            </a:p>
          </p:txBody>
        </p:sp>
        <p:sp>
          <p:nvSpPr>
            <p:cNvPr id="61456" name="Freeform 34"/>
            <p:cNvSpPr>
              <a:spLocks/>
            </p:cNvSpPr>
            <p:nvPr/>
          </p:nvSpPr>
          <p:spPr bwMode="auto">
            <a:xfrm>
              <a:off x="316" y="1632"/>
              <a:ext cx="624" cy="480"/>
            </a:xfrm>
            <a:custGeom>
              <a:avLst/>
              <a:gdLst>
                <a:gd name="T0" fmla="*/ 0 w 624"/>
                <a:gd name="T1" fmla="*/ 240 h 480"/>
                <a:gd name="T2" fmla="*/ 144 w 624"/>
                <a:gd name="T3" fmla="*/ 0 h 480"/>
                <a:gd name="T4" fmla="*/ 432 w 624"/>
                <a:gd name="T5" fmla="*/ 480 h 480"/>
                <a:gd name="T6" fmla="*/ 624 w 624"/>
                <a:gd name="T7" fmla="*/ 96 h 480"/>
                <a:gd name="T8" fmla="*/ 0 60000 65536"/>
                <a:gd name="T9" fmla="*/ 0 60000 65536"/>
                <a:gd name="T10" fmla="*/ 0 60000 65536"/>
                <a:gd name="T11" fmla="*/ 0 60000 65536"/>
                <a:gd name="T12" fmla="*/ 0 w 624"/>
                <a:gd name="T13" fmla="*/ 0 h 480"/>
                <a:gd name="T14" fmla="*/ 624 w 624"/>
                <a:gd name="T15" fmla="*/ 480 h 480"/>
              </a:gdLst>
              <a:ahLst/>
              <a:cxnLst>
                <a:cxn ang="T8">
                  <a:pos x="T0" y="T1"/>
                </a:cxn>
                <a:cxn ang="T9">
                  <a:pos x="T2" y="T3"/>
                </a:cxn>
                <a:cxn ang="T10">
                  <a:pos x="T4" y="T5"/>
                </a:cxn>
                <a:cxn ang="T11">
                  <a:pos x="T6" y="T7"/>
                </a:cxn>
              </a:cxnLst>
              <a:rect l="T12" t="T13" r="T14" b="T15"/>
              <a:pathLst>
                <a:path w="624" h="480">
                  <a:moveTo>
                    <a:pt x="0" y="240"/>
                  </a:moveTo>
                  <a:lnTo>
                    <a:pt x="144" y="0"/>
                  </a:lnTo>
                  <a:lnTo>
                    <a:pt x="432" y="480"/>
                  </a:lnTo>
                  <a:lnTo>
                    <a:pt x="624" y="96"/>
                  </a:ln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graphicFrame>
        <p:nvGraphicFramePr>
          <p:cNvPr id="111651" name="Object 2"/>
          <p:cNvGraphicFramePr>
            <a:graphicFrameLocks noChangeAspect="1"/>
          </p:cNvGraphicFramePr>
          <p:nvPr>
            <p:extLst>
              <p:ext uri="{D42A27DB-BD31-4B8C-83A1-F6EECF244321}">
                <p14:modId xmlns:p14="http://schemas.microsoft.com/office/powerpoint/2010/main" val="3421972865"/>
              </p:ext>
            </p:extLst>
          </p:nvPr>
        </p:nvGraphicFramePr>
        <p:xfrm>
          <a:off x="3927600" y="1968600"/>
          <a:ext cx="4754563" cy="914400"/>
        </p:xfrm>
        <a:graphic>
          <a:graphicData uri="http://schemas.openxmlformats.org/presentationml/2006/ole">
            <mc:AlternateContent xmlns:mc="http://schemas.openxmlformats.org/markup-compatibility/2006">
              <mc:Choice xmlns:v="urn:schemas-microsoft-com:vml" Requires="v">
                <p:oleObj spid="_x0000_s61540" name="Equation" r:id="rId3" imgW="3076560" imgH="583920" progId="">
                  <p:embed/>
                </p:oleObj>
              </mc:Choice>
              <mc:Fallback>
                <p:oleObj name="Equation" r:id="rId3" imgW="3076560" imgH="583920"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7600" y="1968600"/>
                        <a:ext cx="4754563"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652" name="Text Box 36"/>
          <p:cNvSpPr txBox="1">
            <a:spLocks noChangeArrowheads="1"/>
          </p:cNvSpPr>
          <p:nvPr/>
        </p:nvSpPr>
        <p:spPr bwMode="auto">
          <a:xfrm>
            <a:off x="179512" y="899667"/>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dirty="0">
                <a:solidFill>
                  <a:schemeClr val="tx2"/>
                </a:solidFill>
                <a:latin typeface="Times New Roman" pitchFamily="18" charset="0"/>
                <a:cs typeface="Times New Roman" pitchFamily="18" charset="0"/>
              </a:rPr>
              <a:t>三角波</a:t>
            </a:r>
          </a:p>
        </p:txBody>
      </p:sp>
      <p:sp>
        <p:nvSpPr>
          <p:cNvPr id="111653" name="Text Box 37"/>
          <p:cNvSpPr txBox="1">
            <a:spLocks noChangeArrowheads="1"/>
          </p:cNvSpPr>
          <p:nvPr/>
        </p:nvSpPr>
        <p:spPr bwMode="auto">
          <a:xfrm>
            <a:off x="425575" y="2586137"/>
            <a:ext cx="2554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直流分量：</a:t>
            </a:r>
            <a:r>
              <a:rPr kumimoji="1" lang="en-US" altLang="zh-CN" sz="2400" b="1" i="1">
                <a:solidFill>
                  <a:schemeClr val="tx2"/>
                </a:solidFill>
                <a:latin typeface="Times New Roman" pitchFamily="18" charset="0"/>
                <a:cs typeface="Times New Roman" pitchFamily="18" charset="0"/>
              </a:rPr>
              <a:t>U</a:t>
            </a:r>
            <a:r>
              <a:rPr kumimoji="1" lang="en-US" altLang="zh-CN" sz="2400" b="1" baseline="-25000">
                <a:solidFill>
                  <a:schemeClr val="tx2"/>
                </a:solidFill>
                <a:latin typeface="Times New Roman" pitchFamily="18" charset="0"/>
                <a:cs typeface="Times New Roman" pitchFamily="18" charset="0"/>
              </a:rPr>
              <a:t>0 </a:t>
            </a:r>
            <a:r>
              <a:rPr kumimoji="1" lang="en-US" altLang="zh-CN" sz="2400" b="1">
                <a:solidFill>
                  <a:schemeClr val="tx2"/>
                </a:solidFill>
                <a:latin typeface="Times New Roman" pitchFamily="18" charset="0"/>
                <a:cs typeface="Times New Roman" pitchFamily="18" charset="0"/>
              </a:rPr>
              <a:t>= 0</a:t>
            </a:r>
          </a:p>
        </p:txBody>
      </p:sp>
      <p:sp>
        <p:nvSpPr>
          <p:cNvPr id="111654" name="Text Box 38"/>
          <p:cNvSpPr txBox="1">
            <a:spLocks noChangeArrowheads="1"/>
          </p:cNvSpPr>
          <p:nvPr/>
        </p:nvSpPr>
        <p:spPr bwMode="auto">
          <a:xfrm>
            <a:off x="425575" y="3036987"/>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谐波分量：</a:t>
            </a:r>
          </a:p>
        </p:txBody>
      </p:sp>
      <p:sp>
        <p:nvSpPr>
          <p:cNvPr id="111655" name="Text Box 39"/>
          <p:cNvSpPr txBox="1">
            <a:spLocks noChangeArrowheads="1"/>
          </p:cNvSpPr>
          <p:nvPr/>
        </p:nvSpPr>
        <p:spPr bwMode="auto">
          <a:xfrm>
            <a:off x="1095500" y="3443387"/>
            <a:ext cx="7727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由于波形奇对称，所以只含有奇函数项 </a:t>
            </a:r>
            <a:r>
              <a:rPr kumimoji="1" lang="en-US" altLang="zh-CN" sz="2400" b="1" i="1">
                <a:solidFill>
                  <a:schemeClr val="tx2"/>
                </a:solidFill>
                <a:latin typeface="Times New Roman" pitchFamily="18" charset="0"/>
                <a:cs typeface="Times New Roman" pitchFamily="18" charset="0"/>
              </a:rPr>
              <a:t>b</a:t>
            </a:r>
            <a:r>
              <a:rPr kumimoji="1" lang="en-US" altLang="zh-CN" sz="2400" b="1" baseline="-25000">
                <a:solidFill>
                  <a:schemeClr val="tx2"/>
                </a:solidFill>
                <a:latin typeface="Times New Roman" pitchFamily="18" charset="0"/>
                <a:cs typeface="Times New Roman" pitchFamily="18" charset="0"/>
              </a:rPr>
              <a:t>2</a:t>
            </a:r>
            <a:r>
              <a:rPr kumimoji="1" lang="en-US" altLang="zh-CN" sz="2400" b="1" i="1" baseline="-25000">
                <a:solidFill>
                  <a:schemeClr val="tx2"/>
                </a:solidFill>
                <a:latin typeface="Times New Roman" pitchFamily="18" charset="0"/>
                <a:cs typeface="Times New Roman" pitchFamily="18" charset="0"/>
              </a:rPr>
              <a:t>n</a:t>
            </a:r>
            <a:r>
              <a:rPr kumimoji="1" lang="en-US" altLang="zh-CN" sz="2400" b="1" baseline="-25000">
                <a:solidFill>
                  <a:schemeClr val="tx2"/>
                </a:solidFill>
                <a:latin typeface="Times New Roman" pitchFamily="18" charset="0"/>
                <a:cs typeface="Times New Roman" pitchFamily="18" charset="0"/>
              </a:rPr>
              <a:t>-1</a:t>
            </a:r>
            <a:r>
              <a:rPr kumimoji="1" lang="en-US" altLang="zh-CN" sz="2400" b="1">
                <a:solidFill>
                  <a:schemeClr val="tx2"/>
                </a:solidFill>
                <a:latin typeface="Times New Roman" pitchFamily="18" charset="0"/>
                <a:cs typeface="Times New Roman" pitchFamily="18" charset="0"/>
              </a:rPr>
              <a:t>sin[(2</a:t>
            </a:r>
            <a:r>
              <a:rPr kumimoji="1" lang="en-US" altLang="zh-CN" sz="2400" b="1" i="1">
                <a:solidFill>
                  <a:schemeClr val="tx2"/>
                </a:solidFill>
                <a:latin typeface="Times New Roman" pitchFamily="18" charset="0"/>
                <a:cs typeface="Times New Roman" pitchFamily="18" charset="0"/>
              </a:rPr>
              <a:t>n</a:t>
            </a:r>
            <a:r>
              <a:rPr kumimoji="1" lang="en-US" altLang="zh-CN" sz="2400" b="1">
                <a:solidFill>
                  <a:schemeClr val="tx2"/>
                </a:solidFill>
                <a:latin typeface="Times New Roman" pitchFamily="18" charset="0"/>
                <a:cs typeface="Times New Roman" pitchFamily="18" charset="0"/>
              </a:rPr>
              <a:t>-1)</a:t>
            </a:r>
            <a:r>
              <a:rPr kumimoji="1" lang="en-US" altLang="zh-CN" sz="2400" b="1">
                <a:solidFill>
                  <a:schemeClr val="tx2"/>
                </a:solidFill>
                <a:latin typeface="Times New Roman" pitchFamily="18" charset="0"/>
                <a:cs typeface="Times New Roman" pitchFamily="18" charset="0"/>
                <a:sym typeface="Symbol" pitchFamily="18" charset="2"/>
              </a:rPr>
              <a:t></a:t>
            </a:r>
            <a:r>
              <a:rPr kumimoji="1" lang="en-US" altLang="zh-CN" sz="2400" b="1" i="1">
                <a:solidFill>
                  <a:schemeClr val="tx2"/>
                </a:solidFill>
                <a:latin typeface="Times New Roman" pitchFamily="18" charset="0"/>
                <a:cs typeface="Times New Roman" pitchFamily="18" charset="0"/>
              </a:rPr>
              <a:t>t</a:t>
            </a:r>
            <a:r>
              <a:rPr kumimoji="1" lang="en-US" altLang="zh-CN" sz="2400" b="1">
                <a:solidFill>
                  <a:schemeClr val="tx2"/>
                </a:solidFill>
                <a:latin typeface="Times New Roman" pitchFamily="18" charset="0"/>
                <a:cs typeface="Times New Roman" pitchFamily="18" charset="0"/>
              </a:rPr>
              <a:t>]</a:t>
            </a:r>
          </a:p>
        </p:txBody>
      </p:sp>
      <p:graphicFrame>
        <p:nvGraphicFramePr>
          <p:cNvPr id="111656" name="Object 3"/>
          <p:cNvGraphicFramePr>
            <a:graphicFrameLocks noChangeAspect="1"/>
          </p:cNvGraphicFramePr>
          <p:nvPr>
            <p:extLst>
              <p:ext uri="{D42A27DB-BD31-4B8C-83A1-F6EECF244321}">
                <p14:modId xmlns:p14="http://schemas.microsoft.com/office/powerpoint/2010/main" val="124846767"/>
              </p:ext>
            </p:extLst>
          </p:nvPr>
        </p:nvGraphicFramePr>
        <p:xfrm>
          <a:off x="1432050" y="4006950"/>
          <a:ext cx="7185025" cy="2297112"/>
        </p:xfrm>
        <a:graphic>
          <a:graphicData uri="http://schemas.openxmlformats.org/presentationml/2006/ole">
            <mc:AlternateContent xmlns:mc="http://schemas.openxmlformats.org/markup-compatibility/2006">
              <mc:Choice xmlns:v="urn:schemas-microsoft-com:vml" Requires="v">
                <p:oleObj spid="_x0000_s61541" name="Equation" r:id="rId5" imgW="5987520" imgH="1903680" progId="">
                  <p:embed/>
                </p:oleObj>
              </mc:Choice>
              <mc:Fallback>
                <p:oleObj name="Equation" r:id="rId5" imgW="5987520" imgH="1903680" progId="">
                  <p:embed/>
                  <p:pic>
                    <p:nvPicPr>
                      <p:cNvPr id="0" name="Picture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2050" y="4006950"/>
                        <a:ext cx="7185025" cy="2297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iterate type="lt">
                                    <p:tmPct val="100000"/>
                                  </p:iterate>
                                  <p:childTnLst>
                                    <p:set>
                                      <p:cBhvr>
                                        <p:cTn id="10" dur="1" fill="hold">
                                          <p:stCondLst>
                                            <p:cond delay="0"/>
                                          </p:stCondLst>
                                        </p:cTn>
                                        <p:tgtEl>
                                          <p:spTgt spid="111652"/>
                                        </p:tgtEl>
                                        <p:attrNameLst>
                                          <p:attrName>style.visibility</p:attrName>
                                        </p:attrNameLst>
                                      </p:cBhvr>
                                      <p:to>
                                        <p:strVal val="visible"/>
                                      </p:to>
                                    </p:set>
                                    <p:animEffect transition="in" filter="wipe(up)">
                                      <p:cBhvr>
                                        <p:cTn id="11" dur="75"/>
                                        <p:tgtEl>
                                          <p:spTgt spid="11165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11653"/>
                                        </p:tgtEl>
                                        <p:attrNameLst>
                                          <p:attrName>style.visibility</p:attrName>
                                        </p:attrNameLst>
                                      </p:cBhvr>
                                      <p:to>
                                        <p:strVal val="visible"/>
                                      </p:to>
                                    </p:set>
                                    <p:animEffect transition="in" filter="wipe(up)">
                                      <p:cBhvr>
                                        <p:cTn id="16" dur="500"/>
                                        <p:tgtEl>
                                          <p:spTgt spid="11165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11654"/>
                                        </p:tgtEl>
                                        <p:attrNameLst>
                                          <p:attrName>style.visibility</p:attrName>
                                        </p:attrNameLst>
                                      </p:cBhvr>
                                      <p:to>
                                        <p:strVal val="visible"/>
                                      </p:to>
                                    </p:set>
                                    <p:animEffect transition="in" filter="wipe(up)">
                                      <p:cBhvr>
                                        <p:cTn id="21" dur="500"/>
                                        <p:tgtEl>
                                          <p:spTgt spid="11165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11655"/>
                                        </p:tgtEl>
                                        <p:attrNameLst>
                                          <p:attrName>style.visibility</p:attrName>
                                        </p:attrNameLst>
                                      </p:cBhvr>
                                      <p:to>
                                        <p:strVal val="visible"/>
                                      </p:to>
                                    </p:set>
                                    <p:animEffect transition="in" filter="wipe(up)">
                                      <p:cBhvr>
                                        <p:cTn id="26" dur="500"/>
                                        <p:tgtEl>
                                          <p:spTgt spid="111655"/>
                                        </p:tgtEl>
                                      </p:cBhvr>
                                    </p:animEffect>
                                  </p:childTnLst>
                                </p:cTn>
                              </p:par>
                            </p:childTnLst>
                          </p:cTn>
                        </p:par>
                        <p:par>
                          <p:cTn id="27" fill="hold" nodeType="afterGroup">
                            <p:stCondLst>
                              <p:cond delay="500"/>
                            </p:stCondLst>
                            <p:childTnLst>
                              <p:par>
                                <p:cTn id="28" presetID="22" presetClass="entr" presetSubtype="1" fill="hold" nodeType="afterEffect">
                                  <p:stCondLst>
                                    <p:cond delay="0"/>
                                  </p:stCondLst>
                                  <p:childTnLst>
                                    <p:set>
                                      <p:cBhvr>
                                        <p:cTn id="29" dur="1" fill="hold">
                                          <p:stCondLst>
                                            <p:cond delay="0"/>
                                          </p:stCondLst>
                                        </p:cTn>
                                        <p:tgtEl>
                                          <p:spTgt spid="111656"/>
                                        </p:tgtEl>
                                        <p:attrNameLst>
                                          <p:attrName>style.visibility</p:attrName>
                                        </p:attrNameLst>
                                      </p:cBhvr>
                                      <p:to>
                                        <p:strVal val="visible"/>
                                      </p:to>
                                    </p:set>
                                    <p:animEffect transition="in" filter="wipe(up)">
                                      <p:cBhvr>
                                        <p:cTn id="30" dur="500"/>
                                        <p:tgtEl>
                                          <p:spTgt spid="11165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111651"/>
                                        </p:tgtEl>
                                        <p:attrNameLst>
                                          <p:attrName>style.visibility</p:attrName>
                                        </p:attrNameLst>
                                      </p:cBhvr>
                                      <p:to>
                                        <p:strVal val="visible"/>
                                      </p:to>
                                    </p:set>
                                    <p:animEffect transition="in" filter="wipe(up)">
                                      <p:cBhvr>
                                        <p:cTn id="35" dur="500"/>
                                        <p:tgtEl>
                                          <p:spTgt spid="111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52" grpId="0" autoUpdateAnimBg="0"/>
      <p:bldP spid="111653" grpId="0" autoUpdateAnimBg="0"/>
      <p:bldP spid="111654" grpId="0" autoUpdateAnimBg="0"/>
      <p:bldP spid="111655" grpId="0"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0" name="Rectangle 2"/>
          <p:cNvSpPr>
            <a:spLocks noGrp="1" noChangeArrowheads="1"/>
          </p:cNvSpPr>
          <p:nvPr>
            <p:ph type="title"/>
          </p:nvPr>
        </p:nvSpPr>
        <p:spPr/>
        <p:txBody>
          <a:bodyPr/>
          <a:lstStyle/>
          <a:p>
            <a:r>
              <a:rPr lang="en-US" altLang="zh-CN" sz="2800" smtClean="0">
                <a:ea typeface="宋体" charset="-122"/>
              </a:rPr>
              <a:t>3.7.1  </a:t>
            </a:r>
            <a:r>
              <a:rPr lang="zh-CN" altLang="en-US" sz="2800" smtClean="0">
                <a:ea typeface="宋体" charset="-122"/>
              </a:rPr>
              <a:t>非正弦周期电压、电流的谐波分解</a:t>
            </a:r>
            <a:r>
              <a:rPr lang="zh-CN" altLang="en-US" sz="2800" smtClean="0">
                <a:ea typeface="楷体_GB2312" pitchFamily="49" charset="-122"/>
              </a:rPr>
              <a:t>（续</a:t>
            </a:r>
            <a:r>
              <a:rPr lang="en-US" altLang="zh-CN" sz="2800" smtClean="0">
                <a:ea typeface="楷体_GB2312" pitchFamily="49" charset="-122"/>
              </a:rPr>
              <a:t>4</a:t>
            </a:r>
            <a:r>
              <a:rPr lang="zh-CN" altLang="en-US" sz="2800" smtClean="0">
                <a:ea typeface="楷体_GB2312" pitchFamily="49" charset="-122"/>
              </a:rPr>
              <a:t>）</a:t>
            </a:r>
          </a:p>
        </p:txBody>
      </p:sp>
      <p:grpSp>
        <p:nvGrpSpPr>
          <p:cNvPr id="2" name="Group 24"/>
          <p:cNvGrpSpPr>
            <a:grpSpLocks/>
          </p:cNvGrpSpPr>
          <p:nvPr/>
        </p:nvGrpSpPr>
        <p:grpSpPr bwMode="auto">
          <a:xfrm>
            <a:off x="2345557" y="836712"/>
            <a:ext cx="2881312" cy="1627188"/>
            <a:chOff x="48" y="2143"/>
            <a:chExt cx="1815" cy="1025"/>
          </a:xfrm>
        </p:grpSpPr>
        <p:sp>
          <p:nvSpPr>
            <p:cNvPr id="62475" name="Text Box 25"/>
            <p:cNvSpPr txBox="1">
              <a:spLocks noChangeArrowheads="1"/>
            </p:cNvSpPr>
            <p:nvPr/>
          </p:nvSpPr>
          <p:spPr bwMode="auto">
            <a:xfrm>
              <a:off x="349" y="2143"/>
              <a:ext cx="1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en-US" sz="2000" i="1">
                  <a:solidFill>
                    <a:schemeClr val="tx2"/>
                  </a:solidFill>
                  <a:latin typeface="Times New Roman" pitchFamily="18" charset="0"/>
                  <a:cs typeface="Times New Roman" pitchFamily="18" charset="0"/>
                </a:rPr>
                <a:t>u</a:t>
              </a:r>
              <a:endParaRPr kumimoji="1" lang="en-US" altLang="zh-CN" sz="2000" i="1">
                <a:solidFill>
                  <a:schemeClr val="tx2"/>
                </a:solidFill>
                <a:latin typeface="Times New Roman" pitchFamily="18" charset="0"/>
                <a:cs typeface="Times New Roman" pitchFamily="18" charset="0"/>
              </a:endParaRPr>
            </a:p>
          </p:txBody>
        </p:sp>
        <p:grpSp>
          <p:nvGrpSpPr>
            <p:cNvPr id="62476" name="Group 26"/>
            <p:cNvGrpSpPr>
              <a:grpSpLocks/>
            </p:cNvGrpSpPr>
            <p:nvPr/>
          </p:nvGrpSpPr>
          <p:grpSpPr bwMode="auto">
            <a:xfrm>
              <a:off x="177" y="2256"/>
              <a:ext cx="1680" cy="912"/>
              <a:chOff x="144" y="480"/>
              <a:chExt cx="1680" cy="912"/>
            </a:xfrm>
          </p:grpSpPr>
          <p:sp>
            <p:nvSpPr>
              <p:cNvPr id="62482" name="Line 27"/>
              <p:cNvSpPr>
                <a:spLocks noChangeShapeType="1"/>
              </p:cNvSpPr>
              <p:nvPr/>
            </p:nvSpPr>
            <p:spPr bwMode="auto">
              <a:xfrm>
                <a:off x="144" y="960"/>
                <a:ext cx="168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3" name="Line 28"/>
              <p:cNvSpPr>
                <a:spLocks noChangeShapeType="1"/>
              </p:cNvSpPr>
              <p:nvPr/>
            </p:nvSpPr>
            <p:spPr bwMode="auto">
              <a:xfrm flipV="1">
                <a:off x="288" y="480"/>
                <a:ext cx="0" cy="912"/>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4" name="Text Box 29"/>
              <p:cNvSpPr txBox="1">
                <a:spLocks noChangeArrowheads="1"/>
              </p:cNvSpPr>
              <p:nvPr/>
            </p:nvSpPr>
            <p:spPr bwMode="auto">
              <a:xfrm>
                <a:off x="278" y="999"/>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600"/>
                  <a:t>0</a:t>
                </a:r>
                <a:endParaRPr kumimoji="1" lang="en-US" altLang="zh-CN" sz="2000"/>
              </a:p>
            </p:txBody>
          </p:sp>
        </p:grpSp>
        <p:sp>
          <p:nvSpPr>
            <p:cNvPr id="62477" name="Text Box 30"/>
            <p:cNvSpPr txBox="1">
              <a:spLocks noChangeArrowheads="1"/>
            </p:cNvSpPr>
            <p:nvPr/>
          </p:nvSpPr>
          <p:spPr bwMode="auto">
            <a:xfrm>
              <a:off x="1703" y="247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i="1">
                  <a:solidFill>
                    <a:schemeClr val="tx2"/>
                  </a:solidFill>
                  <a:latin typeface="Times New Roman" pitchFamily="18" charset="0"/>
                  <a:cs typeface="Times New Roman" pitchFamily="18" charset="0"/>
                </a:rPr>
                <a:t>t</a:t>
              </a:r>
              <a:endParaRPr kumimoji="1" lang="en-US" altLang="zh-CN" sz="2000">
                <a:solidFill>
                  <a:schemeClr val="tx2"/>
                </a:solidFill>
                <a:latin typeface="Times New Roman" pitchFamily="18" charset="0"/>
                <a:cs typeface="Times New Roman" pitchFamily="18" charset="0"/>
              </a:endParaRPr>
            </a:p>
          </p:txBody>
        </p:sp>
        <p:sp>
          <p:nvSpPr>
            <p:cNvPr id="62478" name="Text Box 31"/>
            <p:cNvSpPr txBox="1">
              <a:spLocks noChangeArrowheads="1"/>
            </p:cNvSpPr>
            <p:nvPr/>
          </p:nvSpPr>
          <p:spPr bwMode="auto">
            <a:xfrm>
              <a:off x="480" y="2760"/>
              <a:ext cx="20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600">
                  <a:solidFill>
                    <a:schemeClr val="tx2"/>
                  </a:solidFill>
                  <a:latin typeface="Times New Roman" pitchFamily="18" charset="0"/>
                  <a:cs typeface="Times New Roman" pitchFamily="18" charset="0"/>
                </a:rPr>
                <a:t>T</a:t>
              </a:r>
            </a:p>
          </p:txBody>
        </p:sp>
        <p:sp>
          <p:nvSpPr>
            <p:cNvPr id="62479" name="Text Box 32"/>
            <p:cNvSpPr txBox="1">
              <a:spLocks noChangeArrowheads="1"/>
            </p:cNvSpPr>
            <p:nvPr/>
          </p:nvSpPr>
          <p:spPr bwMode="auto">
            <a:xfrm>
              <a:off x="48" y="2391"/>
              <a:ext cx="28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600" i="1">
                  <a:solidFill>
                    <a:schemeClr val="tx2"/>
                  </a:solidFill>
                  <a:latin typeface="Times New Roman" pitchFamily="18" charset="0"/>
                  <a:cs typeface="Times New Roman" pitchFamily="18" charset="0"/>
                </a:rPr>
                <a:t>U</a:t>
              </a:r>
              <a:r>
                <a:rPr kumimoji="1" lang="en-US" altLang="zh-CN" sz="1600" i="1" baseline="-25000">
                  <a:solidFill>
                    <a:schemeClr val="tx2"/>
                  </a:solidFill>
                  <a:latin typeface="Times New Roman" pitchFamily="18" charset="0"/>
                  <a:cs typeface="Times New Roman" pitchFamily="18" charset="0"/>
                </a:rPr>
                <a:t>m</a:t>
              </a:r>
              <a:endParaRPr kumimoji="1" lang="en-US" altLang="zh-CN" sz="1600" i="1">
                <a:solidFill>
                  <a:schemeClr val="tx2"/>
                </a:solidFill>
                <a:latin typeface="Times New Roman" pitchFamily="18" charset="0"/>
                <a:cs typeface="Times New Roman" pitchFamily="18" charset="0"/>
              </a:endParaRPr>
            </a:p>
          </p:txBody>
        </p:sp>
        <p:sp>
          <p:nvSpPr>
            <p:cNvPr id="62480" name="Freeform 33"/>
            <p:cNvSpPr>
              <a:spLocks/>
            </p:cNvSpPr>
            <p:nvPr/>
          </p:nvSpPr>
          <p:spPr bwMode="auto">
            <a:xfrm>
              <a:off x="336" y="2496"/>
              <a:ext cx="240" cy="240"/>
            </a:xfrm>
            <a:custGeom>
              <a:avLst/>
              <a:gdLst>
                <a:gd name="T0" fmla="*/ 0 w 240"/>
                <a:gd name="T1" fmla="*/ 240 h 240"/>
                <a:gd name="T2" fmla="*/ 240 w 240"/>
                <a:gd name="T3" fmla="*/ 0 h 240"/>
                <a:gd name="T4" fmla="*/ 240 w 240"/>
                <a:gd name="T5" fmla="*/ 24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240" y="0"/>
                  </a:lnTo>
                  <a:lnTo>
                    <a:pt x="240" y="240"/>
                  </a:ln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2481" name="Freeform 34"/>
            <p:cNvSpPr>
              <a:spLocks/>
            </p:cNvSpPr>
            <p:nvPr/>
          </p:nvSpPr>
          <p:spPr bwMode="auto">
            <a:xfrm>
              <a:off x="584" y="2496"/>
              <a:ext cx="240" cy="240"/>
            </a:xfrm>
            <a:custGeom>
              <a:avLst/>
              <a:gdLst>
                <a:gd name="T0" fmla="*/ 0 w 240"/>
                <a:gd name="T1" fmla="*/ 240 h 240"/>
                <a:gd name="T2" fmla="*/ 240 w 240"/>
                <a:gd name="T3" fmla="*/ 0 h 240"/>
                <a:gd name="T4" fmla="*/ 240 w 240"/>
                <a:gd name="T5" fmla="*/ 24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240"/>
                  </a:moveTo>
                  <a:lnTo>
                    <a:pt x="240" y="0"/>
                  </a:lnTo>
                  <a:lnTo>
                    <a:pt x="240" y="240"/>
                  </a:ln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112675" name="Object 2"/>
          <p:cNvGraphicFramePr>
            <a:graphicFrameLocks noChangeAspect="1"/>
          </p:cNvGraphicFramePr>
          <p:nvPr>
            <p:extLst>
              <p:ext uri="{D42A27DB-BD31-4B8C-83A1-F6EECF244321}">
                <p14:modId xmlns:p14="http://schemas.microsoft.com/office/powerpoint/2010/main" val="2476850927"/>
              </p:ext>
            </p:extLst>
          </p:nvPr>
        </p:nvGraphicFramePr>
        <p:xfrm>
          <a:off x="4755382" y="1935262"/>
          <a:ext cx="3751262" cy="889000"/>
        </p:xfrm>
        <a:graphic>
          <a:graphicData uri="http://schemas.openxmlformats.org/presentationml/2006/ole">
            <mc:AlternateContent xmlns:mc="http://schemas.openxmlformats.org/markup-compatibility/2006">
              <mc:Choice xmlns:v="urn:schemas-microsoft-com:vml" Requires="v">
                <p:oleObj spid="_x0000_s62641" name="Equation" r:id="rId3" imgW="2415240" imgH="558360" progId="">
                  <p:embed/>
                </p:oleObj>
              </mc:Choice>
              <mc:Fallback>
                <p:oleObj name="Equation" r:id="rId3" imgW="2415240" imgH="558360" progId="">
                  <p:embed/>
                  <p:pic>
                    <p:nvPicPr>
                      <p:cNvPr id="0" name="Picture 1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5382" y="1935262"/>
                        <a:ext cx="3751262"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76" name="Text Box 36"/>
          <p:cNvSpPr txBox="1">
            <a:spLocks noChangeArrowheads="1"/>
          </p:cNvSpPr>
          <p:nvPr/>
        </p:nvSpPr>
        <p:spPr bwMode="auto">
          <a:xfrm>
            <a:off x="467544" y="999430"/>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锯齿波</a:t>
            </a:r>
          </a:p>
        </p:txBody>
      </p:sp>
      <p:sp>
        <p:nvSpPr>
          <p:cNvPr id="112677" name="Text Box 37"/>
          <p:cNvSpPr txBox="1">
            <a:spLocks noChangeArrowheads="1"/>
          </p:cNvSpPr>
          <p:nvPr/>
        </p:nvSpPr>
        <p:spPr bwMode="auto">
          <a:xfrm>
            <a:off x="713607" y="2792512"/>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直流分量：</a:t>
            </a:r>
          </a:p>
        </p:txBody>
      </p:sp>
      <p:graphicFrame>
        <p:nvGraphicFramePr>
          <p:cNvPr id="112678" name="Object 3"/>
          <p:cNvGraphicFramePr>
            <a:graphicFrameLocks noChangeAspect="1"/>
          </p:cNvGraphicFramePr>
          <p:nvPr>
            <p:extLst>
              <p:ext uri="{D42A27DB-BD31-4B8C-83A1-F6EECF244321}">
                <p14:modId xmlns:p14="http://schemas.microsoft.com/office/powerpoint/2010/main" val="4128165184"/>
              </p:ext>
            </p:extLst>
          </p:nvPr>
        </p:nvGraphicFramePr>
        <p:xfrm>
          <a:off x="2536057" y="2695675"/>
          <a:ext cx="2192337" cy="750887"/>
        </p:xfrm>
        <a:graphic>
          <a:graphicData uri="http://schemas.openxmlformats.org/presentationml/2006/ole">
            <mc:AlternateContent xmlns:mc="http://schemas.openxmlformats.org/markup-compatibility/2006">
              <mc:Choice xmlns:v="urn:schemas-microsoft-com:vml" Requires="v">
                <p:oleObj spid="_x0000_s62642" name="Equation" r:id="rId5" imgW="1818000" imgH="609120" progId="">
                  <p:embed/>
                </p:oleObj>
              </mc:Choice>
              <mc:Fallback>
                <p:oleObj name="Equation" r:id="rId5" imgW="1818000" imgH="609120" progId="">
                  <p:embed/>
                  <p:pic>
                    <p:nvPicPr>
                      <p:cNvPr id="0" name="Picture 1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6057" y="2695675"/>
                        <a:ext cx="2192337" cy="750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79" name="Object 4"/>
          <p:cNvGraphicFramePr>
            <a:graphicFrameLocks noChangeAspect="1"/>
          </p:cNvGraphicFramePr>
          <p:nvPr>
            <p:extLst>
              <p:ext uri="{D42A27DB-BD31-4B8C-83A1-F6EECF244321}">
                <p14:modId xmlns:p14="http://schemas.microsoft.com/office/powerpoint/2010/main" val="3795754929"/>
              </p:ext>
            </p:extLst>
          </p:nvPr>
        </p:nvGraphicFramePr>
        <p:xfrm>
          <a:off x="2555107" y="3437037"/>
          <a:ext cx="2963862" cy="752475"/>
        </p:xfrm>
        <a:graphic>
          <a:graphicData uri="http://schemas.openxmlformats.org/presentationml/2006/ole">
            <mc:AlternateContent xmlns:mc="http://schemas.openxmlformats.org/markup-compatibility/2006">
              <mc:Choice xmlns:v="urn:schemas-microsoft-com:vml" Requires="v">
                <p:oleObj spid="_x0000_s62643" name="Equation" r:id="rId7" imgW="2466360" imgH="609120" progId="">
                  <p:embed/>
                </p:oleObj>
              </mc:Choice>
              <mc:Fallback>
                <p:oleObj name="Equation" r:id="rId7" imgW="2466360" imgH="609120" progId="">
                  <p:embed/>
                  <p:pic>
                    <p:nvPicPr>
                      <p:cNvPr id="0" name="Picture 1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107" y="3437037"/>
                        <a:ext cx="2963862"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0" name="Object 5"/>
          <p:cNvGraphicFramePr>
            <a:graphicFrameLocks noChangeAspect="1"/>
          </p:cNvGraphicFramePr>
          <p:nvPr>
            <p:extLst>
              <p:ext uri="{D42A27DB-BD31-4B8C-83A1-F6EECF244321}">
                <p14:modId xmlns:p14="http://schemas.microsoft.com/office/powerpoint/2010/main" val="1502260507"/>
              </p:ext>
            </p:extLst>
          </p:nvPr>
        </p:nvGraphicFramePr>
        <p:xfrm>
          <a:off x="2596382" y="4164112"/>
          <a:ext cx="4445000" cy="2216150"/>
        </p:xfrm>
        <a:graphic>
          <a:graphicData uri="http://schemas.openxmlformats.org/presentationml/2006/ole">
            <mc:AlternateContent xmlns:mc="http://schemas.openxmlformats.org/markup-compatibility/2006">
              <mc:Choice xmlns:v="urn:schemas-microsoft-com:vml" Requires="v">
                <p:oleObj spid="_x0000_s62644" name="Equation" r:id="rId9" imgW="3699360" imgH="1827360" progId="">
                  <p:embed/>
                </p:oleObj>
              </mc:Choice>
              <mc:Fallback>
                <p:oleObj name="Equation" r:id="rId9" imgW="3699360" imgH="1827360" progId="">
                  <p:embed/>
                  <p:pic>
                    <p:nvPicPr>
                      <p:cNvPr id="0" name="Picture 1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6382" y="4164112"/>
                        <a:ext cx="4445000" cy="2216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81" name="Text Box 41"/>
          <p:cNvSpPr txBox="1">
            <a:spLocks noChangeArrowheads="1"/>
          </p:cNvSpPr>
          <p:nvPr/>
        </p:nvSpPr>
        <p:spPr bwMode="auto">
          <a:xfrm>
            <a:off x="713607" y="3554512"/>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谐波分量：</a:t>
            </a:r>
          </a:p>
        </p:txBody>
      </p:sp>
      <p:sp>
        <p:nvSpPr>
          <p:cNvPr id="6" name="灯片编号占位符 5"/>
          <p:cNvSpPr>
            <a:spLocks noGrp="1"/>
          </p:cNvSpPr>
          <p:nvPr>
            <p:ph type="sldNum" sz="quarter" idx="10"/>
          </p:nvPr>
        </p:nvSpPr>
        <p:spPr/>
        <p:txBody>
          <a:bodyPr/>
          <a:lstStyle/>
          <a:p>
            <a:pPr>
              <a:defRPr/>
            </a:pPr>
            <a:fld id="{E4DCDFD6-397A-4776-9F04-AECACB83C822}" type="slidenum">
              <a:rPr lang="zh-CN" altLang="en-US" smtClean="0"/>
              <a:pPr>
                <a:defRPr/>
              </a:pPr>
              <a:t>137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76"/>
                                        </p:tgtEl>
                                        <p:attrNameLst>
                                          <p:attrName>style.visibility</p:attrName>
                                        </p:attrNameLst>
                                      </p:cBhvr>
                                      <p:to>
                                        <p:strVal val="visible"/>
                                      </p:to>
                                    </p:set>
                                    <p:animEffect transition="in" filter="wipe(left)">
                                      <p:cBhvr>
                                        <p:cTn id="7" dur="500"/>
                                        <p:tgtEl>
                                          <p:spTgt spid="112676"/>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iterate type="lt">
                                    <p:tmAbs val="75"/>
                                  </p:iterate>
                                  <p:childTnLst>
                                    <p:set>
                                      <p:cBhvr>
                                        <p:cTn id="15" dur="1" fill="hold">
                                          <p:stCondLst>
                                            <p:cond delay="74"/>
                                          </p:stCondLst>
                                        </p:cTn>
                                        <p:tgtEl>
                                          <p:spTgt spid="112677"/>
                                        </p:tgtEl>
                                        <p:attrNameLst>
                                          <p:attrName>style.visibility</p:attrName>
                                        </p:attrNameLst>
                                      </p:cBhvr>
                                      <p:to>
                                        <p:strVal val="visible"/>
                                      </p:to>
                                    </p:set>
                                  </p:childTnLst>
                                </p:cTn>
                              </p:par>
                            </p:childTnLst>
                          </p:cTn>
                        </p:par>
                        <p:par>
                          <p:cTn id="16" fill="hold" nodeType="afterGroup">
                            <p:stCondLst>
                              <p:cond delay="375"/>
                            </p:stCondLst>
                            <p:childTnLst>
                              <p:par>
                                <p:cTn id="17" presetID="22" presetClass="entr" presetSubtype="8" fill="hold" nodeType="afterEffect">
                                  <p:stCondLst>
                                    <p:cond delay="0"/>
                                  </p:stCondLst>
                                  <p:childTnLst>
                                    <p:set>
                                      <p:cBhvr>
                                        <p:cTn id="18" dur="1" fill="hold">
                                          <p:stCondLst>
                                            <p:cond delay="0"/>
                                          </p:stCondLst>
                                        </p:cTn>
                                        <p:tgtEl>
                                          <p:spTgt spid="112678"/>
                                        </p:tgtEl>
                                        <p:attrNameLst>
                                          <p:attrName>style.visibility</p:attrName>
                                        </p:attrNameLst>
                                      </p:cBhvr>
                                      <p:to>
                                        <p:strVal val="visible"/>
                                      </p:to>
                                    </p:set>
                                    <p:animEffect transition="in" filter="wipe(left)">
                                      <p:cBhvr>
                                        <p:cTn id="19" dur="500"/>
                                        <p:tgtEl>
                                          <p:spTgt spid="112678"/>
                                        </p:tgtEl>
                                      </p:cBhvr>
                                    </p:animEffect>
                                  </p:childTnLst>
                                </p:cTn>
                              </p:par>
                            </p:childTnLst>
                          </p:cTn>
                        </p:par>
                        <p:par>
                          <p:cTn id="20" fill="hold" nodeType="afterGroup">
                            <p:stCondLst>
                              <p:cond delay="875"/>
                            </p:stCondLst>
                            <p:childTnLst>
                              <p:par>
                                <p:cTn id="21" presetID="1" presetClass="entr" presetSubtype="0" fill="hold" grpId="0" nodeType="afterEffect">
                                  <p:stCondLst>
                                    <p:cond delay="0"/>
                                  </p:stCondLst>
                                  <p:iterate type="lt">
                                    <p:tmAbs val="75"/>
                                  </p:iterate>
                                  <p:childTnLst>
                                    <p:set>
                                      <p:cBhvr>
                                        <p:cTn id="22" dur="1" fill="hold">
                                          <p:stCondLst>
                                            <p:cond delay="74"/>
                                          </p:stCondLst>
                                        </p:cTn>
                                        <p:tgtEl>
                                          <p:spTgt spid="112681"/>
                                        </p:tgtEl>
                                        <p:attrNameLst>
                                          <p:attrName>style.visibility</p:attrName>
                                        </p:attrNameLst>
                                      </p:cBhvr>
                                      <p:to>
                                        <p:strVal val="visible"/>
                                      </p:to>
                                    </p:set>
                                  </p:childTnLst>
                                </p:cTn>
                              </p:par>
                            </p:childTnLst>
                          </p:cTn>
                        </p:par>
                        <p:par>
                          <p:cTn id="23" fill="hold" nodeType="afterGroup">
                            <p:stCondLst>
                              <p:cond delay="1250"/>
                            </p:stCondLst>
                            <p:childTnLst>
                              <p:par>
                                <p:cTn id="24" presetID="22" presetClass="entr" presetSubtype="8" fill="hold" nodeType="afterEffect">
                                  <p:stCondLst>
                                    <p:cond delay="0"/>
                                  </p:stCondLst>
                                  <p:childTnLst>
                                    <p:set>
                                      <p:cBhvr>
                                        <p:cTn id="25" dur="1" fill="hold">
                                          <p:stCondLst>
                                            <p:cond delay="0"/>
                                          </p:stCondLst>
                                        </p:cTn>
                                        <p:tgtEl>
                                          <p:spTgt spid="112679"/>
                                        </p:tgtEl>
                                        <p:attrNameLst>
                                          <p:attrName>style.visibility</p:attrName>
                                        </p:attrNameLst>
                                      </p:cBhvr>
                                      <p:to>
                                        <p:strVal val="visible"/>
                                      </p:to>
                                    </p:set>
                                    <p:animEffect transition="in" filter="wipe(left)">
                                      <p:cBhvr>
                                        <p:cTn id="26" dur="500"/>
                                        <p:tgtEl>
                                          <p:spTgt spid="112679"/>
                                        </p:tgtEl>
                                      </p:cBhvr>
                                    </p:animEffect>
                                  </p:childTnLst>
                                </p:cTn>
                              </p:par>
                            </p:childTnLst>
                          </p:cTn>
                        </p:par>
                        <p:par>
                          <p:cTn id="27" fill="hold" nodeType="afterGroup">
                            <p:stCondLst>
                              <p:cond delay="1750"/>
                            </p:stCondLst>
                            <p:childTnLst>
                              <p:par>
                                <p:cTn id="28" presetID="22" presetClass="entr" presetSubtype="8" fill="hold" nodeType="afterEffect">
                                  <p:stCondLst>
                                    <p:cond delay="0"/>
                                  </p:stCondLst>
                                  <p:childTnLst>
                                    <p:set>
                                      <p:cBhvr>
                                        <p:cTn id="29" dur="1" fill="hold">
                                          <p:stCondLst>
                                            <p:cond delay="0"/>
                                          </p:stCondLst>
                                        </p:cTn>
                                        <p:tgtEl>
                                          <p:spTgt spid="112680"/>
                                        </p:tgtEl>
                                        <p:attrNameLst>
                                          <p:attrName>style.visibility</p:attrName>
                                        </p:attrNameLst>
                                      </p:cBhvr>
                                      <p:to>
                                        <p:strVal val="visible"/>
                                      </p:to>
                                    </p:set>
                                    <p:animEffect transition="in" filter="wipe(left)">
                                      <p:cBhvr>
                                        <p:cTn id="30" dur="500"/>
                                        <p:tgtEl>
                                          <p:spTgt spid="11268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12675"/>
                                        </p:tgtEl>
                                        <p:attrNameLst>
                                          <p:attrName>style.visibility</p:attrName>
                                        </p:attrNameLst>
                                      </p:cBhvr>
                                      <p:to>
                                        <p:strVal val="visible"/>
                                      </p:to>
                                    </p:set>
                                    <p:animEffect transition="in" filter="wipe(left)">
                                      <p:cBhvr>
                                        <p:cTn id="35" dur="500"/>
                                        <p:tgtEl>
                                          <p:spTgt spid="112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6" grpId="0"/>
      <p:bldP spid="112677" grpId="0" autoUpdateAnimBg="0"/>
      <p:bldP spid="112681" grpId="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4" name="Rectangle 2"/>
          <p:cNvSpPr>
            <a:spLocks noGrp="1" noChangeArrowheads="1"/>
          </p:cNvSpPr>
          <p:nvPr>
            <p:ph type="title"/>
          </p:nvPr>
        </p:nvSpPr>
        <p:spPr/>
        <p:txBody>
          <a:bodyPr/>
          <a:lstStyle/>
          <a:p>
            <a:r>
              <a:rPr lang="en-US" altLang="zh-CN" sz="2800" smtClean="0">
                <a:ea typeface="宋体" charset="-122"/>
              </a:rPr>
              <a:t>3.7.1  </a:t>
            </a:r>
            <a:r>
              <a:rPr lang="zh-CN" altLang="en-US" sz="2800" smtClean="0">
                <a:ea typeface="宋体" charset="-122"/>
              </a:rPr>
              <a:t>非正弦周期电压、电流的谐波分解</a:t>
            </a:r>
            <a:r>
              <a:rPr lang="zh-CN" altLang="en-US" sz="2800" smtClean="0">
                <a:ea typeface="楷体_GB2312" pitchFamily="49" charset="-122"/>
              </a:rPr>
              <a:t>（续</a:t>
            </a:r>
            <a:r>
              <a:rPr lang="en-US" altLang="zh-CN" sz="2800" smtClean="0">
                <a:ea typeface="楷体_GB2312" pitchFamily="49" charset="-122"/>
              </a:rPr>
              <a:t>5</a:t>
            </a:r>
            <a:r>
              <a:rPr lang="zh-CN" altLang="en-US" sz="2800" smtClean="0">
                <a:ea typeface="楷体_GB2312" pitchFamily="49" charset="-122"/>
              </a:rPr>
              <a:t>）</a:t>
            </a:r>
          </a:p>
        </p:txBody>
      </p:sp>
      <p:graphicFrame>
        <p:nvGraphicFramePr>
          <p:cNvPr id="113688" name="Object 2"/>
          <p:cNvGraphicFramePr>
            <a:graphicFrameLocks noChangeAspect="1"/>
          </p:cNvGraphicFramePr>
          <p:nvPr>
            <p:extLst>
              <p:ext uri="{D42A27DB-BD31-4B8C-83A1-F6EECF244321}">
                <p14:modId xmlns:p14="http://schemas.microsoft.com/office/powerpoint/2010/main" val="2453091649"/>
              </p:ext>
            </p:extLst>
          </p:nvPr>
        </p:nvGraphicFramePr>
        <p:xfrm>
          <a:off x="4087044" y="1807616"/>
          <a:ext cx="4700588" cy="904875"/>
        </p:xfrm>
        <a:graphic>
          <a:graphicData uri="http://schemas.openxmlformats.org/presentationml/2006/ole">
            <mc:AlternateContent xmlns:mc="http://schemas.openxmlformats.org/markup-compatibility/2006">
              <mc:Choice xmlns:v="urn:schemas-microsoft-com:vml" Requires="v">
                <p:oleObj spid="_x0000_s63666" name="Equation" r:id="rId3" imgW="2974680" imgH="558360" progId="">
                  <p:embed/>
                </p:oleObj>
              </mc:Choice>
              <mc:Fallback>
                <p:oleObj name="Equation" r:id="rId3" imgW="2974680" imgH="558360" progId="">
                  <p:embed/>
                  <p:pic>
                    <p:nvPicPr>
                      <p:cNvPr id="0" name="Picture 1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7044" y="1807616"/>
                        <a:ext cx="4700588" cy="90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25"/>
          <p:cNvGrpSpPr>
            <a:grpSpLocks/>
          </p:cNvGrpSpPr>
          <p:nvPr/>
        </p:nvGrpSpPr>
        <p:grpSpPr bwMode="auto">
          <a:xfrm>
            <a:off x="2482082" y="801141"/>
            <a:ext cx="2881312" cy="1627188"/>
            <a:chOff x="48" y="3151"/>
            <a:chExt cx="1815" cy="1025"/>
          </a:xfrm>
        </p:grpSpPr>
        <p:sp>
          <p:nvSpPr>
            <p:cNvPr id="63499" name="Text Box 26"/>
            <p:cNvSpPr txBox="1">
              <a:spLocks noChangeArrowheads="1"/>
            </p:cNvSpPr>
            <p:nvPr/>
          </p:nvSpPr>
          <p:spPr bwMode="auto">
            <a:xfrm>
              <a:off x="349" y="3151"/>
              <a:ext cx="2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en-US" sz="2000" b="1" i="1">
                  <a:solidFill>
                    <a:schemeClr val="tx2"/>
                  </a:solidFill>
                  <a:latin typeface="Times New Roman" pitchFamily="18" charset="0"/>
                  <a:cs typeface="Times New Roman" pitchFamily="18" charset="0"/>
                </a:rPr>
                <a:t>u</a:t>
              </a:r>
              <a:endParaRPr kumimoji="1" lang="en-US" altLang="zh-CN" sz="2000" b="1" i="1">
                <a:solidFill>
                  <a:schemeClr val="tx2"/>
                </a:solidFill>
                <a:latin typeface="Times New Roman" pitchFamily="18" charset="0"/>
                <a:cs typeface="Times New Roman" pitchFamily="18" charset="0"/>
              </a:endParaRPr>
            </a:p>
          </p:txBody>
        </p:sp>
        <p:grpSp>
          <p:nvGrpSpPr>
            <p:cNvPr id="63500" name="Group 27"/>
            <p:cNvGrpSpPr>
              <a:grpSpLocks/>
            </p:cNvGrpSpPr>
            <p:nvPr/>
          </p:nvGrpSpPr>
          <p:grpSpPr bwMode="auto">
            <a:xfrm>
              <a:off x="177" y="3264"/>
              <a:ext cx="1680" cy="912"/>
              <a:chOff x="144" y="480"/>
              <a:chExt cx="1680" cy="912"/>
            </a:xfrm>
          </p:grpSpPr>
          <p:sp>
            <p:nvSpPr>
              <p:cNvPr id="63507" name="Line 28"/>
              <p:cNvSpPr>
                <a:spLocks noChangeShapeType="1"/>
              </p:cNvSpPr>
              <p:nvPr/>
            </p:nvSpPr>
            <p:spPr bwMode="auto">
              <a:xfrm>
                <a:off x="144" y="960"/>
                <a:ext cx="168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8" name="Line 29"/>
              <p:cNvSpPr>
                <a:spLocks noChangeShapeType="1"/>
              </p:cNvSpPr>
              <p:nvPr/>
            </p:nvSpPr>
            <p:spPr bwMode="auto">
              <a:xfrm flipV="1">
                <a:off x="288" y="480"/>
                <a:ext cx="0" cy="912"/>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509" name="Text Box 30"/>
              <p:cNvSpPr txBox="1">
                <a:spLocks noChangeArrowheads="1"/>
              </p:cNvSpPr>
              <p:nvPr/>
            </p:nvSpPr>
            <p:spPr bwMode="auto">
              <a:xfrm>
                <a:off x="278" y="999"/>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600"/>
                  <a:t>0</a:t>
                </a:r>
                <a:endParaRPr kumimoji="1" lang="en-US" altLang="zh-CN" sz="2000"/>
              </a:p>
            </p:txBody>
          </p:sp>
        </p:grpSp>
        <p:sp>
          <p:nvSpPr>
            <p:cNvPr id="63501" name="Text Box 31"/>
            <p:cNvSpPr txBox="1">
              <a:spLocks noChangeArrowheads="1"/>
            </p:cNvSpPr>
            <p:nvPr/>
          </p:nvSpPr>
          <p:spPr bwMode="auto">
            <a:xfrm>
              <a:off x="1703" y="3487"/>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t</a:t>
              </a:r>
              <a:endParaRPr kumimoji="1" lang="en-US" altLang="zh-CN" sz="2000" b="1">
                <a:solidFill>
                  <a:schemeClr val="tx2"/>
                </a:solidFill>
                <a:latin typeface="Times New Roman" pitchFamily="18" charset="0"/>
                <a:cs typeface="Times New Roman" pitchFamily="18" charset="0"/>
              </a:endParaRPr>
            </a:p>
          </p:txBody>
        </p:sp>
        <p:sp>
          <p:nvSpPr>
            <p:cNvPr id="63502" name="Text Box 32"/>
            <p:cNvSpPr txBox="1">
              <a:spLocks noChangeArrowheads="1"/>
            </p:cNvSpPr>
            <p:nvPr/>
          </p:nvSpPr>
          <p:spPr bwMode="auto">
            <a:xfrm>
              <a:off x="672" y="3768"/>
              <a:ext cx="20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600" b="1">
                  <a:solidFill>
                    <a:schemeClr val="tx2"/>
                  </a:solidFill>
                  <a:latin typeface="Times New Roman" pitchFamily="18" charset="0"/>
                  <a:cs typeface="Times New Roman" pitchFamily="18" charset="0"/>
                </a:rPr>
                <a:t>T</a:t>
              </a:r>
            </a:p>
          </p:txBody>
        </p:sp>
        <p:sp>
          <p:nvSpPr>
            <p:cNvPr id="63503" name="Text Box 33"/>
            <p:cNvSpPr txBox="1">
              <a:spLocks noChangeArrowheads="1"/>
            </p:cNvSpPr>
            <p:nvPr/>
          </p:nvSpPr>
          <p:spPr bwMode="auto">
            <a:xfrm>
              <a:off x="48" y="3399"/>
              <a:ext cx="2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600" b="1" i="1">
                  <a:solidFill>
                    <a:schemeClr val="tx2"/>
                  </a:solidFill>
                  <a:latin typeface="Times New Roman" pitchFamily="18" charset="0"/>
                  <a:cs typeface="Times New Roman" pitchFamily="18" charset="0"/>
                </a:rPr>
                <a:t>U</a:t>
              </a:r>
              <a:r>
                <a:rPr kumimoji="1" lang="en-US" altLang="zh-CN" sz="1600" b="1" i="1" baseline="-25000">
                  <a:solidFill>
                    <a:schemeClr val="tx2"/>
                  </a:solidFill>
                  <a:latin typeface="Times New Roman" pitchFamily="18" charset="0"/>
                  <a:cs typeface="Times New Roman" pitchFamily="18" charset="0"/>
                </a:rPr>
                <a:t>m</a:t>
              </a:r>
              <a:endParaRPr kumimoji="1" lang="en-US" altLang="zh-CN" sz="1600" b="1" i="1">
                <a:solidFill>
                  <a:schemeClr val="tx2"/>
                </a:solidFill>
                <a:latin typeface="Times New Roman" pitchFamily="18" charset="0"/>
                <a:cs typeface="Times New Roman" pitchFamily="18" charset="0"/>
              </a:endParaRPr>
            </a:p>
          </p:txBody>
        </p:sp>
        <p:sp>
          <p:nvSpPr>
            <p:cNvPr id="63504" name="Freeform 34"/>
            <p:cNvSpPr>
              <a:spLocks/>
            </p:cNvSpPr>
            <p:nvPr/>
          </p:nvSpPr>
          <p:spPr bwMode="auto">
            <a:xfrm>
              <a:off x="316" y="3552"/>
              <a:ext cx="240" cy="192"/>
            </a:xfrm>
            <a:custGeom>
              <a:avLst/>
              <a:gdLst>
                <a:gd name="T0" fmla="*/ 0 w 192"/>
                <a:gd name="T1" fmla="*/ 192 h 192"/>
                <a:gd name="T2" fmla="*/ 118 w 192"/>
                <a:gd name="T3" fmla="*/ 48 h 192"/>
                <a:gd name="T4" fmla="*/ 235 w 192"/>
                <a:gd name="T5" fmla="*/ 0 h 192"/>
                <a:gd name="T6" fmla="*/ 351 w 192"/>
                <a:gd name="T7" fmla="*/ 48 h 192"/>
                <a:gd name="T8" fmla="*/ 469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cubicBezTo>
                    <a:pt x="16" y="136"/>
                    <a:pt x="32" y="80"/>
                    <a:pt x="48" y="48"/>
                  </a:cubicBezTo>
                  <a:cubicBezTo>
                    <a:pt x="64" y="16"/>
                    <a:pt x="80" y="0"/>
                    <a:pt x="96" y="0"/>
                  </a:cubicBezTo>
                  <a:cubicBezTo>
                    <a:pt x="112" y="0"/>
                    <a:pt x="128" y="16"/>
                    <a:pt x="144" y="48"/>
                  </a:cubicBezTo>
                  <a:cubicBezTo>
                    <a:pt x="160" y="80"/>
                    <a:pt x="176" y="136"/>
                    <a:pt x="192" y="192"/>
                  </a:cubicBez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3505" name="Freeform 35"/>
            <p:cNvSpPr>
              <a:spLocks/>
            </p:cNvSpPr>
            <p:nvPr/>
          </p:nvSpPr>
          <p:spPr bwMode="auto">
            <a:xfrm>
              <a:off x="796" y="3552"/>
              <a:ext cx="240" cy="192"/>
            </a:xfrm>
            <a:custGeom>
              <a:avLst/>
              <a:gdLst>
                <a:gd name="T0" fmla="*/ 0 w 192"/>
                <a:gd name="T1" fmla="*/ 192 h 192"/>
                <a:gd name="T2" fmla="*/ 118 w 192"/>
                <a:gd name="T3" fmla="*/ 48 h 192"/>
                <a:gd name="T4" fmla="*/ 235 w 192"/>
                <a:gd name="T5" fmla="*/ 0 h 192"/>
                <a:gd name="T6" fmla="*/ 351 w 192"/>
                <a:gd name="T7" fmla="*/ 48 h 192"/>
                <a:gd name="T8" fmla="*/ 469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cubicBezTo>
                    <a:pt x="16" y="136"/>
                    <a:pt x="32" y="80"/>
                    <a:pt x="48" y="48"/>
                  </a:cubicBezTo>
                  <a:cubicBezTo>
                    <a:pt x="64" y="16"/>
                    <a:pt x="80" y="0"/>
                    <a:pt x="96" y="0"/>
                  </a:cubicBezTo>
                  <a:cubicBezTo>
                    <a:pt x="112" y="0"/>
                    <a:pt x="128" y="16"/>
                    <a:pt x="144" y="48"/>
                  </a:cubicBezTo>
                  <a:cubicBezTo>
                    <a:pt x="160" y="80"/>
                    <a:pt x="176" y="136"/>
                    <a:pt x="192" y="192"/>
                  </a:cubicBez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63493" name="Object 5"/>
            <p:cNvGraphicFramePr>
              <a:graphicFrameLocks noChangeAspect="1"/>
            </p:cNvGraphicFramePr>
            <p:nvPr/>
          </p:nvGraphicFramePr>
          <p:xfrm>
            <a:off x="537" y="3216"/>
            <a:ext cx="807" cy="372"/>
          </p:xfrm>
          <a:graphic>
            <a:graphicData uri="http://schemas.openxmlformats.org/presentationml/2006/ole">
              <mc:AlternateContent xmlns:mc="http://schemas.openxmlformats.org/markup-compatibility/2006">
                <mc:Choice xmlns:v="urn:schemas-microsoft-com:vml" Requires="v">
                  <p:oleObj spid="_x0000_s63667" name="公式" r:id="rId5" imgW="1118880" imgH="507600" progId="Equation.3">
                    <p:embed/>
                  </p:oleObj>
                </mc:Choice>
                <mc:Fallback>
                  <p:oleObj name="公式" r:id="rId5" imgW="1118880" imgH="507600" progId="Equation.3">
                    <p:embed/>
                    <p:pic>
                      <p:nvPicPr>
                        <p:cNvPr id="0" name="Picture 1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 y="3216"/>
                          <a:ext cx="807" cy="3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506" name="Freeform 37"/>
            <p:cNvSpPr>
              <a:spLocks/>
            </p:cNvSpPr>
            <p:nvPr/>
          </p:nvSpPr>
          <p:spPr bwMode="auto">
            <a:xfrm>
              <a:off x="558" y="3552"/>
              <a:ext cx="240" cy="192"/>
            </a:xfrm>
            <a:custGeom>
              <a:avLst/>
              <a:gdLst>
                <a:gd name="T0" fmla="*/ 0 w 192"/>
                <a:gd name="T1" fmla="*/ 192 h 192"/>
                <a:gd name="T2" fmla="*/ 118 w 192"/>
                <a:gd name="T3" fmla="*/ 48 h 192"/>
                <a:gd name="T4" fmla="*/ 235 w 192"/>
                <a:gd name="T5" fmla="*/ 0 h 192"/>
                <a:gd name="T6" fmla="*/ 351 w 192"/>
                <a:gd name="T7" fmla="*/ 48 h 192"/>
                <a:gd name="T8" fmla="*/ 469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cubicBezTo>
                    <a:pt x="16" y="136"/>
                    <a:pt x="32" y="80"/>
                    <a:pt x="48" y="48"/>
                  </a:cubicBezTo>
                  <a:cubicBezTo>
                    <a:pt x="64" y="16"/>
                    <a:pt x="80" y="0"/>
                    <a:pt x="96" y="0"/>
                  </a:cubicBezTo>
                  <a:cubicBezTo>
                    <a:pt x="112" y="0"/>
                    <a:pt x="128" y="16"/>
                    <a:pt x="144" y="48"/>
                  </a:cubicBezTo>
                  <a:cubicBezTo>
                    <a:pt x="160" y="80"/>
                    <a:pt x="176" y="136"/>
                    <a:pt x="192" y="192"/>
                  </a:cubicBez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13702" name="Text Box 38"/>
          <p:cNvSpPr txBox="1">
            <a:spLocks noChangeArrowheads="1"/>
          </p:cNvSpPr>
          <p:nvPr/>
        </p:nvSpPr>
        <p:spPr bwMode="auto">
          <a:xfrm>
            <a:off x="467544" y="863277"/>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dirty="0">
                <a:solidFill>
                  <a:schemeClr val="tx2"/>
                </a:solidFill>
                <a:latin typeface="Times New Roman" pitchFamily="18" charset="0"/>
                <a:cs typeface="Times New Roman" pitchFamily="18" charset="0"/>
              </a:rPr>
              <a:t>全波整流</a:t>
            </a:r>
          </a:p>
        </p:txBody>
      </p:sp>
      <p:sp>
        <p:nvSpPr>
          <p:cNvPr id="113703" name="Text Box 39"/>
          <p:cNvSpPr txBox="1">
            <a:spLocks noChangeArrowheads="1"/>
          </p:cNvSpPr>
          <p:nvPr/>
        </p:nvSpPr>
        <p:spPr bwMode="auto">
          <a:xfrm>
            <a:off x="467544" y="2456904"/>
            <a:ext cx="172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直流分量：</a:t>
            </a:r>
          </a:p>
        </p:txBody>
      </p:sp>
      <p:graphicFrame>
        <p:nvGraphicFramePr>
          <p:cNvPr id="113704" name="Object 3"/>
          <p:cNvGraphicFramePr>
            <a:graphicFrameLocks noChangeAspect="1"/>
          </p:cNvGraphicFramePr>
          <p:nvPr>
            <p:extLst>
              <p:ext uri="{D42A27DB-BD31-4B8C-83A1-F6EECF244321}">
                <p14:modId xmlns:p14="http://schemas.microsoft.com/office/powerpoint/2010/main" val="1724970247"/>
              </p:ext>
            </p:extLst>
          </p:nvPr>
        </p:nvGraphicFramePr>
        <p:xfrm>
          <a:off x="1080319" y="3131591"/>
          <a:ext cx="5446713" cy="781050"/>
        </p:xfrm>
        <a:graphic>
          <a:graphicData uri="http://schemas.openxmlformats.org/presentationml/2006/ole">
            <mc:AlternateContent xmlns:mc="http://schemas.openxmlformats.org/markup-compatibility/2006">
              <mc:Choice xmlns:v="urn:schemas-microsoft-com:vml" Requires="v">
                <p:oleObj spid="_x0000_s63668" name="Equation" r:id="rId7" imgW="4360320" imgH="609120" progId="">
                  <p:embed/>
                </p:oleObj>
              </mc:Choice>
              <mc:Fallback>
                <p:oleObj name="Equation" r:id="rId7" imgW="4360320" imgH="609120" progId="">
                  <p:embed/>
                  <p:pic>
                    <p:nvPicPr>
                      <p:cNvPr id="0" name="Picture 1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0319" y="3131591"/>
                        <a:ext cx="5446713"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705" name="Object 4"/>
          <p:cNvGraphicFramePr>
            <a:graphicFrameLocks noChangeAspect="1"/>
          </p:cNvGraphicFramePr>
          <p:nvPr>
            <p:extLst>
              <p:ext uri="{D42A27DB-BD31-4B8C-83A1-F6EECF244321}">
                <p14:modId xmlns:p14="http://schemas.microsoft.com/office/powerpoint/2010/main" val="490799259"/>
              </p:ext>
            </p:extLst>
          </p:nvPr>
        </p:nvGraphicFramePr>
        <p:xfrm>
          <a:off x="1059682" y="4549229"/>
          <a:ext cx="7151687" cy="1616075"/>
        </p:xfrm>
        <a:graphic>
          <a:graphicData uri="http://schemas.openxmlformats.org/presentationml/2006/ole">
            <mc:AlternateContent xmlns:mc="http://schemas.openxmlformats.org/markup-compatibility/2006">
              <mc:Choice xmlns:v="urn:schemas-microsoft-com:vml" Requires="v">
                <p:oleObj spid="_x0000_s63669" name="Equation" r:id="rId9" imgW="5390280" imgH="1205640" progId="">
                  <p:embed/>
                </p:oleObj>
              </mc:Choice>
              <mc:Fallback>
                <p:oleObj name="Equation" r:id="rId9" imgW="5390280" imgH="1205640" progId="">
                  <p:embed/>
                  <p:pic>
                    <p:nvPicPr>
                      <p:cNvPr id="0" name="Picture 15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682" y="4549229"/>
                        <a:ext cx="7151687" cy="1616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3706" name="Text Box 42"/>
          <p:cNvSpPr txBox="1">
            <a:spLocks noChangeArrowheads="1"/>
          </p:cNvSpPr>
          <p:nvPr/>
        </p:nvSpPr>
        <p:spPr bwMode="auto">
          <a:xfrm>
            <a:off x="467544" y="3953916"/>
            <a:ext cx="5400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谐波分量：偶函数只含有</a:t>
            </a:r>
            <a:r>
              <a:rPr kumimoji="1" lang="en-US" altLang="zh-CN" sz="2400" b="1">
                <a:solidFill>
                  <a:schemeClr val="tx2"/>
                </a:solidFill>
                <a:latin typeface="Times New Roman" pitchFamily="18" charset="0"/>
                <a:cs typeface="Times New Roman" pitchFamily="18" charset="0"/>
              </a:rPr>
              <a:t>cos</a:t>
            </a:r>
            <a:r>
              <a:rPr kumimoji="1" lang="zh-CN" altLang="en-US" sz="2400" b="1">
                <a:solidFill>
                  <a:schemeClr val="tx2"/>
                </a:solidFill>
                <a:latin typeface="Times New Roman" pitchFamily="18" charset="0"/>
                <a:cs typeface="Times New Roman" pitchFamily="18" charset="0"/>
              </a:rPr>
              <a:t>项，</a:t>
            </a:r>
            <a:r>
              <a:rPr kumimoji="1" lang="en-US" altLang="zh-CN" sz="2400" b="1" i="1">
                <a:solidFill>
                  <a:schemeClr val="tx2"/>
                </a:solidFill>
                <a:latin typeface="Times New Roman" pitchFamily="18" charset="0"/>
                <a:cs typeface="Times New Roman" pitchFamily="18" charset="0"/>
              </a:rPr>
              <a:t>b</a:t>
            </a:r>
            <a:r>
              <a:rPr kumimoji="1" lang="en-US" altLang="zh-CN" sz="2400" b="1" i="1" baseline="-25000">
                <a:solidFill>
                  <a:schemeClr val="tx2"/>
                </a:solidFill>
                <a:latin typeface="Times New Roman" pitchFamily="18" charset="0"/>
                <a:cs typeface="Times New Roman" pitchFamily="18" charset="0"/>
              </a:rPr>
              <a:t>n</a:t>
            </a:r>
            <a:r>
              <a:rPr kumimoji="1" lang="en-US" altLang="zh-CN" sz="2400" b="1">
                <a:solidFill>
                  <a:schemeClr val="tx2"/>
                </a:solidFill>
                <a:latin typeface="Times New Roman" pitchFamily="18" charset="0"/>
                <a:cs typeface="Times New Roman" pitchFamily="18" charset="0"/>
              </a:rPr>
              <a:t>=0</a:t>
            </a:r>
          </a:p>
        </p:txBody>
      </p:sp>
      <p:sp>
        <p:nvSpPr>
          <p:cNvPr id="6" name="灯片编号占位符 5"/>
          <p:cNvSpPr>
            <a:spLocks noGrp="1"/>
          </p:cNvSpPr>
          <p:nvPr>
            <p:ph type="sldNum" sz="quarter" idx="10"/>
          </p:nvPr>
        </p:nvSpPr>
        <p:spPr/>
        <p:txBody>
          <a:bodyPr/>
          <a:lstStyle/>
          <a:p>
            <a:pPr>
              <a:defRPr/>
            </a:pPr>
            <a:fld id="{E4DCDFD6-397A-4776-9F04-AECACB83C822}" type="slidenum">
              <a:rPr lang="zh-CN" altLang="en-US" smtClean="0"/>
              <a:pPr>
                <a:defRPr/>
              </a:pPr>
              <a:t>138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702"/>
                                        </p:tgtEl>
                                        <p:attrNameLst>
                                          <p:attrName>style.visibility</p:attrName>
                                        </p:attrNameLst>
                                      </p:cBhvr>
                                      <p:to>
                                        <p:strVal val="visible"/>
                                      </p:to>
                                    </p:set>
                                    <p:animEffect transition="in" filter="wipe(left)">
                                      <p:cBhvr>
                                        <p:cTn id="7" dur="500"/>
                                        <p:tgtEl>
                                          <p:spTgt spid="11370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iterate type="lt">
                                    <p:tmAbs val="75"/>
                                  </p:iterate>
                                  <p:childTnLst>
                                    <p:set>
                                      <p:cBhvr>
                                        <p:cTn id="15" dur="1" fill="hold">
                                          <p:stCondLst>
                                            <p:cond delay="74"/>
                                          </p:stCondLst>
                                        </p:cTn>
                                        <p:tgtEl>
                                          <p:spTgt spid="113703"/>
                                        </p:tgtEl>
                                        <p:attrNameLst>
                                          <p:attrName>style.visibility</p:attrName>
                                        </p:attrNameLst>
                                      </p:cBhvr>
                                      <p:to>
                                        <p:strVal val="visible"/>
                                      </p:to>
                                    </p:set>
                                  </p:childTnLst>
                                </p:cTn>
                              </p:par>
                            </p:childTnLst>
                          </p:cTn>
                        </p:par>
                        <p:par>
                          <p:cTn id="16" fill="hold" nodeType="afterGroup">
                            <p:stCondLst>
                              <p:cond delay="375"/>
                            </p:stCondLst>
                            <p:childTnLst>
                              <p:par>
                                <p:cTn id="17" presetID="22" presetClass="entr" presetSubtype="8" fill="hold" nodeType="afterEffect">
                                  <p:stCondLst>
                                    <p:cond delay="0"/>
                                  </p:stCondLst>
                                  <p:childTnLst>
                                    <p:set>
                                      <p:cBhvr>
                                        <p:cTn id="18" dur="1" fill="hold">
                                          <p:stCondLst>
                                            <p:cond delay="0"/>
                                          </p:stCondLst>
                                        </p:cTn>
                                        <p:tgtEl>
                                          <p:spTgt spid="113704"/>
                                        </p:tgtEl>
                                        <p:attrNameLst>
                                          <p:attrName>style.visibility</p:attrName>
                                        </p:attrNameLst>
                                      </p:cBhvr>
                                      <p:to>
                                        <p:strVal val="visible"/>
                                      </p:to>
                                    </p:set>
                                    <p:animEffect transition="in" filter="wipe(left)">
                                      <p:cBhvr>
                                        <p:cTn id="19" dur="500"/>
                                        <p:tgtEl>
                                          <p:spTgt spid="113704"/>
                                        </p:tgtEl>
                                      </p:cBhvr>
                                    </p:animEffect>
                                  </p:childTnLst>
                                </p:cTn>
                              </p:par>
                            </p:childTnLst>
                          </p:cTn>
                        </p:par>
                        <p:par>
                          <p:cTn id="20" fill="hold" nodeType="afterGroup">
                            <p:stCondLst>
                              <p:cond delay="875"/>
                            </p:stCondLst>
                            <p:childTnLst>
                              <p:par>
                                <p:cTn id="21" presetID="1" presetClass="entr" presetSubtype="0" fill="hold" grpId="0" nodeType="afterEffect">
                                  <p:stCondLst>
                                    <p:cond delay="0"/>
                                  </p:stCondLst>
                                  <p:iterate type="lt">
                                    <p:tmAbs val="75"/>
                                  </p:iterate>
                                  <p:childTnLst>
                                    <p:set>
                                      <p:cBhvr>
                                        <p:cTn id="22" dur="1" fill="hold">
                                          <p:stCondLst>
                                            <p:cond delay="74"/>
                                          </p:stCondLst>
                                        </p:cTn>
                                        <p:tgtEl>
                                          <p:spTgt spid="113706"/>
                                        </p:tgtEl>
                                        <p:attrNameLst>
                                          <p:attrName>style.visibility</p:attrName>
                                        </p:attrNameLst>
                                      </p:cBhvr>
                                      <p:to>
                                        <p:strVal val="visible"/>
                                      </p:to>
                                    </p:set>
                                  </p:childTnLst>
                                </p:cTn>
                              </p:par>
                            </p:childTnLst>
                          </p:cTn>
                        </p:par>
                        <p:par>
                          <p:cTn id="23" fill="hold" nodeType="afterGroup">
                            <p:stCondLst>
                              <p:cond delay="2375"/>
                            </p:stCondLst>
                            <p:childTnLst>
                              <p:par>
                                <p:cTn id="24" presetID="22" presetClass="entr" presetSubtype="8" fill="hold" nodeType="afterEffect">
                                  <p:stCondLst>
                                    <p:cond delay="0"/>
                                  </p:stCondLst>
                                  <p:childTnLst>
                                    <p:set>
                                      <p:cBhvr>
                                        <p:cTn id="25" dur="1" fill="hold">
                                          <p:stCondLst>
                                            <p:cond delay="0"/>
                                          </p:stCondLst>
                                        </p:cTn>
                                        <p:tgtEl>
                                          <p:spTgt spid="113705"/>
                                        </p:tgtEl>
                                        <p:attrNameLst>
                                          <p:attrName>style.visibility</p:attrName>
                                        </p:attrNameLst>
                                      </p:cBhvr>
                                      <p:to>
                                        <p:strVal val="visible"/>
                                      </p:to>
                                    </p:set>
                                    <p:animEffect transition="in" filter="wipe(left)">
                                      <p:cBhvr>
                                        <p:cTn id="26" dur="500"/>
                                        <p:tgtEl>
                                          <p:spTgt spid="11370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13688"/>
                                        </p:tgtEl>
                                        <p:attrNameLst>
                                          <p:attrName>style.visibility</p:attrName>
                                        </p:attrNameLst>
                                      </p:cBhvr>
                                      <p:to>
                                        <p:strVal val="visible"/>
                                      </p:to>
                                    </p:set>
                                    <p:animEffect transition="in" filter="wipe(left)">
                                      <p:cBhvr>
                                        <p:cTn id="31" dur="500"/>
                                        <p:tgtEl>
                                          <p:spTgt spid="113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702" grpId="0"/>
      <p:bldP spid="113703" grpId="0" autoUpdateAnimBg="0"/>
      <p:bldP spid="113706" grpId="0"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Rectangle 2"/>
          <p:cNvSpPr>
            <a:spLocks noGrp="1" noChangeArrowheads="1"/>
          </p:cNvSpPr>
          <p:nvPr>
            <p:ph type="title"/>
          </p:nvPr>
        </p:nvSpPr>
        <p:spPr/>
        <p:txBody>
          <a:bodyPr/>
          <a:lstStyle/>
          <a:p>
            <a:r>
              <a:rPr lang="en-US" altLang="zh-CN" sz="2800" smtClean="0">
                <a:ea typeface="宋体" charset="-122"/>
              </a:rPr>
              <a:t>3.7.1  </a:t>
            </a:r>
            <a:r>
              <a:rPr lang="zh-CN" altLang="en-US" sz="2800" smtClean="0">
                <a:ea typeface="宋体" charset="-122"/>
              </a:rPr>
              <a:t>非正弦周期电压、电流的谐波分解</a:t>
            </a:r>
            <a:r>
              <a:rPr lang="zh-CN" altLang="en-US" sz="2800" smtClean="0">
                <a:ea typeface="楷体_GB2312" pitchFamily="49" charset="-122"/>
              </a:rPr>
              <a:t>（续</a:t>
            </a:r>
            <a:r>
              <a:rPr lang="en-US" altLang="zh-CN" sz="2800" smtClean="0">
                <a:ea typeface="楷体_GB2312" pitchFamily="49" charset="-122"/>
              </a:rPr>
              <a:t>6</a:t>
            </a:r>
            <a:r>
              <a:rPr lang="zh-CN" altLang="en-US" sz="2800" smtClean="0">
                <a:ea typeface="楷体_GB2312" pitchFamily="49" charset="-122"/>
              </a:rPr>
              <a:t>）</a:t>
            </a:r>
          </a:p>
        </p:txBody>
      </p:sp>
      <p:grpSp>
        <p:nvGrpSpPr>
          <p:cNvPr id="2" name="Group 24"/>
          <p:cNvGrpSpPr>
            <a:grpSpLocks/>
          </p:cNvGrpSpPr>
          <p:nvPr/>
        </p:nvGrpSpPr>
        <p:grpSpPr bwMode="auto">
          <a:xfrm>
            <a:off x="3060700" y="767358"/>
            <a:ext cx="2876550" cy="1676400"/>
            <a:chOff x="333" y="3120"/>
            <a:chExt cx="1812" cy="1056"/>
          </a:xfrm>
        </p:grpSpPr>
        <p:sp>
          <p:nvSpPr>
            <p:cNvPr id="64523" name="Text Box 25"/>
            <p:cNvSpPr txBox="1">
              <a:spLocks noChangeArrowheads="1"/>
            </p:cNvSpPr>
            <p:nvPr/>
          </p:nvSpPr>
          <p:spPr bwMode="auto">
            <a:xfrm>
              <a:off x="634" y="3120"/>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en-US" i="1">
                  <a:solidFill>
                    <a:schemeClr val="tx2"/>
                  </a:solidFill>
                  <a:latin typeface="Times New Roman" pitchFamily="18" charset="0"/>
                  <a:cs typeface="Times New Roman" pitchFamily="18" charset="0"/>
                </a:rPr>
                <a:t>u</a:t>
              </a:r>
              <a:endParaRPr kumimoji="1" lang="en-US" altLang="zh-CN" i="1">
                <a:solidFill>
                  <a:schemeClr val="tx2"/>
                </a:solidFill>
                <a:latin typeface="Times New Roman" pitchFamily="18" charset="0"/>
                <a:cs typeface="Times New Roman" pitchFamily="18" charset="0"/>
              </a:endParaRPr>
            </a:p>
          </p:txBody>
        </p:sp>
        <p:grpSp>
          <p:nvGrpSpPr>
            <p:cNvPr id="64524" name="Group 26"/>
            <p:cNvGrpSpPr>
              <a:grpSpLocks/>
            </p:cNvGrpSpPr>
            <p:nvPr/>
          </p:nvGrpSpPr>
          <p:grpSpPr bwMode="auto">
            <a:xfrm>
              <a:off x="462" y="3264"/>
              <a:ext cx="1680" cy="912"/>
              <a:chOff x="462" y="3264"/>
              <a:chExt cx="1680" cy="912"/>
            </a:xfrm>
          </p:grpSpPr>
          <p:sp>
            <p:nvSpPr>
              <p:cNvPr id="64530" name="Line 27"/>
              <p:cNvSpPr>
                <a:spLocks noChangeShapeType="1"/>
              </p:cNvSpPr>
              <p:nvPr/>
            </p:nvSpPr>
            <p:spPr bwMode="auto">
              <a:xfrm>
                <a:off x="462" y="3744"/>
                <a:ext cx="168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1" name="Line 28"/>
              <p:cNvSpPr>
                <a:spLocks noChangeShapeType="1"/>
              </p:cNvSpPr>
              <p:nvPr/>
            </p:nvSpPr>
            <p:spPr bwMode="auto">
              <a:xfrm flipV="1">
                <a:off x="606" y="3264"/>
                <a:ext cx="0" cy="912"/>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2" name="Text Box 29"/>
              <p:cNvSpPr txBox="1">
                <a:spLocks noChangeArrowheads="1"/>
              </p:cNvSpPr>
              <p:nvPr/>
            </p:nvSpPr>
            <p:spPr bwMode="auto">
              <a:xfrm>
                <a:off x="596" y="376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a:solidFill>
                      <a:schemeClr val="tx2"/>
                    </a:solidFill>
                    <a:latin typeface="Times New Roman" pitchFamily="18" charset="0"/>
                    <a:cs typeface="Times New Roman" pitchFamily="18" charset="0"/>
                  </a:rPr>
                  <a:t>0</a:t>
                </a:r>
              </a:p>
            </p:txBody>
          </p:sp>
        </p:grpSp>
        <p:sp>
          <p:nvSpPr>
            <p:cNvPr id="64525" name="Text Box 30"/>
            <p:cNvSpPr txBox="1">
              <a:spLocks noChangeArrowheads="1"/>
            </p:cNvSpPr>
            <p:nvPr/>
          </p:nvSpPr>
          <p:spPr bwMode="auto">
            <a:xfrm>
              <a:off x="1988" y="3456"/>
              <a:ext cx="15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i="1">
                  <a:solidFill>
                    <a:schemeClr val="tx2"/>
                  </a:solidFill>
                  <a:latin typeface="Times New Roman" pitchFamily="18" charset="0"/>
                  <a:cs typeface="Times New Roman" pitchFamily="18" charset="0"/>
                </a:rPr>
                <a:t>t</a:t>
              </a:r>
              <a:endParaRPr kumimoji="1" lang="en-US" altLang="zh-CN">
                <a:solidFill>
                  <a:schemeClr val="tx2"/>
                </a:solidFill>
                <a:latin typeface="Times New Roman" pitchFamily="18" charset="0"/>
                <a:cs typeface="Times New Roman" pitchFamily="18" charset="0"/>
              </a:endParaRPr>
            </a:p>
          </p:txBody>
        </p:sp>
        <p:sp>
          <p:nvSpPr>
            <p:cNvPr id="64526" name="Text Box 31"/>
            <p:cNvSpPr txBox="1">
              <a:spLocks noChangeArrowheads="1"/>
            </p:cNvSpPr>
            <p:nvPr/>
          </p:nvSpPr>
          <p:spPr bwMode="auto">
            <a:xfrm>
              <a:off x="957" y="3753"/>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i="1">
                  <a:solidFill>
                    <a:schemeClr val="tx2"/>
                  </a:solidFill>
                  <a:latin typeface="Times New Roman" pitchFamily="18" charset="0"/>
                  <a:cs typeface="Times New Roman" pitchFamily="18" charset="0"/>
                </a:rPr>
                <a:t>T</a:t>
              </a:r>
            </a:p>
          </p:txBody>
        </p:sp>
        <p:sp>
          <p:nvSpPr>
            <p:cNvPr id="64527" name="Text Box 32"/>
            <p:cNvSpPr txBox="1">
              <a:spLocks noChangeArrowheads="1"/>
            </p:cNvSpPr>
            <p:nvPr/>
          </p:nvSpPr>
          <p:spPr bwMode="auto">
            <a:xfrm>
              <a:off x="333" y="3384"/>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i="1">
                  <a:solidFill>
                    <a:schemeClr val="tx2"/>
                  </a:solidFill>
                  <a:latin typeface="Times New Roman" pitchFamily="18" charset="0"/>
                  <a:cs typeface="Times New Roman" pitchFamily="18" charset="0"/>
                </a:rPr>
                <a:t>U</a:t>
              </a:r>
              <a:r>
                <a:rPr kumimoji="1" lang="en-US" altLang="zh-CN" baseline="-25000">
                  <a:solidFill>
                    <a:schemeClr val="tx2"/>
                  </a:solidFill>
                  <a:latin typeface="Times New Roman" pitchFamily="18" charset="0"/>
                  <a:cs typeface="Times New Roman" pitchFamily="18" charset="0"/>
                </a:rPr>
                <a:t>m</a:t>
              </a:r>
              <a:endParaRPr kumimoji="1" lang="en-US" altLang="zh-CN">
                <a:solidFill>
                  <a:schemeClr val="tx2"/>
                </a:solidFill>
                <a:latin typeface="Times New Roman" pitchFamily="18" charset="0"/>
                <a:cs typeface="Times New Roman" pitchFamily="18" charset="0"/>
              </a:endParaRPr>
            </a:p>
          </p:txBody>
        </p:sp>
        <p:sp>
          <p:nvSpPr>
            <p:cNvPr id="64528" name="Freeform 33"/>
            <p:cNvSpPr>
              <a:spLocks/>
            </p:cNvSpPr>
            <p:nvPr/>
          </p:nvSpPr>
          <p:spPr bwMode="auto">
            <a:xfrm>
              <a:off x="601" y="3552"/>
              <a:ext cx="240" cy="192"/>
            </a:xfrm>
            <a:custGeom>
              <a:avLst/>
              <a:gdLst>
                <a:gd name="T0" fmla="*/ 0 w 192"/>
                <a:gd name="T1" fmla="*/ 192 h 192"/>
                <a:gd name="T2" fmla="*/ 118 w 192"/>
                <a:gd name="T3" fmla="*/ 48 h 192"/>
                <a:gd name="T4" fmla="*/ 235 w 192"/>
                <a:gd name="T5" fmla="*/ 0 h 192"/>
                <a:gd name="T6" fmla="*/ 351 w 192"/>
                <a:gd name="T7" fmla="*/ 48 h 192"/>
                <a:gd name="T8" fmla="*/ 469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cubicBezTo>
                    <a:pt x="16" y="136"/>
                    <a:pt x="32" y="80"/>
                    <a:pt x="48" y="48"/>
                  </a:cubicBezTo>
                  <a:cubicBezTo>
                    <a:pt x="64" y="16"/>
                    <a:pt x="80" y="0"/>
                    <a:pt x="96" y="0"/>
                  </a:cubicBezTo>
                  <a:cubicBezTo>
                    <a:pt x="112" y="0"/>
                    <a:pt x="128" y="16"/>
                    <a:pt x="144" y="48"/>
                  </a:cubicBezTo>
                  <a:cubicBezTo>
                    <a:pt x="160" y="80"/>
                    <a:pt x="176" y="136"/>
                    <a:pt x="192" y="192"/>
                  </a:cubicBez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4529" name="Freeform 34"/>
            <p:cNvSpPr>
              <a:spLocks/>
            </p:cNvSpPr>
            <p:nvPr/>
          </p:nvSpPr>
          <p:spPr bwMode="auto">
            <a:xfrm>
              <a:off x="1081" y="3552"/>
              <a:ext cx="240" cy="192"/>
            </a:xfrm>
            <a:custGeom>
              <a:avLst/>
              <a:gdLst>
                <a:gd name="T0" fmla="*/ 0 w 192"/>
                <a:gd name="T1" fmla="*/ 192 h 192"/>
                <a:gd name="T2" fmla="*/ 118 w 192"/>
                <a:gd name="T3" fmla="*/ 48 h 192"/>
                <a:gd name="T4" fmla="*/ 235 w 192"/>
                <a:gd name="T5" fmla="*/ 0 h 192"/>
                <a:gd name="T6" fmla="*/ 351 w 192"/>
                <a:gd name="T7" fmla="*/ 48 h 192"/>
                <a:gd name="T8" fmla="*/ 469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cubicBezTo>
                    <a:pt x="16" y="136"/>
                    <a:pt x="32" y="80"/>
                    <a:pt x="48" y="48"/>
                  </a:cubicBezTo>
                  <a:cubicBezTo>
                    <a:pt x="64" y="16"/>
                    <a:pt x="80" y="0"/>
                    <a:pt x="96" y="0"/>
                  </a:cubicBezTo>
                  <a:cubicBezTo>
                    <a:pt x="112" y="0"/>
                    <a:pt x="128" y="16"/>
                    <a:pt x="144" y="48"/>
                  </a:cubicBezTo>
                  <a:cubicBezTo>
                    <a:pt x="160" y="80"/>
                    <a:pt x="176" y="136"/>
                    <a:pt x="192" y="192"/>
                  </a:cubicBez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14723" name="Text Box 35"/>
          <p:cNvSpPr txBox="1">
            <a:spLocks noChangeArrowheads="1"/>
          </p:cNvSpPr>
          <p:nvPr/>
        </p:nvSpPr>
        <p:spPr bwMode="auto">
          <a:xfrm>
            <a:off x="312738" y="937428"/>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dirty="0">
                <a:solidFill>
                  <a:schemeClr val="tx2"/>
                </a:solidFill>
              </a:rPr>
              <a:t>半波整流</a:t>
            </a:r>
          </a:p>
        </p:txBody>
      </p:sp>
      <p:graphicFrame>
        <p:nvGraphicFramePr>
          <p:cNvPr id="114724" name="Object 2"/>
          <p:cNvGraphicFramePr>
            <a:graphicFrameLocks noChangeAspect="1"/>
          </p:cNvGraphicFramePr>
          <p:nvPr>
            <p:extLst>
              <p:ext uri="{D42A27DB-BD31-4B8C-83A1-F6EECF244321}">
                <p14:modId xmlns:p14="http://schemas.microsoft.com/office/powerpoint/2010/main" val="3799735384"/>
              </p:ext>
            </p:extLst>
          </p:nvPr>
        </p:nvGraphicFramePr>
        <p:xfrm>
          <a:off x="1708150" y="5480645"/>
          <a:ext cx="5721350" cy="828675"/>
        </p:xfrm>
        <a:graphic>
          <a:graphicData uri="http://schemas.openxmlformats.org/presentationml/2006/ole">
            <mc:AlternateContent xmlns:mc="http://schemas.openxmlformats.org/markup-compatibility/2006">
              <mc:Choice xmlns:v="urn:schemas-microsoft-com:vml" Requires="v">
                <p:oleObj spid="_x0000_s64650" name="Equation" r:id="rId3" imgW="3953520" imgH="558360" progId="">
                  <p:embed/>
                </p:oleObj>
              </mc:Choice>
              <mc:Fallback>
                <p:oleObj name="Equation" r:id="rId3" imgW="3953520" imgH="558360" progId="">
                  <p:embed/>
                  <p:pic>
                    <p:nvPicPr>
                      <p:cNvPr id="0" name="Picture 1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8150" y="5480645"/>
                        <a:ext cx="5721350"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4725" name="Text Box 37"/>
          <p:cNvSpPr txBox="1">
            <a:spLocks noChangeArrowheads="1"/>
          </p:cNvSpPr>
          <p:nvPr/>
        </p:nvSpPr>
        <p:spPr bwMode="auto">
          <a:xfrm>
            <a:off x="636588" y="2421533"/>
            <a:ext cx="5416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已知全波整流电压（幅度相同）分解为</a:t>
            </a:r>
          </a:p>
        </p:txBody>
      </p:sp>
      <p:graphicFrame>
        <p:nvGraphicFramePr>
          <p:cNvPr id="114726" name="Object 3"/>
          <p:cNvGraphicFramePr>
            <a:graphicFrameLocks noChangeAspect="1"/>
          </p:cNvGraphicFramePr>
          <p:nvPr>
            <p:extLst>
              <p:ext uri="{D42A27DB-BD31-4B8C-83A1-F6EECF244321}">
                <p14:modId xmlns:p14="http://schemas.microsoft.com/office/powerpoint/2010/main" val="56686326"/>
              </p:ext>
            </p:extLst>
          </p:nvPr>
        </p:nvGraphicFramePr>
        <p:xfrm>
          <a:off x="1646238" y="2993033"/>
          <a:ext cx="5594350" cy="755650"/>
        </p:xfrm>
        <a:graphic>
          <a:graphicData uri="http://schemas.openxmlformats.org/presentationml/2006/ole">
            <mc:AlternateContent xmlns:mc="http://schemas.openxmlformats.org/markup-compatibility/2006">
              <mc:Choice xmlns:v="urn:schemas-microsoft-com:vml" Requires="v">
                <p:oleObj spid="_x0000_s64651" name="Equation" r:id="rId5" imgW="4245840" imgH="558360" progId="">
                  <p:embed/>
                </p:oleObj>
              </mc:Choice>
              <mc:Fallback>
                <p:oleObj name="Equation" r:id="rId5" imgW="4245840" imgH="558360" progId="">
                  <p:embed/>
                  <p:pic>
                    <p:nvPicPr>
                      <p:cNvPr id="0" name="Picture 1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6238" y="2993033"/>
                        <a:ext cx="5594350"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4727" name="Text Box 39"/>
          <p:cNvSpPr txBox="1">
            <a:spLocks noChangeArrowheads="1"/>
          </p:cNvSpPr>
          <p:nvPr/>
        </p:nvSpPr>
        <p:spPr bwMode="auto">
          <a:xfrm>
            <a:off x="604838" y="3923308"/>
            <a:ext cx="6032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从波形特点可见，半波整流电压可表示为：</a:t>
            </a:r>
          </a:p>
        </p:txBody>
      </p:sp>
      <p:graphicFrame>
        <p:nvGraphicFramePr>
          <p:cNvPr id="114728" name="Object 4"/>
          <p:cNvGraphicFramePr>
            <a:graphicFrameLocks noChangeAspect="1"/>
          </p:cNvGraphicFramePr>
          <p:nvPr>
            <p:extLst>
              <p:ext uri="{D42A27DB-BD31-4B8C-83A1-F6EECF244321}">
                <p14:modId xmlns:p14="http://schemas.microsoft.com/office/powerpoint/2010/main" val="1563854525"/>
              </p:ext>
            </p:extLst>
          </p:nvPr>
        </p:nvGraphicFramePr>
        <p:xfrm>
          <a:off x="1638300" y="4536083"/>
          <a:ext cx="3309938" cy="784225"/>
        </p:xfrm>
        <a:graphic>
          <a:graphicData uri="http://schemas.openxmlformats.org/presentationml/2006/ole">
            <mc:AlternateContent xmlns:mc="http://schemas.openxmlformats.org/markup-compatibility/2006">
              <mc:Choice xmlns:v="urn:schemas-microsoft-com:vml" Requires="v">
                <p:oleObj spid="_x0000_s64652" name="Equation" r:id="rId7" imgW="2415240" imgH="558360" progId="">
                  <p:embed/>
                </p:oleObj>
              </mc:Choice>
              <mc:Fallback>
                <p:oleObj name="Equation" r:id="rId7" imgW="2415240" imgH="558360" progId="">
                  <p:embed/>
                  <p:pic>
                    <p:nvPicPr>
                      <p:cNvPr id="0" name="Picture 1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8300" y="4536083"/>
                        <a:ext cx="3309938" cy="784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4729" name="Text Box 41"/>
          <p:cNvSpPr txBox="1">
            <a:spLocks noChangeArrowheads="1"/>
          </p:cNvSpPr>
          <p:nvPr/>
        </p:nvSpPr>
        <p:spPr bwMode="auto">
          <a:xfrm>
            <a:off x="620713" y="5623520"/>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因此有</a:t>
            </a:r>
          </a:p>
        </p:txBody>
      </p:sp>
      <p:sp>
        <p:nvSpPr>
          <p:cNvPr id="6" name="灯片编号占位符 5"/>
          <p:cNvSpPr>
            <a:spLocks noGrp="1"/>
          </p:cNvSpPr>
          <p:nvPr>
            <p:ph type="sldNum" sz="quarter" idx="10"/>
          </p:nvPr>
        </p:nvSpPr>
        <p:spPr/>
        <p:txBody>
          <a:bodyPr/>
          <a:lstStyle/>
          <a:p>
            <a:pPr>
              <a:defRPr/>
            </a:pPr>
            <a:fld id="{E4DCDFD6-397A-4776-9F04-AECACB83C822}" type="slidenum">
              <a:rPr lang="zh-CN" altLang="en-US" smtClean="0"/>
              <a:pPr>
                <a:defRPr/>
              </a:pPr>
              <a:t>139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723"/>
                                        </p:tgtEl>
                                        <p:attrNameLst>
                                          <p:attrName>style.visibility</p:attrName>
                                        </p:attrNameLst>
                                      </p:cBhvr>
                                      <p:to>
                                        <p:strVal val="visible"/>
                                      </p:to>
                                    </p:set>
                                    <p:animEffect transition="in" filter="wipe(left)">
                                      <p:cBhvr>
                                        <p:cTn id="7" dur="500"/>
                                        <p:tgtEl>
                                          <p:spTgt spid="11472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iterate type="lt">
                                    <p:tmAbs val="75"/>
                                  </p:iterate>
                                  <p:childTnLst>
                                    <p:set>
                                      <p:cBhvr>
                                        <p:cTn id="15" dur="1" fill="hold">
                                          <p:stCondLst>
                                            <p:cond delay="74"/>
                                          </p:stCondLst>
                                        </p:cTn>
                                        <p:tgtEl>
                                          <p:spTgt spid="11472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14726"/>
                                        </p:tgtEl>
                                        <p:attrNameLst>
                                          <p:attrName>style.visibility</p:attrName>
                                        </p:attrNameLst>
                                      </p:cBhvr>
                                      <p:to>
                                        <p:strVal val="visible"/>
                                      </p:to>
                                    </p:set>
                                    <p:animEffect transition="in" filter="wipe(left)">
                                      <p:cBhvr>
                                        <p:cTn id="20" dur="500"/>
                                        <p:tgtEl>
                                          <p:spTgt spid="11472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iterate type="lt">
                                    <p:tmAbs val="75"/>
                                  </p:iterate>
                                  <p:childTnLst>
                                    <p:set>
                                      <p:cBhvr>
                                        <p:cTn id="24" dur="1" fill="hold">
                                          <p:stCondLst>
                                            <p:cond delay="74"/>
                                          </p:stCondLst>
                                        </p:cTn>
                                        <p:tgtEl>
                                          <p:spTgt spid="11472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114728"/>
                                        </p:tgtEl>
                                        <p:attrNameLst>
                                          <p:attrName>style.visibility</p:attrName>
                                        </p:attrNameLst>
                                      </p:cBhvr>
                                      <p:to>
                                        <p:strVal val="visible"/>
                                      </p:to>
                                    </p:set>
                                    <p:animEffect transition="in" filter="wipe(left)">
                                      <p:cBhvr>
                                        <p:cTn id="29" dur="500"/>
                                        <p:tgtEl>
                                          <p:spTgt spid="11472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iterate type="lt">
                                    <p:tmAbs val="75"/>
                                  </p:iterate>
                                  <p:childTnLst>
                                    <p:set>
                                      <p:cBhvr>
                                        <p:cTn id="33" dur="1" fill="hold">
                                          <p:stCondLst>
                                            <p:cond delay="74"/>
                                          </p:stCondLst>
                                        </p:cTn>
                                        <p:tgtEl>
                                          <p:spTgt spid="114729"/>
                                        </p:tgtEl>
                                        <p:attrNameLst>
                                          <p:attrName>style.visibility</p:attrName>
                                        </p:attrNameLst>
                                      </p:cBhvr>
                                      <p:to>
                                        <p:strVal val="visible"/>
                                      </p:to>
                                    </p:set>
                                  </p:childTnLst>
                                </p:cTn>
                              </p:par>
                            </p:childTnLst>
                          </p:cTn>
                        </p:par>
                        <p:par>
                          <p:cTn id="34" fill="hold" nodeType="afterGroup">
                            <p:stCondLst>
                              <p:cond delay="225"/>
                            </p:stCondLst>
                            <p:childTnLst>
                              <p:par>
                                <p:cTn id="35" presetID="22" presetClass="entr" presetSubtype="8" fill="hold" nodeType="afterEffect">
                                  <p:stCondLst>
                                    <p:cond delay="0"/>
                                  </p:stCondLst>
                                  <p:childTnLst>
                                    <p:set>
                                      <p:cBhvr>
                                        <p:cTn id="36" dur="1" fill="hold">
                                          <p:stCondLst>
                                            <p:cond delay="0"/>
                                          </p:stCondLst>
                                        </p:cTn>
                                        <p:tgtEl>
                                          <p:spTgt spid="114724"/>
                                        </p:tgtEl>
                                        <p:attrNameLst>
                                          <p:attrName>style.visibility</p:attrName>
                                        </p:attrNameLst>
                                      </p:cBhvr>
                                      <p:to>
                                        <p:strVal val="visible"/>
                                      </p:to>
                                    </p:set>
                                    <p:animEffect transition="in" filter="wipe(left)">
                                      <p:cBhvr>
                                        <p:cTn id="37" dur="500"/>
                                        <p:tgtEl>
                                          <p:spTgt spid="114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23" grpId="0"/>
      <p:bldP spid="114725" grpId="0" autoUpdateAnimBg="0"/>
      <p:bldP spid="114727" grpId="0" autoUpdateAnimBg="0"/>
      <p:bldP spid="114729"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pPr eaLnBrk="1" hangingPunct="1"/>
            <a:r>
              <a:rPr lang="en-US" altLang="zh-CN" smtClean="0">
                <a:ea typeface="宋体" charset="-122"/>
              </a:rPr>
              <a:t>3.3 </a:t>
            </a:r>
            <a:r>
              <a:rPr lang="zh-CN" altLang="en-US" smtClean="0">
                <a:ea typeface="宋体" charset="-122"/>
              </a:rPr>
              <a:t>单一频率正弦稳态电路分析</a:t>
            </a:r>
          </a:p>
        </p:txBody>
      </p:sp>
      <p:sp>
        <p:nvSpPr>
          <p:cNvPr id="88067" name="内容占位符 2"/>
          <p:cNvSpPr>
            <a:spLocks noGrp="1"/>
          </p:cNvSpPr>
          <p:nvPr>
            <p:ph sz="quarter" idx="11"/>
          </p:nvPr>
        </p:nvSpPr>
        <p:spPr/>
        <p:txBody>
          <a:bodyPr/>
          <a:lstStyle/>
          <a:p>
            <a:pPr eaLnBrk="1" hangingPunct="1">
              <a:lnSpc>
                <a:spcPct val="150000"/>
              </a:lnSpc>
              <a:buFont typeface="Wingdings" pitchFamily="2" charset="2"/>
              <a:buNone/>
            </a:pPr>
            <a:r>
              <a:rPr lang="en-US" altLang="zh-CN" smtClean="0">
                <a:ea typeface="宋体" charset="-122"/>
              </a:rPr>
              <a:t>3.3.1 </a:t>
            </a:r>
            <a:r>
              <a:rPr lang="en-US" smtClean="0">
                <a:ea typeface="宋体" charset="-122"/>
              </a:rPr>
              <a:t>元件的相量模型</a:t>
            </a:r>
            <a:endParaRPr lang="zh-CN" altLang="en-US" smtClean="0">
              <a:ea typeface="宋体" charset="-122"/>
            </a:endParaRPr>
          </a:p>
          <a:p>
            <a:pPr eaLnBrk="1" hangingPunct="1">
              <a:lnSpc>
                <a:spcPct val="150000"/>
              </a:lnSpc>
              <a:buFont typeface="Wingdings" pitchFamily="2" charset="2"/>
              <a:buNone/>
            </a:pPr>
            <a:r>
              <a:rPr lang="en-US" altLang="zh-CN" smtClean="0">
                <a:ea typeface="宋体" charset="-122"/>
              </a:rPr>
              <a:t>3.3.2 </a:t>
            </a:r>
            <a:r>
              <a:rPr lang="en-US" smtClean="0">
                <a:ea typeface="宋体" charset="-122"/>
              </a:rPr>
              <a:t>电路的相量模型</a:t>
            </a:r>
            <a:endParaRPr lang="zh-CN" altLang="en-US" smtClean="0">
              <a:ea typeface="宋体" charset="-122"/>
            </a:endParaRPr>
          </a:p>
          <a:p>
            <a:pPr eaLnBrk="1" hangingPunct="1">
              <a:lnSpc>
                <a:spcPct val="150000"/>
              </a:lnSpc>
              <a:buFont typeface="Wingdings" pitchFamily="2" charset="2"/>
              <a:buNone/>
            </a:pPr>
            <a:r>
              <a:rPr lang="en-US" altLang="zh-CN" smtClean="0">
                <a:ea typeface="宋体" charset="-122"/>
              </a:rPr>
              <a:t>3.3.3 </a:t>
            </a:r>
            <a:r>
              <a:rPr lang="en-US" smtClean="0">
                <a:ea typeface="宋体" charset="-122"/>
              </a:rPr>
              <a:t>基尔霍夫定律的相量形式</a:t>
            </a:r>
            <a:endParaRPr lang="zh-CN" altLang="en-US" smtClean="0">
              <a:ea typeface="宋体" charset="-122"/>
            </a:endParaRPr>
          </a:p>
          <a:p>
            <a:pPr eaLnBrk="1" hangingPunct="1">
              <a:lnSpc>
                <a:spcPct val="150000"/>
              </a:lnSpc>
              <a:buFont typeface="Wingdings" pitchFamily="2" charset="2"/>
              <a:buNone/>
            </a:pPr>
            <a:r>
              <a:rPr lang="en-US" altLang="zh-CN" smtClean="0">
                <a:ea typeface="宋体" charset="-122"/>
              </a:rPr>
              <a:t>3.3.4 </a:t>
            </a:r>
            <a:r>
              <a:rPr lang="en-US" smtClean="0">
                <a:ea typeface="宋体" charset="-122"/>
              </a:rPr>
              <a:t>阻抗和导纳</a:t>
            </a:r>
            <a:endParaRPr lang="zh-CN" altLang="en-US" smtClean="0">
              <a:ea typeface="宋体" charset="-122"/>
            </a:endParaRPr>
          </a:p>
          <a:p>
            <a:pPr eaLnBrk="1" hangingPunct="1">
              <a:lnSpc>
                <a:spcPct val="150000"/>
              </a:lnSpc>
              <a:buFont typeface="Wingdings" pitchFamily="2" charset="2"/>
              <a:buNone/>
            </a:pPr>
            <a:r>
              <a:rPr lang="en-US" altLang="zh-CN" smtClean="0">
                <a:ea typeface="宋体" charset="-122"/>
              </a:rPr>
              <a:t>3.3.5 </a:t>
            </a:r>
            <a:r>
              <a:rPr lang="en-US" smtClean="0">
                <a:ea typeface="宋体" charset="-122"/>
              </a:rPr>
              <a:t>阻抗的串联和并联</a:t>
            </a:r>
            <a:endParaRPr lang="zh-CN" altLang="en-US" smtClean="0">
              <a:ea typeface="宋体" charset="-122"/>
            </a:endParaRPr>
          </a:p>
          <a:p>
            <a:pPr eaLnBrk="1" hangingPunct="1">
              <a:lnSpc>
                <a:spcPct val="150000"/>
              </a:lnSpc>
              <a:buFont typeface="Wingdings" pitchFamily="2" charset="2"/>
              <a:buNone/>
            </a:pPr>
            <a:r>
              <a:rPr lang="en-US" altLang="zh-CN" smtClean="0">
                <a:ea typeface="宋体" charset="-122"/>
              </a:rPr>
              <a:t>3.3.6 </a:t>
            </a:r>
            <a:r>
              <a:rPr lang="en-US" smtClean="0">
                <a:ea typeface="宋体" charset="-122"/>
              </a:rPr>
              <a:t>正弦稳态电路的一般分析</a:t>
            </a:r>
            <a:endParaRPr lang="zh-CN" altLang="en-US" smtClean="0">
              <a:ea typeface="宋体" charset="-122"/>
            </a:endParaRP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altLang="zh-CN" sz="2800" smtClean="0">
                <a:ea typeface="宋体" charset="-122"/>
              </a:rPr>
              <a:t>3.7.2  </a:t>
            </a:r>
            <a:r>
              <a:rPr lang="zh-CN" altLang="en-US" sz="2800" smtClean="0">
                <a:ea typeface="宋体" charset="-122"/>
              </a:rPr>
              <a:t>非正弦周期交流电路的谐波分析方法</a:t>
            </a:r>
          </a:p>
        </p:txBody>
      </p:sp>
      <p:sp>
        <p:nvSpPr>
          <p:cNvPr id="104451" name="Rectangle 3"/>
          <p:cNvSpPr>
            <a:spLocks noGrp="1" noChangeArrowheads="1"/>
          </p:cNvSpPr>
          <p:nvPr>
            <p:ph sz="quarter" idx="11"/>
          </p:nvPr>
        </p:nvSpPr>
        <p:spPr/>
        <p:txBody>
          <a:bodyPr/>
          <a:lstStyle/>
          <a:p>
            <a:pPr>
              <a:lnSpc>
                <a:spcPct val="150000"/>
              </a:lnSpc>
            </a:pPr>
            <a:r>
              <a:rPr lang="zh-CN" altLang="en-US" sz="2400" dirty="0" smtClean="0">
                <a:ea typeface="宋体" charset="-122"/>
                <a:cs typeface="Times New Roman" pitchFamily="18" charset="0"/>
              </a:rPr>
              <a:t>非正弦周期交流电路 </a:t>
            </a:r>
          </a:p>
          <a:p>
            <a:pPr lvl="1">
              <a:lnSpc>
                <a:spcPct val="150000"/>
              </a:lnSpc>
            </a:pPr>
            <a:r>
              <a:rPr lang="zh-CN" altLang="en-US" sz="2400" dirty="0" smtClean="0">
                <a:ea typeface="宋体" charset="-122"/>
              </a:rPr>
              <a:t>电路中激励电源为非正弦周期电压源或电流源。</a:t>
            </a:r>
          </a:p>
          <a:p>
            <a:pPr lvl="1">
              <a:lnSpc>
                <a:spcPct val="150000"/>
              </a:lnSpc>
              <a:buFont typeface="Wingdings" pitchFamily="2" charset="2"/>
              <a:buNone/>
            </a:pPr>
            <a:r>
              <a:rPr lang="zh-CN" altLang="en-US" sz="2400" dirty="0" smtClean="0">
                <a:ea typeface="宋体" charset="-122"/>
              </a:rPr>
              <a:t>    它们一般可借助傅里叶级数展开为谐波分量的叠加。</a:t>
            </a:r>
          </a:p>
          <a:p>
            <a:pPr lvl="1">
              <a:lnSpc>
                <a:spcPct val="150000"/>
              </a:lnSpc>
            </a:pPr>
            <a:r>
              <a:rPr lang="zh-CN" altLang="en-US" sz="2400" dirty="0" smtClean="0">
                <a:ea typeface="宋体" charset="-122"/>
              </a:rPr>
              <a:t>电路中，一般含有储能元件。</a:t>
            </a:r>
            <a:br>
              <a:rPr lang="zh-CN" altLang="en-US" sz="2400" dirty="0" smtClean="0">
                <a:ea typeface="宋体" charset="-122"/>
              </a:rPr>
            </a:br>
            <a:r>
              <a:rPr lang="zh-CN" altLang="en-US" sz="2400" dirty="0" smtClean="0">
                <a:ea typeface="宋体" charset="-122"/>
              </a:rPr>
              <a:t>因此，描述电路输入输出关系的不再是代数方程（组）而是线性微分方程（组）。</a:t>
            </a:r>
          </a:p>
          <a:p>
            <a:pPr lvl="1">
              <a:lnSpc>
                <a:spcPct val="150000"/>
              </a:lnSpc>
            </a:pPr>
            <a:r>
              <a:rPr lang="zh-CN" altLang="en-US" sz="2400" dirty="0" smtClean="0">
                <a:ea typeface="宋体" charset="-122"/>
              </a:rPr>
              <a:t>应用叠加定理和本章关于单一频率正弦波激励（单一谐波）时电路的相量分析方法，我们可以分析电路的各次谐波输出。</a:t>
            </a: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140</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Effect transition="in" filter="wipe(up)">
                                      <p:cBhvr>
                                        <p:cTn id="7" dur="500"/>
                                        <p:tgtEl>
                                          <p:spTgt spid="1044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4451">
                                            <p:txEl>
                                              <p:pRg st="1" end="1"/>
                                            </p:txEl>
                                          </p:spTgt>
                                        </p:tgtEl>
                                        <p:attrNameLst>
                                          <p:attrName>style.visibility</p:attrName>
                                        </p:attrNameLst>
                                      </p:cBhvr>
                                      <p:to>
                                        <p:strVal val="visible"/>
                                      </p:to>
                                    </p:set>
                                    <p:animEffect transition="in" filter="wipe(up)">
                                      <p:cBhvr>
                                        <p:cTn id="12" dur="500"/>
                                        <p:tgtEl>
                                          <p:spTgt spid="1044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4451">
                                            <p:txEl>
                                              <p:pRg st="2" end="2"/>
                                            </p:txEl>
                                          </p:spTgt>
                                        </p:tgtEl>
                                        <p:attrNameLst>
                                          <p:attrName>style.visibility</p:attrName>
                                        </p:attrNameLst>
                                      </p:cBhvr>
                                      <p:to>
                                        <p:strVal val="visible"/>
                                      </p:to>
                                    </p:set>
                                    <p:animEffect transition="in" filter="wipe(up)">
                                      <p:cBhvr>
                                        <p:cTn id="17" dur="500"/>
                                        <p:tgtEl>
                                          <p:spTgt spid="1044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4451">
                                            <p:txEl>
                                              <p:pRg st="3" end="3"/>
                                            </p:txEl>
                                          </p:spTgt>
                                        </p:tgtEl>
                                        <p:attrNameLst>
                                          <p:attrName>style.visibility</p:attrName>
                                        </p:attrNameLst>
                                      </p:cBhvr>
                                      <p:to>
                                        <p:strVal val="visible"/>
                                      </p:to>
                                    </p:set>
                                    <p:animEffect transition="in" filter="wipe(up)">
                                      <p:cBhvr>
                                        <p:cTn id="22" dur="500"/>
                                        <p:tgtEl>
                                          <p:spTgt spid="1044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4451">
                                            <p:txEl>
                                              <p:pRg st="4" end="4"/>
                                            </p:txEl>
                                          </p:spTgt>
                                        </p:tgtEl>
                                        <p:attrNameLst>
                                          <p:attrName>style.visibility</p:attrName>
                                        </p:attrNameLst>
                                      </p:cBhvr>
                                      <p:to>
                                        <p:strVal val="visible"/>
                                      </p:to>
                                    </p:set>
                                    <p:animEffect transition="in" filter="wipe(up)">
                                      <p:cBhvr>
                                        <p:cTn id="27" dur="500"/>
                                        <p:tgtEl>
                                          <p:spTgt spid="1044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ltLang="zh-CN" sz="2800" smtClean="0">
                <a:ea typeface="宋体" charset="-122"/>
              </a:rPr>
              <a:t>3.7.2  </a:t>
            </a:r>
            <a:r>
              <a:rPr lang="zh-CN" altLang="en-US" sz="2800" smtClean="0">
                <a:ea typeface="宋体" charset="-122"/>
              </a:rPr>
              <a:t>非正弦周期交流电路的谐波分析方法</a:t>
            </a:r>
            <a:endParaRPr lang="zh-CN" altLang="en-US" sz="2800" smtClean="0">
              <a:ea typeface="楷体_GB2312" pitchFamily="49" charset="-122"/>
            </a:endParaRPr>
          </a:p>
        </p:txBody>
      </p:sp>
      <p:sp>
        <p:nvSpPr>
          <p:cNvPr id="43014" name="Rectangle 6"/>
          <p:cNvSpPr>
            <a:spLocks noChangeArrowheads="1"/>
          </p:cNvSpPr>
          <p:nvPr/>
        </p:nvSpPr>
        <p:spPr bwMode="auto">
          <a:xfrm>
            <a:off x="3286374" y="1190849"/>
            <a:ext cx="1816100" cy="77946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sz="2000" b="1">
                <a:solidFill>
                  <a:schemeClr val="tx2"/>
                </a:solidFill>
              </a:rPr>
              <a:t>线性无</a:t>
            </a:r>
          </a:p>
          <a:p>
            <a:pPr algn="ctr"/>
            <a:r>
              <a:rPr lang="zh-CN" altLang="en-US" sz="2000" b="1">
                <a:solidFill>
                  <a:schemeClr val="tx2"/>
                </a:solidFill>
              </a:rPr>
              <a:t>源电路</a:t>
            </a:r>
            <a:endParaRPr lang="zh-CN" altLang="en-US" sz="4400" b="1">
              <a:solidFill>
                <a:schemeClr val="tx2"/>
              </a:solidFill>
            </a:endParaRPr>
          </a:p>
        </p:txBody>
      </p:sp>
      <p:sp>
        <p:nvSpPr>
          <p:cNvPr id="43015" name="Line 7"/>
          <p:cNvSpPr>
            <a:spLocks noChangeShapeType="1"/>
          </p:cNvSpPr>
          <p:nvPr/>
        </p:nvSpPr>
        <p:spPr bwMode="auto">
          <a:xfrm>
            <a:off x="2068761" y="1603599"/>
            <a:ext cx="1217613" cy="3175"/>
          </a:xfrm>
          <a:prstGeom prst="line">
            <a:avLst/>
          </a:prstGeom>
          <a:noFill/>
          <a:ln w="28575">
            <a:solidFill>
              <a:srgbClr val="000000"/>
            </a:solidFill>
            <a:round/>
            <a:headEnd/>
            <a:tailEnd type="arrow"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16" name="Line 8"/>
          <p:cNvSpPr>
            <a:spLocks noChangeShapeType="1"/>
          </p:cNvSpPr>
          <p:nvPr/>
        </p:nvSpPr>
        <p:spPr bwMode="auto">
          <a:xfrm>
            <a:off x="5123111" y="1552799"/>
            <a:ext cx="1216025" cy="0"/>
          </a:xfrm>
          <a:prstGeom prst="line">
            <a:avLst/>
          </a:prstGeom>
          <a:noFill/>
          <a:ln w="28575">
            <a:solidFill>
              <a:srgbClr val="000000"/>
            </a:solidFill>
            <a:round/>
            <a:headEnd/>
            <a:tailEnd type="arrow"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17" name="Text Box 9"/>
          <p:cNvSpPr txBox="1">
            <a:spLocks noChangeArrowheads="1"/>
          </p:cNvSpPr>
          <p:nvPr/>
        </p:nvSpPr>
        <p:spPr bwMode="auto">
          <a:xfrm>
            <a:off x="395536" y="1052736"/>
            <a:ext cx="1681163"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b="1">
                <a:solidFill>
                  <a:schemeClr val="tx2"/>
                </a:solidFill>
                <a:latin typeface="Times New Roman" pitchFamily="18" charset="0"/>
                <a:cs typeface="Times New Roman" pitchFamily="18" charset="0"/>
              </a:rPr>
              <a:t>非正弦周期</a:t>
            </a:r>
          </a:p>
          <a:p>
            <a:pPr algn="ctr" eaLnBrk="1" hangingPunct="1"/>
            <a:r>
              <a:rPr lang="zh-CN" altLang="en-US" sz="2000" b="1">
                <a:solidFill>
                  <a:schemeClr val="tx2"/>
                </a:solidFill>
                <a:latin typeface="Times New Roman" pitchFamily="18" charset="0"/>
                <a:cs typeface="Times New Roman" pitchFamily="18" charset="0"/>
              </a:rPr>
              <a:t>信号频率</a:t>
            </a:r>
            <a:r>
              <a:rPr lang="en-US" altLang="zh-CN" sz="2000" b="1" i="1">
                <a:solidFill>
                  <a:schemeClr val="tx2"/>
                </a:solidFill>
                <a:latin typeface="Times New Roman" pitchFamily="18" charset="0"/>
                <a:cs typeface="Times New Roman" pitchFamily="18" charset="0"/>
              </a:rPr>
              <a:t>f</a:t>
            </a:r>
            <a:endParaRPr lang="en-US" altLang="zh-CN" sz="4400" b="1">
              <a:solidFill>
                <a:schemeClr val="tx2"/>
              </a:solidFill>
              <a:latin typeface="Times New Roman" pitchFamily="18" charset="0"/>
              <a:cs typeface="Times New Roman" pitchFamily="18" charset="0"/>
            </a:endParaRPr>
          </a:p>
        </p:txBody>
      </p:sp>
      <p:sp>
        <p:nvSpPr>
          <p:cNvPr id="43018" name="Text Box 10"/>
          <p:cNvSpPr txBox="1">
            <a:spLocks noChangeArrowheads="1"/>
          </p:cNvSpPr>
          <p:nvPr/>
        </p:nvSpPr>
        <p:spPr bwMode="auto">
          <a:xfrm>
            <a:off x="6407399" y="1079724"/>
            <a:ext cx="2214562"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a:solidFill>
                  <a:schemeClr val="tx2"/>
                </a:solidFill>
                <a:latin typeface="Times New Roman" pitchFamily="18" charset="0"/>
                <a:cs typeface="Times New Roman" pitchFamily="18" charset="0"/>
              </a:rPr>
              <a:t>非正弦周期交流</a:t>
            </a:r>
          </a:p>
          <a:p>
            <a:pPr eaLnBrk="1" hangingPunct="1"/>
            <a:r>
              <a:rPr lang="zh-CN" altLang="en-US" sz="2000" b="1">
                <a:solidFill>
                  <a:schemeClr val="tx2"/>
                </a:solidFill>
                <a:latin typeface="Times New Roman" pitchFamily="18" charset="0"/>
                <a:cs typeface="Times New Roman" pitchFamily="18" charset="0"/>
              </a:rPr>
              <a:t>电路的稳态响应</a:t>
            </a:r>
            <a:endParaRPr lang="zh-CN" altLang="en-US" sz="4400" b="1">
              <a:solidFill>
                <a:schemeClr val="tx2"/>
              </a:solidFill>
              <a:latin typeface="Times New Roman" pitchFamily="18" charset="0"/>
              <a:cs typeface="Times New Roman" pitchFamily="18" charset="0"/>
            </a:endParaRPr>
          </a:p>
        </p:txBody>
      </p:sp>
      <p:sp>
        <p:nvSpPr>
          <p:cNvPr id="43019" name="Line 11"/>
          <p:cNvSpPr>
            <a:spLocks noChangeShapeType="1"/>
          </p:cNvSpPr>
          <p:nvPr/>
        </p:nvSpPr>
        <p:spPr bwMode="auto">
          <a:xfrm>
            <a:off x="1328986" y="1827436"/>
            <a:ext cx="0" cy="838200"/>
          </a:xfrm>
          <a:prstGeom prst="line">
            <a:avLst/>
          </a:prstGeom>
          <a:noFill/>
          <a:ln w="28575">
            <a:solidFill>
              <a:srgbClr val="FF0000"/>
            </a:solidFill>
            <a:round/>
            <a:headEnd/>
            <a:tailEnd type="arrow"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0" name="Rectangle 12"/>
          <p:cNvSpPr>
            <a:spLocks noChangeArrowheads="1"/>
          </p:cNvSpPr>
          <p:nvPr/>
        </p:nvSpPr>
        <p:spPr bwMode="auto">
          <a:xfrm>
            <a:off x="666999" y="2649761"/>
            <a:ext cx="1376362" cy="4984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000" b="1">
                <a:solidFill>
                  <a:schemeClr val="tx2"/>
                </a:solidFill>
                <a:latin typeface="楷体_GB2312" pitchFamily="49" charset="-122"/>
              </a:rPr>
              <a:t>谐波分解</a:t>
            </a:r>
            <a:endParaRPr lang="zh-CN" altLang="en-US" sz="4400" b="1">
              <a:solidFill>
                <a:schemeClr val="tx2"/>
              </a:solidFill>
              <a:latin typeface="楷体_GB2312" pitchFamily="49" charset="-122"/>
            </a:endParaRPr>
          </a:p>
        </p:txBody>
      </p:sp>
      <p:sp>
        <p:nvSpPr>
          <p:cNvPr id="43021" name="Rectangle 13"/>
          <p:cNvSpPr>
            <a:spLocks noChangeArrowheads="1"/>
          </p:cNvSpPr>
          <p:nvPr/>
        </p:nvSpPr>
        <p:spPr bwMode="auto">
          <a:xfrm>
            <a:off x="6869361" y="2633886"/>
            <a:ext cx="1455738" cy="4984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zh-CN" altLang="en-US" sz="2000" b="1">
                <a:solidFill>
                  <a:schemeClr val="tx2"/>
                </a:solidFill>
                <a:latin typeface="楷体_GB2312" pitchFamily="49" charset="-122"/>
              </a:rPr>
              <a:t>时域叠加</a:t>
            </a:r>
            <a:endParaRPr lang="zh-CN" altLang="en-US" sz="4400" b="1">
              <a:solidFill>
                <a:schemeClr val="tx2"/>
              </a:solidFill>
              <a:latin typeface="楷体_GB2312" pitchFamily="49" charset="-122"/>
            </a:endParaRPr>
          </a:p>
        </p:txBody>
      </p:sp>
      <p:sp>
        <p:nvSpPr>
          <p:cNvPr id="43022" name="Line 14"/>
          <p:cNvSpPr>
            <a:spLocks noChangeShapeType="1"/>
          </p:cNvSpPr>
          <p:nvPr/>
        </p:nvSpPr>
        <p:spPr bwMode="auto">
          <a:xfrm flipH="1" flipV="1">
            <a:off x="7574211" y="1827436"/>
            <a:ext cx="3175" cy="768350"/>
          </a:xfrm>
          <a:prstGeom prst="line">
            <a:avLst/>
          </a:prstGeom>
          <a:noFill/>
          <a:ln w="28575">
            <a:solidFill>
              <a:srgbClr val="FF0000"/>
            </a:solidFill>
            <a:round/>
            <a:headEnd/>
            <a:tailEnd type="arrow"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23" name="Freeform 15"/>
          <p:cNvSpPr>
            <a:spLocks/>
          </p:cNvSpPr>
          <p:nvPr/>
        </p:nvSpPr>
        <p:spPr bwMode="auto">
          <a:xfrm>
            <a:off x="1705224" y="3164111"/>
            <a:ext cx="434975" cy="576263"/>
          </a:xfrm>
          <a:custGeom>
            <a:avLst/>
            <a:gdLst>
              <a:gd name="T0" fmla="*/ 0 w 700"/>
              <a:gd name="T1" fmla="*/ 0 h 456"/>
              <a:gd name="T2" fmla="*/ 0 w 700"/>
              <a:gd name="T3" fmla="*/ 2147483647 h 456"/>
              <a:gd name="T4" fmla="*/ 2147483647 w 700"/>
              <a:gd name="T5" fmla="*/ 2147483647 h 456"/>
              <a:gd name="T6" fmla="*/ 0 60000 65536"/>
              <a:gd name="T7" fmla="*/ 0 60000 65536"/>
              <a:gd name="T8" fmla="*/ 0 60000 65536"/>
              <a:gd name="T9" fmla="*/ 0 w 700"/>
              <a:gd name="T10" fmla="*/ 0 h 456"/>
              <a:gd name="T11" fmla="*/ 700 w 700"/>
              <a:gd name="T12" fmla="*/ 456 h 456"/>
            </a:gdLst>
            <a:ahLst/>
            <a:cxnLst>
              <a:cxn ang="T6">
                <a:pos x="T0" y="T1"/>
              </a:cxn>
              <a:cxn ang="T7">
                <a:pos x="T2" y="T3"/>
              </a:cxn>
              <a:cxn ang="T8">
                <a:pos x="T4" y="T5"/>
              </a:cxn>
            </a:cxnLst>
            <a:rect l="T9" t="T10" r="T11" b="T12"/>
            <a:pathLst>
              <a:path w="700" h="456">
                <a:moveTo>
                  <a:pt x="0" y="0"/>
                </a:moveTo>
                <a:lnTo>
                  <a:pt x="0" y="456"/>
                </a:lnTo>
                <a:lnTo>
                  <a:pt x="700" y="456"/>
                </a:lnTo>
              </a:path>
            </a:pathLst>
          </a:custGeom>
          <a:noFill/>
          <a:ln w="28575">
            <a:solidFill>
              <a:srgbClr val="FF0000"/>
            </a:solidFill>
            <a:round/>
            <a:headEnd/>
            <a:tailEnd type="arrow"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24" name="Freeform 16"/>
          <p:cNvSpPr>
            <a:spLocks/>
          </p:cNvSpPr>
          <p:nvPr/>
        </p:nvSpPr>
        <p:spPr bwMode="auto">
          <a:xfrm>
            <a:off x="1344861" y="3167286"/>
            <a:ext cx="776288" cy="1314450"/>
          </a:xfrm>
          <a:custGeom>
            <a:avLst/>
            <a:gdLst>
              <a:gd name="T0" fmla="*/ 0 w 700"/>
              <a:gd name="T1" fmla="*/ 0 h 456"/>
              <a:gd name="T2" fmla="*/ 0 w 700"/>
              <a:gd name="T3" fmla="*/ 2147483647 h 456"/>
              <a:gd name="T4" fmla="*/ 2147483647 w 700"/>
              <a:gd name="T5" fmla="*/ 2147483647 h 456"/>
              <a:gd name="T6" fmla="*/ 0 60000 65536"/>
              <a:gd name="T7" fmla="*/ 0 60000 65536"/>
              <a:gd name="T8" fmla="*/ 0 60000 65536"/>
              <a:gd name="T9" fmla="*/ 0 w 700"/>
              <a:gd name="T10" fmla="*/ 0 h 456"/>
              <a:gd name="T11" fmla="*/ 700 w 700"/>
              <a:gd name="T12" fmla="*/ 456 h 456"/>
            </a:gdLst>
            <a:ahLst/>
            <a:cxnLst>
              <a:cxn ang="T6">
                <a:pos x="T0" y="T1"/>
              </a:cxn>
              <a:cxn ang="T7">
                <a:pos x="T2" y="T3"/>
              </a:cxn>
              <a:cxn ang="T8">
                <a:pos x="T4" y="T5"/>
              </a:cxn>
            </a:cxnLst>
            <a:rect l="T9" t="T10" r="T11" b="T12"/>
            <a:pathLst>
              <a:path w="700" h="456">
                <a:moveTo>
                  <a:pt x="0" y="0"/>
                </a:moveTo>
                <a:lnTo>
                  <a:pt x="0" y="456"/>
                </a:lnTo>
                <a:lnTo>
                  <a:pt x="700" y="456"/>
                </a:lnTo>
              </a:path>
            </a:pathLst>
          </a:custGeom>
          <a:noFill/>
          <a:ln w="28575">
            <a:solidFill>
              <a:srgbClr val="FF0000"/>
            </a:solidFill>
            <a:round/>
            <a:headEnd/>
            <a:tailEnd type="arrow"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25" name="Freeform 17"/>
          <p:cNvSpPr>
            <a:spLocks/>
          </p:cNvSpPr>
          <p:nvPr/>
        </p:nvSpPr>
        <p:spPr bwMode="auto">
          <a:xfrm>
            <a:off x="900361" y="3154586"/>
            <a:ext cx="1239838" cy="2184400"/>
          </a:xfrm>
          <a:custGeom>
            <a:avLst/>
            <a:gdLst>
              <a:gd name="T0" fmla="*/ 0 w 700"/>
              <a:gd name="T1" fmla="*/ 0 h 456"/>
              <a:gd name="T2" fmla="*/ 0 w 700"/>
              <a:gd name="T3" fmla="*/ 2147483647 h 456"/>
              <a:gd name="T4" fmla="*/ 2147483647 w 700"/>
              <a:gd name="T5" fmla="*/ 2147483647 h 456"/>
              <a:gd name="T6" fmla="*/ 0 60000 65536"/>
              <a:gd name="T7" fmla="*/ 0 60000 65536"/>
              <a:gd name="T8" fmla="*/ 0 60000 65536"/>
              <a:gd name="T9" fmla="*/ 0 w 700"/>
              <a:gd name="T10" fmla="*/ 0 h 456"/>
              <a:gd name="T11" fmla="*/ 700 w 700"/>
              <a:gd name="T12" fmla="*/ 456 h 456"/>
            </a:gdLst>
            <a:ahLst/>
            <a:cxnLst>
              <a:cxn ang="T6">
                <a:pos x="T0" y="T1"/>
              </a:cxn>
              <a:cxn ang="T7">
                <a:pos x="T2" y="T3"/>
              </a:cxn>
              <a:cxn ang="T8">
                <a:pos x="T4" y="T5"/>
              </a:cxn>
            </a:cxnLst>
            <a:rect l="T9" t="T10" r="T11" b="T12"/>
            <a:pathLst>
              <a:path w="700" h="456">
                <a:moveTo>
                  <a:pt x="0" y="0"/>
                </a:moveTo>
                <a:lnTo>
                  <a:pt x="0" y="456"/>
                </a:lnTo>
                <a:lnTo>
                  <a:pt x="700" y="456"/>
                </a:lnTo>
              </a:path>
            </a:pathLst>
          </a:custGeom>
          <a:noFill/>
          <a:ln w="28575">
            <a:solidFill>
              <a:srgbClr val="FF0000"/>
            </a:solidFill>
            <a:round/>
            <a:headEnd/>
            <a:tailEnd type="arrow"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26" name="Text Box 18"/>
          <p:cNvSpPr txBox="1">
            <a:spLocks noChangeArrowheads="1"/>
          </p:cNvSpPr>
          <p:nvPr/>
        </p:nvSpPr>
        <p:spPr bwMode="auto">
          <a:xfrm>
            <a:off x="2197349" y="3470499"/>
            <a:ext cx="11017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a:solidFill>
                  <a:schemeClr val="tx2"/>
                </a:solidFill>
              </a:rPr>
              <a:t>直流</a:t>
            </a:r>
          </a:p>
          <a:p>
            <a:pPr eaLnBrk="1" hangingPunct="1"/>
            <a:r>
              <a:rPr lang="zh-CN" altLang="en-US" sz="2000" b="1">
                <a:solidFill>
                  <a:schemeClr val="tx2"/>
                </a:solidFill>
              </a:rPr>
              <a:t>分量</a:t>
            </a:r>
            <a:endParaRPr lang="zh-CN" altLang="en-US" sz="4400" b="1">
              <a:solidFill>
                <a:schemeClr val="tx2"/>
              </a:solidFill>
            </a:endParaRPr>
          </a:p>
        </p:txBody>
      </p:sp>
      <p:sp>
        <p:nvSpPr>
          <p:cNvPr id="43027" name="Text Box 19"/>
          <p:cNvSpPr txBox="1">
            <a:spLocks noChangeArrowheads="1"/>
          </p:cNvSpPr>
          <p:nvPr/>
        </p:nvSpPr>
        <p:spPr bwMode="auto">
          <a:xfrm>
            <a:off x="2197349" y="4221386"/>
            <a:ext cx="11620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a:solidFill>
                  <a:schemeClr val="tx2"/>
                </a:solidFill>
              </a:rPr>
              <a:t>一次</a:t>
            </a:r>
          </a:p>
          <a:p>
            <a:pPr eaLnBrk="1" hangingPunct="1"/>
            <a:r>
              <a:rPr lang="zh-CN" altLang="en-US" sz="2000" b="1">
                <a:solidFill>
                  <a:schemeClr val="tx2"/>
                </a:solidFill>
              </a:rPr>
              <a:t>谐波</a:t>
            </a:r>
            <a:endParaRPr lang="zh-CN" altLang="en-US" sz="4400" b="1">
              <a:solidFill>
                <a:schemeClr val="tx2"/>
              </a:solidFill>
            </a:endParaRPr>
          </a:p>
        </p:txBody>
      </p:sp>
      <p:sp>
        <p:nvSpPr>
          <p:cNvPr id="43028" name="Text Box 20"/>
          <p:cNvSpPr txBox="1">
            <a:spLocks noChangeArrowheads="1"/>
          </p:cNvSpPr>
          <p:nvPr/>
        </p:nvSpPr>
        <p:spPr bwMode="auto">
          <a:xfrm>
            <a:off x="2197349" y="5045299"/>
            <a:ext cx="85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a:solidFill>
                  <a:schemeClr val="tx2"/>
                </a:solidFill>
              </a:rPr>
              <a:t>二次</a:t>
            </a:r>
          </a:p>
          <a:p>
            <a:pPr eaLnBrk="1" hangingPunct="1"/>
            <a:r>
              <a:rPr lang="zh-CN" altLang="en-US" sz="2000" b="1">
                <a:solidFill>
                  <a:schemeClr val="tx2"/>
                </a:solidFill>
              </a:rPr>
              <a:t>谐波</a:t>
            </a:r>
            <a:endParaRPr lang="zh-CN" altLang="en-US" sz="4400" b="1">
              <a:solidFill>
                <a:schemeClr val="tx2"/>
              </a:solidFill>
            </a:endParaRPr>
          </a:p>
        </p:txBody>
      </p:sp>
      <p:sp>
        <p:nvSpPr>
          <p:cNvPr id="105490" name="Text Box 21"/>
          <p:cNvSpPr txBox="1">
            <a:spLocks noChangeArrowheads="1"/>
          </p:cNvSpPr>
          <p:nvPr/>
        </p:nvSpPr>
        <p:spPr bwMode="auto">
          <a:xfrm>
            <a:off x="1616324" y="5043711"/>
            <a:ext cx="60166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1000"/>
              <a:t>…</a:t>
            </a:r>
            <a:endParaRPr lang="en-US" altLang="zh-CN"/>
          </a:p>
        </p:txBody>
      </p:sp>
      <p:sp>
        <p:nvSpPr>
          <p:cNvPr id="43030" name="Rectangle 22"/>
          <p:cNvSpPr>
            <a:spLocks noChangeArrowheads="1"/>
          </p:cNvSpPr>
          <p:nvPr/>
        </p:nvSpPr>
        <p:spPr bwMode="auto">
          <a:xfrm>
            <a:off x="3602286" y="3257774"/>
            <a:ext cx="1503363" cy="75723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000" b="1">
                <a:solidFill>
                  <a:schemeClr val="tx2"/>
                </a:solidFill>
                <a:latin typeface="楷体_GB2312" pitchFamily="49" charset="-122"/>
              </a:rPr>
              <a:t>直流电路</a:t>
            </a:r>
          </a:p>
          <a:p>
            <a:pPr algn="ctr"/>
            <a:r>
              <a:rPr lang="zh-CN" altLang="en-US" sz="2000" b="1">
                <a:solidFill>
                  <a:schemeClr val="tx2"/>
                </a:solidFill>
                <a:latin typeface="楷体_GB2312" pitchFamily="49" charset="-122"/>
              </a:rPr>
              <a:t>分析</a:t>
            </a:r>
            <a:endParaRPr lang="zh-CN" altLang="en-US" sz="4400" b="1">
              <a:solidFill>
                <a:schemeClr val="tx2"/>
              </a:solidFill>
              <a:latin typeface="楷体_GB2312" pitchFamily="49" charset="-122"/>
            </a:endParaRPr>
          </a:p>
        </p:txBody>
      </p:sp>
      <p:sp>
        <p:nvSpPr>
          <p:cNvPr id="43031" name="AutoShape 23"/>
          <p:cNvSpPr>
            <a:spLocks noChangeArrowheads="1"/>
          </p:cNvSpPr>
          <p:nvPr/>
        </p:nvSpPr>
        <p:spPr bwMode="auto">
          <a:xfrm>
            <a:off x="3988049" y="2197324"/>
            <a:ext cx="690562" cy="908050"/>
          </a:xfrm>
          <a:prstGeom prst="downArrow">
            <a:avLst>
              <a:gd name="adj1" fmla="val 50000"/>
              <a:gd name="adj2" fmla="val 32874"/>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32" name="Line 24"/>
          <p:cNvSpPr>
            <a:spLocks noChangeShapeType="1"/>
          </p:cNvSpPr>
          <p:nvPr/>
        </p:nvSpPr>
        <p:spPr bwMode="auto">
          <a:xfrm>
            <a:off x="2913311" y="3714974"/>
            <a:ext cx="657225" cy="12700"/>
          </a:xfrm>
          <a:prstGeom prst="line">
            <a:avLst/>
          </a:prstGeom>
          <a:noFill/>
          <a:ln w="28575">
            <a:solidFill>
              <a:srgbClr val="FF0000"/>
            </a:solidFill>
            <a:round/>
            <a:headEnd/>
            <a:tailEnd type="arrow"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3" name="Rectangle 25"/>
          <p:cNvSpPr>
            <a:spLocks noChangeArrowheads="1"/>
          </p:cNvSpPr>
          <p:nvPr/>
        </p:nvSpPr>
        <p:spPr bwMode="auto">
          <a:xfrm>
            <a:off x="3245099" y="4073749"/>
            <a:ext cx="2243137" cy="7620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000" b="1">
                <a:solidFill>
                  <a:schemeClr val="tx2"/>
                </a:solidFill>
                <a:latin typeface="Times New Roman" pitchFamily="18" charset="0"/>
                <a:cs typeface="Times New Roman" pitchFamily="18" charset="0"/>
              </a:rPr>
              <a:t>频率 </a:t>
            </a:r>
            <a:r>
              <a:rPr lang="en-US" altLang="zh-CN" sz="2000" b="1" i="1">
                <a:solidFill>
                  <a:schemeClr val="tx2"/>
                </a:solidFill>
                <a:latin typeface="Times New Roman" pitchFamily="18" charset="0"/>
                <a:cs typeface="Times New Roman" pitchFamily="18" charset="0"/>
              </a:rPr>
              <a:t>f </a:t>
            </a:r>
            <a:r>
              <a:rPr lang="zh-CN" altLang="en-US" sz="2000" b="1">
                <a:solidFill>
                  <a:schemeClr val="tx2"/>
                </a:solidFill>
                <a:latin typeface="Times New Roman" pitchFamily="18" charset="0"/>
                <a:cs typeface="Times New Roman" pitchFamily="18" charset="0"/>
              </a:rPr>
              <a:t>的正</a:t>
            </a:r>
          </a:p>
          <a:p>
            <a:pPr algn="ctr"/>
            <a:r>
              <a:rPr lang="zh-CN" altLang="en-US" sz="2000" b="1">
                <a:solidFill>
                  <a:schemeClr val="tx2"/>
                </a:solidFill>
                <a:latin typeface="Times New Roman" pitchFamily="18" charset="0"/>
                <a:cs typeface="Times New Roman" pitchFamily="18" charset="0"/>
              </a:rPr>
              <a:t>弦稳态电路</a:t>
            </a:r>
            <a:endParaRPr lang="zh-CN" altLang="en-US" sz="4400" b="1">
              <a:solidFill>
                <a:schemeClr val="tx2"/>
              </a:solidFill>
              <a:latin typeface="Times New Roman" pitchFamily="18" charset="0"/>
              <a:cs typeface="Times New Roman" pitchFamily="18" charset="0"/>
            </a:endParaRPr>
          </a:p>
        </p:txBody>
      </p:sp>
      <p:sp>
        <p:nvSpPr>
          <p:cNvPr id="43034" name="Rectangle 26"/>
          <p:cNvSpPr>
            <a:spLocks noChangeArrowheads="1"/>
          </p:cNvSpPr>
          <p:nvPr/>
        </p:nvSpPr>
        <p:spPr bwMode="auto">
          <a:xfrm>
            <a:off x="3194299" y="4934174"/>
            <a:ext cx="2343150" cy="72548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000" b="1">
                <a:solidFill>
                  <a:schemeClr val="tx2"/>
                </a:solidFill>
                <a:latin typeface="Times New Roman" pitchFamily="18" charset="0"/>
                <a:cs typeface="Times New Roman" pitchFamily="18" charset="0"/>
              </a:rPr>
              <a:t>频率</a:t>
            </a:r>
            <a:r>
              <a:rPr lang="en-US" altLang="zh-CN" sz="2000" b="1">
                <a:solidFill>
                  <a:schemeClr val="tx2"/>
                </a:solidFill>
                <a:latin typeface="Times New Roman" pitchFamily="18" charset="0"/>
                <a:cs typeface="Times New Roman" pitchFamily="18" charset="0"/>
              </a:rPr>
              <a:t>2</a:t>
            </a:r>
            <a:r>
              <a:rPr lang="en-US" altLang="zh-CN" sz="2000" b="1" i="1">
                <a:solidFill>
                  <a:schemeClr val="tx2"/>
                </a:solidFill>
                <a:latin typeface="Times New Roman" pitchFamily="18" charset="0"/>
                <a:cs typeface="Times New Roman" pitchFamily="18" charset="0"/>
              </a:rPr>
              <a:t>f </a:t>
            </a:r>
            <a:r>
              <a:rPr lang="zh-CN" altLang="en-US" sz="2000" b="1">
                <a:solidFill>
                  <a:schemeClr val="tx2"/>
                </a:solidFill>
                <a:latin typeface="Times New Roman" pitchFamily="18" charset="0"/>
                <a:cs typeface="Times New Roman" pitchFamily="18" charset="0"/>
              </a:rPr>
              <a:t>的正</a:t>
            </a:r>
          </a:p>
          <a:p>
            <a:pPr algn="ctr"/>
            <a:r>
              <a:rPr lang="zh-CN" altLang="en-US" sz="2000" b="1">
                <a:solidFill>
                  <a:schemeClr val="tx2"/>
                </a:solidFill>
                <a:latin typeface="Times New Roman" pitchFamily="18" charset="0"/>
                <a:cs typeface="Times New Roman" pitchFamily="18" charset="0"/>
              </a:rPr>
              <a:t>弦稳态电路</a:t>
            </a:r>
            <a:endParaRPr lang="zh-CN" altLang="en-US" sz="4400" b="1">
              <a:solidFill>
                <a:schemeClr val="tx2"/>
              </a:solidFill>
              <a:latin typeface="Times New Roman" pitchFamily="18" charset="0"/>
              <a:cs typeface="Times New Roman" pitchFamily="18" charset="0"/>
            </a:endParaRPr>
          </a:p>
        </p:txBody>
      </p:sp>
      <p:sp>
        <p:nvSpPr>
          <p:cNvPr id="43035" name="Line 27"/>
          <p:cNvSpPr>
            <a:spLocks noChangeShapeType="1"/>
          </p:cNvSpPr>
          <p:nvPr/>
        </p:nvSpPr>
        <p:spPr bwMode="auto">
          <a:xfrm>
            <a:off x="2956174" y="4476974"/>
            <a:ext cx="288925" cy="12700"/>
          </a:xfrm>
          <a:prstGeom prst="line">
            <a:avLst/>
          </a:prstGeom>
          <a:noFill/>
          <a:ln w="28575">
            <a:solidFill>
              <a:srgbClr val="FF0000"/>
            </a:solidFill>
            <a:round/>
            <a:headEnd/>
            <a:tailEnd type="arrow"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6" name="Line 28"/>
          <p:cNvSpPr>
            <a:spLocks noChangeShapeType="1"/>
          </p:cNvSpPr>
          <p:nvPr/>
        </p:nvSpPr>
        <p:spPr bwMode="auto">
          <a:xfrm>
            <a:off x="2924424" y="5304061"/>
            <a:ext cx="290512" cy="12700"/>
          </a:xfrm>
          <a:prstGeom prst="line">
            <a:avLst/>
          </a:prstGeom>
          <a:noFill/>
          <a:ln w="28575">
            <a:solidFill>
              <a:srgbClr val="FF0000"/>
            </a:solidFill>
            <a:round/>
            <a:headEnd/>
            <a:tailEnd type="arrow"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8" name="Line 30"/>
          <p:cNvSpPr>
            <a:spLocks noChangeShapeType="1"/>
          </p:cNvSpPr>
          <p:nvPr/>
        </p:nvSpPr>
        <p:spPr bwMode="auto">
          <a:xfrm>
            <a:off x="5078661" y="3711799"/>
            <a:ext cx="966788" cy="3175"/>
          </a:xfrm>
          <a:prstGeom prst="line">
            <a:avLst/>
          </a:prstGeom>
          <a:noFill/>
          <a:ln w="28575">
            <a:solidFill>
              <a:srgbClr val="FF0000"/>
            </a:solidFill>
            <a:round/>
            <a:headEnd/>
            <a:tailEnd type="arrow"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39" name="Text Box 31"/>
          <p:cNvSpPr txBox="1">
            <a:spLocks noChangeArrowheads="1"/>
          </p:cNvSpPr>
          <p:nvPr/>
        </p:nvSpPr>
        <p:spPr bwMode="auto">
          <a:xfrm>
            <a:off x="5927974" y="3467324"/>
            <a:ext cx="14827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a:solidFill>
                  <a:schemeClr val="tx2"/>
                </a:solidFill>
              </a:rPr>
              <a:t>直流响</a:t>
            </a:r>
          </a:p>
          <a:p>
            <a:pPr eaLnBrk="1" hangingPunct="1"/>
            <a:r>
              <a:rPr lang="zh-CN" altLang="en-US" sz="2000" b="1">
                <a:solidFill>
                  <a:schemeClr val="tx2"/>
                </a:solidFill>
              </a:rPr>
              <a:t>应分量</a:t>
            </a:r>
            <a:endParaRPr lang="zh-CN" altLang="en-US" sz="4400" b="1">
              <a:solidFill>
                <a:schemeClr val="tx2"/>
              </a:solidFill>
            </a:endParaRPr>
          </a:p>
        </p:txBody>
      </p:sp>
      <p:sp>
        <p:nvSpPr>
          <p:cNvPr id="43040" name="Text Box 32"/>
          <p:cNvSpPr txBox="1">
            <a:spLocks noChangeArrowheads="1"/>
          </p:cNvSpPr>
          <p:nvPr/>
        </p:nvSpPr>
        <p:spPr bwMode="auto">
          <a:xfrm>
            <a:off x="5872411" y="4194399"/>
            <a:ext cx="187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a:solidFill>
                  <a:schemeClr val="tx2"/>
                </a:solidFill>
              </a:rPr>
              <a:t>一次谐波</a:t>
            </a:r>
          </a:p>
          <a:p>
            <a:pPr eaLnBrk="1" hangingPunct="1"/>
            <a:r>
              <a:rPr lang="zh-CN" altLang="en-US" sz="2000" b="1">
                <a:solidFill>
                  <a:schemeClr val="tx2"/>
                </a:solidFill>
              </a:rPr>
              <a:t>响应分量</a:t>
            </a:r>
            <a:endParaRPr lang="zh-CN" altLang="en-US" sz="4400" b="1">
              <a:solidFill>
                <a:schemeClr val="tx2"/>
              </a:solidFill>
            </a:endParaRPr>
          </a:p>
        </p:txBody>
      </p:sp>
      <p:sp>
        <p:nvSpPr>
          <p:cNvPr id="43041" name="Text Box 33"/>
          <p:cNvSpPr txBox="1">
            <a:spLocks noChangeArrowheads="1"/>
          </p:cNvSpPr>
          <p:nvPr/>
        </p:nvSpPr>
        <p:spPr bwMode="auto">
          <a:xfrm>
            <a:off x="5800974" y="5048474"/>
            <a:ext cx="18796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a:solidFill>
                  <a:schemeClr val="tx2"/>
                </a:solidFill>
              </a:rPr>
              <a:t>二次谐波</a:t>
            </a:r>
          </a:p>
          <a:p>
            <a:pPr eaLnBrk="1" hangingPunct="1"/>
            <a:r>
              <a:rPr lang="zh-CN" altLang="en-US" sz="2000" b="1">
                <a:solidFill>
                  <a:schemeClr val="tx2"/>
                </a:solidFill>
              </a:rPr>
              <a:t>响应分量</a:t>
            </a:r>
            <a:endParaRPr lang="zh-CN" altLang="en-US" sz="4400" b="1">
              <a:solidFill>
                <a:schemeClr val="tx2"/>
              </a:solidFill>
            </a:endParaRPr>
          </a:p>
        </p:txBody>
      </p:sp>
      <p:sp>
        <p:nvSpPr>
          <p:cNvPr id="43042" name="Line 34"/>
          <p:cNvSpPr>
            <a:spLocks noChangeShapeType="1"/>
          </p:cNvSpPr>
          <p:nvPr/>
        </p:nvSpPr>
        <p:spPr bwMode="auto">
          <a:xfrm flipV="1">
            <a:off x="5491411" y="4465861"/>
            <a:ext cx="347663" cy="3175"/>
          </a:xfrm>
          <a:prstGeom prst="line">
            <a:avLst/>
          </a:prstGeom>
          <a:noFill/>
          <a:ln w="28575">
            <a:solidFill>
              <a:srgbClr val="FF0000"/>
            </a:solidFill>
            <a:round/>
            <a:headEnd/>
            <a:tailEnd type="arrow"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3" name="Line 35"/>
          <p:cNvSpPr>
            <a:spLocks noChangeShapeType="1"/>
          </p:cNvSpPr>
          <p:nvPr/>
        </p:nvSpPr>
        <p:spPr bwMode="auto">
          <a:xfrm flipV="1">
            <a:off x="5542211" y="5304061"/>
            <a:ext cx="347663" cy="3175"/>
          </a:xfrm>
          <a:prstGeom prst="line">
            <a:avLst/>
          </a:prstGeom>
          <a:noFill/>
          <a:ln w="28575">
            <a:solidFill>
              <a:srgbClr val="FF0000"/>
            </a:solidFill>
            <a:round/>
            <a:headEnd/>
            <a:tailEnd type="arrow"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044" name="Freeform 36"/>
          <p:cNvSpPr>
            <a:spLocks/>
          </p:cNvSpPr>
          <p:nvPr/>
        </p:nvSpPr>
        <p:spPr bwMode="auto">
          <a:xfrm rot="-5400000">
            <a:off x="6858248" y="3291112"/>
            <a:ext cx="563563" cy="265112"/>
          </a:xfrm>
          <a:custGeom>
            <a:avLst/>
            <a:gdLst>
              <a:gd name="T0" fmla="*/ 0 w 700"/>
              <a:gd name="T1" fmla="*/ 0 h 456"/>
              <a:gd name="T2" fmla="*/ 0 w 700"/>
              <a:gd name="T3" fmla="*/ 2147483647 h 456"/>
              <a:gd name="T4" fmla="*/ 2147483647 w 700"/>
              <a:gd name="T5" fmla="*/ 2147483647 h 456"/>
              <a:gd name="T6" fmla="*/ 0 60000 65536"/>
              <a:gd name="T7" fmla="*/ 0 60000 65536"/>
              <a:gd name="T8" fmla="*/ 0 60000 65536"/>
              <a:gd name="T9" fmla="*/ 0 w 700"/>
              <a:gd name="T10" fmla="*/ 0 h 456"/>
              <a:gd name="T11" fmla="*/ 700 w 700"/>
              <a:gd name="T12" fmla="*/ 456 h 456"/>
            </a:gdLst>
            <a:ahLst/>
            <a:cxnLst>
              <a:cxn ang="T6">
                <a:pos x="T0" y="T1"/>
              </a:cxn>
              <a:cxn ang="T7">
                <a:pos x="T2" y="T3"/>
              </a:cxn>
              <a:cxn ang="T8">
                <a:pos x="T4" y="T5"/>
              </a:cxn>
            </a:cxnLst>
            <a:rect l="T9" t="T10" r="T11" b="T12"/>
            <a:pathLst>
              <a:path w="700" h="456">
                <a:moveTo>
                  <a:pt x="0" y="0"/>
                </a:moveTo>
                <a:lnTo>
                  <a:pt x="0" y="456"/>
                </a:lnTo>
                <a:lnTo>
                  <a:pt x="700" y="456"/>
                </a:lnTo>
              </a:path>
            </a:pathLst>
          </a:custGeom>
          <a:noFill/>
          <a:ln w="28575">
            <a:solidFill>
              <a:srgbClr val="FF0000"/>
            </a:solidFill>
            <a:round/>
            <a:headEnd/>
            <a:tailEnd type="arrow"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45" name="Freeform 37"/>
          <p:cNvSpPr>
            <a:spLocks/>
          </p:cNvSpPr>
          <p:nvPr/>
        </p:nvSpPr>
        <p:spPr bwMode="auto">
          <a:xfrm rot="-5400000">
            <a:off x="6740774" y="3641948"/>
            <a:ext cx="1347788" cy="347663"/>
          </a:xfrm>
          <a:custGeom>
            <a:avLst/>
            <a:gdLst>
              <a:gd name="T0" fmla="*/ 0 w 700"/>
              <a:gd name="T1" fmla="*/ 0 h 456"/>
              <a:gd name="T2" fmla="*/ 0 w 700"/>
              <a:gd name="T3" fmla="*/ 2147483647 h 456"/>
              <a:gd name="T4" fmla="*/ 2147483647 w 700"/>
              <a:gd name="T5" fmla="*/ 2147483647 h 456"/>
              <a:gd name="T6" fmla="*/ 0 60000 65536"/>
              <a:gd name="T7" fmla="*/ 0 60000 65536"/>
              <a:gd name="T8" fmla="*/ 0 60000 65536"/>
              <a:gd name="T9" fmla="*/ 0 w 700"/>
              <a:gd name="T10" fmla="*/ 0 h 456"/>
              <a:gd name="T11" fmla="*/ 700 w 700"/>
              <a:gd name="T12" fmla="*/ 456 h 456"/>
            </a:gdLst>
            <a:ahLst/>
            <a:cxnLst>
              <a:cxn ang="T6">
                <a:pos x="T0" y="T1"/>
              </a:cxn>
              <a:cxn ang="T7">
                <a:pos x="T2" y="T3"/>
              </a:cxn>
              <a:cxn ang="T8">
                <a:pos x="T4" y="T5"/>
              </a:cxn>
            </a:cxnLst>
            <a:rect l="T9" t="T10" r="T11" b="T12"/>
            <a:pathLst>
              <a:path w="700" h="456">
                <a:moveTo>
                  <a:pt x="0" y="0"/>
                </a:moveTo>
                <a:lnTo>
                  <a:pt x="0" y="456"/>
                </a:lnTo>
                <a:lnTo>
                  <a:pt x="700" y="456"/>
                </a:lnTo>
              </a:path>
            </a:pathLst>
          </a:custGeom>
          <a:noFill/>
          <a:ln w="28575">
            <a:solidFill>
              <a:srgbClr val="FF0000"/>
            </a:solidFill>
            <a:round/>
            <a:headEnd/>
            <a:tailEnd type="arrow"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3046" name="Freeform 38"/>
          <p:cNvSpPr>
            <a:spLocks/>
          </p:cNvSpPr>
          <p:nvPr/>
        </p:nvSpPr>
        <p:spPr bwMode="auto">
          <a:xfrm rot="-5400000">
            <a:off x="6532811" y="3819749"/>
            <a:ext cx="2181225" cy="787400"/>
          </a:xfrm>
          <a:custGeom>
            <a:avLst/>
            <a:gdLst>
              <a:gd name="T0" fmla="*/ 0 w 700"/>
              <a:gd name="T1" fmla="*/ 0 h 456"/>
              <a:gd name="T2" fmla="*/ 0 w 700"/>
              <a:gd name="T3" fmla="*/ 2147483647 h 456"/>
              <a:gd name="T4" fmla="*/ 2147483647 w 700"/>
              <a:gd name="T5" fmla="*/ 2147483647 h 456"/>
              <a:gd name="T6" fmla="*/ 0 60000 65536"/>
              <a:gd name="T7" fmla="*/ 0 60000 65536"/>
              <a:gd name="T8" fmla="*/ 0 60000 65536"/>
              <a:gd name="T9" fmla="*/ 0 w 700"/>
              <a:gd name="T10" fmla="*/ 0 h 456"/>
              <a:gd name="T11" fmla="*/ 700 w 700"/>
              <a:gd name="T12" fmla="*/ 456 h 456"/>
            </a:gdLst>
            <a:ahLst/>
            <a:cxnLst>
              <a:cxn ang="T6">
                <a:pos x="T0" y="T1"/>
              </a:cxn>
              <a:cxn ang="T7">
                <a:pos x="T2" y="T3"/>
              </a:cxn>
              <a:cxn ang="T8">
                <a:pos x="T4" y="T5"/>
              </a:cxn>
            </a:cxnLst>
            <a:rect l="T9" t="T10" r="T11" b="T12"/>
            <a:pathLst>
              <a:path w="700" h="456">
                <a:moveTo>
                  <a:pt x="0" y="0"/>
                </a:moveTo>
                <a:lnTo>
                  <a:pt x="0" y="456"/>
                </a:lnTo>
                <a:lnTo>
                  <a:pt x="700" y="456"/>
                </a:lnTo>
              </a:path>
            </a:pathLst>
          </a:custGeom>
          <a:noFill/>
          <a:ln w="28575">
            <a:solidFill>
              <a:srgbClr val="FF0000"/>
            </a:solidFill>
            <a:round/>
            <a:headEnd/>
            <a:tailEnd type="arrow"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5507" name="Text Box 39"/>
          <p:cNvSpPr txBox="1">
            <a:spLocks noChangeArrowheads="1"/>
          </p:cNvSpPr>
          <p:nvPr/>
        </p:nvSpPr>
        <p:spPr bwMode="auto">
          <a:xfrm>
            <a:off x="4035674" y="5138961"/>
            <a:ext cx="6000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1000"/>
              <a:t>…</a:t>
            </a:r>
            <a:endParaRPr lang="en-US" altLang="zh-CN"/>
          </a:p>
        </p:txBody>
      </p:sp>
      <p:sp>
        <p:nvSpPr>
          <p:cNvPr id="105508" name="Text Box 40"/>
          <p:cNvSpPr txBox="1">
            <a:spLocks noChangeArrowheads="1"/>
          </p:cNvSpPr>
          <p:nvPr/>
        </p:nvSpPr>
        <p:spPr bwMode="auto">
          <a:xfrm>
            <a:off x="6413749" y="5062761"/>
            <a:ext cx="60166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1000"/>
              <a:t>…</a:t>
            </a:r>
            <a:endParaRPr lang="en-US" altLang="zh-CN"/>
          </a:p>
        </p:txBody>
      </p:sp>
      <p:sp>
        <p:nvSpPr>
          <p:cNvPr id="105509" name="Text Box 41"/>
          <p:cNvSpPr txBox="1">
            <a:spLocks noChangeArrowheads="1"/>
          </p:cNvSpPr>
          <p:nvPr/>
        </p:nvSpPr>
        <p:spPr bwMode="auto">
          <a:xfrm>
            <a:off x="901949" y="3578449"/>
            <a:ext cx="48736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1000"/>
              <a:t>…</a:t>
            </a:r>
            <a:endParaRPr lang="en-US" altLang="zh-CN"/>
          </a:p>
        </p:txBody>
      </p:sp>
      <p:sp>
        <p:nvSpPr>
          <p:cNvPr id="105510" name="Text Box 42"/>
          <p:cNvSpPr txBox="1">
            <a:spLocks noChangeArrowheads="1"/>
          </p:cNvSpPr>
          <p:nvPr/>
        </p:nvSpPr>
        <p:spPr bwMode="auto">
          <a:xfrm>
            <a:off x="7786936" y="3578449"/>
            <a:ext cx="5873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000"/>
              <a:t>…</a:t>
            </a:r>
            <a:endParaRPr lang="en-US" altLang="zh-CN"/>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141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3017"/>
                                        </p:tgtEl>
                                        <p:attrNameLst>
                                          <p:attrName>style.visibility</p:attrName>
                                        </p:attrNameLst>
                                      </p:cBhvr>
                                      <p:to>
                                        <p:strVal val="visible"/>
                                      </p:to>
                                    </p:set>
                                    <p:animEffect transition="in" filter="slide(fromBottom)">
                                      <p:cBhvr>
                                        <p:cTn id="7" dur="500"/>
                                        <p:tgtEl>
                                          <p:spTgt spid="43017"/>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3015"/>
                                        </p:tgtEl>
                                        <p:attrNameLst>
                                          <p:attrName>style.visibility</p:attrName>
                                        </p:attrNameLst>
                                      </p:cBhvr>
                                      <p:to>
                                        <p:strVal val="visible"/>
                                      </p:to>
                                    </p:set>
                                    <p:animEffect transition="in" filter="wipe(left)">
                                      <p:cBhvr>
                                        <p:cTn id="11" dur="500"/>
                                        <p:tgtEl>
                                          <p:spTgt spid="43015"/>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43014"/>
                                        </p:tgtEl>
                                        <p:attrNameLst>
                                          <p:attrName>style.visibility</p:attrName>
                                        </p:attrNameLst>
                                      </p:cBhvr>
                                      <p:to>
                                        <p:strVal val="visible"/>
                                      </p:to>
                                    </p:set>
                                  </p:childTnLst>
                                </p:cTn>
                              </p:par>
                            </p:childTnLst>
                          </p:cTn>
                        </p:par>
                        <p:par>
                          <p:cTn id="14" fill="hold" nodeType="afterGroup">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3016"/>
                                        </p:tgtEl>
                                        <p:attrNameLst>
                                          <p:attrName>style.visibility</p:attrName>
                                        </p:attrNameLst>
                                      </p:cBhvr>
                                      <p:to>
                                        <p:strVal val="visible"/>
                                      </p:to>
                                    </p:set>
                                    <p:animEffect transition="in" filter="wipe(left)">
                                      <p:cBhvr>
                                        <p:cTn id="17" dur="500"/>
                                        <p:tgtEl>
                                          <p:spTgt spid="43016"/>
                                        </p:tgtEl>
                                      </p:cBhvr>
                                    </p:animEffect>
                                  </p:childTnLst>
                                </p:cTn>
                              </p:par>
                            </p:childTnLst>
                          </p:cTn>
                        </p:par>
                        <p:par>
                          <p:cTn id="18" fill="hold" nodeType="afterGroup">
                            <p:stCondLst>
                              <p:cond delay="1500"/>
                            </p:stCondLst>
                            <p:childTnLst>
                              <p:par>
                                <p:cTn id="19" presetID="12" presetClass="entr" presetSubtype="2" fill="hold" grpId="0" nodeType="afterEffect">
                                  <p:stCondLst>
                                    <p:cond delay="0"/>
                                  </p:stCondLst>
                                  <p:childTnLst>
                                    <p:set>
                                      <p:cBhvr>
                                        <p:cTn id="20" dur="1" fill="hold">
                                          <p:stCondLst>
                                            <p:cond delay="0"/>
                                          </p:stCondLst>
                                        </p:cTn>
                                        <p:tgtEl>
                                          <p:spTgt spid="43018"/>
                                        </p:tgtEl>
                                        <p:attrNameLst>
                                          <p:attrName>style.visibility</p:attrName>
                                        </p:attrNameLst>
                                      </p:cBhvr>
                                      <p:to>
                                        <p:strVal val="visible"/>
                                      </p:to>
                                    </p:set>
                                    <p:animEffect transition="in" filter="slide(fromRight)">
                                      <p:cBhvr>
                                        <p:cTn id="21" dur="500"/>
                                        <p:tgtEl>
                                          <p:spTgt spid="4301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43019"/>
                                        </p:tgtEl>
                                        <p:attrNameLst>
                                          <p:attrName>style.visibility</p:attrName>
                                        </p:attrNameLst>
                                      </p:cBhvr>
                                      <p:to>
                                        <p:strVal val="visible"/>
                                      </p:to>
                                    </p:set>
                                    <p:animEffect transition="in" filter="wipe(up)">
                                      <p:cBhvr>
                                        <p:cTn id="26" dur="500"/>
                                        <p:tgtEl>
                                          <p:spTgt spid="43019"/>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4302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3023"/>
                                        </p:tgtEl>
                                        <p:attrNameLst>
                                          <p:attrName>style.visibility</p:attrName>
                                        </p:attrNameLst>
                                      </p:cBhvr>
                                      <p:to>
                                        <p:strVal val="visible"/>
                                      </p:to>
                                    </p:set>
                                    <p:animEffect transition="in" filter="wipe(up)">
                                      <p:cBhvr>
                                        <p:cTn id="33" dur="500"/>
                                        <p:tgtEl>
                                          <p:spTgt spid="43023"/>
                                        </p:tgtEl>
                                      </p:cBhvr>
                                    </p:animEffect>
                                  </p:childTnLst>
                                </p:cTn>
                              </p:par>
                            </p:childTnLst>
                          </p:cTn>
                        </p:par>
                        <p:par>
                          <p:cTn id="34" fill="hold" nodeType="afterGroup">
                            <p:stCondLst>
                              <p:cond delay="500"/>
                            </p:stCondLst>
                            <p:childTnLst>
                              <p:par>
                                <p:cTn id="35" presetID="12" presetClass="entr" presetSubtype="2" fill="hold" grpId="0" nodeType="afterEffect">
                                  <p:stCondLst>
                                    <p:cond delay="0"/>
                                  </p:stCondLst>
                                  <p:childTnLst>
                                    <p:set>
                                      <p:cBhvr>
                                        <p:cTn id="36" dur="1" fill="hold">
                                          <p:stCondLst>
                                            <p:cond delay="0"/>
                                          </p:stCondLst>
                                        </p:cTn>
                                        <p:tgtEl>
                                          <p:spTgt spid="43026"/>
                                        </p:tgtEl>
                                        <p:attrNameLst>
                                          <p:attrName>style.visibility</p:attrName>
                                        </p:attrNameLst>
                                      </p:cBhvr>
                                      <p:to>
                                        <p:strVal val="visible"/>
                                      </p:to>
                                    </p:set>
                                    <p:animEffect transition="in" filter="slide(fromRight)">
                                      <p:cBhvr>
                                        <p:cTn id="37" dur="500"/>
                                        <p:tgtEl>
                                          <p:spTgt spid="43026"/>
                                        </p:tgtEl>
                                      </p:cBhvr>
                                    </p:animEffect>
                                  </p:childTnLst>
                                </p:cTn>
                              </p:par>
                            </p:childTnLst>
                          </p:cTn>
                        </p:par>
                        <p:par>
                          <p:cTn id="38" fill="hold" nodeType="afterGroup">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43024"/>
                                        </p:tgtEl>
                                        <p:attrNameLst>
                                          <p:attrName>style.visibility</p:attrName>
                                        </p:attrNameLst>
                                      </p:cBhvr>
                                      <p:to>
                                        <p:strVal val="visible"/>
                                      </p:to>
                                    </p:set>
                                    <p:animEffect transition="in" filter="wipe(up)">
                                      <p:cBhvr>
                                        <p:cTn id="41" dur="500"/>
                                        <p:tgtEl>
                                          <p:spTgt spid="43024"/>
                                        </p:tgtEl>
                                      </p:cBhvr>
                                    </p:animEffect>
                                  </p:childTnLst>
                                </p:cTn>
                              </p:par>
                            </p:childTnLst>
                          </p:cTn>
                        </p:par>
                        <p:par>
                          <p:cTn id="42" fill="hold" nodeType="afterGroup">
                            <p:stCondLst>
                              <p:cond delay="1500"/>
                            </p:stCondLst>
                            <p:childTnLst>
                              <p:par>
                                <p:cTn id="43" presetID="12" presetClass="entr" presetSubtype="2" fill="hold" grpId="0" nodeType="afterEffect">
                                  <p:stCondLst>
                                    <p:cond delay="0"/>
                                  </p:stCondLst>
                                  <p:childTnLst>
                                    <p:set>
                                      <p:cBhvr>
                                        <p:cTn id="44" dur="1" fill="hold">
                                          <p:stCondLst>
                                            <p:cond delay="0"/>
                                          </p:stCondLst>
                                        </p:cTn>
                                        <p:tgtEl>
                                          <p:spTgt spid="43027"/>
                                        </p:tgtEl>
                                        <p:attrNameLst>
                                          <p:attrName>style.visibility</p:attrName>
                                        </p:attrNameLst>
                                      </p:cBhvr>
                                      <p:to>
                                        <p:strVal val="visible"/>
                                      </p:to>
                                    </p:set>
                                    <p:animEffect transition="in" filter="slide(fromRight)">
                                      <p:cBhvr>
                                        <p:cTn id="45" dur="500"/>
                                        <p:tgtEl>
                                          <p:spTgt spid="43027"/>
                                        </p:tgtEl>
                                      </p:cBhvr>
                                    </p:animEffect>
                                  </p:childTnLst>
                                </p:cTn>
                              </p:par>
                            </p:childTnLst>
                          </p:cTn>
                        </p:par>
                        <p:par>
                          <p:cTn id="46" fill="hold" nodeType="afterGroup">
                            <p:stCondLst>
                              <p:cond delay="2000"/>
                            </p:stCondLst>
                            <p:childTnLst>
                              <p:par>
                                <p:cTn id="47" presetID="22" presetClass="entr" presetSubtype="1" fill="hold" grpId="0" nodeType="afterEffect">
                                  <p:stCondLst>
                                    <p:cond delay="0"/>
                                  </p:stCondLst>
                                  <p:childTnLst>
                                    <p:set>
                                      <p:cBhvr>
                                        <p:cTn id="48" dur="1" fill="hold">
                                          <p:stCondLst>
                                            <p:cond delay="0"/>
                                          </p:stCondLst>
                                        </p:cTn>
                                        <p:tgtEl>
                                          <p:spTgt spid="43025"/>
                                        </p:tgtEl>
                                        <p:attrNameLst>
                                          <p:attrName>style.visibility</p:attrName>
                                        </p:attrNameLst>
                                      </p:cBhvr>
                                      <p:to>
                                        <p:strVal val="visible"/>
                                      </p:to>
                                    </p:set>
                                    <p:animEffect transition="in" filter="wipe(up)">
                                      <p:cBhvr>
                                        <p:cTn id="49" dur="500"/>
                                        <p:tgtEl>
                                          <p:spTgt spid="43025"/>
                                        </p:tgtEl>
                                      </p:cBhvr>
                                    </p:animEffect>
                                  </p:childTnLst>
                                </p:cTn>
                              </p:par>
                            </p:childTnLst>
                          </p:cTn>
                        </p:par>
                        <p:par>
                          <p:cTn id="50" fill="hold" nodeType="afterGroup">
                            <p:stCondLst>
                              <p:cond delay="2500"/>
                            </p:stCondLst>
                            <p:childTnLst>
                              <p:par>
                                <p:cTn id="51" presetID="12" presetClass="entr" presetSubtype="2" fill="hold" grpId="0" nodeType="afterEffect">
                                  <p:stCondLst>
                                    <p:cond delay="0"/>
                                  </p:stCondLst>
                                  <p:childTnLst>
                                    <p:set>
                                      <p:cBhvr>
                                        <p:cTn id="52" dur="1" fill="hold">
                                          <p:stCondLst>
                                            <p:cond delay="0"/>
                                          </p:stCondLst>
                                        </p:cTn>
                                        <p:tgtEl>
                                          <p:spTgt spid="43028"/>
                                        </p:tgtEl>
                                        <p:attrNameLst>
                                          <p:attrName>style.visibility</p:attrName>
                                        </p:attrNameLst>
                                      </p:cBhvr>
                                      <p:to>
                                        <p:strVal val="visible"/>
                                      </p:to>
                                    </p:set>
                                    <p:animEffect transition="in" filter="slide(fromRight)">
                                      <p:cBhvr>
                                        <p:cTn id="53" dur="500"/>
                                        <p:tgtEl>
                                          <p:spTgt spid="4302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43031"/>
                                        </p:tgtEl>
                                        <p:attrNameLst>
                                          <p:attrName>style.visibility</p:attrName>
                                        </p:attrNameLst>
                                      </p:cBhvr>
                                      <p:to>
                                        <p:strVal val="visible"/>
                                      </p:to>
                                    </p:set>
                                    <p:animEffect transition="in" filter="wipe(up)">
                                      <p:cBhvr>
                                        <p:cTn id="58" dur="500"/>
                                        <p:tgtEl>
                                          <p:spTgt spid="43031"/>
                                        </p:tgtEl>
                                      </p:cBhvr>
                                    </p:animEffect>
                                  </p:childTnLst>
                                </p:cTn>
                              </p:par>
                            </p:childTnLst>
                          </p:cTn>
                        </p:par>
                        <p:par>
                          <p:cTn id="59" fill="hold" nodeType="afterGroup">
                            <p:stCondLst>
                              <p:cond delay="500"/>
                            </p:stCondLst>
                            <p:childTnLst>
                              <p:par>
                                <p:cTn id="60" presetID="12" presetClass="entr" presetSubtype="4" fill="hold" grpId="0" nodeType="afterEffect">
                                  <p:stCondLst>
                                    <p:cond delay="0"/>
                                  </p:stCondLst>
                                  <p:childTnLst>
                                    <p:set>
                                      <p:cBhvr>
                                        <p:cTn id="61" dur="1" fill="hold">
                                          <p:stCondLst>
                                            <p:cond delay="0"/>
                                          </p:stCondLst>
                                        </p:cTn>
                                        <p:tgtEl>
                                          <p:spTgt spid="43030"/>
                                        </p:tgtEl>
                                        <p:attrNameLst>
                                          <p:attrName>style.visibility</p:attrName>
                                        </p:attrNameLst>
                                      </p:cBhvr>
                                      <p:to>
                                        <p:strVal val="visible"/>
                                      </p:to>
                                    </p:set>
                                    <p:animEffect transition="in" filter="slide(fromBottom)">
                                      <p:cBhvr>
                                        <p:cTn id="62" dur="500"/>
                                        <p:tgtEl>
                                          <p:spTgt spid="43030"/>
                                        </p:tgtEl>
                                      </p:cBhvr>
                                    </p:animEffect>
                                  </p:childTnLst>
                                </p:cTn>
                              </p:par>
                            </p:childTnLst>
                          </p:cTn>
                        </p:par>
                        <p:par>
                          <p:cTn id="63" fill="hold" nodeType="afterGroup">
                            <p:stCondLst>
                              <p:cond delay="1000"/>
                            </p:stCondLst>
                            <p:childTnLst>
                              <p:par>
                                <p:cTn id="64" presetID="12" presetClass="entr" presetSubtype="4" fill="hold" grpId="0" nodeType="afterEffect">
                                  <p:stCondLst>
                                    <p:cond delay="0"/>
                                  </p:stCondLst>
                                  <p:childTnLst>
                                    <p:set>
                                      <p:cBhvr>
                                        <p:cTn id="65" dur="1" fill="hold">
                                          <p:stCondLst>
                                            <p:cond delay="0"/>
                                          </p:stCondLst>
                                        </p:cTn>
                                        <p:tgtEl>
                                          <p:spTgt spid="43033"/>
                                        </p:tgtEl>
                                        <p:attrNameLst>
                                          <p:attrName>style.visibility</p:attrName>
                                        </p:attrNameLst>
                                      </p:cBhvr>
                                      <p:to>
                                        <p:strVal val="visible"/>
                                      </p:to>
                                    </p:set>
                                    <p:animEffect transition="in" filter="slide(fromBottom)">
                                      <p:cBhvr>
                                        <p:cTn id="66" dur="500"/>
                                        <p:tgtEl>
                                          <p:spTgt spid="43033"/>
                                        </p:tgtEl>
                                      </p:cBhvr>
                                    </p:animEffect>
                                  </p:childTnLst>
                                </p:cTn>
                              </p:par>
                            </p:childTnLst>
                          </p:cTn>
                        </p:par>
                        <p:par>
                          <p:cTn id="67" fill="hold" nodeType="afterGroup">
                            <p:stCondLst>
                              <p:cond delay="1500"/>
                            </p:stCondLst>
                            <p:childTnLst>
                              <p:par>
                                <p:cTn id="68" presetID="12" presetClass="entr" presetSubtype="4" fill="hold" grpId="0" nodeType="afterEffect">
                                  <p:stCondLst>
                                    <p:cond delay="0"/>
                                  </p:stCondLst>
                                  <p:childTnLst>
                                    <p:set>
                                      <p:cBhvr>
                                        <p:cTn id="69" dur="1" fill="hold">
                                          <p:stCondLst>
                                            <p:cond delay="0"/>
                                          </p:stCondLst>
                                        </p:cTn>
                                        <p:tgtEl>
                                          <p:spTgt spid="43034"/>
                                        </p:tgtEl>
                                        <p:attrNameLst>
                                          <p:attrName>style.visibility</p:attrName>
                                        </p:attrNameLst>
                                      </p:cBhvr>
                                      <p:to>
                                        <p:strVal val="visible"/>
                                      </p:to>
                                    </p:set>
                                    <p:animEffect transition="in" filter="slide(fromBottom)">
                                      <p:cBhvr>
                                        <p:cTn id="70" dur="500"/>
                                        <p:tgtEl>
                                          <p:spTgt spid="43034"/>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3032"/>
                                        </p:tgtEl>
                                        <p:attrNameLst>
                                          <p:attrName>style.visibility</p:attrName>
                                        </p:attrNameLst>
                                      </p:cBhvr>
                                      <p:to>
                                        <p:strVal val="visible"/>
                                      </p:to>
                                    </p:set>
                                    <p:animEffect transition="in" filter="wipe(left)">
                                      <p:cBhvr>
                                        <p:cTn id="75" dur="500"/>
                                        <p:tgtEl>
                                          <p:spTgt spid="43032"/>
                                        </p:tgtEl>
                                      </p:cBhvr>
                                    </p:animEffect>
                                  </p:childTnLst>
                                </p:cTn>
                              </p:par>
                            </p:childTnLst>
                          </p:cTn>
                        </p:par>
                        <p:par>
                          <p:cTn id="76" fill="hold" nodeType="afterGroup">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43038"/>
                                        </p:tgtEl>
                                        <p:attrNameLst>
                                          <p:attrName>style.visibility</p:attrName>
                                        </p:attrNameLst>
                                      </p:cBhvr>
                                      <p:to>
                                        <p:strVal val="visible"/>
                                      </p:to>
                                    </p:set>
                                    <p:animEffect transition="in" filter="wipe(left)">
                                      <p:cBhvr>
                                        <p:cTn id="79" dur="500"/>
                                        <p:tgtEl>
                                          <p:spTgt spid="43038"/>
                                        </p:tgtEl>
                                      </p:cBhvr>
                                    </p:animEffect>
                                  </p:childTnLst>
                                </p:cTn>
                              </p:par>
                            </p:childTnLst>
                          </p:cTn>
                        </p:par>
                        <p:par>
                          <p:cTn id="80" fill="hold" nodeType="afterGroup">
                            <p:stCondLst>
                              <p:cond delay="1000"/>
                            </p:stCondLst>
                            <p:childTnLst>
                              <p:par>
                                <p:cTn id="81" presetID="12" presetClass="entr" presetSubtype="2" fill="hold" grpId="0" nodeType="afterEffect">
                                  <p:stCondLst>
                                    <p:cond delay="0"/>
                                  </p:stCondLst>
                                  <p:childTnLst>
                                    <p:set>
                                      <p:cBhvr>
                                        <p:cTn id="82" dur="1" fill="hold">
                                          <p:stCondLst>
                                            <p:cond delay="0"/>
                                          </p:stCondLst>
                                        </p:cTn>
                                        <p:tgtEl>
                                          <p:spTgt spid="43039"/>
                                        </p:tgtEl>
                                        <p:attrNameLst>
                                          <p:attrName>style.visibility</p:attrName>
                                        </p:attrNameLst>
                                      </p:cBhvr>
                                      <p:to>
                                        <p:strVal val="visible"/>
                                      </p:to>
                                    </p:set>
                                    <p:animEffect transition="in" filter="slide(fromRight)">
                                      <p:cBhvr>
                                        <p:cTn id="83" dur="500"/>
                                        <p:tgtEl>
                                          <p:spTgt spid="4303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43035"/>
                                        </p:tgtEl>
                                        <p:attrNameLst>
                                          <p:attrName>style.visibility</p:attrName>
                                        </p:attrNameLst>
                                      </p:cBhvr>
                                      <p:to>
                                        <p:strVal val="visible"/>
                                      </p:to>
                                    </p:set>
                                    <p:animEffect transition="in" filter="wipe(left)">
                                      <p:cBhvr>
                                        <p:cTn id="88" dur="500"/>
                                        <p:tgtEl>
                                          <p:spTgt spid="43035"/>
                                        </p:tgtEl>
                                      </p:cBhvr>
                                    </p:animEffect>
                                  </p:childTnLst>
                                </p:cTn>
                              </p:par>
                            </p:childTnLst>
                          </p:cTn>
                        </p:par>
                        <p:par>
                          <p:cTn id="89" fill="hold" nodeType="afterGroup">
                            <p:stCondLst>
                              <p:cond delay="500"/>
                            </p:stCondLst>
                            <p:childTnLst>
                              <p:par>
                                <p:cTn id="90" presetID="22" presetClass="entr" presetSubtype="8" fill="hold" grpId="0" nodeType="afterEffect">
                                  <p:stCondLst>
                                    <p:cond delay="0"/>
                                  </p:stCondLst>
                                  <p:childTnLst>
                                    <p:set>
                                      <p:cBhvr>
                                        <p:cTn id="91" dur="1" fill="hold">
                                          <p:stCondLst>
                                            <p:cond delay="0"/>
                                          </p:stCondLst>
                                        </p:cTn>
                                        <p:tgtEl>
                                          <p:spTgt spid="43042"/>
                                        </p:tgtEl>
                                        <p:attrNameLst>
                                          <p:attrName>style.visibility</p:attrName>
                                        </p:attrNameLst>
                                      </p:cBhvr>
                                      <p:to>
                                        <p:strVal val="visible"/>
                                      </p:to>
                                    </p:set>
                                    <p:animEffect transition="in" filter="wipe(left)">
                                      <p:cBhvr>
                                        <p:cTn id="92" dur="500"/>
                                        <p:tgtEl>
                                          <p:spTgt spid="43042"/>
                                        </p:tgtEl>
                                      </p:cBhvr>
                                    </p:animEffect>
                                  </p:childTnLst>
                                </p:cTn>
                              </p:par>
                            </p:childTnLst>
                          </p:cTn>
                        </p:par>
                        <p:par>
                          <p:cTn id="93" fill="hold" nodeType="afterGroup">
                            <p:stCondLst>
                              <p:cond delay="1000"/>
                            </p:stCondLst>
                            <p:childTnLst>
                              <p:par>
                                <p:cTn id="94" presetID="12" presetClass="entr" presetSubtype="2" fill="hold" grpId="0" nodeType="afterEffect">
                                  <p:stCondLst>
                                    <p:cond delay="0"/>
                                  </p:stCondLst>
                                  <p:childTnLst>
                                    <p:set>
                                      <p:cBhvr>
                                        <p:cTn id="95" dur="1" fill="hold">
                                          <p:stCondLst>
                                            <p:cond delay="0"/>
                                          </p:stCondLst>
                                        </p:cTn>
                                        <p:tgtEl>
                                          <p:spTgt spid="43040"/>
                                        </p:tgtEl>
                                        <p:attrNameLst>
                                          <p:attrName>style.visibility</p:attrName>
                                        </p:attrNameLst>
                                      </p:cBhvr>
                                      <p:to>
                                        <p:strVal val="visible"/>
                                      </p:to>
                                    </p:set>
                                    <p:animEffect transition="in" filter="slide(fromRight)">
                                      <p:cBhvr>
                                        <p:cTn id="96" dur="500"/>
                                        <p:tgtEl>
                                          <p:spTgt spid="43040"/>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43036"/>
                                        </p:tgtEl>
                                        <p:attrNameLst>
                                          <p:attrName>style.visibility</p:attrName>
                                        </p:attrNameLst>
                                      </p:cBhvr>
                                      <p:to>
                                        <p:strVal val="visible"/>
                                      </p:to>
                                    </p:set>
                                    <p:animEffect transition="in" filter="wipe(left)">
                                      <p:cBhvr>
                                        <p:cTn id="101" dur="500"/>
                                        <p:tgtEl>
                                          <p:spTgt spid="43036"/>
                                        </p:tgtEl>
                                      </p:cBhvr>
                                    </p:animEffect>
                                  </p:childTnLst>
                                </p:cTn>
                              </p:par>
                            </p:childTnLst>
                          </p:cTn>
                        </p:par>
                        <p:par>
                          <p:cTn id="102" fill="hold" nodeType="afterGroup">
                            <p:stCondLst>
                              <p:cond delay="500"/>
                            </p:stCondLst>
                            <p:childTnLst>
                              <p:par>
                                <p:cTn id="103" presetID="22" presetClass="entr" presetSubtype="8" fill="hold" grpId="0" nodeType="afterEffect">
                                  <p:stCondLst>
                                    <p:cond delay="0"/>
                                  </p:stCondLst>
                                  <p:childTnLst>
                                    <p:set>
                                      <p:cBhvr>
                                        <p:cTn id="104" dur="1" fill="hold">
                                          <p:stCondLst>
                                            <p:cond delay="0"/>
                                          </p:stCondLst>
                                        </p:cTn>
                                        <p:tgtEl>
                                          <p:spTgt spid="43043"/>
                                        </p:tgtEl>
                                        <p:attrNameLst>
                                          <p:attrName>style.visibility</p:attrName>
                                        </p:attrNameLst>
                                      </p:cBhvr>
                                      <p:to>
                                        <p:strVal val="visible"/>
                                      </p:to>
                                    </p:set>
                                    <p:animEffect transition="in" filter="wipe(left)">
                                      <p:cBhvr>
                                        <p:cTn id="105" dur="500"/>
                                        <p:tgtEl>
                                          <p:spTgt spid="43043"/>
                                        </p:tgtEl>
                                      </p:cBhvr>
                                    </p:animEffect>
                                  </p:childTnLst>
                                </p:cTn>
                              </p:par>
                            </p:childTnLst>
                          </p:cTn>
                        </p:par>
                        <p:par>
                          <p:cTn id="106" fill="hold" nodeType="afterGroup">
                            <p:stCondLst>
                              <p:cond delay="1000"/>
                            </p:stCondLst>
                            <p:childTnLst>
                              <p:par>
                                <p:cTn id="107" presetID="12" presetClass="entr" presetSubtype="2" fill="hold" grpId="0" nodeType="afterEffect">
                                  <p:stCondLst>
                                    <p:cond delay="0"/>
                                  </p:stCondLst>
                                  <p:childTnLst>
                                    <p:set>
                                      <p:cBhvr>
                                        <p:cTn id="108" dur="1" fill="hold">
                                          <p:stCondLst>
                                            <p:cond delay="0"/>
                                          </p:stCondLst>
                                        </p:cTn>
                                        <p:tgtEl>
                                          <p:spTgt spid="43041"/>
                                        </p:tgtEl>
                                        <p:attrNameLst>
                                          <p:attrName>style.visibility</p:attrName>
                                        </p:attrNameLst>
                                      </p:cBhvr>
                                      <p:to>
                                        <p:strVal val="visible"/>
                                      </p:to>
                                    </p:set>
                                    <p:animEffect transition="in" filter="slide(fromRight)">
                                      <p:cBhvr>
                                        <p:cTn id="109" dur="500"/>
                                        <p:tgtEl>
                                          <p:spTgt spid="43041"/>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43044"/>
                                        </p:tgtEl>
                                        <p:attrNameLst>
                                          <p:attrName>style.visibility</p:attrName>
                                        </p:attrNameLst>
                                      </p:cBhvr>
                                      <p:to>
                                        <p:strVal val="visible"/>
                                      </p:to>
                                    </p:set>
                                    <p:animEffect transition="in" filter="wipe(down)">
                                      <p:cBhvr>
                                        <p:cTn id="114" dur="500"/>
                                        <p:tgtEl>
                                          <p:spTgt spid="43044"/>
                                        </p:tgtEl>
                                      </p:cBhvr>
                                    </p:animEffect>
                                  </p:childTnLst>
                                </p:cTn>
                              </p:par>
                              <p:par>
                                <p:cTn id="115" presetID="1" presetClass="entr" presetSubtype="0" fill="hold" grpId="0" nodeType="withEffect">
                                  <p:stCondLst>
                                    <p:cond delay="0"/>
                                  </p:stCondLst>
                                  <p:childTnLst>
                                    <p:set>
                                      <p:cBhvr>
                                        <p:cTn id="116" dur="1" fill="hold">
                                          <p:stCondLst>
                                            <p:cond delay="0"/>
                                          </p:stCondLst>
                                        </p:cTn>
                                        <p:tgtEl>
                                          <p:spTgt spid="43021"/>
                                        </p:tgtEl>
                                        <p:attrNameLst>
                                          <p:attrName>style.visibility</p:attrName>
                                        </p:attrNameLst>
                                      </p:cBhvr>
                                      <p:to>
                                        <p:strVal val="visible"/>
                                      </p:to>
                                    </p:set>
                                  </p:childTnLst>
                                </p:cTn>
                              </p:par>
                              <p:par>
                                <p:cTn id="117" presetID="22" presetClass="entr" presetSubtype="4" fill="hold" grpId="0" nodeType="withEffect">
                                  <p:stCondLst>
                                    <p:cond delay="0"/>
                                  </p:stCondLst>
                                  <p:childTnLst>
                                    <p:set>
                                      <p:cBhvr>
                                        <p:cTn id="118" dur="1" fill="hold">
                                          <p:stCondLst>
                                            <p:cond delay="0"/>
                                          </p:stCondLst>
                                        </p:cTn>
                                        <p:tgtEl>
                                          <p:spTgt spid="43045"/>
                                        </p:tgtEl>
                                        <p:attrNameLst>
                                          <p:attrName>style.visibility</p:attrName>
                                        </p:attrNameLst>
                                      </p:cBhvr>
                                      <p:to>
                                        <p:strVal val="visible"/>
                                      </p:to>
                                    </p:set>
                                    <p:animEffect transition="in" filter="wipe(down)">
                                      <p:cBhvr>
                                        <p:cTn id="119" dur="500"/>
                                        <p:tgtEl>
                                          <p:spTgt spid="43045"/>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43046"/>
                                        </p:tgtEl>
                                        <p:attrNameLst>
                                          <p:attrName>style.visibility</p:attrName>
                                        </p:attrNameLst>
                                      </p:cBhvr>
                                      <p:to>
                                        <p:strVal val="visible"/>
                                      </p:to>
                                    </p:set>
                                    <p:animEffect transition="in" filter="wipe(down)">
                                      <p:cBhvr>
                                        <p:cTn id="122" dur="500"/>
                                        <p:tgtEl>
                                          <p:spTgt spid="43046"/>
                                        </p:tgtEl>
                                      </p:cBhvr>
                                    </p:animEffect>
                                  </p:childTnLst>
                                </p:cTn>
                              </p:par>
                            </p:childTnLst>
                          </p:cTn>
                        </p:par>
                        <p:par>
                          <p:cTn id="123" fill="hold" nodeType="afterGroup">
                            <p:stCondLst>
                              <p:cond delay="500"/>
                            </p:stCondLst>
                            <p:childTnLst>
                              <p:par>
                                <p:cTn id="124" presetID="22" presetClass="entr" presetSubtype="4" fill="hold" grpId="0" nodeType="afterEffect">
                                  <p:stCondLst>
                                    <p:cond delay="0"/>
                                  </p:stCondLst>
                                  <p:childTnLst>
                                    <p:set>
                                      <p:cBhvr>
                                        <p:cTn id="125" dur="1" fill="hold">
                                          <p:stCondLst>
                                            <p:cond delay="0"/>
                                          </p:stCondLst>
                                        </p:cTn>
                                        <p:tgtEl>
                                          <p:spTgt spid="43022"/>
                                        </p:tgtEl>
                                        <p:attrNameLst>
                                          <p:attrName>style.visibility</p:attrName>
                                        </p:attrNameLst>
                                      </p:cBhvr>
                                      <p:to>
                                        <p:strVal val="visible"/>
                                      </p:to>
                                    </p:set>
                                    <p:animEffect transition="in" filter="wipe(down)">
                                      <p:cBhvr>
                                        <p:cTn id="126" dur="500"/>
                                        <p:tgtEl>
                                          <p:spTgt spid="43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4" grpId="0" animBg="1"/>
      <p:bldP spid="43015" grpId="0" animBg="1"/>
      <p:bldP spid="43016" grpId="0" animBg="1"/>
      <p:bldP spid="43017" grpId="0"/>
      <p:bldP spid="43018" grpId="0"/>
      <p:bldP spid="43019" grpId="0" animBg="1"/>
      <p:bldP spid="43020" grpId="0" animBg="1"/>
      <p:bldP spid="43021" grpId="0" animBg="1"/>
      <p:bldP spid="43022" grpId="0" animBg="1"/>
      <p:bldP spid="43023" grpId="0" animBg="1"/>
      <p:bldP spid="43024" grpId="0" animBg="1"/>
      <p:bldP spid="43025" grpId="0" animBg="1"/>
      <p:bldP spid="43026" grpId="0"/>
      <p:bldP spid="43027" grpId="0"/>
      <p:bldP spid="43028" grpId="0"/>
      <p:bldP spid="43030" grpId="0" animBg="1"/>
      <p:bldP spid="43031" grpId="0" animBg="1"/>
      <p:bldP spid="43032" grpId="0" animBg="1"/>
      <p:bldP spid="43033" grpId="0" animBg="1"/>
      <p:bldP spid="43034" grpId="0" animBg="1"/>
      <p:bldP spid="43035" grpId="0" animBg="1"/>
      <p:bldP spid="43036" grpId="0" animBg="1"/>
      <p:bldP spid="43038" grpId="0" animBg="1"/>
      <p:bldP spid="43039" grpId="0"/>
      <p:bldP spid="43040" grpId="0"/>
      <p:bldP spid="43041" grpId="0"/>
      <p:bldP spid="43042" grpId="0" animBg="1"/>
      <p:bldP spid="43043" grpId="0" animBg="1"/>
      <p:bldP spid="43044" grpId="0" animBg="1"/>
      <p:bldP spid="43045" grpId="0" animBg="1"/>
      <p:bldP spid="4304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2"/>
          <p:cNvSpPr>
            <a:spLocks noGrp="1" noChangeArrowheads="1"/>
          </p:cNvSpPr>
          <p:nvPr>
            <p:ph type="title"/>
          </p:nvPr>
        </p:nvSpPr>
        <p:spPr/>
        <p:txBody>
          <a:bodyPr/>
          <a:lstStyle/>
          <a:p>
            <a:r>
              <a:rPr lang="en-US" altLang="en-US" sz="3600" smtClean="0"/>
              <a:t>3.7.3  非正弦周期量的有效值</a:t>
            </a:r>
            <a:endParaRPr lang="zh-CN" altLang="en-US" sz="3600" smtClean="0">
              <a:ea typeface="宋体" charset="-122"/>
            </a:endParaRPr>
          </a:p>
        </p:txBody>
      </p:sp>
      <p:sp>
        <p:nvSpPr>
          <p:cNvPr id="6" name="灯片编号占位符 5"/>
          <p:cNvSpPr>
            <a:spLocks noGrp="1"/>
          </p:cNvSpPr>
          <p:nvPr>
            <p:ph type="sldNum" sz="quarter" idx="12"/>
          </p:nvPr>
        </p:nvSpPr>
        <p:spPr/>
        <p:txBody>
          <a:bodyPr/>
          <a:lstStyle/>
          <a:p>
            <a:pPr>
              <a:defRPr/>
            </a:pPr>
            <a:fld id="{E4DCDFD6-397A-4776-9F04-AECACB83C822}" type="slidenum">
              <a:rPr lang="zh-CN" altLang="en-US" smtClean="0"/>
              <a:pPr>
                <a:defRPr/>
              </a:pPr>
              <a:t>142</a:t>
            </a:fld>
            <a:endParaRPr lang="zh-CN" altLang="en-US"/>
          </a:p>
        </p:txBody>
      </p:sp>
      <p:sp>
        <p:nvSpPr>
          <p:cNvPr id="65542" name="Rectangle 3"/>
          <p:cNvSpPr>
            <a:spLocks noGrp="1" noChangeArrowheads="1"/>
          </p:cNvSpPr>
          <p:nvPr>
            <p:ph sz="quarter" idx="4294967295"/>
          </p:nvPr>
        </p:nvSpPr>
        <p:spPr>
          <a:xfrm>
            <a:off x="0" y="765175"/>
            <a:ext cx="8891588" cy="5543550"/>
          </a:xfrm>
        </p:spPr>
        <p:txBody>
          <a:bodyPr/>
          <a:lstStyle/>
          <a:p>
            <a:pPr>
              <a:lnSpc>
                <a:spcPct val="150000"/>
              </a:lnSpc>
            </a:pPr>
            <a:r>
              <a:rPr kumimoji="1" lang="zh-CN" altLang="en-US" sz="2400" dirty="0" smtClean="0">
                <a:latin typeface="宋体" charset="-122"/>
                <a:ea typeface="宋体" charset="-122"/>
              </a:rPr>
              <a:t>有效值的定义</a:t>
            </a:r>
            <a:br>
              <a:rPr kumimoji="1" lang="zh-CN" altLang="en-US" sz="2400" dirty="0" smtClean="0">
                <a:latin typeface="宋体" charset="-122"/>
                <a:ea typeface="宋体" charset="-122"/>
              </a:rPr>
            </a:br>
            <a:r>
              <a:rPr kumimoji="1" lang="zh-CN" altLang="en-US" sz="2400" dirty="0" smtClean="0">
                <a:latin typeface="宋体" charset="-122"/>
                <a:ea typeface="宋体" charset="-122"/>
              </a:rPr>
              <a:t>电压、电流的有效值定义为与其作功等效的一个直流电压、电流值，它们作用在 </a:t>
            </a:r>
            <a:r>
              <a:rPr kumimoji="1" lang="en-US" altLang="zh-CN" sz="2400" dirty="0" smtClean="0">
                <a:latin typeface="宋体" charset="-122"/>
                <a:ea typeface="宋体" charset="-122"/>
              </a:rPr>
              <a:t>1</a:t>
            </a:r>
            <a:r>
              <a:rPr kumimoji="1" lang="zh-CN" altLang="en-US" sz="2400" dirty="0" smtClean="0">
                <a:latin typeface="宋体" charset="-122"/>
                <a:ea typeface="宋体" charset="-122"/>
                <a:sym typeface="Symbol" pitchFamily="18" charset="2"/>
              </a:rPr>
              <a:t></a:t>
            </a:r>
            <a:r>
              <a:rPr kumimoji="1" lang="zh-CN" altLang="en-US" sz="2400" dirty="0" smtClean="0">
                <a:latin typeface="宋体" charset="-122"/>
                <a:ea typeface="宋体" charset="-122"/>
              </a:rPr>
              <a:t>电阻上时，电阻消耗功率的平均值互相等效：</a:t>
            </a:r>
          </a:p>
        </p:txBody>
      </p:sp>
      <p:graphicFrame>
        <p:nvGraphicFramePr>
          <p:cNvPr id="44036" name="Object 2"/>
          <p:cNvGraphicFramePr>
            <a:graphicFrameLocks noChangeAspect="1"/>
          </p:cNvGraphicFramePr>
          <p:nvPr/>
        </p:nvGraphicFramePr>
        <p:xfrm>
          <a:off x="1908175" y="5254625"/>
          <a:ext cx="5378450" cy="1109663"/>
        </p:xfrm>
        <a:graphic>
          <a:graphicData uri="http://schemas.openxmlformats.org/presentationml/2006/ole">
            <mc:AlternateContent xmlns:mc="http://schemas.openxmlformats.org/markup-compatibility/2006">
              <mc:Choice xmlns:v="urn:schemas-microsoft-com:vml" Requires="v">
                <p:oleObj spid="_x0000_s65698" name="Equation" r:id="rId3" imgW="3279960" imgH="659880" progId="">
                  <p:embed/>
                </p:oleObj>
              </mc:Choice>
              <mc:Fallback>
                <p:oleObj name="Equation" r:id="rId3" imgW="3279960" imgH="659880" progId="">
                  <p:embed/>
                  <p:pic>
                    <p:nvPicPr>
                      <p:cNvPr id="0" name="Picture 1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5254625"/>
                        <a:ext cx="5378450" cy="1109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p:cNvGrpSpPr>
            <a:grpSpLocks/>
          </p:cNvGrpSpPr>
          <p:nvPr/>
        </p:nvGrpSpPr>
        <p:grpSpPr bwMode="auto">
          <a:xfrm>
            <a:off x="854075" y="3306763"/>
            <a:ext cx="2290763" cy="1019175"/>
            <a:chOff x="932" y="1344"/>
            <a:chExt cx="1443" cy="642"/>
          </a:xfrm>
        </p:grpSpPr>
        <p:grpSp>
          <p:nvGrpSpPr>
            <p:cNvPr id="65562" name="Group 6"/>
            <p:cNvGrpSpPr>
              <a:grpSpLocks/>
            </p:cNvGrpSpPr>
            <p:nvPr/>
          </p:nvGrpSpPr>
          <p:grpSpPr bwMode="auto">
            <a:xfrm>
              <a:off x="932" y="1344"/>
              <a:ext cx="1109" cy="642"/>
              <a:chOff x="932" y="1344"/>
              <a:chExt cx="1109" cy="642"/>
            </a:xfrm>
          </p:grpSpPr>
          <p:grpSp>
            <p:nvGrpSpPr>
              <p:cNvPr id="65564" name="Group 7"/>
              <p:cNvGrpSpPr>
                <a:grpSpLocks/>
              </p:cNvGrpSpPr>
              <p:nvPr/>
            </p:nvGrpSpPr>
            <p:grpSpPr bwMode="auto">
              <a:xfrm>
                <a:off x="1248" y="1344"/>
                <a:ext cx="793" cy="642"/>
                <a:chOff x="1060" y="1344"/>
                <a:chExt cx="793" cy="642"/>
              </a:xfrm>
            </p:grpSpPr>
            <p:grpSp>
              <p:nvGrpSpPr>
                <p:cNvPr id="65566" name="Group 8"/>
                <p:cNvGrpSpPr>
                  <a:grpSpLocks/>
                </p:cNvGrpSpPr>
                <p:nvPr/>
              </p:nvGrpSpPr>
              <p:grpSpPr bwMode="auto">
                <a:xfrm>
                  <a:off x="1776" y="1404"/>
                  <a:ext cx="77" cy="480"/>
                  <a:chOff x="1824" y="1344"/>
                  <a:chExt cx="77" cy="480"/>
                </a:xfrm>
              </p:grpSpPr>
              <p:sp>
                <p:nvSpPr>
                  <p:cNvPr id="65575" name="Rectangle 9"/>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solidFill>
                        <a:schemeClr val="tx2"/>
                      </a:solidFill>
                      <a:latin typeface="Times New Roman" pitchFamily="18" charset="0"/>
                      <a:cs typeface="Times New Roman" pitchFamily="18" charset="0"/>
                    </a:endParaRPr>
                  </a:p>
                </p:txBody>
              </p:sp>
              <p:sp>
                <p:nvSpPr>
                  <p:cNvPr id="65576" name="Line 10"/>
                  <p:cNvSpPr>
                    <a:spLocks noChangeShapeType="1"/>
                  </p:cNvSpPr>
                  <p:nvPr/>
                </p:nvSpPr>
                <p:spPr bwMode="auto">
                  <a:xfrm>
                    <a:off x="1863" y="1344"/>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7" name="Line 11"/>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67" name="Group 12"/>
                <p:cNvGrpSpPr>
                  <a:grpSpLocks/>
                </p:cNvGrpSpPr>
                <p:nvPr/>
              </p:nvGrpSpPr>
              <p:grpSpPr bwMode="auto">
                <a:xfrm>
                  <a:off x="1060" y="1463"/>
                  <a:ext cx="157" cy="363"/>
                  <a:chOff x="1248" y="230"/>
                  <a:chExt cx="157" cy="363"/>
                </a:xfrm>
              </p:grpSpPr>
              <p:sp>
                <p:nvSpPr>
                  <p:cNvPr id="65570" name="Oval 13"/>
                  <p:cNvSpPr>
                    <a:spLocks noChangeArrowheads="1"/>
                  </p:cNvSpPr>
                  <p:nvPr/>
                </p:nvSpPr>
                <p:spPr bwMode="auto">
                  <a:xfrm>
                    <a:off x="1261" y="337"/>
                    <a:ext cx="144" cy="14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solidFill>
                        <a:schemeClr val="tx2"/>
                      </a:solidFill>
                      <a:latin typeface="Times New Roman" pitchFamily="18" charset="0"/>
                      <a:cs typeface="Times New Roman" pitchFamily="18" charset="0"/>
                    </a:endParaRPr>
                  </a:p>
                </p:txBody>
              </p:sp>
              <p:sp>
                <p:nvSpPr>
                  <p:cNvPr id="65571" name="Line 14"/>
                  <p:cNvSpPr>
                    <a:spLocks noChangeAspect="1" noChangeShapeType="1"/>
                  </p:cNvSpPr>
                  <p:nvPr/>
                </p:nvSpPr>
                <p:spPr bwMode="auto">
                  <a:xfrm>
                    <a:off x="1333" y="230"/>
                    <a:ext cx="1" cy="3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2" name="Line 15"/>
                  <p:cNvSpPr>
                    <a:spLocks noChangeAspect="1" noChangeShapeType="1"/>
                  </p:cNvSpPr>
                  <p:nvPr/>
                </p:nvSpPr>
                <p:spPr bwMode="auto">
                  <a:xfrm>
                    <a:off x="1248" y="289"/>
                    <a:ext cx="46"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3" name="Line 16"/>
                  <p:cNvSpPr>
                    <a:spLocks noChangeAspect="1" noChangeShapeType="1"/>
                  </p:cNvSpPr>
                  <p:nvPr/>
                </p:nvSpPr>
                <p:spPr bwMode="auto">
                  <a:xfrm rot="-5400000">
                    <a:off x="1248" y="289"/>
                    <a:ext cx="46"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74" name="Line 17"/>
                  <p:cNvSpPr>
                    <a:spLocks noChangeAspect="1" noChangeShapeType="1"/>
                  </p:cNvSpPr>
                  <p:nvPr/>
                </p:nvSpPr>
                <p:spPr bwMode="auto">
                  <a:xfrm>
                    <a:off x="1252" y="529"/>
                    <a:ext cx="46"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5568" name="Freeform 18"/>
                <p:cNvSpPr>
                  <a:spLocks/>
                </p:cNvSpPr>
                <p:nvPr/>
              </p:nvSpPr>
              <p:spPr bwMode="auto">
                <a:xfrm>
                  <a:off x="1143" y="1344"/>
                  <a:ext cx="672" cy="240"/>
                </a:xfrm>
                <a:custGeom>
                  <a:avLst/>
                  <a:gdLst>
                    <a:gd name="T0" fmla="*/ 0 w 672"/>
                    <a:gd name="T1" fmla="*/ 240 h 240"/>
                    <a:gd name="T2" fmla="*/ 0 w 672"/>
                    <a:gd name="T3" fmla="*/ 0 h 240"/>
                    <a:gd name="T4" fmla="*/ 672 w 672"/>
                    <a:gd name="T5" fmla="*/ 0 h 240"/>
                    <a:gd name="T6" fmla="*/ 672 w 672"/>
                    <a:gd name="T7" fmla="*/ 192 h 240"/>
                    <a:gd name="T8" fmla="*/ 0 60000 65536"/>
                    <a:gd name="T9" fmla="*/ 0 60000 65536"/>
                    <a:gd name="T10" fmla="*/ 0 60000 65536"/>
                    <a:gd name="T11" fmla="*/ 0 60000 65536"/>
                    <a:gd name="T12" fmla="*/ 0 w 672"/>
                    <a:gd name="T13" fmla="*/ 0 h 240"/>
                    <a:gd name="T14" fmla="*/ 672 w 672"/>
                    <a:gd name="T15" fmla="*/ 240 h 240"/>
                  </a:gdLst>
                  <a:ahLst/>
                  <a:cxnLst>
                    <a:cxn ang="T8">
                      <a:pos x="T0" y="T1"/>
                    </a:cxn>
                    <a:cxn ang="T9">
                      <a:pos x="T2" y="T3"/>
                    </a:cxn>
                    <a:cxn ang="T10">
                      <a:pos x="T4" y="T5"/>
                    </a:cxn>
                    <a:cxn ang="T11">
                      <a:pos x="T6" y="T7"/>
                    </a:cxn>
                  </a:cxnLst>
                  <a:rect l="T12" t="T13" r="T14" b="T15"/>
                  <a:pathLst>
                    <a:path w="672" h="240">
                      <a:moveTo>
                        <a:pt x="0" y="240"/>
                      </a:moveTo>
                      <a:lnTo>
                        <a:pt x="0" y="0"/>
                      </a:lnTo>
                      <a:lnTo>
                        <a:pt x="672" y="0"/>
                      </a:lnTo>
                      <a:lnTo>
                        <a:pt x="672" y="19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solidFill>
                      <a:schemeClr val="tx2"/>
                    </a:solidFill>
                    <a:latin typeface="Times New Roman" pitchFamily="18" charset="0"/>
                    <a:cs typeface="Times New Roman" pitchFamily="18" charset="0"/>
                  </a:endParaRPr>
                </a:p>
              </p:txBody>
            </p:sp>
            <p:sp>
              <p:nvSpPr>
                <p:cNvPr id="65569" name="Freeform 19"/>
                <p:cNvSpPr>
                  <a:spLocks/>
                </p:cNvSpPr>
                <p:nvPr/>
              </p:nvSpPr>
              <p:spPr bwMode="auto">
                <a:xfrm flipV="1">
                  <a:off x="1143" y="1746"/>
                  <a:ext cx="672" cy="240"/>
                </a:xfrm>
                <a:custGeom>
                  <a:avLst/>
                  <a:gdLst>
                    <a:gd name="T0" fmla="*/ 0 w 672"/>
                    <a:gd name="T1" fmla="*/ 240 h 240"/>
                    <a:gd name="T2" fmla="*/ 0 w 672"/>
                    <a:gd name="T3" fmla="*/ 0 h 240"/>
                    <a:gd name="T4" fmla="*/ 672 w 672"/>
                    <a:gd name="T5" fmla="*/ 0 h 240"/>
                    <a:gd name="T6" fmla="*/ 672 w 672"/>
                    <a:gd name="T7" fmla="*/ 192 h 240"/>
                    <a:gd name="T8" fmla="*/ 0 60000 65536"/>
                    <a:gd name="T9" fmla="*/ 0 60000 65536"/>
                    <a:gd name="T10" fmla="*/ 0 60000 65536"/>
                    <a:gd name="T11" fmla="*/ 0 60000 65536"/>
                    <a:gd name="T12" fmla="*/ 0 w 672"/>
                    <a:gd name="T13" fmla="*/ 0 h 240"/>
                    <a:gd name="T14" fmla="*/ 672 w 672"/>
                    <a:gd name="T15" fmla="*/ 240 h 240"/>
                  </a:gdLst>
                  <a:ahLst/>
                  <a:cxnLst>
                    <a:cxn ang="T8">
                      <a:pos x="T0" y="T1"/>
                    </a:cxn>
                    <a:cxn ang="T9">
                      <a:pos x="T2" y="T3"/>
                    </a:cxn>
                    <a:cxn ang="T10">
                      <a:pos x="T4" y="T5"/>
                    </a:cxn>
                    <a:cxn ang="T11">
                      <a:pos x="T6" y="T7"/>
                    </a:cxn>
                  </a:cxnLst>
                  <a:rect l="T12" t="T13" r="T14" b="T15"/>
                  <a:pathLst>
                    <a:path w="672" h="240">
                      <a:moveTo>
                        <a:pt x="0" y="240"/>
                      </a:moveTo>
                      <a:lnTo>
                        <a:pt x="0" y="0"/>
                      </a:lnTo>
                      <a:lnTo>
                        <a:pt x="672" y="0"/>
                      </a:lnTo>
                      <a:lnTo>
                        <a:pt x="672" y="19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solidFill>
                      <a:schemeClr val="tx2"/>
                    </a:solidFill>
                    <a:latin typeface="Times New Roman" pitchFamily="18" charset="0"/>
                    <a:cs typeface="Times New Roman" pitchFamily="18" charset="0"/>
                  </a:endParaRPr>
                </a:p>
              </p:txBody>
            </p:sp>
          </p:grpSp>
          <p:sp>
            <p:nvSpPr>
              <p:cNvPr id="65565" name="Text Box 20"/>
              <p:cNvSpPr txBox="1">
                <a:spLocks noChangeArrowheads="1"/>
              </p:cNvSpPr>
              <p:nvPr/>
            </p:nvSpPr>
            <p:spPr bwMode="auto">
              <a:xfrm>
                <a:off x="932" y="1488"/>
                <a:ext cx="35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i="1">
                    <a:solidFill>
                      <a:schemeClr val="tx2"/>
                    </a:solidFill>
                    <a:latin typeface="Times New Roman" pitchFamily="18" charset="0"/>
                    <a:cs typeface="Times New Roman" pitchFamily="18" charset="0"/>
                  </a:rPr>
                  <a:t>u</a:t>
                </a:r>
                <a:r>
                  <a:rPr kumimoji="1" lang="en-US" altLang="zh-CN" sz="2000">
                    <a:solidFill>
                      <a:schemeClr val="tx2"/>
                    </a:solidFill>
                    <a:latin typeface="Times New Roman" pitchFamily="18" charset="0"/>
                    <a:cs typeface="Times New Roman" pitchFamily="18" charset="0"/>
                  </a:rPr>
                  <a:t>(</a:t>
                </a:r>
                <a:r>
                  <a:rPr kumimoji="1" lang="en-US" altLang="zh-CN" sz="2000" i="1">
                    <a:solidFill>
                      <a:schemeClr val="tx2"/>
                    </a:solidFill>
                    <a:latin typeface="Times New Roman" pitchFamily="18" charset="0"/>
                    <a:cs typeface="Times New Roman" pitchFamily="18" charset="0"/>
                  </a:rPr>
                  <a:t>t</a:t>
                </a:r>
                <a:r>
                  <a:rPr kumimoji="1" lang="en-US" altLang="zh-CN" sz="2000">
                    <a:solidFill>
                      <a:schemeClr val="tx2"/>
                    </a:solidFill>
                    <a:latin typeface="Times New Roman" pitchFamily="18" charset="0"/>
                    <a:cs typeface="Times New Roman" pitchFamily="18" charset="0"/>
                  </a:rPr>
                  <a:t>)</a:t>
                </a:r>
              </a:p>
            </p:txBody>
          </p:sp>
        </p:grpSp>
        <p:sp>
          <p:nvSpPr>
            <p:cNvPr id="65563" name="Text Box 21"/>
            <p:cNvSpPr txBox="1">
              <a:spLocks noChangeArrowheads="1"/>
            </p:cNvSpPr>
            <p:nvPr/>
          </p:nvSpPr>
          <p:spPr bwMode="auto">
            <a:xfrm>
              <a:off x="2054" y="1462"/>
              <a:ext cx="32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solidFill>
                    <a:schemeClr val="tx2"/>
                  </a:solidFill>
                  <a:latin typeface="Times New Roman" pitchFamily="18" charset="0"/>
                  <a:cs typeface="Times New Roman" pitchFamily="18" charset="0"/>
                  <a:sym typeface="Symbol" pitchFamily="18" charset="2"/>
                </a:rPr>
                <a:t>1</a:t>
              </a:r>
              <a:endParaRPr kumimoji="1" lang="en-US" altLang="zh-CN" sz="2000">
                <a:solidFill>
                  <a:schemeClr val="tx2"/>
                </a:solidFill>
                <a:latin typeface="Times New Roman" pitchFamily="18" charset="0"/>
                <a:cs typeface="Times New Roman" pitchFamily="18" charset="0"/>
              </a:endParaRPr>
            </a:p>
          </p:txBody>
        </p:sp>
      </p:grpSp>
      <p:grpSp>
        <p:nvGrpSpPr>
          <p:cNvPr id="7" name="Group 22"/>
          <p:cNvGrpSpPr>
            <a:grpSpLocks/>
          </p:cNvGrpSpPr>
          <p:nvPr/>
        </p:nvGrpSpPr>
        <p:grpSpPr bwMode="auto">
          <a:xfrm>
            <a:off x="5691188" y="3336925"/>
            <a:ext cx="2111375" cy="1019175"/>
            <a:chOff x="2984" y="1344"/>
            <a:chExt cx="1330" cy="642"/>
          </a:xfrm>
        </p:grpSpPr>
        <p:grpSp>
          <p:nvGrpSpPr>
            <p:cNvPr id="65546" name="Group 23"/>
            <p:cNvGrpSpPr>
              <a:grpSpLocks/>
            </p:cNvGrpSpPr>
            <p:nvPr/>
          </p:nvGrpSpPr>
          <p:grpSpPr bwMode="auto">
            <a:xfrm>
              <a:off x="2984" y="1344"/>
              <a:ext cx="1005" cy="642"/>
              <a:chOff x="2984" y="1344"/>
              <a:chExt cx="1005" cy="642"/>
            </a:xfrm>
          </p:grpSpPr>
          <p:grpSp>
            <p:nvGrpSpPr>
              <p:cNvPr id="65548" name="Group 24"/>
              <p:cNvGrpSpPr>
                <a:grpSpLocks/>
              </p:cNvGrpSpPr>
              <p:nvPr/>
            </p:nvGrpSpPr>
            <p:grpSpPr bwMode="auto">
              <a:xfrm>
                <a:off x="3196" y="1344"/>
                <a:ext cx="793" cy="642"/>
                <a:chOff x="1060" y="1344"/>
                <a:chExt cx="793" cy="642"/>
              </a:xfrm>
            </p:grpSpPr>
            <p:grpSp>
              <p:nvGrpSpPr>
                <p:cNvPr id="65550" name="Group 25"/>
                <p:cNvGrpSpPr>
                  <a:grpSpLocks/>
                </p:cNvGrpSpPr>
                <p:nvPr/>
              </p:nvGrpSpPr>
              <p:grpSpPr bwMode="auto">
                <a:xfrm>
                  <a:off x="1776" y="1404"/>
                  <a:ext cx="77" cy="480"/>
                  <a:chOff x="1824" y="1344"/>
                  <a:chExt cx="77" cy="480"/>
                </a:xfrm>
              </p:grpSpPr>
              <p:sp>
                <p:nvSpPr>
                  <p:cNvPr id="65559" name="Rectangle 26"/>
                  <p:cNvSpPr>
                    <a:spLocks noChangeAspect="1" noChangeArrowheads="1"/>
                  </p:cNvSpPr>
                  <p:nvPr/>
                </p:nvSpPr>
                <p:spPr bwMode="auto">
                  <a:xfrm>
                    <a:off x="1824" y="1488"/>
                    <a:ext cx="77" cy="19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solidFill>
                        <a:schemeClr val="tx2"/>
                      </a:solidFill>
                      <a:latin typeface="Times New Roman" pitchFamily="18" charset="0"/>
                      <a:cs typeface="Times New Roman" pitchFamily="18" charset="0"/>
                    </a:endParaRPr>
                  </a:p>
                </p:txBody>
              </p:sp>
              <p:sp>
                <p:nvSpPr>
                  <p:cNvPr id="65560" name="Line 27"/>
                  <p:cNvSpPr>
                    <a:spLocks noChangeShapeType="1"/>
                  </p:cNvSpPr>
                  <p:nvPr/>
                </p:nvSpPr>
                <p:spPr bwMode="auto">
                  <a:xfrm>
                    <a:off x="1863" y="1344"/>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61" name="Line 28"/>
                  <p:cNvSpPr>
                    <a:spLocks noChangeShapeType="1"/>
                  </p:cNvSpPr>
                  <p:nvPr/>
                </p:nvSpPr>
                <p:spPr bwMode="auto">
                  <a:xfrm>
                    <a:off x="1863" y="1680"/>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5551" name="Group 29"/>
                <p:cNvGrpSpPr>
                  <a:grpSpLocks/>
                </p:cNvGrpSpPr>
                <p:nvPr/>
              </p:nvGrpSpPr>
              <p:grpSpPr bwMode="auto">
                <a:xfrm>
                  <a:off x="1060" y="1463"/>
                  <a:ext cx="157" cy="363"/>
                  <a:chOff x="1248" y="230"/>
                  <a:chExt cx="157" cy="363"/>
                </a:xfrm>
              </p:grpSpPr>
              <p:sp>
                <p:nvSpPr>
                  <p:cNvPr id="65554" name="Oval 30"/>
                  <p:cNvSpPr>
                    <a:spLocks noChangeArrowheads="1"/>
                  </p:cNvSpPr>
                  <p:nvPr/>
                </p:nvSpPr>
                <p:spPr bwMode="auto">
                  <a:xfrm>
                    <a:off x="1261" y="337"/>
                    <a:ext cx="144" cy="14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solidFill>
                        <a:schemeClr val="tx2"/>
                      </a:solidFill>
                      <a:latin typeface="Times New Roman" pitchFamily="18" charset="0"/>
                      <a:cs typeface="Times New Roman" pitchFamily="18" charset="0"/>
                    </a:endParaRPr>
                  </a:p>
                </p:txBody>
              </p:sp>
              <p:sp>
                <p:nvSpPr>
                  <p:cNvPr id="65555" name="Line 31"/>
                  <p:cNvSpPr>
                    <a:spLocks noChangeAspect="1" noChangeShapeType="1"/>
                  </p:cNvSpPr>
                  <p:nvPr/>
                </p:nvSpPr>
                <p:spPr bwMode="auto">
                  <a:xfrm>
                    <a:off x="1333" y="230"/>
                    <a:ext cx="1" cy="3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56" name="Line 32"/>
                  <p:cNvSpPr>
                    <a:spLocks noChangeAspect="1" noChangeShapeType="1"/>
                  </p:cNvSpPr>
                  <p:nvPr/>
                </p:nvSpPr>
                <p:spPr bwMode="auto">
                  <a:xfrm>
                    <a:off x="1248" y="289"/>
                    <a:ext cx="46"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57" name="Line 33"/>
                  <p:cNvSpPr>
                    <a:spLocks noChangeAspect="1" noChangeShapeType="1"/>
                  </p:cNvSpPr>
                  <p:nvPr/>
                </p:nvSpPr>
                <p:spPr bwMode="auto">
                  <a:xfrm rot="-5400000">
                    <a:off x="1248" y="289"/>
                    <a:ext cx="46"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58" name="Line 34"/>
                  <p:cNvSpPr>
                    <a:spLocks noChangeAspect="1" noChangeShapeType="1"/>
                  </p:cNvSpPr>
                  <p:nvPr/>
                </p:nvSpPr>
                <p:spPr bwMode="auto">
                  <a:xfrm>
                    <a:off x="1252" y="529"/>
                    <a:ext cx="46"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5552" name="Freeform 35"/>
                <p:cNvSpPr>
                  <a:spLocks/>
                </p:cNvSpPr>
                <p:nvPr/>
              </p:nvSpPr>
              <p:spPr bwMode="auto">
                <a:xfrm>
                  <a:off x="1143" y="1344"/>
                  <a:ext cx="672" cy="240"/>
                </a:xfrm>
                <a:custGeom>
                  <a:avLst/>
                  <a:gdLst>
                    <a:gd name="T0" fmla="*/ 0 w 672"/>
                    <a:gd name="T1" fmla="*/ 240 h 240"/>
                    <a:gd name="T2" fmla="*/ 0 w 672"/>
                    <a:gd name="T3" fmla="*/ 0 h 240"/>
                    <a:gd name="T4" fmla="*/ 672 w 672"/>
                    <a:gd name="T5" fmla="*/ 0 h 240"/>
                    <a:gd name="T6" fmla="*/ 672 w 672"/>
                    <a:gd name="T7" fmla="*/ 192 h 240"/>
                    <a:gd name="T8" fmla="*/ 0 60000 65536"/>
                    <a:gd name="T9" fmla="*/ 0 60000 65536"/>
                    <a:gd name="T10" fmla="*/ 0 60000 65536"/>
                    <a:gd name="T11" fmla="*/ 0 60000 65536"/>
                    <a:gd name="T12" fmla="*/ 0 w 672"/>
                    <a:gd name="T13" fmla="*/ 0 h 240"/>
                    <a:gd name="T14" fmla="*/ 672 w 672"/>
                    <a:gd name="T15" fmla="*/ 240 h 240"/>
                  </a:gdLst>
                  <a:ahLst/>
                  <a:cxnLst>
                    <a:cxn ang="T8">
                      <a:pos x="T0" y="T1"/>
                    </a:cxn>
                    <a:cxn ang="T9">
                      <a:pos x="T2" y="T3"/>
                    </a:cxn>
                    <a:cxn ang="T10">
                      <a:pos x="T4" y="T5"/>
                    </a:cxn>
                    <a:cxn ang="T11">
                      <a:pos x="T6" y="T7"/>
                    </a:cxn>
                  </a:cxnLst>
                  <a:rect l="T12" t="T13" r="T14" b="T15"/>
                  <a:pathLst>
                    <a:path w="672" h="240">
                      <a:moveTo>
                        <a:pt x="0" y="240"/>
                      </a:moveTo>
                      <a:lnTo>
                        <a:pt x="0" y="0"/>
                      </a:lnTo>
                      <a:lnTo>
                        <a:pt x="672" y="0"/>
                      </a:lnTo>
                      <a:lnTo>
                        <a:pt x="672" y="19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solidFill>
                      <a:schemeClr val="tx2"/>
                    </a:solidFill>
                    <a:latin typeface="Times New Roman" pitchFamily="18" charset="0"/>
                    <a:cs typeface="Times New Roman" pitchFamily="18" charset="0"/>
                  </a:endParaRPr>
                </a:p>
              </p:txBody>
            </p:sp>
            <p:sp>
              <p:nvSpPr>
                <p:cNvPr id="65553" name="Freeform 36"/>
                <p:cNvSpPr>
                  <a:spLocks/>
                </p:cNvSpPr>
                <p:nvPr/>
              </p:nvSpPr>
              <p:spPr bwMode="auto">
                <a:xfrm flipV="1">
                  <a:off x="1143" y="1746"/>
                  <a:ext cx="672" cy="240"/>
                </a:xfrm>
                <a:custGeom>
                  <a:avLst/>
                  <a:gdLst>
                    <a:gd name="T0" fmla="*/ 0 w 672"/>
                    <a:gd name="T1" fmla="*/ 240 h 240"/>
                    <a:gd name="T2" fmla="*/ 0 w 672"/>
                    <a:gd name="T3" fmla="*/ 0 h 240"/>
                    <a:gd name="T4" fmla="*/ 672 w 672"/>
                    <a:gd name="T5" fmla="*/ 0 h 240"/>
                    <a:gd name="T6" fmla="*/ 672 w 672"/>
                    <a:gd name="T7" fmla="*/ 192 h 240"/>
                    <a:gd name="T8" fmla="*/ 0 60000 65536"/>
                    <a:gd name="T9" fmla="*/ 0 60000 65536"/>
                    <a:gd name="T10" fmla="*/ 0 60000 65536"/>
                    <a:gd name="T11" fmla="*/ 0 60000 65536"/>
                    <a:gd name="T12" fmla="*/ 0 w 672"/>
                    <a:gd name="T13" fmla="*/ 0 h 240"/>
                    <a:gd name="T14" fmla="*/ 672 w 672"/>
                    <a:gd name="T15" fmla="*/ 240 h 240"/>
                  </a:gdLst>
                  <a:ahLst/>
                  <a:cxnLst>
                    <a:cxn ang="T8">
                      <a:pos x="T0" y="T1"/>
                    </a:cxn>
                    <a:cxn ang="T9">
                      <a:pos x="T2" y="T3"/>
                    </a:cxn>
                    <a:cxn ang="T10">
                      <a:pos x="T4" y="T5"/>
                    </a:cxn>
                    <a:cxn ang="T11">
                      <a:pos x="T6" y="T7"/>
                    </a:cxn>
                  </a:cxnLst>
                  <a:rect l="T12" t="T13" r="T14" b="T15"/>
                  <a:pathLst>
                    <a:path w="672" h="240">
                      <a:moveTo>
                        <a:pt x="0" y="240"/>
                      </a:moveTo>
                      <a:lnTo>
                        <a:pt x="0" y="0"/>
                      </a:lnTo>
                      <a:lnTo>
                        <a:pt x="672" y="0"/>
                      </a:lnTo>
                      <a:lnTo>
                        <a:pt x="672" y="19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solidFill>
                      <a:schemeClr val="tx2"/>
                    </a:solidFill>
                    <a:latin typeface="Times New Roman" pitchFamily="18" charset="0"/>
                    <a:cs typeface="Times New Roman" pitchFamily="18" charset="0"/>
                  </a:endParaRPr>
                </a:p>
              </p:txBody>
            </p:sp>
          </p:grpSp>
          <p:sp>
            <p:nvSpPr>
              <p:cNvPr id="65549" name="Text Box 37"/>
              <p:cNvSpPr txBox="1">
                <a:spLocks noChangeArrowheads="1"/>
              </p:cNvSpPr>
              <p:nvPr/>
            </p:nvSpPr>
            <p:spPr bwMode="auto">
              <a:xfrm>
                <a:off x="2984" y="1488"/>
                <a:ext cx="23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i="1">
                    <a:solidFill>
                      <a:schemeClr val="tx2"/>
                    </a:solidFill>
                    <a:latin typeface="Times New Roman" pitchFamily="18" charset="0"/>
                    <a:cs typeface="Times New Roman" pitchFamily="18" charset="0"/>
                  </a:rPr>
                  <a:t>U</a:t>
                </a:r>
                <a:endParaRPr kumimoji="1" lang="en-US" altLang="zh-CN" sz="2000">
                  <a:solidFill>
                    <a:schemeClr val="tx2"/>
                  </a:solidFill>
                  <a:latin typeface="Times New Roman" pitchFamily="18" charset="0"/>
                  <a:cs typeface="Times New Roman" pitchFamily="18" charset="0"/>
                </a:endParaRPr>
              </a:p>
            </p:txBody>
          </p:sp>
        </p:grpSp>
        <p:sp>
          <p:nvSpPr>
            <p:cNvPr id="65547" name="Text Box 38"/>
            <p:cNvSpPr txBox="1">
              <a:spLocks noChangeArrowheads="1"/>
            </p:cNvSpPr>
            <p:nvPr/>
          </p:nvSpPr>
          <p:spPr bwMode="auto">
            <a:xfrm>
              <a:off x="3984" y="1488"/>
              <a:ext cx="33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solidFill>
                    <a:schemeClr val="tx2"/>
                  </a:solidFill>
                  <a:latin typeface="Times New Roman" pitchFamily="18" charset="0"/>
                  <a:cs typeface="Times New Roman" pitchFamily="18" charset="0"/>
                  <a:sym typeface="Symbol" pitchFamily="18" charset="2"/>
                </a:rPr>
                <a:t>1</a:t>
              </a:r>
              <a:endParaRPr kumimoji="1" lang="en-US" altLang="zh-CN" sz="2000">
                <a:solidFill>
                  <a:schemeClr val="tx2"/>
                </a:solidFill>
                <a:latin typeface="Times New Roman" pitchFamily="18" charset="0"/>
                <a:cs typeface="Times New Roman" pitchFamily="18" charset="0"/>
              </a:endParaRPr>
            </a:p>
          </p:txBody>
        </p:sp>
      </p:grpSp>
      <p:sp>
        <p:nvSpPr>
          <p:cNvPr id="44071" name="Text Box 39"/>
          <p:cNvSpPr txBox="1">
            <a:spLocks noChangeArrowheads="1"/>
          </p:cNvSpPr>
          <p:nvPr/>
        </p:nvSpPr>
        <p:spPr bwMode="auto">
          <a:xfrm>
            <a:off x="3140075" y="3030538"/>
            <a:ext cx="26463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一周期内作功相等</a:t>
            </a:r>
          </a:p>
        </p:txBody>
      </p:sp>
      <p:graphicFrame>
        <p:nvGraphicFramePr>
          <p:cNvPr id="44072" name="Object 3"/>
          <p:cNvGraphicFramePr>
            <a:graphicFrameLocks noChangeAspect="1"/>
          </p:cNvGraphicFramePr>
          <p:nvPr/>
        </p:nvGraphicFramePr>
        <p:xfrm>
          <a:off x="1384300" y="4392613"/>
          <a:ext cx="1911350" cy="692150"/>
        </p:xfrm>
        <a:graphic>
          <a:graphicData uri="http://schemas.openxmlformats.org/presentationml/2006/ole">
            <mc:AlternateContent xmlns:mc="http://schemas.openxmlformats.org/markup-compatibility/2006">
              <mc:Choice xmlns:v="urn:schemas-microsoft-com:vml" Requires="v">
                <p:oleObj spid="_x0000_s65699" name="Equation" r:id="rId5" imgW="1207800" imgH="431640" progId="">
                  <p:embed/>
                </p:oleObj>
              </mc:Choice>
              <mc:Fallback>
                <p:oleObj name="Equation" r:id="rId5" imgW="1207800" imgH="431640" progId="">
                  <p:embed/>
                  <p:pic>
                    <p:nvPicPr>
                      <p:cNvPr id="0" name="Picture 1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4300" y="4392613"/>
                        <a:ext cx="1911350" cy="69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73" name="Object 4"/>
          <p:cNvGraphicFramePr>
            <a:graphicFrameLocks noChangeAspect="1"/>
          </p:cNvGraphicFramePr>
          <p:nvPr/>
        </p:nvGraphicFramePr>
        <p:xfrm>
          <a:off x="5991225" y="4433888"/>
          <a:ext cx="1506538" cy="447675"/>
        </p:xfrm>
        <a:graphic>
          <a:graphicData uri="http://schemas.openxmlformats.org/presentationml/2006/ole">
            <mc:AlternateContent xmlns:mc="http://schemas.openxmlformats.org/markup-compatibility/2006">
              <mc:Choice xmlns:v="urn:schemas-microsoft-com:vml" Requires="v">
                <p:oleObj spid="_x0000_s65700" name="Equation" r:id="rId7" imgW="902520" imgH="253800" progId="">
                  <p:embed/>
                </p:oleObj>
              </mc:Choice>
              <mc:Fallback>
                <p:oleObj name="Equation" r:id="rId7" imgW="902520" imgH="253800" progId="">
                  <p:embed/>
                  <p:pic>
                    <p:nvPicPr>
                      <p:cNvPr id="0" name="Picture 1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1225" y="4433888"/>
                        <a:ext cx="1506538"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5542">
                                            <p:txEl>
                                              <p:pRg st="0" end="0"/>
                                            </p:txEl>
                                          </p:spTgt>
                                        </p:tgtEl>
                                        <p:attrNameLst>
                                          <p:attrName>style.visibility</p:attrName>
                                        </p:attrNameLst>
                                      </p:cBhvr>
                                      <p:to>
                                        <p:strVal val="visible"/>
                                      </p:to>
                                    </p:set>
                                    <p:animEffect transition="in" filter="wipe(up)">
                                      <p:cBhvr>
                                        <p:cTn id="7" dur="500"/>
                                        <p:tgtEl>
                                          <p:spTgt spid="6554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4071"/>
                                        </p:tgtEl>
                                        <p:attrNameLst>
                                          <p:attrName>style.visibility</p:attrName>
                                        </p:attrNameLst>
                                      </p:cBhvr>
                                      <p:to>
                                        <p:strVal val="visible"/>
                                      </p:to>
                                    </p:set>
                                    <p:animEffect transition="in" filter="wipe(left)">
                                      <p:cBhvr>
                                        <p:cTn id="19" dur="500"/>
                                        <p:tgtEl>
                                          <p:spTgt spid="4407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44072"/>
                                        </p:tgtEl>
                                        <p:attrNameLst>
                                          <p:attrName>style.visibility</p:attrName>
                                        </p:attrNameLst>
                                      </p:cBhvr>
                                      <p:to>
                                        <p:strVal val="visible"/>
                                      </p:to>
                                    </p:set>
                                    <p:animEffect transition="in" filter="wipe(left)">
                                      <p:cBhvr>
                                        <p:cTn id="24" dur="500"/>
                                        <p:tgtEl>
                                          <p:spTgt spid="44072"/>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44073"/>
                                        </p:tgtEl>
                                        <p:attrNameLst>
                                          <p:attrName>style.visibility</p:attrName>
                                        </p:attrNameLst>
                                      </p:cBhvr>
                                      <p:to>
                                        <p:strVal val="visible"/>
                                      </p:to>
                                    </p:set>
                                    <p:animEffect transition="in" filter="wipe(left)">
                                      <p:cBhvr>
                                        <p:cTn id="28" dur="500"/>
                                        <p:tgtEl>
                                          <p:spTgt spid="44073"/>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44036"/>
                                        </p:tgtEl>
                                        <p:attrNameLst>
                                          <p:attrName>style.visibility</p:attrName>
                                        </p:attrNameLst>
                                      </p:cBhvr>
                                      <p:to>
                                        <p:strVal val="visible"/>
                                      </p:to>
                                    </p:set>
                                    <p:animEffect transition="in" filter="wipe(left)">
                                      <p:cBhvr>
                                        <p:cTn id="32" dur="500"/>
                                        <p:tgtEl>
                                          <p:spTgt spid="44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2" grpId="0" build="p"/>
      <p:bldP spid="44071" grpId="0"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7" name="Rectangle 2"/>
          <p:cNvSpPr>
            <a:spLocks noGrp="1" noChangeArrowheads="1"/>
          </p:cNvSpPr>
          <p:nvPr>
            <p:ph type="title"/>
          </p:nvPr>
        </p:nvSpPr>
        <p:spPr/>
        <p:txBody>
          <a:bodyPr/>
          <a:lstStyle/>
          <a:p>
            <a:r>
              <a:rPr lang="en-US" altLang="en-US" sz="3600" smtClean="0"/>
              <a:t>3.7.3 非正弦周期量的有效值</a:t>
            </a:r>
            <a:r>
              <a:rPr lang="en-US" altLang="zh-CN" sz="3600" smtClean="0">
                <a:ea typeface="楷体_GB2312" pitchFamily="49" charset="-122"/>
              </a:rPr>
              <a:t>(</a:t>
            </a:r>
            <a:r>
              <a:rPr lang="zh-CN" altLang="en-US" sz="3600" smtClean="0">
                <a:ea typeface="楷体_GB2312" pitchFamily="49" charset="-122"/>
              </a:rPr>
              <a:t>续</a:t>
            </a:r>
            <a:r>
              <a:rPr lang="en-US" altLang="zh-CN" sz="3600" smtClean="0">
                <a:ea typeface="楷体_GB2312" pitchFamily="49" charset="-122"/>
              </a:rPr>
              <a:t>1)</a:t>
            </a:r>
          </a:p>
        </p:txBody>
      </p:sp>
      <p:sp>
        <p:nvSpPr>
          <p:cNvPr id="6" name="灯片编号占位符 5"/>
          <p:cNvSpPr>
            <a:spLocks noGrp="1"/>
          </p:cNvSpPr>
          <p:nvPr>
            <p:ph type="sldNum" sz="quarter" idx="10"/>
          </p:nvPr>
        </p:nvSpPr>
        <p:spPr/>
        <p:txBody>
          <a:bodyPr/>
          <a:lstStyle/>
          <a:p>
            <a:pPr>
              <a:defRPr/>
            </a:pPr>
            <a:fld id="{E4DCDFD6-397A-4776-9F04-AECACB83C822}" type="slidenum">
              <a:rPr lang="zh-CN" altLang="en-US" smtClean="0"/>
              <a:pPr>
                <a:defRPr/>
              </a:pPr>
              <a:t>143</a:t>
            </a:fld>
            <a:endParaRPr lang="zh-CN" altLang="en-US"/>
          </a:p>
        </p:txBody>
      </p:sp>
      <p:sp>
        <p:nvSpPr>
          <p:cNvPr id="66568" name="Rectangle 3"/>
          <p:cNvSpPr>
            <a:spLocks noGrp="1" noChangeArrowheads="1"/>
          </p:cNvSpPr>
          <p:nvPr>
            <p:ph sz="quarter" idx="11"/>
          </p:nvPr>
        </p:nvSpPr>
        <p:spPr/>
        <p:txBody>
          <a:bodyPr/>
          <a:lstStyle/>
          <a:p>
            <a:r>
              <a:rPr lang="zh-CN" altLang="en-US" smtClean="0">
                <a:ea typeface="宋体" charset="-122"/>
              </a:rPr>
              <a:t>正弦电压、电流的有效值</a:t>
            </a:r>
          </a:p>
        </p:txBody>
      </p:sp>
      <p:graphicFrame>
        <p:nvGraphicFramePr>
          <p:cNvPr id="45060" name="Object 2"/>
          <p:cNvGraphicFramePr>
            <a:graphicFrameLocks noChangeAspect="1"/>
          </p:cNvGraphicFramePr>
          <p:nvPr/>
        </p:nvGraphicFramePr>
        <p:xfrm>
          <a:off x="1138238" y="1646238"/>
          <a:ext cx="2973387" cy="465137"/>
        </p:xfrm>
        <a:graphic>
          <a:graphicData uri="http://schemas.openxmlformats.org/presentationml/2006/ole">
            <mc:AlternateContent xmlns:mc="http://schemas.openxmlformats.org/markup-compatibility/2006">
              <mc:Choice xmlns:v="urn:schemas-microsoft-com:vml" Requires="v">
                <p:oleObj spid="_x0000_s66767" name="Equation" r:id="rId3" imgW="1932480" imgH="291960" progId="">
                  <p:embed/>
                </p:oleObj>
              </mc:Choice>
              <mc:Fallback>
                <p:oleObj name="Equation" r:id="rId3" imgW="1932480" imgH="291960" progId="">
                  <p:embed/>
                  <p:pic>
                    <p:nvPicPr>
                      <p:cNvPr id="0" name="Picture 1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238" y="1646238"/>
                        <a:ext cx="2973387" cy="46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61" name="Object 3"/>
          <p:cNvGraphicFramePr>
            <a:graphicFrameLocks noChangeAspect="1"/>
          </p:cNvGraphicFramePr>
          <p:nvPr/>
        </p:nvGraphicFramePr>
        <p:xfrm>
          <a:off x="5014913" y="1614488"/>
          <a:ext cx="3328987" cy="549275"/>
        </p:xfrm>
        <a:graphic>
          <a:graphicData uri="http://schemas.openxmlformats.org/presentationml/2006/ole">
            <mc:AlternateContent xmlns:mc="http://schemas.openxmlformats.org/markup-compatibility/2006">
              <mc:Choice xmlns:v="urn:schemas-microsoft-com:vml" Requires="v">
                <p:oleObj spid="_x0000_s66768" name="Equation" r:id="rId5" imgW="1830600" imgH="291960" progId="">
                  <p:embed/>
                </p:oleObj>
              </mc:Choice>
              <mc:Fallback>
                <p:oleObj name="Equation" r:id="rId5" imgW="1830600" imgH="291960" progId="">
                  <p:embed/>
                  <p:pic>
                    <p:nvPicPr>
                      <p:cNvPr id="0" name="Picture 1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4913" y="1614488"/>
                        <a:ext cx="3328987"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62" name="Object 4"/>
          <p:cNvGraphicFramePr>
            <a:graphicFrameLocks noChangeAspect="1"/>
          </p:cNvGraphicFramePr>
          <p:nvPr/>
        </p:nvGraphicFramePr>
        <p:xfrm>
          <a:off x="1125538" y="2357438"/>
          <a:ext cx="2268537" cy="1971675"/>
        </p:xfrm>
        <a:graphic>
          <a:graphicData uri="http://schemas.openxmlformats.org/presentationml/2006/ole">
            <mc:AlternateContent xmlns:mc="http://schemas.openxmlformats.org/markup-compatibility/2006">
              <mc:Choice xmlns:v="urn:schemas-microsoft-com:vml" Requires="v">
                <p:oleObj spid="_x0000_s66769" name="Equation" r:id="rId7" imgW="1423800" imgH="1243800" progId="">
                  <p:embed/>
                </p:oleObj>
              </mc:Choice>
              <mc:Fallback>
                <p:oleObj name="Equation" r:id="rId7" imgW="1423800" imgH="1243800" progId="">
                  <p:embed/>
                  <p:pic>
                    <p:nvPicPr>
                      <p:cNvPr id="0" name="Picture 1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5538" y="2357438"/>
                        <a:ext cx="2268537" cy="1971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63" name="Object 5"/>
          <p:cNvGraphicFramePr>
            <a:graphicFrameLocks noChangeAspect="1"/>
          </p:cNvGraphicFramePr>
          <p:nvPr/>
        </p:nvGraphicFramePr>
        <p:xfrm>
          <a:off x="5227638" y="2312988"/>
          <a:ext cx="2108200" cy="1973262"/>
        </p:xfrm>
        <a:graphic>
          <a:graphicData uri="http://schemas.openxmlformats.org/presentationml/2006/ole">
            <mc:AlternateContent xmlns:mc="http://schemas.openxmlformats.org/markup-compatibility/2006">
              <mc:Choice xmlns:v="urn:schemas-microsoft-com:vml" Requires="v">
                <p:oleObj spid="_x0000_s66770" name="Equation" r:id="rId9" imgW="1322280" imgH="1243800" progId="">
                  <p:embed/>
                </p:oleObj>
              </mc:Choice>
              <mc:Fallback>
                <p:oleObj name="Equation" r:id="rId9" imgW="1322280" imgH="1243800" progId="">
                  <p:embed/>
                  <p:pic>
                    <p:nvPicPr>
                      <p:cNvPr id="0" name="Picture 1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7638" y="2312988"/>
                        <a:ext cx="2108200" cy="1973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0"/>
          <p:cNvGrpSpPr>
            <a:grpSpLocks/>
          </p:cNvGrpSpPr>
          <p:nvPr/>
        </p:nvGrpSpPr>
        <p:grpSpPr bwMode="auto">
          <a:xfrm>
            <a:off x="1506538" y="4775200"/>
            <a:ext cx="5516562" cy="777875"/>
            <a:chOff x="632" y="3017"/>
            <a:chExt cx="3475" cy="490"/>
          </a:xfrm>
        </p:grpSpPr>
        <p:sp>
          <p:nvSpPr>
            <p:cNvPr id="66571" name="Text Box 8"/>
            <p:cNvSpPr txBox="1">
              <a:spLocks noChangeArrowheads="1"/>
            </p:cNvSpPr>
            <p:nvPr/>
          </p:nvSpPr>
          <p:spPr bwMode="auto">
            <a:xfrm>
              <a:off x="632" y="3114"/>
              <a:ext cx="32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400" b="1">
                  <a:solidFill>
                    <a:schemeClr val="tx2"/>
                  </a:solidFill>
                </a:rPr>
                <a:t>正弦电压、电流的有效值是其幅度的</a:t>
              </a:r>
            </a:p>
          </p:txBody>
        </p:sp>
        <p:graphicFrame>
          <p:nvGraphicFramePr>
            <p:cNvPr id="66566" name="Object 6"/>
            <p:cNvGraphicFramePr>
              <a:graphicFrameLocks noChangeAspect="1"/>
            </p:cNvGraphicFramePr>
            <p:nvPr/>
          </p:nvGraphicFramePr>
          <p:xfrm>
            <a:off x="3795" y="3017"/>
            <a:ext cx="312" cy="490"/>
          </p:xfrm>
          <a:graphic>
            <a:graphicData uri="http://schemas.openxmlformats.org/presentationml/2006/ole">
              <mc:AlternateContent xmlns:mc="http://schemas.openxmlformats.org/markup-compatibility/2006">
                <mc:Choice xmlns:v="urn:schemas-microsoft-com:vml" Requires="v">
                  <p:oleObj spid="_x0000_s66771" name="Equation" r:id="rId11" imgW="266584" imgH="418918" progId="">
                    <p:embed/>
                  </p:oleObj>
                </mc:Choice>
                <mc:Fallback>
                  <p:oleObj name="Equation" r:id="rId11" imgW="266584" imgH="418918" progId="">
                    <p:embed/>
                    <p:pic>
                      <p:nvPicPr>
                        <p:cNvPr id="0" name="Picture 17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5" y="3017"/>
                          <a:ext cx="312" cy="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5067" name="Rectangle 11"/>
          <p:cNvSpPr>
            <a:spLocks noChangeArrowheads="1"/>
          </p:cNvSpPr>
          <p:nvPr/>
        </p:nvSpPr>
        <p:spPr bwMode="auto">
          <a:xfrm>
            <a:off x="1371600" y="4770438"/>
            <a:ext cx="6003925" cy="960437"/>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wipe(left)">
                                      <p:cBhvr>
                                        <p:cTn id="7" dur="500"/>
                                        <p:tgtEl>
                                          <p:spTgt spid="4506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5062"/>
                                        </p:tgtEl>
                                        <p:attrNameLst>
                                          <p:attrName>style.visibility</p:attrName>
                                        </p:attrNameLst>
                                      </p:cBhvr>
                                      <p:to>
                                        <p:strVal val="visible"/>
                                      </p:to>
                                    </p:set>
                                    <p:animEffect transition="in" filter="wipe(left)">
                                      <p:cBhvr>
                                        <p:cTn id="11" dur="500"/>
                                        <p:tgtEl>
                                          <p:spTgt spid="45062"/>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45061"/>
                                        </p:tgtEl>
                                        <p:attrNameLst>
                                          <p:attrName>style.visibility</p:attrName>
                                        </p:attrNameLst>
                                      </p:cBhvr>
                                      <p:to>
                                        <p:strVal val="visible"/>
                                      </p:to>
                                    </p:set>
                                    <p:animEffect transition="in" filter="wipe(left)">
                                      <p:cBhvr>
                                        <p:cTn id="15" dur="500"/>
                                        <p:tgtEl>
                                          <p:spTgt spid="45061"/>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45063"/>
                                        </p:tgtEl>
                                        <p:attrNameLst>
                                          <p:attrName>style.visibility</p:attrName>
                                        </p:attrNameLst>
                                      </p:cBhvr>
                                      <p:to>
                                        <p:strVal val="visible"/>
                                      </p:to>
                                    </p:set>
                                    <p:animEffect transition="in" filter="wipe(left)">
                                      <p:cBhvr>
                                        <p:cTn id="19" dur="500"/>
                                        <p:tgtEl>
                                          <p:spTgt spid="4506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5067"/>
                                        </p:tgtEl>
                                        <p:attrNameLst>
                                          <p:attrName>style.visibility</p:attrName>
                                        </p:attrNameLst>
                                      </p:cBhvr>
                                      <p:to>
                                        <p:strVal val="visible"/>
                                      </p:to>
                                    </p:set>
                                    <p:animEffect transition="in" filter="wipe(up)">
                                      <p:cBhvr>
                                        <p:cTn id="27" dur="500"/>
                                        <p:tgtEl>
                                          <p:spTgt spid="45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0" name="Rectangle 2"/>
          <p:cNvSpPr>
            <a:spLocks noGrp="1" noChangeArrowheads="1"/>
          </p:cNvSpPr>
          <p:nvPr>
            <p:ph type="title"/>
          </p:nvPr>
        </p:nvSpPr>
        <p:spPr/>
        <p:txBody>
          <a:bodyPr/>
          <a:lstStyle/>
          <a:p>
            <a:r>
              <a:rPr lang="en-US" altLang="en-US" sz="3600" smtClean="0"/>
              <a:t>3.7.3  非正弦周期量的有效值</a:t>
            </a:r>
            <a:r>
              <a:rPr lang="en-US" altLang="zh-CN" sz="3600" smtClean="0">
                <a:ea typeface="楷体_GB2312" pitchFamily="49" charset="-122"/>
              </a:rPr>
              <a:t>(</a:t>
            </a:r>
            <a:r>
              <a:rPr lang="zh-CN" altLang="en-US" sz="3600" smtClean="0">
                <a:ea typeface="楷体_GB2312" pitchFamily="49" charset="-122"/>
              </a:rPr>
              <a:t>续</a:t>
            </a:r>
            <a:r>
              <a:rPr lang="en-US" altLang="zh-CN" sz="3600" smtClean="0">
                <a:ea typeface="楷体_GB2312" pitchFamily="49" charset="-122"/>
              </a:rPr>
              <a:t>2)</a:t>
            </a:r>
          </a:p>
        </p:txBody>
      </p:sp>
      <p:sp>
        <p:nvSpPr>
          <p:cNvPr id="67591" name="Rectangle 3"/>
          <p:cNvSpPr>
            <a:spLocks noGrp="1" noChangeArrowheads="1"/>
          </p:cNvSpPr>
          <p:nvPr>
            <p:ph sz="quarter" idx="11"/>
          </p:nvPr>
        </p:nvSpPr>
        <p:spPr/>
        <p:txBody>
          <a:bodyPr/>
          <a:lstStyle/>
          <a:p>
            <a:r>
              <a:rPr lang="zh-CN" altLang="en-US" smtClean="0">
                <a:ea typeface="宋体" charset="-122"/>
              </a:rPr>
              <a:t>非正弦周期电压电流的有效值</a:t>
            </a:r>
          </a:p>
        </p:txBody>
      </p:sp>
      <p:graphicFrame>
        <p:nvGraphicFramePr>
          <p:cNvPr id="117764" name="Object 2"/>
          <p:cNvGraphicFramePr>
            <a:graphicFrameLocks noChangeAspect="1"/>
          </p:cNvGraphicFramePr>
          <p:nvPr/>
        </p:nvGraphicFramePr>
        <p:xfrm>
          <a:off x="1209675" y="1538288"/>
          <a:ext cx="4481513" cy="935037"/>
        </p:xfrm>
        <a:graphic>
          <a:graphicData uri="http://schemas.openxmlformats.org/presentationml/2006/ole">
            <mc:AlternateContent xmlns:mc="http://schemas.openxmlformats.org/markup-compatibility/2006">
              <mc:Choice xmlns:v="urn:schemas-microsoft-com:vml" Requires="v">
                <p:oleObj spid="_x0000_s67750" name="Equation" r:id="rId3" imgW="2746080" imgH="558360" progId="">
                  <p:embed/>
                </p:oleObj>
              </mc:Choice>
              <mc:Fallback>
                <p:oleObj name="Equation" r:id="rId3" imgW="2746080" imgH="558360" progId="">
                  <p:embed/>
                  <p:pic>
                    <p:nvPicPr>
                      <p:cNvPr id="0" name="Picture 1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675" y="1538288"/>
                        <a:ext cx="4481513" cy="935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765" name="Object 3"/>
          <p:cNvGraphicFramePr>
            <a:graphicFrameLocks noChangeAspect="1"/>
          </p:cNvGraphicFramePr>
          <p:nvPr/>
        </p:nvGraphicFramePr>
        <p:xfrm>
          <a:off x="1081088" y="3811588"/>
          <a:ext cx="5067300" cy="1165225"/>
        </p:xfrm>
        <a:graphic>
          <a:graphicData uri="http://schemas.openxmlformats.org/presentationml/2006/ole">
            <mc:AlternateContent xmlns:mc="http://schemas.openxmlformats.org/markup-compatibility/2006">
              <mc:Choice xmlns:v="urn:schemas-microsoft-com:vml" Requires="v">
                <p:oleObj spid="_x0000_s67751" name="Equation" r:id="rId5" imgW="2936520" imgH="659880" progId="">
                  <p:embed/>
                </p:oleObj>
              </mc:Choice>
              <mc:Fallback>
                <p:oleObj name="Equation" r:id="rId5" imgW="2936520" imgH="659880" progId="">
                  <p:embed/>
                  <p:pic>
                    <p:nvPicPr>
                      <p:cNvPr id="0" name="Picture 1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1088" y="3811588"/>
                        <a:ext cx="5067300" cy="1165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766" name="Object 4"/>
          <p:cNvGraphicFramePr>
            <a:graphicFrameLocks noChangeAspect="1"/>
          </p:cNvGraphicFramePr>
          <p:nvPr/>
        </p:nvGraphicFramePr>
        <p:xfrm>
          <a:off x="1631950" y="2276475"/>
          <a:ext cx="7396163" cy="1063625"/>
        </p:xfrm>
        <a:graphic>
          <a:graphicData uri="http://schemas.openxmlformats.org/presentationml/2006/ole">
            <mc:AlternateContent xmlns:mc="http://schemas.openxmlformats.org/markup-compatibility/2006">
              <mc:Choice xmlns:v="urn:schemas-microsoft-com:vml" Requires="v">
                <p:oleObj spid="_x0000_s67752" name="Equation" r:id="rId7" imgW="4347720" imgH="609120" progId="">
                  <p:embed/>
                </p:oleObj>
              </mc:Choice>
              <mc:Fallback>
                <p:oleObj name="Equation" r:id="rId7" imgW="4347720" imgH="609120" progId="">
                  <p:embed/>
                  <p:pic>
                    <p:nvPicPr>
                      <p:cNvPr id="0" name="Picture 1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1950" y="2276475"/>
                        <a:ext cx="7396163" cy="1063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768" name="Rectangle 8"/>
          <p:cNvSpPr>
            <a:spLocks noChangeArrowheads="1"/>
          </p:cNvSpPr>
          <p:nvPr/>
        </p:nvSpPr>
        <p:spPr bwMode="auto">
          <a:xfrm>
            <a:off x="2759075" y="3352800"/>
            <a:ext cx="6032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p>
            <a:pPr algn="ctr"/>
            <a:r>
              <a:rPr kumimoji="1" lang="zh-CN" altLang="en-US" sz="2400" b="1">
                <a:solidFill>
                  <a:schemeClr val="tx2"/>
                </a:solidFill>
                <a:latin typeface="Times New Roman" pitchFamily="18" charset="0"/>
                <a:cs typeface="Times New Roman" pitchFamily="18" charset="0"/>
              </a:rPr>
              <a:t>三角函数（信号分解的基函数）具有正交性</a:t>
            </a:r>
          </a:p>
        </p:txBody>
      </p:sp>
      <p:sp>
        <p:nvSpPr>
          <p:cNvPr id="117769" name="Text Box 9"/>
          <p:cNvSpPr txBox="1">
            <a:spLocks noChangeArrowheads="1"/>
          </p:cNvSpPr>
          <p:nvPr/>
        </p:nvSpPr>
        <p:spPr bwMode="auto">
          <a:xfrm>
            <a:off x="573088" y="5022850"/>
            <a:ext cx="8570912"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zh-CN" altLang="en-US" sz="2400" b="1">
                <a:solidFill>
                  <a:schemeClr val="tx2"/>
                </a:solidFill>
                <a:latin typeface="Times New Roman" pitchFamily="18" charset="0"/>
                <a:cs typeface="Times New Roman" pitchFamily="18" charset="0"/>
              </a:rPr>
              <a:t>非正弦周期电压、电流的有效值的平方等于其各次谐波有效值的平方和：</a:t>
            </a:r>
          </a:p>
        </p:txBody>
      </p:sp>
      <p:graphicFrame>
        <p:nvGraphicFramePr>
          <p:cNvPr id="117770" name="Object 5"/>
          <p:cNvGraphicFramePr>
            <a:graphicFrameLocks noChangeAspect="1"/>
          </p:cNvGraphicFramePr>
          <p:nvPr/>
        </p:nvGraphicFramePr>
        <p:xfrm>
          <a:off x="1057275" y="2571750"/>
          <a:ext cx="7219950" cy="1925638"/>
        </p:xfrm>
        <a:graphic>
          <a:graphicData uri="http://schemas.openxmlformats.org/presentationml/2006/ole">
            <mc:AlternateContent xmlns:mc="http://schemas.openxmlformats.org/markup-compatibility/2006">
              <mc:Choice xmlns:v="urn:schemas-microsoft-com:vml" Requires="v">
                <p:oleObj spid="_x0000_s67753" name="Equation" r:id="rId9" imgW="4055400" imgH="1065960" progId="">
                  <p:embed/>
                </p:oleObj>
              </mc:Choice>
              <mc:Fallback>
                <p:oleObj name="Equation" r:id="rId9" imgW="4055400" imgH="1065960" progId="">
                  <p:embed/>
                  <p:pic>
                    <p:nvPicPr>
                      <p:cNvPr id="0" name="Picture 1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7275" y="2571750"/>
                        <a:ext cx="7219950" cy="1925638"/>
                      </a:xfrm>
                      <a:prstGeom prst="rect">
                        <a:avLst/>
                      </a:prstGeom>
                      <a:solidFill>
                        <a:srgbClr val="DDDDDD"/>
                      </a:solidFill>
                      <a:ln w="57150">
                        <a:solidFill>
                          <a:srgbClr val="FF0000"/>
                        </a:solidFill>
                        <a:miter lim="800000"/>
                        <a:headEnd/>
                        <a:tailEnd/>
                      </a:ln>
                    </p:spPr>
                  </p:pic>
                </p:oleObj>
              </mc:Fallback>
            </mc:AlternateContent>
          </a:graphicData>
        </a:graphic>
      </p:graphicFrame>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144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17764"/>
                                        </p:tgtEl>
                                        <p:attrNameLst>
                                          <p:attrName>style.visibility</p:attrName>
                                        </p:attrNameLst>
                                      </p:cBhvr>
                                      <p:to>
                                        <p:strVal val="visible"/>
                                      </p:to>
                                    </p:set>
                                    <p:animEffect transition="in" filter="wipe(left)">
                                      <p:cBhvr>
                                        <p:cTn id="7" dur="500"/>
                                        <p:tgtEl>
                                          <p:spTgt spid="117764"/>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117766"/>
                                        </p:tgtEl>
                                        <p:attrNameLst>
                                          <p:attrName>style.visibility</p:attrName>
                                        </p:attrNameLst>
                                      </p:cBhvr>
                                      <p:to>
                                        <p:strVal val="visible"/>
                                      </p:to>
                                    </p:set>
                                    <p:animEffect transition="in" filter="wipe(up)">
                                      <p:cBhvr>
                                        <p:cTn id="11" dur="500"/>
                                        <p:tgtEl>
                                          <p:spTgt spid="11776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7768"/>
                                        </p:tgtEl>
                                        <p:attrNameLst>
                                          <p:attrName>style.visibility</p:attrName>
                                        </p:attrNameLst>
                                      </p:cBhvr>
                                      <p:to>
                                        <p:strVal val="visible"/>
                                      </p:to>
                                    </p:set>
                                    <p:animEffect transition="in" filter="wipe(left)">
                                      <p:cBhvr>
                                        <p:cTn id="16" dur="500"/>
                                        <p:tgtEl>
                                          <p:spTgt spid="11776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17765"/>
                                        </p:tgtEl>
                                        <p:attrNameLst>
                                          <p:attrName>style.visibility</p:attrName>
                                        </p:attrNameLst>
                                      </p:cBhvr>
                                      <p:to>
                                        <p:strVal val="visible"/>
                                      </p:to>
                                    </p:set>
                                    <p:animEffect transition="in" filter="wipe(left)">
                                      <p:cBhvr>
                                        <p:cTn id="21" dur="500"/>
                                        <p:tgtEl>
                                          <p:spTgt spid="11776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iterate type="lt">
                                    <p:tmPct val="100000"/>
                                  </p:iterate>
                                  <p:childTnLst>
                                    <p:set>
                                      <p:cBhvr>
                                        <p:cTn id="25" dur="1" fill="hold">
                                          <p:stCondLst>
                                            <p:cond delay="0"/>
                                          </p:stCondLst>
                                        </p:cTn>
                                        <p:tgtEl>
                                          <p:spTgt spid="117769"/>
                                        </p:tgtEl>
                                        <p:attrNameLst>
                                          <p:attrName>style.visibility</p:attrName>
                                        </p:attrNameLst>
                                      </p:cBhvr>
                                      <p:to>
                                        <p:strVal val="visible"/>
                                      </p:to>
                                    </p:set>
                                    <p:animEffect transition="in" filter="wipe(left)">
                                      <p:cBhvr>
                                        <p:cTn id="26" dur="75"/>
                                        <p:tgtEl>
                                          <p:spTgt spid="11776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nodeType="clickEffect">
                                  <p:stCondLst>
                                    <p:cond delay="0"/>
                                  </p:stCondLst>
                                  <p:childTnLst>
                                    <p:set>
                                      <p:cBhvr>
                                        <p:cTn id="30" dur="1" fill="hold">
                                          <p:stCondLst>
                                            <p:cond delay="0"/>
                                          </p:stCondLst>
                                        </p:cTn>
                                        <p:tgtEl>
                                          <p:spTgt spid="117770"/>
                                        </p:tgtEl>
                                        <p:attrNameLst>
                                          <p:attrName>style.visibility</p:attrName>
                                        </p:attrNameLst>
                                      </p:cBhvr>
                                      <p:to>
                                        <p:strVal val="visible"/>
                                      </p:to>
                                    </p:set>
                                    <p:animEffect transition="in" filter="wipe(up)">
                                      <p:cBhvr>
                                        <p:cTn id="31" dur="500"/>
                                        <p:tgtEl>
                                          <p:spTgt spid="117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8" grpId="0"/>
      <p:bldP spid="117769" grpId="0"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6" name="Rectangle 2"/>
          <p:cNvSpPr>
            <a:spLocks noGrp="1" noChangeArrowheads="1"/>
          </p:cNvSpPr>
          <p:nvPr>
            <p:ph type="title"/>
          </p:nvPr>
        </p:nvSpPr>
        <p:spPr/>
        <p:txBody>
          <a:bodyPr/>
          <a:lstStyle/>
          <a:p>
            <a:r>
              <a:rPr lang="en-US" altLang="en-US" sz="3600" smtClean="0"/>
              <a:t>3.7.3  非正弦周期量的有效值</a:t>
            </a:r>
            <a:r>
              <a:rPr lang="en-US" altLang="zh-CN" sz="3600" smtClean="0">
                <a:ea typeface="楷体_GB2312" pitchFamily="49" charset="-122"/>
              </a:rPr>
              <a:t>(</a:t>
            </a:r>
            <a:r>
              <a:rPr lang="zh-CN" altLang="en-US" sz="3600" smtClean="0">
                <a:ea typeface="楷体_GB2312" pitchFamily="49" charset="-122"/>
              </a:rPr>
              <a:t>续</a:t>
            </a:r>
            <a:r>
              <a:rPr lang="en-US" altLang="zh-CN" sz="3600" smtClean="0">
                <a:ea typeface="楷体_GB2312" pitchFamily="49" charset="-122"/>
              </a:rPr>
              <a:t>3)</a:t>
            </a:r>
          </a:p>
        </p:txBody>
      </p:sp>
      <p:sp>
        <p:nvSpPr>
          <p:cNvPr id="68617" name="Rectangle 3"/>
          <p:cNvSpPr>
            <a:spLocks noGrp="1" noChangeArrowheads="1"/>
          </p:cNvSpPr>
          <p:nvPr>
            <p:ph sz="quarter" idx="11"/>
          </p:nvPr>
        </p:nvSpPr>
        <p:spPr/>
        <p:txBody>
          <a:bodyPr/>
          <a:lstStyle/>
          <a:p>
            <a:pPr>
              <a:lnSpc>
                <a:spcPct val="150000"/>
              </a:lnSpc>
            </a:pPr>
            <a:r>
              <a:rPr lang="zh-CN" altLang="en-US" sz="2400" dirty="0" smtClean="0">
                <a:latin typeface="宋体" charset="-122"/>
                <a:ea typeface="宋体" charset="-122"/>
              </a:rPr>
              <a:t>非正弦周期电流或电压的平均值</a:t>
            </a:r>
            <a:br>
              <a:rPr lang="zh-CN" altLang="en-US" sz="2400" dirty="0" smtClean="0">
                <a:latin typeface="宋体" charset="-122"/>
                <a:ea typeface="宋体" charset="-122"/>
              </a:rPr>
            </a:br>
            <a:r>
              <a:rPr lang="zh-CN" altLang="en-US" sz="2400" dirty="0" smtClean="0">
                <a:latin typeface="宋体" charset="-122"/>
                <a:ea typeface="宋体" charset="-122"/>
              </a:rPr>
              <a:t>为了表示周期信号的平均幅度大小，定义交变量的绝对值在一个周期内的平均值为绝对平均值，简称平均值。</a:t>
            </a:r>
          </a:p>
        </p:txBody>
      </p:sp>
      <p:graphicFrame>
        <p:nvGraphicFramePr>
          <p:cNvPr id="118788" name="Object 2"/>
          <p:cNvGraphicFramePr>
            <a:graphicFrameLocks noChangeAspect="1"/>
          </p:cNvGraphicFramePr>
          <p:nvPr/>
        </p:nvGraphicFramePr>
        <p:xfrm>
          <a:off x="1216025" y="2636838"/>
          <a:ext cx="2640013" cy="852487"/>
        </p:xfrm>
        <a:graphic>
          <a:graphicData uri="http://schemas.openxmlformats.org/presentationml/2006/ole">
            <mc:AlternateContent xmlns:mc="http://schemas.openxmlformats.org/markup-compatibility/2006">
              <mc:Choice xmlns:v="urn:schemas-microsoft-com:vml" Requires="v">
                <p:oleObj spid="_x0000_s68859" name="Equation" r:id="rId3" imgW="1614600" imgH="507600" progId="">
                  <p:embed/>
                </p:oleObj>
              </mc:Choice>
              <mc:Fallback>
                <p:oleObj name="Equation" r:id="rId3" imgW="1614600" imgH="507600" progId="">
                  <p:embed/>
                  <p:pic>
                    <p:nvPicPr>
                      <p:cNvPr id="0" name="Picture 2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025" y="2636838"/>
                        <a:ext cx="2640013" cy="852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89" name="Object 3"/>
          <p:cNvGraphicFramePr>
            <a:graphicFrameLocks noChangeAspect="1"/>
          </p:cNvGraphicFramePr>
          <p:nvPr/>
        </p:nvGraphicFramePr>
        <p:xfrm>
          <a:off x="4600575" y="2619375"/>
          <a:ext cx="2590800" cy="890588"/>
        </p:xfrm>
        <a:graphic>
          <a:graphicData uri="http://schemas.openxmlformats.org/presentationml/2006/ole">
            <mc:AlternateContent xmlns:mc="http://schemas.openxmlformats.org/markup-compatibility/2006">
              <mc:Choice xmlns:v="urn:schemas-microsoft-com:vml" Requires="v">
                <p:oleObj spid="_x0000_s68860" name="Equation" r:id="rId5" imgW="1512720" imgH="507600" progId="">
                  <p:embed/>
                </p:oleObj>
              </mc:Choice>
              <mc:Fallback>
                <p:oleObj name="Equation" r:id="rId5" imgW="1512720" imgH="507600" progId="">
                  <p:embed/>
                  <p:pic>
                    <p:nvPicPr>
                      <p:cNvPr id="0" name="Picture 2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0575" y="2619375"/>
                        <a:ext cx="2590800" cy="89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790" name="Text Box 6"/>
          <p:cNvSpPr txBox="1">
            <a:spLocks noChangeArrowheads="1"/>
          </p:cNvSpPr>
          <p:nvPr/>
        </p:nvSpPr>
        <p:spPr bwMode="auto">
          <a:xfrm>
            <a:off x="755650" y="3684588"/>
            <a:ext cx="3040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rPr>
              <a:t>对于正弦电压、电流 </a:t>
            </a:r>
          </a:p>
        </p:txBody>
      </p:sp>
      <p:graphicFrame>
        <p:nvGraphicFramePr>
          <p:cNvPr id="118791" name="Object 4"/>
          <p:cNvGraphicFramePr>
            <a:graphicFrameLocks noChangeAspect="1"/>
          </p:cNvGraphicFramePr>
          <p:nvPr/>
        </p:nvGraphicFramePr>
        <p:xfrm>
          <a:off x="1274763" y="4494213"/>
          <a:ext cx="2974975" cy="465137"/>
        </p:xfrm>
        <a:graphic>
          <a:graphicData uri="http://schemas.openxmlformats.org/presentationml/2006/ole">
            <mc:AlternateContent xmlns:mc="http://schemas.openxmlformats.org/markup-compatibility/2006">
              <mc:Choice xmlns:v="urn:schemas-microsoft-com:vml" Requires="v">
                <p:oleObj spid="_x0000_s68861" name="Equation" r:id="rId7" imgW="1932480" imgH="291960" progId="">
                  <p:embed/>
                </p:oleObj>
              </mc:Choice>
              <mc:Fallback>
                <p:oleObj name="Equation" r:id="rId7" imgW="1932480" imgH="291960" progId="">
                  <p:embed/>
                  <p:pic>
                    <p:nvPicPr>
                      <p:cNvPr id="0" name="Picture 2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4763" y="4494213"/>
                        <a:ext cx="2974975" cy="46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92" name="Object 5"/>
          <p:cNvGraphicFramePr>
            <a:graphicFrameLocks noChangeAspect="1"/>
          </p:cNvGraphicFramePr>
          <p:nvPr/>
        </p:nvGraphicFramePr>
        <p:xfrm>
          <a:off x="4897438" y="4410075"/>
          <a:ext cx="3327400" cy="549275"/>
        </p:xfrm>
        <a:graphic>
          <a:graphicData uri="http://schemas.openxmlformats.org/presentationml/2006/ole">
            <mc:AlternateContent xmlns:mc="http://schemas.openxmlformats.org/markup-compatibility/2006">
              <mc:Choice xmlns:v="urn:schemas-microsoft-com:vml" Requires="v">
                <p:oleObj spid="_x0000_s68862" name="Equation" r:id="rId9" imgW="1830600" imgH="291960" progId="">
                  <p:embed/>
                </p:oleObj>
              </mc:Choice>
              <mc:Fallback>
                <p:oleObj name="Equation" r:id="rId9" imgW="1830600" imgH="291960" progId="">
                  <p:embed/>
                  <p:pic>
                    <p:nvPicPr>
                      <p:cNvPr id="0" name="Picture 2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97438" y="4410075"/>
                        <a:ext cx="3327400"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93" name="Object 6"/>
          <p:cNvGraphicFramePr>
            <a:graphicFrameLocks noChangeAspect="1"/>
          </p:cNvGraphicFramePr>
          <p:nvPr/>
        </p:nvGraphicFramePr>
        <p:xfrm>
          <a:off x="1236663" y="5102225"/>
          <a:ext cx="1497012" cy="825500"/>
        </p:xfrm>
        <a:graphic>
          <a:graphicData uri="http://schemas.openxmlformats.org/presentationml/2006/ole">
            <mc:AlternateContent xmlns:mc="http://schemas.openxmlformats.org/markup-compatibility/2006">
              <mc:Choice xmlns:v="urn:schemas-microsoft-com:vml" Requires="v">
                <p:oleObj spid="_x0000_s68863" name="Equation" r:id="rId11" imgW="940680" imgH="507600" progId="">
                  <p:embed/>
                </p:oleObj>
              </mc:Choice>
              <mc:Fallback>
                <p:oleObj name="Equation" r:id="rId11" imgW="940680" imgH="507600" progId="">
                  <p:embed/>
                  <p:pic>
                    <p:nvPicPr>
                      <p:cNvPr id="0" name="Picture 2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36663" y="5102225"/>
                        <a:ext cx="1497012"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94" name="Object 7"/>
          <p:cNvGraphicFramePr>
            <a:graphicFrameLocks noChangeAspect="1"/>
          </p:cNvGraphicFramePr>
          <p:nvPr/>
        </p:nvGraphicFramePr>
        <p:xfrm>
          <a:off x="4879975" y="5102225"/>
          <a:ext cx="1306513" cy="827088"/>
        </p:xfrm>
        <a:graphic>
          <a:graphicData uri="http://schemas.openxmlformats.org/presentationml/2006/ole">
            <mc:AlternateContent xmlns:mc="http://schemas.openxmlformats.org/markup-compatibility/2006">
              <mc:Choice xmlns:v="urn:schemas-microsoft-com:vml" Requires="v">
                <p:oleObj spid="_x0000_s68864" name="Equation" r:id="rId13" imgW="813600" imgH="507600" progId="">
                  <p:embed/>
                </p:oleObj>
              </mc:Choice>
              <mc:Fallback>
                <p:oleObj name="Equation" r:id="rId13" imgW="813600" imgH="507600" progId="">
                  <p:embed/>
                  <p:pic>
                    <p:nvPicPr>
                      <p:cNvPr id="0" name="Picture 2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79975" y="5102225"/>
                        <a:ext cx="1306513" cy="827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145</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8617">
                                            <p:txEl>
                                              <p:pRg st="0" end="0"/>
                                            </p:txEl>
                                          </p:spTgt>
                                        </p:tgtEl>
                                        <p:attrNameLst>
                                          <p:attrName>style.visibility</p:attrName>
                                        </p:attrNameLst>
                                      </p:cBhvr>
                                      <p:to>
                                        <p:strVal val="visible"/>
                                      </p:to>
                                    </p:set>
                                    <p:animEffect transition="in" filter="wipe(up)">
                                      <p:cBhvr>
                                        <p:cTn id="7" dur="500"/>
                                        <p:tgtEl>
                                          <p:spTgt spid="68617">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8788"/>
                                        </p:tgtEl>
                                        <p:attrNameLst>
                                          <p:attrName>style.visibility</p:attrName>
                                        </p:attrNameLst>
                                      </p:cBhvr>
                                      <p:to>
                                        <p:strVal val="visible"/>
                                      </p:to>
                                    </p:set>
                                    <p:animEffect transition="in" filter="wipe(left)">
                                      <p:cBhvr>
                                        <p:cTn id="11" dur="500"/>
                                        <p:tgtEl>
                                          <p:spTgt spid="11878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18789"/>
                                        </p:tgtEl>
                                        <p:attrNameLst>
                                          <p:attrName>style.visibility</p:attrName>
                                        </p:attrNameLst>
                                      </p:cBhvr>
                                      <p:to>
                                        <p:strVal val="visible"/>
                                      </p:to>
                                    </p:set>
                                    <p:animEffect transition="in" filter="wipe(up)">
                                      <p:cBhvr>
                                        <p:cTn id="15" dur="500"/>
                                        <p:tgtEl>
                                          <p:spTgt spid="11878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8790"/>
                                        </p:tgtEl>
                                        <p:attrNameLst>
                                          <p:attrName>style.visibility</p:attrName>
                                        </p:attrNameLst>
                                      </p:cBhvr>
                                      <p:to>
                                        <p:strVal val="visible"/>
                                      </p:to>
                                    </p:set>
                                    <p:animEffect transition="in" filter="wipe(left)">
                                      <p:cBhvr>
                                        <p:cTn id="20" dur="500"/>
                                        <p:tgtEl>
                                          <p:spTgt spid="118790"/>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18791"/>
                                        </p:tgtEl>
                                        <p:attrNameLst>
                                          <p:attrName>style.visibility</p:attrName>
                                        </p:attrNameLst>
                                      </p:cBhvr>
                                      <p:to>
                                        <p:strVal val="visible"/>
                                      </p:to>
                                    </p:set>
                                    <p:animEffect transition="in" filter="wipe(left)">
                                      <p:cBhvr>
                                        <p:cTn id="24" dur="500"/>
                                        <p:tgtEl>
                                          <p:spTgt spid="118791"/>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18793"/>
                                        </p:tgtEl>
                                        <p:attrNameLst>
                                          <p:attrName>style.visibility</p:attrName>
                                        </p:attrNameLst>
                                      </p:cBhvr>
                                      <p:to>
                                        <p:strVal val="visible"/>
                                      </p:to>
                                    </p:set>
                                    <p:animEffect transition="in" filter="wipe(left)">
                                      <p:cBhvr>
                                        <p:cTn id="28" dur="500"/>
                                        <p:tgtEl>
                                          <p:spTgt spid="118793"/>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118792"/>
                                        </p:tgtEl>
                                        <p:attrNameLst>
                                          <p:attrName>style.visibility</p:attrName>
                                        </p:attrNameLst>
                                      </p:cBhvr>
                                      <p:to>
                                        <p:strVal val="visible"/>
                                      </p:to>
                                    </p:set>
                                    <p:animEffect transition="in" filter="wipe(left)">
                                      <p:cBhvr>
                                        <p:cTn id="32" dur="500"/>
                                        <p:tgtEl>
                                          <p:spTgt spid="118792"/>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18794"/>
                                        </p:tgtEl>
                                        <p:attrNameLst>
                                          <p:attrName>style.visibility</p:attrName>
                                        </p:attrNameLst>
                                      </p:cBhvr>
                                      <p:to>
                                        <p:strVal val="visible"/>
                                      </p:to>
                                    </p:set>
                                    <p:animEffect transition="in" filter="wipe(left)">
                                      <p:cBhvr>
                                        <p:cTn id="36" dur="500"/>
                                        <p:tgtEl>
                                          <p:spTgt spid="118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7" grpId="0" build="p"/>
      <p:bldP spid="118790"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2"/>
          <p:cNvSpPr>
            <a:spLocks noGrp="1" noChangeArrowheads="1"/>
          </p:cNvSpPr>
          <p:nvPr>
            <p:ph type="title"/>
          </p:nvPr>
        </p:nvSpPr>
        <p:spPr/>
        <p:txBody>
          <a:bodyPr/>
          <a:lstStyle/>
          <a:p>
            <a:r>
              <a:rPr lang="en-US" altLang="zh-CN" sz="3600" smtClean="0">
                <a:ea typeface="宋体" charset="-122"/>
              </a:rPr>
              <a:t>3.7.4 </a:t>
            </a:r>
            <a:r>
              <a:rPr lang="zh-CN" altLang="en-US" sz="3600" smtClean="0">
                <a:ea typeface="宋体" charset="-122"/>
              </a:rPr>
              <a:t>非正弦周期交流电路的计算</a:t>
            </a:r>
          </a:p>
        </p:txBody>
      </p:sp>
      <p:sp>
        <p:nvSpPr>
          <p:cNvPr id="119816" name="Text Box 8"/>
          <p:cNvSpPr txBox="1">
            <a:spLocks noChangeArrowheads="1"/>
          </p:cNvSpPr>
          <p:nvPr/>
        </p:nvSpPr>
        <p:spPr bwMode="auto">
          <a:xfrm>
            <a:off x="251520" y="851818"/>
            <a:ext cx="68199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600" b="1">
                <a:solidFill>
                  <a:schemeClr val="tx2"/>
                </a:solidFill>
              </a:rPr>
              <a:t>非正弦周期电压源或电流源作用在线性电路：</a:t>
            </a:r>
          </a:p>
        </p:txBody>
      </p:sp>
      <p:grpSp>
        <p:nvGrpSpPr>
          <p:cNvPr id="2" name="Group 9"/>
          <p:cNvGrpSpPr>
            <a:grpSpLocks/>
          </p:cNvGrpSpPr>
          <p:nvPr/>
        </p:nvGrpSpPr>
        <p:grpSpPr bwMode="auto">
          <a:xfrm>
            <a:off x="695325" y="1643063"/>
            <a:ext cx="3948113" cy="1404937"/>
            <a:chOff x="-9" y="1035"/>
            <a:chExt cx="2487" cy="885"/>
          </a:xfrm>
        </p:grpSpPr>
        <p:sp>
          <p:nvSpPr>
            <p:cNvPr id="69661" name="Rectangle 10"/>
            <p:cNvSpPr>
              <a:spLocks noChangeArrowheads="1"/>
            </p:cNvSpPr>
            <p:nvPr/>
          </p:nvSpPr>
          <p:spPr bwMode="auto">
            <a:xfrm>
              <a:off x="960" y="1056"/>
              <a:ext cx="768" cy="864"/>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2000" b="1">
                  <a:solidFill>
                    <a:schemeClr val="tx2"/>
                  </a:solidFill>
                </a:rPr>
                <a:t>线性无</a:t>
              </a:r>
            </a:p>
            <a:p>
              <a:pPr algn="ctr"/>
              <a:r>
                <a:rPr kumimoji="1" lang="zh-CN" altLang="en-US" sz="2000" b="1">
                  <a:solidFill>
                    <a:schemeClr val="tx2"/>
                  </a:solidFill>
                </a:rPr>
                <a:t>源电路</a:t>
              </a:r>
            </a:p>
          </p:txBody>
        </p:sp>
        <p:sp>
          <p:nvSpPr>
            <p:cNvPr id="69662" name="Oval 11"/>
            <p:cNvSpPr>
              <a:spLocks noChangeArrowheads="1"/>
            </p:cNvSpPr>
            <p:nvPr/>
          </p:nvSpPr>
          <p:spPr bwMode="auto">
            <a:xfrm>
              <a:off x="384" y="1386"/>
              <a:ext cx="192" cy="192"/>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663" name="Freeform 12"/>
            <p:cNvSpPr>
              <a:spLocks/>
            </p:cNvSpPr>
            <p:nvPr/>
          </p:nvSpPr>
          <p:spPr bwMode="auto">
            <a:xfrm>
              <a:off x="480" y="1152"/>
              <a:ext cx="480" cy="672"/>
            </a:xfrm>
            <a:custGeom>
              <a:avLst/>
              <a:gdLst>
                <a:gd name="T0" fmla="*/ 480 w 480"/>
                <a:gd name="T1" fmla="*/ 0 h 672"/>
                <a:gd name="T2" fmla="*/ 0 w 480"/>
                <a:gd name="T3" fmla="*/ 0 h 672"/>
                <a:gd name="T4" fmla="*/ 0 w 480"/>
                <a:gd name="T5" fmla="*/ 672 h 672"/>
                <a:gd name="T6" fmla="*/ 480 w 480"/>
                <a:gd name="T7" fmla="*/ 672 h 672"/>
                <a:gd name="T8" fmla="*/ 0 60000 65536"/>
                <a:gd name="T9" fmla="*/ 0 60000 65536"/>
                <a:gd name="T10" fmla="*/ 0 60000 65536"/>
                <a:gd name="T11" fmla="*/ 0 60000 65536"/>
                <a:gd name="T12" fmla="*/ 0 w 480"/>
                <a:gd name="T13" fmla="*/ 0 h 672"/>
                <a:gd name="T14" fmla="*/ 480 w 480"/>
                <a:gd name="T15" fmla="*/ 672 h 672"/>
              </a:gdLst>
              <a:ahLst/>
              <a:cxnLst>
                <a:cxn ang="T8">
                  <a:pos x="T0" y="T1"/>
                </a:cxn>
                <a:cxn ang="T9">
                  <a:pos x="T2" y="T3"/>
                </a:cxn>
                <a:cxn ang="T10">
                  <a:pos x="T4" y="T5"/>
                </a:cxn>
                <a:cxn ang="T11">
                  <a:pos x="T6" y="T7"/>
                </a:cxn>
              </a:cxnLst>
              <a:rect l="T12" t="T13" r="T14" b="T15"/>
              <a:pathLst>
                <a:path w="480" h="672">
                  <a:moveTo>
                    <a:pt x="480" y="0"/>
                  </a:moveTo>
                  <a:lnTo>
                    <a:pt x="0" y="0"/>
                  </a:lnTo>
                  <a:lnTo>
                    <a:pt x="0" y="672"/>
                  </a:lnTo>
                  <a:lnTo>
                    <a:pt x="480" y="67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664" name="Text Box 13"/>
            <p:cNvSpPr txBox="1">
              <a:spLocks noChangeArrowheads="1"/>
            </p:cNvSpPr>
            <p:nvPr/>
          </p:nvSpPr>
          <p:spPr bwMode="auto">
            <a:xfrm>
              <a:off x="230" y="116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a:t>
              </a:r>
            </a:p>
          </p:txBody>
        </p:sp>
        <p:sp>
          <p:nvSpPr>
            <p:cNvPr id="69665" name="Text Box 14"/>
            <p:cNvSpPr txBox="1">
              <a:spLocks noChangeArrowheads="1"/>
            </p:cNvSpPr>
            <p:nvPr/>
          </p:nvSpPr>
          <p:spPr bwMode="auto">
            <a:xfrm>
              <a:off x="230" y="153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宋体" charset="-122"/>
                </a:rPr>
                <a:t>-</a:t>
              </a:r>
              <a:endParaRPr kumimoji="1" lang="en-US" altLang="zh-CN" sz="2000"/>
            </a:p>
          </p:txBody>
        </p:sp>
        <p:sp>
          <p:nvSpPr>
            <p:cNvPr id="69666" name="Text Box 15"/>
            <p:cNvSpPr txBox="1">
              <a:spLocks noChangeArrowheads="1"/>
            </p:cNvSpPr>
            <p:nvPr/>
          </p:nvSpPr>
          <p:spPr bwMode="auto">
            <a:xfrm>
              <a:off x="-9" y="1322"/>
              <a:ext cx="3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i="1">
                  <a:solidFill>
                    <a:schemeClr val="tx2"/>
                  </a:solidFill>
                  <a:latin typeface="Times New Roman" pitchFamily="18" charset="0"/>
                  <a:cs typeface="Times New Roman" pitchFamily="18" charset="0"/>
                </a:rPr>
                <a:t>u</a:t>
              </a:r>
              <a:r>
                <a:rPr kumimoji="1" lang="en-US" altLang="zh-CN" sz="2400">
                  <a:solidFill>
                    <a:schemeClr val="tx2"/>
                  </a:solidFill>
                  <a:latin typeface="Times New Roman" pitchFamily="18" charset="0"/>
                  <a:cs typeface="Times New Roman" pitchFamily="18" charset="0"/>
                </a:rPr>
                <a:t>(</a:t>
              </a:r>
              <a:r>
                <a:rPr kumimoji="1" lang="en-US" altLang="zh-CN" sz="2400" i="1">
                  <a:solidFill>
                    <a:schemeClr val="tx2"/>
                  </a:solidFill>
                  <a:latin typeface="Times New Roman" pitchFamily="18" charset="0"/>
                  <a:cs typeface="Times New Roman" pitchFamily="18" charset="0"/>
                </a:rPr>
                <a:t>t</a:t>
              </a:r>
              <a:r>
                <a:rPr kumimoji="1" lang="en-US" altLang="zh-CN" sz="2400">
                  <a:solidFill>
                    <a:schemeClr val="tx2"/>
                  </a:solidFill>
                  <a:latin typeface="Times New Roman" pitchFamily="18" charset="0"/>
                  <a:cs typeface="Times New Roman" pitchFamily="18" charset="0"/>
                </a:rPr>
                <a:t>)</a:t>
              </a:r>
              <a:endParaRPr kumimoji="1" lang="en-US" altLang="zh-CN" sz="2400" i="1">
                <a:solidFill>
                  <a:schemeClr val="tx2"/>
                </a:solidFill>
                <a:latin typeface="Times New Roman" pitchFamily="18" charset="0"/>
                <a:cs typeface="Times New Roman" pitchFamily="18" charset="0"/>
              </a:endParaRPr>
            </a:p>
          </p:txBody>
        </p:sp>
        <p:sp>
          <p:nvSpPr>
            <p:cNvPr id="69667" name="Line 16"/>
            <p:cNvSpPr>
              <a:spLocks noChangeShapeType="1"/>
            </p:cNvSpPr>
            <p:nvPr/>
          </p:nvSpPr>
          <p:spPr bwMode="auto">
            <a:xfrm>
              <a:off x="1728" y="1152"/>
              <a:ext cx="33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68" name="Line 17"/>
            <p:cNvSpPr>
              <a:spLocks noChangeShapeType="1"/>
            </p:cNvSpPr>
            <p:nvPr/>
          </p:nvSpPr>
          <p:spPr bwMode="auto">
            <a:xfrm>
              <a:off x="1728" y="1824"/>
              <a:ext cx="33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69" name="Text Box 19"/>
            <p:cNvSpPr txBox="1">
              <a:spLocks noChangeArrowheads="1"/>
            </p:cNvSpPr>
            <p:nvPr/>
          </p:nvSpPr>
          <p:spPr bwMode="auto">
            <a:xfrm>
              <a:off x="2021" y="1035"/>
              <a:ext cx="457"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i="1">
                  <a:solidFill>
                    <a:schemeClr val="tx2"/>
                  </a:solidFill>
                  <a:latin typeface="Times New Roman" pitchFamily="18" charset="0"/>
                  <a:cs typeface="Times New Roman" pitchFamily="18" charset="0"/>
                </a:rPr>
                <a:t>+</a:t>
              </a:r>
            </a:p>
            <a:p>
              <a:pPr eaLnBrk="1" hangingPunct="1"/>
              <a:r>
                <a:rPr kumimoji="1" lang="en-US" altLang="zh-CN" sz="2400" i="1">
                  <a:solidFill>
                    <a:schemeClr val="tx2"/>
                  </a:solidFill>
                  <a:latin typeface="Times New Roman" pitchFamily="18" charset="0"/>
                  <a:cs typeface="Times New Roman" pitchFamily="18" charset="0"/>
                </a:rPr>
                <a:t>u</a:t>
              </a:r>
              <a:r>
                <a:rPr kumimoji="1" lang="en-US" altLang="zh-CN" sz="2400" baseline="-25000">
                  <a:solidFill>
                    <a:schemeClr val="tx2"/>
                  </a:solidFill>
                  <a:latin typeface="Times New Roman" pitchFamily="18" charset="0"/>
                  <a:cs typeface="Times New Roman" pitchFamily="18" charset="0"/>
                </a:rPr>
                <a:t>o</a:t>
              </a:r>
              <a:r>
                <a:rPr kumimoji="1" lang="en-US" altLang="zh-CN" sz="2400">
                  <a:solidFill>
                    <a:schemeClr val="tx2"/>
                  </a:solidFill>
                  <a:latin typeface="Times New Roman" pitchFamily="18" charset="0"/>
                  <a:cs typeface="Times New Roman" pitchFamily="18" charset="0"/>
                </a:rPr>
                <a:t>(</a:t>
              </a:r>
              <a:r>
                <a:rPr kumimoji="1" lang="en-US" altLang="zh-CN" sz="2400" i="1">
                  <a:solidFill>
                    <a:schemeClr val="tx2"/>
                  </a:solidFill>
                  <a:latin typeface="Times New Roman" pitchFamily="18" charset="0"/>
                  <a:cs typeface="Times New Roman" pitchFamily="18" charset="0"/>
                </a:rPr>
                <a:t>t</a:t>
              </a:r>
              <a:r>
                <a:rPr kumimoji="1" lang="en-US" altLang="zh-CN" sz="2400">
                  <a:solidFill>
                    <a:schemeClr val="tx2"/>
                  </a:solidFill>
                  <a:latin typeface="Times New Roman" pitchFamily="18" charset="0"/>
                  <a:cs typeface="Times New Roman" pitchFamily="18" charset="0"/>
                </a:rPr>
                <a:t>)</a:t>
              </a:r>
            </a:p>
            <a:p>
              <a:pPr eaLnBrk="1" hangingPunct="1"/>
              <a:r>
                <a:rPr kumimoji="1" lang="en-US" altLang="zh-CN" sz="2400" i="1">
                  <a:solidFill>
                    <a:schemeClr val="tx2"/>
                  </a:solidFill>
                  <a:latin typeface="Times New Roman" pitchFamily="18" charset="0"/>
                  <a:cs typeface="Times New Roman" pitchFamily="18" charset="0"/>
                </a:rPr>
                <a:t>_</a:t>
              </a:r>
            </a:p>
          </p:txBody>
        </p:sp>
      </p:grpSp>
      <p:sp>
        <p:nvSpPr>
          <p:cNvPr id="119828" name="Text Box 20"/>
          <p:cNvSpPr txBox="1">
            <a:spLocks noChangeArrowheads="1"/>
          </p:cNvSpPr>
          <p:nvPr/>
        </p:nvSpPr>
        <p:spPr bwMode="auto">
          <a:xfrm>
            <a:off x="4754563" y="1506538"/>
            <a:ext cx="40243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将非周期的电压源分解成各次谐波的叠加：</a:t>
            </a:r>
          </a:p>
        </p:txBody>
      </p:sp>
      <p:graphicFrame>
        <p:nvGraphicFramePr>
          <p:cNvPr id="119829" name="Object 2"/>
          <p:cNvGraphicFramePr>
            <a:graphicFrameLocks noChangeAspect="1"/>
          </p:cNvGraphicFramePr>
          <p:nvPr/>
        </p:nvGraphicFramePr>
        <p:xfrm>
          <a:off x="4889500" y="2179638"/>
          <a:ext cx="4070350" cy="1362075"/>
        </p:xfrm>
        <a:graphic>
          <a:graphicData uri="http://schemas.openxmlformats.org/presentationml/2006/ole">
            <mc:AlternateContent xmlns:mc="http://schemas.openxmlformats.org/markup-compatibility/2006">
              <mc:Choice xmlns:v="urn:schemas-microsoft-com:vml" Requires="v">
                <p:oleObj spid="_x0000_s69748" name="Equation" r:id="rId3" imgW="2618640" imgH="862920" progId="">
                  <p:embed/>
                </p:oleObj>
              </mc:Choice>
              <mc:Fallback>
                <p:oleObj name="Equation" r:id="rId3" imgW="2618640" imgH="862920" progId="">
                  <p:embed/>
                  <p:pic>
                    <p:nvPicPr>
                      <p:cNvPr id="0" name="Picture 1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500" y="2179638"/>
                        <a:ext cx="4070350" cy="1362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9830" name="Object 3"/>
          <p:cNvGraphicFramePr>
            <a:graphicFrameLocks noChangeAspect="1"/>
          </p:cNvGraphicFramePr>
          <p:nvPr/>
        </p:nvGraphicFramePr>
        <p:xfrm>
          <a:off x="5200650" y="4346575"/>
          <a:ext cx="3746500" cy="1033463"/>
        </p:xfrm>
        <a:graphic>
          <a:graphicData uri="http://schemas.openxmlformats.org/presentationml/2006/ole">
            <mc:AlternateContent xmlns:mc="http://schemas.openxmlformats.org/markup-compatibility/2006">
              <mc:Choice xmlns:v="urn:schemas-microsoft-com:vml" Requires="v">
                <p:oleObj spid="_x0000_s69749" name="Equation" r:id="rId5" imgW="2313720" imgH="634680" progId="">
                  <p:embed/>
                </p:oleObj>
              </mc:Choice>
              <mc:Fallback>
                <p:oleObj name="Equation" r:id="rId5" imgW="2313720" imgH="634680" progId="">
                  <p:embed/>
                  <p:pic>
                    <p:nvPicPr>
                      <p:cNvPr id="0" name="Picture 1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0650" y="4346575"/>
                        <a:ext cx="3746500" cy="1033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9831" name="Text Box 23"/>
          <p:cNvSpPr txBox="1">
            <a:spLocks noChangeArrowheads="1"/>
          </p:cNvSpPr>
          <p:nvPr/>
        </p:nvSpPr>
        <p:spPr bwMode="auto">
          <a:xfrm>
            <a:off x="5019675" y="3665538"/>
            <a:ext cx="25225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其中，第</a:t>
            </a:r>
            <a:r>
              <a:rPr kumimoji="1" lang="en-US" altLang="zh-CN" sz="2400" b="1" i="1">
                <a:solidFill>
                  <a:schemeClr val="tx2"/>
                </a:solidFill>
                <a:latin typeface="Times New Roman" pitchFamily="18" charset="0"/>
                <a:cs typeface="Times New Roman" pitchFamily="18" charset="0"/>
              </a:rPr>
              <a:t>n</a:t>
            </a:r>
            <a:r>
              <a:rPr kumimoji="1" lang="zh-CN" altLang="en-US" sz="2400" b="1">
                <a:solidFill>
                  <a:schemeClr val="tx2"/>
                </a:solidFill>
                <a:latin typeface="Times New Roman" pitchFamily="18" charset="0"/>
                <a:cs typeface="Times New Roman" pitchFamily="18" charset="0"/>
              </a:rPr>
              <a:t>次谐波</a:t>
            </a:r>
          </a:p>
        </p:txBody>
      </p:sp>
      <p:grpSp>
        <p:nvGrpSpPr>
          <p:cNvPr id="3" name="Group 24"/>
          <p:cNvGrpSpPr>
            <a:grpSpLocks/>
          </p:cNvGrpSpPr>
          <p:nvPr/>
        </p:nvGrpSpPr>
        <p:grpSpPr bwMode="auto">
          <a:xfrm>
            <a:off x="206375" y="4252913"/>
            <a:ext cx="5373688" cy="1738312"/>
            <a:chOff x="2423" y="825"/>
            <a:chExt cx="3385" cy="1095"/>
          </a:xfrm>
        </p:grpSpPr>
        <p:sp>
          <p:nvSpPr>
            <p:cNvPr id="69643" name="Rectangle 25"/>
            <p:cNvSpPr>
              <a:spLocks noChangeArrowheads="1"/>
            </p:cNvSpPr>
            <p:nvPr/>
          </p:nvSpPr>
          <p:spPr bwMode="auto">
            <a:xfrm>
              <a:off x="4343" y="1056"/>
              <a:ext cx="768" cy="864"/>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2400">
                  <a:solidFill>
                    <a:schemeClr val="tx2"/>
                  </a:solidFill>
                  <a:latin typeface="Times New Roman" pitchFamily="18" charset="0"/>
                  <a:cs typeface="Times New Roman" pitchFamily="18" charset="0"/>
                </a:rPr>
                <a:t>线性无</a:t>
              </a:r>
            </a:p>
            <a:p>
              <a:pPr algn="ctr"/>
              <a:r>
                <a:rPr kumimoji="1" lang="zh-CN" altLang="en-US" sz="2400">
                  <a:solidFill>
                    <a:schemeClr val="tx2"/>
                  </a:solidFill>
                  <a:latin typeface="Times New Roman" pitchFamily="18" charset="0"/>
                  <a:cs typeface="Times New Roman" pitchFamily="18" charset="0"/>
                </a:rPr>
                <a:t>源电路</a:t>
              </a:r>
            </a:p>
          </p:txBody>
        </p:sp>
        <p:sp>
          <p:nvSpPr>
            <p:cNvPr id="69644" name="Oval 26"/>
            <p:cNvSpPr>
              <a:spLocks noChangeArrowheads="1"/>
            </p:cNvSpPr>
            <p:nvPr/>
          </p:nvSpPr>
          <p:spPr bwMode="auto">
            <a:xfrm>
              <a:off x="2880" y="1386"/>
              <a:ext cx="192" cy="192"/>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645" name="Freeform 27"/>
            <p:cNvSpPr>
              <a:spLocks/>
            </p:cNvSpPr>
            <p:nvPr/>
          </p:nvSpPr>
          <p:spPr bwMode="auto">
            <a:xfrm>
              <a:off x="2976" y="1152"/>
              <a:ext cx="1367" cy="672"/>
            </a:xfrm>
            <a:custGeom>
              <a:avLst/>
              <a:gdLst>
                <a:gd name="T0" fmla="*/ 31575 w 480"/>
                <a:gd name="T1" fmla="*/ 0 h 672"/>
                <a:gd name="T2" fmla="*/ 0 w 480"/>
                <a:gd name="T3" fmla="*/ 0 h 672"/>
                <a:gd name="T4" fmla="*/ 0 w 480"/>
                <a:gd name="T5" fmla="*/ 672 h 672"/>
                <a:gd name="T6" fmla="*/ 31575 w 480"/>
                <a:gd name="T7" fmla="*/ 672 h 672"/>
                <a:gd name="T8" fmla="*/ 0 60000 65536"/>
                <a:gd name="T9" fmla="*/ 0 60000 65536"/>
                <a:gd name="T10" fmla="*/ 0 60000 65536"/>
                <a:gd name="T11" fmla="*/ 0 60000 65536"/>
                <a:gd name="T12" fmla="*/ 0 w 480"/>
                <a:gd name="T13" fmla="*/ 0 h 672"/>
                <a:gd name="T14" fmla="*/ 480 w 480"/>
                <a:gd name="T15" fmla="*/ 672 h 672"/>
              </a:gdLst>
              <a:ahLst/>
              <a:cxnLst>
                <a:cxn ang="T8">
                  <a:pos x="T0" y="T1"/>
                </a:cxn>
                <a:cxn ang="T9">
                  <a:pos x="T2" y="T3"/>
                </a:cxn>
                <a:cxn ang="T10">
                  <a:pos x="T4" y="T5"/>
                </a:cxn>
                <a:cxn ang="T11">
                  <a:pos x="T6" y="T7"/>
                </a:cxn>
              </a:cxnLst>
              <a:rect l="T12" t="T13" r="T14" b="T15"/>
              <a:pathLst>
                <a:path w="480" h="672">
                  <a:moveTo>
                    <a:pt x="480" y="0"/>
                  </a:moveTo>
                  <a:lnTo>
                    <a:pt x="0" y="0"/>
                  </a:lnTo>
                  <a:lnTo>
                    <a:pt x="0" y="672"/>
                  </a:lnTo>
                  <a:lnTo>
                    <a:pt x="480" y="67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646" name="Text Box 28"/>
            <p:cNvSpPr txBox="1">
              <a:spLocks noChangeArrowheads="1"/>
            </p:cNvSpPr>
            <p:nvPr/>
          </p:nvSpPr>
          <p:spPr bwMode="auto">
            <a:xfrm>
              <a:off x="2752" y="1161"/>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a:t>
              </a:r>
            </a:p>
          </p:txBody>
        </p:sp>
        <p:sp>
          <p:nvSpPr>
            <p:cNvPr id="69647" name="Text Box 29"/>
            <p:cNvSpPr txBox="1">
              <a:spLocks noChangeArrowheads="1"/>
            </p:cNvSpPr>
            <p:nvPr/>
          </p:nvSpPr>
          <p:spPr bwMode="auto">
            <a:xfrm>
              <a:off x="2736" y="153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宋体" charset="-122"/>
                </a:rPr>
                <a:t>-</a:t>
              </a:r>
              <a:endParaRPr kumimoji="1" lang="en-US" altLang="zh-CN" sz="2000"/>
            </a:p>
          </p:txBody>
        </p:sp>
        <p:sp>
          <p:nvSpPr>
            <p:cNvPr id="69648" name="Text Box 30"/>
            <p:cNvSpPr txBox="1">
              <a:spLocks noChangeArrowheads="1"/>
            </p:cNvSpPr>
            <p:nvPr/>
          </p:nvSpPr>
          <p:spPr bwMode="auto">
            <a:xfrm>
              <a:off x="2423" y="1322"/>
              <a:ext cx="47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i="1">
                  <a:solidFill>
                    <a:schemeClr val="tx2"/>
                  </a:solidFill>
                  <a:latin typeface="Times New Roman" pitchFamily="18" charset="0"/>
                  <a:cs typeface="Times New Roman" pitchFamily="18" charset="0"/>
                </a:rPr>
                <a:t>u</a:t>
              </a:r>
              <a:r>
                <a:rPr kumimoji="1" lang="en-US" altLang="zh-CN" sz="2400" baseline="-25000">
                  <a:solidFill>
                    <a:schemeClr val="tx2"/>
                  </a:solidFill>
                  <a:latin typeface="Times New Roman" pitchFamily="18" charset="0"/>
                  <a:cs typeface="Times New Roman" pitchFamily="18" charset="0"/>
                </a:rPr>
                <a:t>1</a:t>
              </a:r>
              <a:r>
                <a:rPr kumimoji="1" lang="en-US" altLang="zh-CN" sz="2400">
                  <a:solidFill>
                    <a:schemeClr val="tx2"/>
                  </a:solidFill>
                  <a:latin typeface="Times New Roman" pitchFamily="18" charset="0"/>
                  <a:cs typeface="Times New Roman" pitchFamily="18" charset="0"/>
                </a:rPr>
                <a:t>(</a:t>
              </a:r>
              <a:r>
                <a:rPr kumimoji="1" lang="en-US" altLang="zh-CN" sz="2400" i="1">
                  <a:solidFill>
                    <a:schemeClr val="tx2"/>
                  </a:solidFill>
                  <a:latin typeface="Times New Roman" pitchFamily="18" charset="0"/>
                  <a:cs typeface="Times New Roman" pitchFamily="18" charset="0"/>
                </a:rPr>
                <a:t>t</a:t>
              </a:r>
              <a:r>
                <a:rPr kumimoji="1" lang="en-US" altLang="zh-CN" sz="2400">
                  <a:solidFill>
                    <a:schemeClr val="tx2"/>
                  </a:solidFill>
                  <a:latin typeface="Times New Roman" pitchFamily="18" charset="0"/>
                  <a:cs typeface="Times New Roman" pitchFamily="18" charset="0"/>
                </a:rPr>
                <a:t>)</a:t>
              </a:r>
              <a:endParaRPr kumimoji="1" lang="en-US" altLang="zh-CN" sz="2400" i="1">
                <a:solidFill>
                  <a:schemeClr val="tx2"/>
                </a:solidFill>
                <a:latin typeface="Times New Roman" pitchFamily="18" charset="0"/>
                <a:cs typeface="Times New Roman" pitchFamily="18" charset="0"/>
              </a:endParaRPr>
            </a:p>
          </p:txBody>
        </p:sp>
        <p:sp>
          <p:nvSpPr>
            <p:cNvPr id="69649" name="Line 31"/>
            <p:cNvSpPr>
              <a:spLocks noChangeShapeType="1"/>
            </p:cNvSpPr>
            <p:nvPr/>
          </p:nvSpPr>
          <p:spPr bwMode="auto">
            <a:xfrm>
              <a:off x="5111" y="1152"/>
              <a:ext cx="33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50" name="Line 32"/>
            <p:cNvSpPr>
              <a:spLocks noChangeShapeType="1"/>
            </p:cNvSpPr>
            <p:nvPr/>
          </p:nvSpPr>
          <p:spPr bwMode="auto">
            <a:xfrm>
              <a:off x="5111" y="1824"/>
              <a:ext cx="33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651" name="Text Box 34"/>
            <p:cNvSpPr txBox="1">
              <a:spLocks noChangeArrowheads="1"/>
            </p:cNvSpPr>
            <p:nvPr/>
          </p:nvSpPr>
          <p:spPr bwMode="auto">
            <a:xfrm>
              <a:off x="5351" y="1071"/>
              <a:ext cx="457"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i="1">
                  <a:solidFill>
                    <a:schemeClr val="tx2"/>
                  </a:solidFill>
                  <a:latin typeface="Times New Roman" pitchFamily="18" charset="0"/>
                  <a:cs typeface="Times New Roman" pitchFamily="18" charset="0"/>
                </a:rPr>
                <a:t>+</a:t>
              </a:r>
            </a:p>
            <a:p>
              <a:pPr eaLnBrk="1" hangingPunct="1"/>
              <a:r>
                <a:rPr kumimoji="1" lang="en-US" altLang="zh-CN" sz="2400" i="1">
                  <a:solidFill>
                    <a:schemeClr val="tx2"/>
                  </a:solidFill>
                  <a:latin typeface="Times New Roman" pitchFamily="18" charset="0"/>
                  <a:cs typeface="Times New Roman" pitchFamily="18" charset="0"/>
                </a:rPr>
                <a:t>u</a:t>
              </a:r>
              <a:r>
                <a:rPr kumimoji="1" lang="en-US" altLang="zh-CN" sz="2400" baseline="-25000">
                  <a:solidFill>
                    <a:schemeClr val="tx2"/>
                  </a:solidFill>
                  <a:latin typeface="Times New Roman" pitchFamily="18" charset="0"/>
                  <a:cs typeface="Times New Roman" pitchFamily="18" charset="0"/>
                </a:rPr>
                <a:t>o</a:t>
              </a:r>
              <a:r>
                <a:rPr kumimoji="1" lang="en-US" altLang="zh-CN" sz="2400">
                  <a:solidFill>
                    <a:schemeClr val="tx2"/>
                  </a:solidFill>
                  <a:latin typeface="Times New Roman" pitchFamily="18" charset="0"/>
                  <a:cs typeface="Times New Roman" pitchFamily="18" charset="0"/>
                </a:rPr>
                <a:t>(</a:t>
              </a:r>
              <a:r>
                <a:rPr kumimoji="1" lang="en-US" altLang="zh-CN" sz="2400" i="1">
                  <a:solidFill>
                    <a:schemeClr val="tx2"/>
                  </a:solidFill>
                  <a:latin typeface="Times New Roman" pitchFamily="18" charset="0"/>
                  <a:cs typeface="Times New Roman" pitchFamily="18" charset="0"/>
                </a:rPr>
                <a:t>t</a:t>
              </a:r>
              <a:r>
                <a:rPr kumimoji="1" lang="en-US" altLang="zh-CN" sz="2400">
                  <a:solidFill>
                    <a:schemeClr val="tx2"/>
                  </a:solidFill>
                  <a:latin typeface="Times New Roman" pitchFamily="18" charset="0"/>
                  <a:cs typeface="Times New Roman" pitchFamily="18" charset="0"/>
                </a:rPr>
                <a:t>)</a:t>
              </a:r>
            </a:p>
            <a:p>
              <a:pPr eaLnBrk="1" hangingPunct="1"/>
              <a:r>
                <a:rPr kumimoji="1" lang="en-US" altLang="zh-CN" sz="2400" i="1">
                  <a:solidFill>
                    <a:schemeClr val="tx2"/>
                  </a:solidFill>
                  <a:latin typeface="Times New Roman" pitchFamily="18" charset="0"/>
                  <a:cs typeface="Times New Roman" pitchFamily="18" charset="0"/>
                </a:rPr>
                <a:t>_</a:t>
              </a:r>
            </a:p>
          </p:txBody>
        </p:sp>
        <p:sp>
          <p:nvSpPr>
            <p:cNvPr id="69652" name="Oval 35"/>
            <p:cNvSpPr>
              <a:spLocks noChangeArrowheads="1"/>
            </p:cNvSpPr>
            <p:nvPr/>
          </p:nvSpPr>
          <p:spPr bwMode="auto">
            <a:xfrm>
              <a:off x="3360" y="1056"/>
              <a:ext cx="192" cy="192"/>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653" name="Text Box 36"/>
            <p:cNvSpPr txBox="1">
              <a:spLocks noChangeArrowheads="1"/>
            </p:cNvSpPr>
            <p:nvPr/>
          </p:nvSpPr>
          <p:spPr bwMode="auto">
            <a:xfrm>
              <a:off x="3600" y="943"/>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a:t>
              </a:r>
            </a:p>
          </p:txBody>
        </p:sp>
        <p:sp>
          <p:nvSpPr>
            <p:cNvPr id="69654" name="Text Box 37"/>
            <p:cNvSpPr txBox="1">
              <a:spLocks noChangeArrowheads="1"/>
            </p:cNvSpPr>
            <p:nvPr/>
          </p:nvSpPr>
          <p:spPr bwMode="auto">
            <a:xfrm>
              <a:off x="3110" y="93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宋体" charset="-122"/>
                </a:rPr>
                <a:t>-</a:t>
              </a:r>
              <a:endParaRPr kumimoji="1" lang="en-US" altLang="zh-CN" sz="2000"/>
            </a:p>
          </p:txBody>
        </p:sp>
        <p:sp>
          <p:nvSpPr>
            <p:cNvPr id="69655" name="Text Box 38"/>
            <p:cNvSpPr txBox="1">
              <a:spLocks noChangeArrowheads="1"/>
            </p:cNvSpPr>
            <p:nvPr/>
          </p:nvSpPr>
          <p:spPr bwMode="auto">
            <a:xfrm>
              <a:off x="3312" y="825"/>
              <a:ext cx="3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i="1">
                  <a:solidFill>
                    <a:schemeClr val="tx2"/>
                  </a:solidFill>
                  <a:latin typeface="Times New Roman" pitchFamily="18" charset="0"/>
                  <a:cs typeface="Times New Roman" pitchFamily="18" charset="0"/>
                </a:rPr>
                <a:t>U</a:t>
              </a:r>
              <a:r>
                <a:rPr kumimoji="1" lang="en-US" altLang="zh-CN" sz="2400" baseline="-25000">
                  <a:solidFill>
                    <a:schemeClr val="tx2"/>
                  </a:solidFill>
                  <a:latin typeface="Times New Roman" pitchFamily="18" charset="0"/>
                  <a:cs typeface="Times New Roman" pitchFamily="18" charset="0"/>
                </a:rPr>
                <a:t>0</a:t>
              </a:r>
              <a:endParaRPr kumimoji="1" lang="en-US" altLang="zh-CN" sz="2400">
                <a:solidFill>
                  <a:schemeClr val="tx2"/>
                </a:solidFill>
                <a:latin typeface="Times New Roman" pitchFamily="18" charset="0"/>
                <a:cs typeface="Times New Roman" pitchFamily="18" charset="0"/>
              </a:endParaRPr>
            </a:p>
          </p:txBody>
        </p:sp>
        <p:sp>
          <p:nvSpPr>
            <p:cNvPr id="69656" name="Oval 39"/>
            <p:cNvSpPr>
              <a:spLocks noChangeArrowheads="1"/>
            </p:cNvSpPr>
            <p:nvPr/>
          </p:nvSpPr>
          <p:spPr bwMode="auto">
            <a:xfrm>
              <a:off x="3322" y="1728"/>
              <a:ext cx="192" cy="192"/>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657" name="Text Box 40"/>
            <p:cNvSpPr txBox="1">
              <a:spLocks noChangeArrowheads="1"/>
            </p:cNvSpPr>
            <p:nvPr/>
          </p:nvSpPr>
          <p:spPr bwMode="auto">
            <a:xfrm>
              <a:off x="3562" y="161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a:t>
              </a:r>
            </a:p>
          </p:txBody>
        </p:sp>
        <p:sp>
          <p:nvSpPr>
            <p:cNvPr id="69658" name="Text Box 41"/>
            <p:cNvSpPr txBox="1">
              <a:spLocks noChangeArrowheads="1"/>
            </p:cNvSpPr>
            <p:nvPr/>
          </p:nvSpPr>
          <p:spPr bwMode="auto">
            <a:xfrm>
              <a:off x="3072" y="1609"/>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宋体" charset="-122"/>
                </a:rPr>
                <a:t>-</a:t>
              </a:r>
              <a:endParaRPr kumimoji="1" lang="en-US" altLang="zh-CN" sz="2000"/>
            </a:p>
          </p:txBody>
        </p:sp>
        <p:sp>
          <p:nvSpPr>
            <p:cNvPr id="69659" name="Text Box 42"/>
            <p:cNvSpPr txBox="1">
              <a:spLocks noChangeArrowheads="1"/>
            </p:cNvSpPr>
            <p:nvPr/>
          </p:nvSpPr>
          <p:spPr bwMode="auto">
            <a:xfrm>
              <a:off x="3239" y="1418"/>
              <a:ext cx="47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i="1">
                  <a:solidFill>
                    <a:schemeClr val="tx2"/>
                  </a:solidFill>
                  <a:latin typeface="Times New Roman" pitchFamily="18" charset="0"/>
                  <a:cs typeface="Times New Roman" pitchFamily="18" charset="0"/>
                </a:rPr>
                <a:t>u</a:t>
              </a:r>
              <a:r>
                <a:rPr kumimoji="1" lang="en-US" altLang="zh-CN" sz="2400" baseline="-25000">
                  <a:solidFill>
                    <a:schemeClr val="tx2"/>
                  </a:solidFill>
                  <a:latin typeface="Times New Roman" pitchFamily="18" charset="0"/>
                  <a:cs typeface="Times New Roman" pitchFamily="18" charset="0"/>
                </a:rPr>
                <a:t>2</a:t>
              </a:r>
              <a:r>
                <a:rPr kumimoji="1" lang="en-US" altLang="zh-CN" sz="2400">
                  <a:solidFill>
                    <a:schemeClr val="tx2"/>
                  </a:solidFill>
                  <a:latin typeface="Times New Roman" pitchFamily="18" charset="0"/>
                  <a:cs typeface="Times New Roman" pitchFamily="18" charset="0"/>
                </a:rPr>
                <a:t>(</a:t>
              </a:r>
              <a:r>
                <a:rPr kumimoji="1" lang="en-US" altLang="zh-CN" sz="2400" i="1">
                  <a:solidFill>
                    <a:schemeClr val="tx2"/>
                  </a:solidFill>
                  <a:latin typeface="Times New Roman" pitchFamily="18" charset="0"/>
                  <a:cs typeface="Times New Roman" pitchFamily="18" charset="0"/>
                </a:rPr>
                <a:t>t</a:t>
              </a:r>
              <a:r>
                <a:rPr kumimoji="1" lang="en-US" altLang="zh-CN" sz="2400">
                  <a:solidFill>
                    <a:schemeClr val="tx2"/>
                  </a:solidFill>
                  <a:latin typeface="Times New Roman" pitchFamily="18" charset="0"/>
                  <a:cs typeface="Times New Roman" pitchFamily="18" charset="0"/>
                </a:rPr>
                <a:t>)</a:t>
              </a:r>
              <a:endParaRPr kumimoji="1" lang="en-US" altLang="zh-CN" sz="2400" i="1">
                <a:solidFill>
                  <a:schemeClr val="tx2"/>
                </a:solidFill>
                <a:latin typeface="Times New Roman" pitchFamily="18" charset="0"/>
                <a:cs typeface="Times New Roman" pitchFamily="18" charset="0"/>
              </a:endParaRPr>
            </a:p>
          </p:txBody>
        </p:sp>
        <p:sp>
          <p:nvSpPr>
            <p:cNvPr id="69660" name="Text Box 43"/>
            <p:cNvSpPr txBox="1">
              <a:spLocks noChangeArrowheads="1"/>
            </p:cNvSpPr>
            <p:nvPr/>
          </p:nvSpPr>
          <p:spPr bwMode="auto">
            <a:xfrm>
              <a:off x="3724" y="1497"/>
              <a:ext cx="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a:t>
              </a:r>
            </a:p>
          </p:txBody>
        </p:sp>
      </p:grpSp>
      <p:sp>
        <p:nvSpPr>
          <p:cNvPr id="119859" name="AutoShape 51"/>
          <p:cNvSpPr>
            <a:spLocks noChangeArrowheads="1"/>
          </p:cNvSpPr>
          <p:nvPr/>
        </p:nvSpPr>
        <p:spPr bwMode="auto">
          <a:xfrm>
            <a:off x="2484438" y="3260725"/>
            <a:ext cx="685800" cy="930275"/>
          </a:xfrm>
          <a:prstGeom prst="downArrow">
            <a:avLst>
              <a:gd name="adj1" fmla="val 50000"/>
              <a:gd name="adj2" fmla="val 33912"/>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7" name="灯片编号占位符 6"/>
          <p:cNvSpPr>
            <a:spLocks noGrp="1"/>
          </p:cNvSpPr>
          <p:nvPr>
            <p:ph type="sldNum" sz="quarter" idx="10"/>
          </p:nvPr>
        </p:nvSpPr>
        <p:spPr/>
        <p:txBody>
          <a:bodyPr/>
          <a:lstStyle/>
          <a:p>
            <a:pPr>
              <a:defRPr/>
            </a:pPr>
            <a:fld id="{E4DCDFD6-397A-4776-9F04-AECACB83C822}" type="slidenum">
              <a:rPr lang="zh-CN" altLang="en-US" smtClean="0"/>
              <a:pPr>
                <a:defRPr/>
              </a:pPr>
              <a:t>146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9816"/>
                                        </p:tgtEl>
                                        <p:attrNameLst>
                                          <p:attrName>style.visibility</p:attrName>
                                        </p:attrNameLst>
                                      </p:cBhvr>
                                      <p:to>
                                        <p:strVal val="visible"/>
                                      </p:to>
                                    </p:set>
                                    <p:animEffect transition="in" filter="wipe(left)">
                                      <p:cBhvr>
                                        <p:cTn id="7" dur="500"/>
                                        <p:tgtEl>
                                          <p:spTgt spid="119816"/>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9828"/>
                                        </p:tgtEl>
                                        <p:attrNameLst>
                                          <p:attrName>style.visibility</p:attrName>
                                        </p:attrNameLst>
                                      </p:cBhvr>
                                      <p:to>
                                        <p:strVal val="visible"/>
                                      </p:to>
                                    </p:set>
                                    <p:animEffect transition="in" filter="wipe(left)">
                                      <p:cBhvr>
                                        <p:cTn id="16" dur="500"/>
                                        <p:tgtEl>
                                          <p:spTgt spid="119828"/>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119829"/>
                                        </p:tgtEl>
                                        <p:attrNameLst>
                                          <p:attrName>style.visibility</p:attrName>
                                        </p:attrNameLst>
                                      </p:cBhvr>
                                      <p:to>
                                        <p:strVal val="visible"/>
                                      </p:to>
                                    </p:set>
                                    <p:animEffect transition="in" filter="wipe(left)">
                                      <p:cBhvr>
                                        <p:cTn id="20" dur="500"/>
                                        <p:tgtEl>
                                          <p:spTgt spid="11982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9831"/>
                                        </p:tgtEl>
                                        <p:attrNameLst>
                                          <p:attrName>style.visibility</p:attrName>
                                        </p:attrNameLst>
                                      </p:cBhvr>
                                      <p:to>
                                        <p:strVal val="visible"/>
                                      </p:to>
                                    </p:set>
                                    <p:animEffect transition="in" filter="wipe(left)">
                                      <p:cBhvr>
                                        <p:cTn id="25" dur="500"/>
                                        <p:tgtEl>
                                          <p:spTgt spid="119831"/>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19830"/>
                                        </p:tgtEl>
                                        <p:attrNameLst>
                                          <p:attrName>style.visibility</p:attrName>
                                        </p:attrNameLst>
                                      </p:cBhvr>
                                      <p:to>
                                        <p:strVal val="visible"/>
                                      </p:to>
                                    </p:set>
                                    <p:animEffect transition="in" filter="wipe(left)">
                                      <p:cBhvr>
                                        <p:cTn id="29" dur="500"/>
                                        <p:tgtEl>
                                          <p:spTgt spid="11983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19859"/>
                                        </p:tgtEl>
                                        <p:attrNameLst>
                                          <p:attrName>style.visibility</p:attrName>
                                        </p:attrNameLst>
                                      </p:cBhvr>
                                      <p:to>
                                        <p:strVal val="visible"/>
                                      </p:to>
                                    </p:set>
                                    <p:animEffect transition="in" filter="wipe(up)">
                                      <p:cBhvr>
                                        <p:cTn id="34" dur="500"/>
                                        <p:tgtEl>
                                          <p:spTgt spid="119859"/>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left)">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6" grpId="0" autoUpdateAnimBg="0"/>
      <p:bldP spid="119828" grpId="0" autoUpdateAnimBg="0"/>
      <p:bldP spid="119831" grpId="0" autoUpdateAnimBg="0"/>
      <p:bldP spid="119859"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1" name="Rectangle 2"/>
          <p:cNvSpPr>
            <a:spLocks noGrp="1" noChangeArrowheads="1"/>
          </p:cNvSpPr>
          <p:nvPr>
            <p:ph type="title"/>
          </p:nvPr>
        </p:nvSpPr>
        <p:spPr/>
        <p:txBody>
          <a:bodyPr/>
          <a:lstStyle/>
          <a:p>
            <a:r>
              <a:rPr lang="en-US" altLang="zh-CN" sz="3200" dirty="0" smtClean="0">
                <a:ea typeface="宋体" charset="-122"/>
              </a:rPr>
              <a:t>3.7.4 </a:t>
            </a:r>
            <a:r>
              <a:rPr lang="zh-CN" altLang="en-US" sz="3200" dirty="0" smtClean="0">
                <a:ea typeface="宋体" charset="-122"/>
              </a:rPr>
              <a:t>非正弦周期交流电路的计算（</a:t>
            </a:r>
            <a:r>
              <a:rPr lang="zh-CN" altLang="en-US" sz="3200" dirty="0" smtClean="0">
                <a:ea typeface="楷体_GB2312" pitchFamily="49" charset="-122"/>
              </a:rPr>
              <a:t>续</a:t>
            </a:r>
            <a:r>
              <a:rPr lang="en-US" altLang="zh-CN" sz="3200" dirty="0" smtClean="0">
                <a:ea typeface="楷体_GB2312" pitchFamily="49" charset="-122"/>
              </a:rPr>
              <a:t>1</a:t>
            </a:r>
            <a:r>
              <a:rPr lang="zh-CN" altLang="en-US" sz="3200" dirty="0" smtClean="0">
                <a:ea typeface="楷体_GB2312" pitchFamily="49" charset="-122"/>
              </a:rPr>
              <a:t>）</a:t>
            </a:r>
            <a:endParaRPr lang="en-US" altLang="zh-CN" sz="3200" dirty="0" smtClean="0">
              <a:ea typeface="楷体_GB2312" pitchFamily="49" charset="-122"/>
            </a:endParaRPr>
          </a:p>
        </p:txBody>
      </p:sp>
      <p:sp>
        <p:nvSpPr>
          <p:cNvPr id="121860" name="Text Box 4"/>
          <p:cNvSpPr txBox="1">
            <a:spLocks noChangeArrowheads="1"/>
          </p:cNvSpPr>
          <p:nvPr/>
        </p:nvSpPr>
        <p:spPr bwMode="auto">
          <a:xfrm>
            <a:off x="357188" y="928688"/>
            <a:ext cx="8259762"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zh-CN" altLang="en-US" sz="2800" b="1">
                <a:solidFill>
                  <a:schemeClr val="tx2"/>
                </a:solidFill>
              </a:rPr>
              <a:t>根据叠加定理，响应电压（或电流）可以分解成各次谐波单独激励下的响应之和：</a:t>
            </a:r>
          </a:p>
        </p:txBody>
      </p:sp>
      <p:graphicFrame>
        <p:nvGraphicFramePr>
          <p:cNvPr id="121861" name="Object 2"/>
          <p:cNvGraphicFramePr>
            <a:graphicFrameLocks noChangeAspect="1"/>
          </p:cNvGraphicFramePr>
          <p:nvPr/>
        </p:nvGraphicFramePr>
        <p:xfrm>
          <a:off x="1135063" y="3600450"/>
          <a:ext cx="8008937" cy="1020763"/>
        </p:xfrm>
        <a:graphic>
          <a:graphicData uri="http://schemas.openxmlformats.org/presentationml/2006/ole">
            <mc:AlternateContent xmlns:mc="http://schemas.openxmlformats.org/markup-compatibility/2006">
              <mc:Choice xmlns:v="urn:schemas-microsoft-com:vml" Requires="v">
                <p:oleObj spid="_x0000_s70783" name="Equation" r:id="rId3" imgW="5021280" imgH="634680" progId="">
                  <p:embed/>
                </p:oleObj>
              </mc:Choice>
              <mc:Fallback>
                <p:oleObj name="Equation" r:id="rId3" imgW="5021280" imgH="634680" progId="">
                  <p:embed/>
                  <p:pic>
                    <p:nvPicPr>
                      <p:cNvPr id="0" name="Picture 1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063" y="3600450"/>
                        <a:ext cx="8008937" cy="1020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1862" name="Object 3"/>
          <p:cNvGraphicFramePr>
            <a:graphicFrameLocks noChangeAspect="1"/>
          </p:cNvGraphicFramePr>
          <p:nvPr/>
        </p:nvGraphicFramePr>
        <p:xfrm>
          <a:off x="1309688" y="5318125"/>
          <a:ext cx="5427662" cy="595313"/>
        </p:xfrm>
        <a:graphic>
          <a:graphicData uri="http://schemas.openxmlformats.org/presentationml/2006/ole">
            <mc:AlternateContent xmlns:mc="http://schemas.openxmlformats.org/markup-compatibility/2006">
              <mc:Choice xmlns:v="urn:schemas-microsoft-com:vml" Requires="v">
                <p:oleObj spid="_x0000_s70784" name="Equation" r:id="rId5" imgW="2771280" imgH="291960" progId="">
                  <p:embed/>
                </p:oleObj>
              </mc:Choice>
              <mc:Fallback>
                <p:oleObj name="Equation" r:id="rId5" imgW="2771280" imgH="291960" progId="">
                  <p:embed/>
                  <p:pic>
                    <p:nvPicPr>
                      <p:cNvPr id="0" name="Picture 1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9688" y="5318125"/>
                        <a:ext cx="5427662" cy="595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1863" name="Object 4"/>
          <p:cNvGraphicFramePr>
            <a:graphicFrameLocks noChangeAspect="1"/>
          </p:cNvGraphicFramePr>
          <p:nvPr/>
        </p:nvGraphicFramePr>
        <p:xfrm>
          <a:off x="1858963" y="2470150"/>
          <a:ext cx="1712912" cy="488950"/>
        </p:xfrm>
        <a:graphic>
          <a:graphicData uri="http://schemas.openxmlformats.org/presentationml/2006/ole">
            <mc:AlternateContent xmlns:mc="http://schemas.openxmlformats.org/markup-compatibility/2006">
              <mc:Choice xmlns:v="urn:schemas-microsoft-com:vml" Requires="v">
                <p:oleObj spid="_x0000_s70785" name="Equation" r:id="rId7" imgW="1055160" imgH="291960" progId="">
                  <p:embed/>
                </p:oleObj>
              </mc:Choice>
              <mc:Fallback>
                <p:oleObj name="Equation" r:id="rId7" imgW="1055160" imgH="291960" progId="">
                  <p:embed/>
                  <p:pic>
                    <p:nvPicPr>
                      <p:cNvPr id="0" name="Picture 10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8963" y="2470150"/>
                        <a:ext cx="17129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1864" name="Text Box 8"/>
          <p:cNvSpPr txBox="1">
            <a:spLocks noChangeArrowheads="1"/>
          </p:cNvSpPr>
          <p:nvPr/>
        </p:nvSpPr>
        <p:spPr bwMode="auto">
          <a:xfrm>
            <a:off x="731838" y="2420938"/>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直流</a:t>
            </a:r>
          </a:p>
        </p:txBody>
      </p:sp>
      <p:sp>
        <p:nvSpPr>
          <p:cNvPr id="121865" name="Text Box 9"/>
          <p:cNvSpPr txBox="1">
            <a:spLocks noChangeArrowheads="1"/>
          </p:cNvSpPr>
          <p:nvPr/>
        </p:nvSpPr>
        <p:spPr bwMode="auto">
          <a:xfrm>
            <a:off x="731838" y="3105150"/>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谐波</a:t>
            </a:r>
          </a:p>
        </p:txBody>
      </p:sp>
      <p:sp>
        <p:nvSpPr>
          <p:cNvPr id="121866" name="Text Box 10"/>
          <p:cNvSpPr txBox="1">
            <a:spLocks noChangeArrowheads="1"/>
          </p:cNvSpPr>
          <p:nvPr/>
        </p:nvSpPr>
        <p:spPr bwMode="auto">
          <a:xfrm>
            <a:off x="731838" y="4646613"/>
            <a:ext cx="172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时间域叠加</a:t>
            </a: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147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1218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21864"/>
                                        </p:tgtEl>
                                        <p:attrNameLst>
                                          <p:attrName>style.visibility</p:attrName>
                                        </p:attrNameLst>
                                      </p:cBhvr>
                                      <p:to>
                                        <p:strVal val="visible"/>
                                      </p:to>
                                    </p:set>
                                    <p:animEffect transition="in" filter="wipe(left)">
                                      <p:cBhvr>
                                        <p:cTn id="11" dur="500"/>
                                        <p:tgtEl>
                                          <p:spTgt spid="121864"/>
                                        </p:tgtEl>
                                      </p:cBhvr>
                                    </p:animEffect>
                                  </p:childTnLst>
                                </p:cTn>
                              </p:par>
                            </p:childTnLst>
                          </p:cTn>
                        </p:par>
                        <p:par>
                          <p:cTn id="12" fill="hold" nodeType="afterGroup">
                            <p:stCondLst>
                              <p:cond delay="500"/>
                            </p:stCondLst>
                            <p:childTnLst>
                              <p:par>
                                <p:cTn id="13" presetID="22" presetClass="entr" presetSubtype="8" fill="hold" nodeType="afterEffect">
                                  <p:stCondLst>
                                    <p:cond delay="0"/>
                                  </p:stCondLst>
                                  <p:childTnLst>
                                    <p:set>
                                      <p:cBhvr>
                                        <p:cTn id="14" dur="1" fill="hold">
                                          <p:stCondLst>
                                            <p:cond delay="0"/>
                                          </p:stCondLst>
                                        </p:cTn>
                                        <p:tgtEl>
                                          <p:spTgt spid="121863"/>
                                        </p:tgtEl>
                                        <p:attrNameLst>
                                          <p:attrName>style.visibility</p:attrName>
                                        </p:attrNameLst>
                                      </p:cBhvr>
                                      <p:to>
                                        <p:strVal val="visible"/>
                                      </p:to>
                                    </p:set>
                                    <p:animEffect transition="in" filter="wipe(left)">
                                      <p:cBhvr>
                                        <p:cTn id="15" dur="500"/>
                                        <p:tgtEl>
                                          <p:spTgt spid="12186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1865"/>
                                        </p:tgtEl>
                                        <p:attrNameLst>
                                          <p:attrName>style.visibility</p:attrName>
                                        </p:attrNameLst>
                                      </p:cBhvr>
                                      <p:to>
                                        <p:strVal val="visible"/>
                                      </p:to>
                                    </p:set>
                                    <p:animEffect transition="in" filter="wipe(left)">
                                      <p:cBhvr>
                                        <p:cTn id="20" dur="500"/>
                                        <p:tgtEl>
                                          <p:spTgt spid="121865"/>
                                        </p:tgtEl>
                                      </p:cBhvr>
                                    </p:animEffec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121861"/>
                                        </p:tgtEl>
                                        <p:attrNameLst>
                                          <p:attrName>style.visibility</p:attrName>
                                        </p:attrNameLst>
                                      </p:cBhvr>
                                      <p:to>
                                        <p:strVal val="visible"/>
                                      </p:to>
                                    </p:set>
                                    <p:animEffect transition="in" filter="wipe(left)">
                                      <p:cBhvr>
                                        <p:cTn id="24" dur="500"/>
                                        <p:tgtEl>
                                          <p:spTgt spid="12186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21866"/>
                                        </p:tgtEl>
                                        <p:attrNameLst>
                                          <p:attrName>style.visibility</p:attrName>
                                        </p:attrNameLst>
                                      </p:cBhvr>
                                      <p:to>
                                        <p:strVal val="visible"/>
                                      </p:to>
                                    </p:set>
                                    <p:animEffect transition="in" filter="wipe(left)">
                                      <p:cBhvr>
                                        <p:cTn id="29" dur="500"/>
                                        <p:tgtEl>
                                          <p:spTgt spid="121866"/>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121862"/>
                                        </p:tgtEl>
                                        <p:attrNameLst>
                                          <p:attrName>style.visibility</p:attrName>
                                        </p:attrNameLst>
                                      </p:cBhvr>
                                      <p:to>
                                        <p:strVal val="visible"/>
                                      </p:to>
                                    </p:set>
                                    <p:animEffect transition="in" filter="wipe(left)">
                                      <p:cBhvr>
                                        <p:cTn id="33" dur="500"/>
                                        <p:tgtEl>
                                          <p:spTgt spid="121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0" grpId="0" autoUpdateAnimBg="0"/>
      <p:bldP spid="121864" grpId="0" autoUpdateAnimBg="0"/>
      <p:bldP spid="121865" grpId="0" autoUpdateAnimBg="0"/>
      <p:bldP spid="121866" grpId="0"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7" name="Rectangle 2"/>
          <p:cNvSpPr>
            <a:spLocks noGrp="1" noChangeArrowheads="1"/>
          </p:cNvSpPr>
          <p:nvPr>
            <p:ph type="title"/>
          </p:nvPr>
        </p:nvSpPr>
        <p:spPr/>
        <p:txBody>
          <a:bodyPr/>
          <a:lstStyle/>
          <a:p>
            <a:r>
              <a:rPr lang="en-US" altLang="zh-CN" sz="3200" smtClean="0">
                <a:ea typeface="宋体" charset="-122"/>
              </a:rPr>
              <a:t>3.7.4 </a:t>
            </a:r>
            <a:r>
              <a:rPr lang="zh-CN" altLang="en-US" sz="3200" smtClean="0">
                <a:ea typeface="宋体" charset="-122"/>
              </a:rPr>
              <a:t>非正弦周期交流电路的计算（</a:t>
            </a:r>
            <a:r>
              <a:rPr lang="zh-CN" altLang="en-US" sz="3200" smtClean="0">
                <a:ea typeface="楷体_GB2312" pitchFamily="49" charset="-122"/>
              </a:rPr>
              <a:t>续</a:t>
            </a:r>
            <a:r>
              <a:rPr lang="en-US" altLang="zh-CN" sz="3200" smtClean="0">
                <a:ea typeface="楷体_GB2312" pitchFamily="49" charset="-122"/>
              </a:rPr>
              <a:t>2</a:t>
            </a:r>
            <a:r>
              <a:rPr lang="zh-CN" altLang="en-US" sz="3200" smtClean="0">
                <a:ea typeface="楷体_GB2312" pitchFamily="49" charset="-122"/>
              </a:rPr>
              <a:t>）</a:t>
            </a:r>
            <a:endParaRPr lang="en-US" altLang="zh-CN" sz="3200" smtClean="0">
              <a:ea typeface="楷体_GB2312" pitchFamily="49" charset="-122"/>
            </a:endParaRPr>
          </a:p>
        </p:txBody>
      </p:sp>
      <p:sp>
        <p:nvSpPr>
          <p:cNvPr id="122884" name="Text Box 4"/>
          <p:cNvSpPr txBox="1">
            <a:spLocks noChangeArrowheads="1"/>
          </p:cNvSpPr>
          <p:nvPr/>
        </p:nvSpPr>
        <p:spPr bwMode="auto">
          <a:xfrm>
            <a:off x="285750" y="764704"/>
            <a:ext cx="8183563"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574675"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zh-CN" altLang="en-US" sz="2600" b="1" dirty="0">
                <a:solidFill>
                  <a:schemeClr val="tx2"/>
                </a:solidFill>
                <a:latin typeface="Times New Roman" pitchFamily="18" charset="0"/>
                <a:cs typeface="Times New Roman" pitchFamily="18" charset="0"/>
              </a:rPr>
              <a:t>对于各次谐波单独激励情况下的响应，可按正弦稳态响应的分析方法一一求解。直流分量可当作频率为 </a:t>
            </a:r>
            <a:r>
              <a:rPr kumimoji="1" lang="en-US" altLang="zh-CN" sz="2600" b="1" dirty="0">
                <a:solidFill>
                  <a:schemeClr val="tx2"/>
                </a:solidFill>
                <a:latin typeface="Times New Roman" pitchFamily="18" charset="0"/>
                <a:cs typeface="Times New Roman" pitchFamily="18" charset="0"/>
              </a:rPr>
              <a:t>0 </a:t>
            </a:r>
            <a:r>
              <a:rPr kumimoji="1" lang="zh-CN" altLang="en-US" sz="2600" b="1" dirty="0">
                <a:solidFill>
                  <a:schemeClr val="tx2"/>
                </a:solidFill>
                <a:latin typeface="Times New Roman" pitchFamily="18" charset="0"/>
                <a:cs typeface="Times New Roman" pitchFamily="18" charset="0"/>
              </a:rPr>
              <a:t>的正弦稳态电路分析。</a:t>
            </a:r>
          </a:p>
        </p:txBody>
      </p:sp>
      <p:grpSp>
        <p:nvGrpSpPr>
          <p:cNvPr id="2" name="Group 5"/>
          <p:cNvGrpSpPr>
            <a:grpSpLocks/>
          </p:cNvGrpSpPr>
          <p:nvPr/>
        </p:nvGrpSpPr>
        <p:grpSpPr bwMode="auto">
          <a:xfrm>
            <a:off x="701675" y="2789238"/>
            <a:ext cx="3732213" cy="1371600"/>
            <a:chOff x="576" y="720"/>
            <a:chExt cx="2351" cy="864"/>
          </a:xfrm>
        </p:grpSpPr>
        <p:sp>
          <p:nvSpPr>
            <p:cNvPr id="71691" name="Rectangle 6"/>
            <p:cNvSpPr>
              <a:spLocks noChangeArrowheads="1"/>
            </p:cNvSpPr>
            <p:nvPr/>
          </p:nvSpPr>
          <p:spPr bwMode="auto">
            <a:xfrm>
              <a:off x="1463" y="720"/>
              <a:ext cx="768" cy="864"/>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2400">
                  <a:solidFill>
                    <a:schemeClr val="tx2"/>
                  </a:solidFill>
                  <a:latin typeface="Times New Roman" pitchFamily="18" charset="0"/>
                  <a:cs typeface="Times New Roman" pitchFamily="18" charset="0"/>
                </a:rPr>
                <a:t>线性无</a:t>
              </a:r>
            </a:p>
            <a:p>
              <a:pPr algn="ctr"/>
              <a:r>
                <a:rPr kumimoji="1" lang="zh-CN" altLang="en-US" sz="2400">
                  <a:solidFill>
                    <a:schemeClr val="tx2"/>
                  </a:solidFill>
                  <a:latin typeface="Times New Roman" pitchFamily="18" charset="0"/>
                  <a:cs typeface="Times New Roman" pitchFamily="18" charset="0"/>
                </a:rPr>
                <a:t>源电路</a:t>
              </a:r>
            </a:p>
            <a:p>
              <a:pPr algn="ctr"/>
              <a:r>
                <a:rPr kumimoji="1" lang="en-US" altLang="zh-CN" sz="2400" i="1">
                  <a:solidFill>
                    <a:schemeClr val="tx2"/>
                  </a:solidFill>
                  <a:latin typeface="Times New Roman" pitchFamily="18" charset="0"/>
                  <a:cs typeface="Times New Roman" pitchFamily="18" charset="0"/>
                </a:rPr>
                <a:t>n</a:t>
              </a:r>
              <a:r>
                <a:rPr kumimoji="1" lang="en-US" altLang="zh-CN" sz="2400" i="1">
                  <a:solidFill>
                    <a:schemeClr val="tx2"/>
                  </a:solidFill>
                  <a:latin typeface="Times New Roman" pitchFamily="18" charset="0"/>
                  <a:cs typeface="Times New Roman" pitchFamily="18" charset="0"/>
                  <a:sym typeface="Symbol" pitchFamily="18" charset="2"/>
                </a:rPr>
                <a:t></a:t>
              </a:r>
              <a:endParaRPr kumimoji="1" lang="en-US" altLang="zh-CN" sz="2400">
                <a:solidFill>
                  <a:schemeClr val="tx2"/>
                </a:solidFill>
                <a:latin typeface="Times New Roman" pitchFamily="18" charset="0"/>
                <a:cs typeface="Times New Roman" pitchFamily="18" charset="0"/>
              </a:endParaRPr>
            </a:p>
          </p:txBody>
        </p:sp>
        <p:sp>
          <p:nvSpPr>
            <p:cNvPr id="71692" name="Oval 7"/>
            <p:cNvSpPr>
              <a:spLocks noChangeArrowheads="1"/>
            </p:cNvSpPr>
            <p:nvPr/>
          </p:nvSpPr>
          <p:spPr bwMode="auto">
            <a:xfrm>
              <a:off x="887" y="1050"/>
              <a:ext cx="192" cy="192"/>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1693" name="Freeform 8"/>
            <p:cNvSpPr>
              <a:spLocks/>
            </p:cNvSpPr>
            <p:nvPr/>
          </p:nvSpPr>
          <p:spPr bwMode="auto">
            <a:xfrm>
              <a:off x="983" y="816"/>
              <a:ext cx="480" cy="672"/>
            </a:xfrm>
            <a:custGeom>
              <a:avLst/>
              <a:gdLst>
                <a:gd name="T0" fmla="*/ 480 w 480"/>
                <a:gd name="T1" fmla="*/ 0 h 672"/>
                <a:gd name="T2" fmla="*/ 0 w 480"/>
                <a:gd name="T3" fmla="*/ 0 h 672"/>
                <a:gd name="T4" fmla="*/ 0 w 480"/>
                <a:gd name="T5" fmla="*/ 672 h 672"/>
                <a:gd name="T6" fmla="*/ 480 w 480"/>
                <a:gd name="T7" fmla="*/ 672 h 672"/>
                <a:gd name="T8" fmla="*/ 0 60000 65536"/>
                <a:gd name="T9" fmla="*/ 0 60000 65536"/>
                <a:gd name="T10" fmla="*/ 0 60000 65536"/>
                <a:gd name="T11" fmla="*/ 0 60000 65536"/>
                <a:gd name="T12" fmla="*/ 0 w 480"/>
                <a:gd name="T13" fmla="*/ 0 h 672"/>
                <a:gd name="T14" fmla="*/ 480 w 480"/>
                <a:gd name="T15" fmla="*/ 672 h 672"/>
              </a:gdLst>
              <a:ahLst/>
              <a:cxnLst>
                <a:cxn ang="T8">
                  <a:pos x="T0" y="T1"/>
                </a:cxn>
                <a:cxn ang="T9">
                  <a:pos x="T2" y="T3"/>
                </a:cxn>
                <a:cxn ang="T10">
                  <a:pos x="T4" y="T5"/>
                </a:cxn>
                <a:cxn ang="T11">
                  <a:pos x="T6" y="T7"/>
                </a:cxn>
              </a:cxnLst>
              <a:rect l="T12" t="T13" r="T14" b="T15"/>
              <a:pathLst>
                <a:path w="480" h="672">
                  <a:moveTo>
                    <a:pt x="480" y="0"/>
                  </a:moveTo>
                  <a:lnTo>
                    <a:pt x="0" y="0"/>
                  </a:lnTo>
                  <a:lnTo>
                    <a:pt x="0" y="672"/>
                  </a:lnTo>
                  <a:lnTo>
                    <a:pt x="480" y="672"/>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1694" name="Text Box 9"/>
            <p:cNvSpPr txBox="1">
              <a:spLocks noChangeArrowheads="1"/>
            </p:cNvSpPr>
            <p:nvPr/>
          </p:nvSpPr>
          <p:spPr bwMode="auto">
            <a:xfrm>
              <a:off x="733" y="825"/>
              <a:ext cx="20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a:t>
              </a:r>
            </a:p>
          </p:txBody>
        </p:sp>
        <p:sp>
          <p:nvSpPr>
            <p:cNvPr id="71695" name="Text Box 10"/>
            <p:cNvSpPr txBox="1">
              <a:spLocks noChangeArrowheads="1"/>
            </p:cNvSpPr>
            <p:nvPr/>
          </p:nvSpPr>
          <p:spPr bwMode="auto">
            <a:xfrm>
              <a:off x="733" y="119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latin typeface="宋体" charset="-122"/>
                </a:rPr>
                <a:t>-</a:t>
              </a:r>
              <a:endParaRPr kumimoji="1" lang="en-US" altLang="zh-CN" sz="2000"/>
            </a:p>
          </p:txBody>
        </p:sp>
        <p:sp>
          <p:nvSpPr>
            <p:cNvPr id="71696" name="Line 11"/>
            <p:cNvSpPr>
              <a:spLocks noChangeShapeType="1"/>
            </p:cNvSpPr>
            <p:nvPr/>
          </p:nvSpPr>
          <p:spPr bwMode="auto">
            <a:xfrm>
              <a:off x="2231" y="816"/>
              <a:ext cx="33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7" name="Line 12"/>
            <p:cNvSpPr>
              <a:spLocks noChangeShapeType="1"/>
            </p:cNvSpPr>
            <p:nvPr/>
          </p:nvSpPr>
          <p:spPr bwMode="auto">
            <a:xfrm>
              <a:off x="2231" y="1488"/>
              <a:ext cx="33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1685" name="Object 5"/>
            <p:cNvGraphicFramePr>
              <a:graphicFrameLocks noChangeAspect="1"/>
            </p:cNvGraphicFramePr>
            <p:nvPr/>
          </p:nvGraphicFramePr>
          <p:xfrm>
            <a:off x="576" y="1008"/>
            <a:ext cx="270" cy="302"/>
          </p:xfrm>
          <a:graphic>
            <a:graphicData uri="http://schemas.openxmlformats.org/presentationml/2006/ole">
              <mc:AlternateContent xmlns:mc="http://schemas.openxmlformats.org/markup-compatibility/2006">
                <mc:Choice xmlns:v="urn:schemas-microsoft-com:vml" Requires="v">
                  <p:oleObj spid="_x0000_s71898" name="公式" r:id="rId3" imgW="279720" imgH="304560" progId="Equation.3">
                    <p:embed/>
                  </p:oleObj>
                </mc:Choice>
                <mc:Fallback>
                  <p:oleObj name="公式" r:id="rId3" imgW="279720" imgH="304560" progId="Equation.3">
                    <p:embed/>
                    <p:pic>
                      <p:nvPicPr>
                        <p:cNvPr id="0" name="Picture 1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 y="1008"/>
                          <a:ext cx="270" cy="3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6" name="Object 6"/>
            <p:cNvGraphicFramePr>
              <a:graphicFrameLocks noChangeAspect="1"/>
            </p:cNvGraphicFramePr>
            <p:nvPr/>
          </p:nvGraphicFramePr>
          <p:xfrm>
            <a:off x="2609" y="797"/>
            <a:ext cx="318" cy="731"/>
          </p:xfrm>
          <a:graphic>
            <a:graphicData uri="http://schemas.openxmlformats.org/presentationml/2006/ole">
              <mc:AlternateContent xmlns:mc="http://schemas.openxmlformats.org/markup-compatibility/2006">
                <mc:Choice xmlns:v="urn:schemas-microsoft-com:vml" Requires="v">
                  <p:oleObj spid="_x0000_s71899" name="Equation" r:id="rId5" imgW="330480" imgH="761400" progId="">
                    <p:embed/>
                  </p:oleObj>
                </mc:Choice>
                <mc:Fallback>
                  <p:oleObj name="Equation" r:id="rId5" imgW="330480" imgH="761400" progId="">
                    <p:embed/>
                    <p:pic>
                      <p:nvPicPr>
                        <p:cNvPr id="0" name="Picture 1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9" y="797"/>
                          <a:ext cx="318" cy="7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22896" name="Object 2"/>
          <p:cNvGraphicFramePr>
            <a:graphicFrameLocks noChangeAspect="1"/>
          </p:cNvGraphicFramePr>
          <p:nvPr/>
        </p:nvGraphicFramePr>
        <p:xfrm>
          <a:off x="4632325" y="2482850"/>
          <a:ext cx="2706688" cy="584200"/>
        </p:xfrm>
        <a:graphic>
          <a:graphicData uri="http://schemas.openxmlformats.org/presentationml/2006/ole">
            <mc:AlternateContent xmlns:mc="http://schemas.openxmlformats.org/markup-compatibility/2006">
              <mc:Choice xmlns:v="urn:schemas-microsoft-com:vml" Requires="v">
                <p:oleObj spid="_x0000_s71900" name="公式" r:id="rId7" imgW="1474560" imgH="304560" progId="Equation.3">
                  <p:embed/>
                </p:oleObj>
              </mc:Choice>
              <mc:Fallback>
                <p:oleObj name="公式" r:id="rId7" imgW="1474560" imgH="304560" progId="Equation.3">
                  <p:embed/>
                  <p:pic>
                    <p:nvPicPr>
                      <p:cNvPr id="0" name="Picture 1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2325" y="2482850"/>
                        <a:ext cx="2706688"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897" name="Object 3"/>
          <p:cNvGraphicFramePr>
            <a:graphicFrameLocks noChangeAspect="1"/>
          </p:cNvGraphicFramePr>
          <p:nvPr/>
        </p:nvGraphicFramePr>
        <p:xfrm>
          <a:off x="4679950" y="3246438"/>
          <a:ext cx="3746500" cy="461962"/>
        </p:xfrm>
        <a:graphic>
          <a:graphicData uri="http://schemas.openxmlformats.org/presentationml/2006/ole">
            <mc:AlternateContent xmlns:mc="http://schemas.openxmlformats.org/markup-compatibility/2006">
              <mc:Choice xmlns:v="urn:schemas-microsoft-com:vml" Requires="v">
                <p:oleObj spid="_x0000_s71901" name="Equation" r:id="rId9" imgW="2186640" imgH="253800" progId="">
                  <p:embed/>
                </p:oleObj>
              </mc:Choice>
              <mc:Fallback>
                <p:oleObj name="Equation" r:id="rId9" imgW="2186640" imgH="253800" progId="">
                  <p:embed/>
                  <p:pic>
                    <p:nvPicPr>
                      <p:cNvPr id="0" name="Picture 18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9950" y="3246438"/>
                        <a:ext cx="3746500"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898" name="Object 4"/>
          <p:cNvGraphicFramePr>
            <a:graphicFrameLocks noChangeAspect="1"/>
          </p:cNvGraphicFramePr>
          <p:nvPr/>
        </p:nvGraphicFramePr>
        <p:xfrm>
          <a:off x="788988" y="4510088"/>
          <a:ext cx="7923212" cy="919162"/>
        </p:xfrm>
        <a:graphic>
          <a:graphicData uri="http://schemas.openxmlformats.org/presentationml/2006/ole">
            <mc:AlternateContent xmlns:mc="http://schemas.openxmlformats.org/markup-compatibility/2006">
              <mc:Choice xmlns:v="urn:schemas-microsoft-com:vml" Requires="v">
                <p:oleObj spid="_x0000_s71902" name="Equation" r:id="rId11" imgW="4957920" imgH="558360" progId="">
                  <p:embed/>
                </p:oleObj>
              </mc:Choice>
              <mc:Fallback>
                <p:oleObj name="Equation" r:id="rId11" imgW="4957920" imgH="558360" progId="">
                  <p:embed/>
                  <p:pic>
                    <p:nvPicPr>
                      <p:cNvPr id="0" name="Picture 18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8988" y="4510088"/>
                        <a:ext cx="7923212"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899" name="Text Box 19"/>
          <p:cNvSpPr txBox="1">
            <a:spLocks noChangeArrowheads="1"/>
          </p:cNvSpPr>
          <p:nvPr/>
        </p:nvSpPr>
        <p:spPr bwMode="auto">
          <a:xfrm>
            <a:off x="4938713" y="3967163"/>
            <a:ext cx="2908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n </a:t>
            </a:r>
            <a:r>
              <a:rPr kumimoji="1" lang="zh-CN" altLang="en-US" sz="2400" b="1">
                <a:solidFill>
                  <a:schemeClr val="tx2"/>
                </a:solidFill>
                <a:latin typeface="Times New Roman" pitchFamily="18" charset="0"/>
                <a:cs typeface="Times New Roman" pitchFamily="18" charset="0"/>
              </a:rPr>
              <a:t>次谐波的网络函数</a:t>
            </a:r>
          </a:p>
        </p:txBody>
      </p:sp>
      <p:sp>
        <p:nvSpPr>
          <p:cNvPr id="6" name="灯片编号占位符 5"/>
          <p:cNvSpPr>
            <a:spLocks noGrp="1"/>
          </p:cNvSpPr>
          <p:nvPr>
            <p:ph type="sldNum" sz="quarter" idx="10"/>
          </p:nvPr>
        </p:nvSpPr>
        <p:spPr/>
        <p:txBody>
          <a:bodyPr/>
          <a:lstStyle/>
          <a:p>
            <a:pPr>
              <a:defRPr/>
            </a:pPr>
            <a:fld id="{E4DCDFD6-397A-4776-9F04-AECACB83C822}" type="slidenum">
              <a:rPr lang="zh-CN" altLang="en-US" smtClean="0"/>
              <a:pPr>
                <a:defRPr/>
              </a:pPr>
              <a:t>148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2884"/>
                                        </p:tgtEl>
                                        <p:attrNameLst>
                                          <p:attrName>style.visibility</p:attrName>
                                        </p:attrNameLst>
                                      </p:cBhvr>
                                      <p:to>
                                        <p:strVal val="visible"/>
                                      </p:to>
                                    </p:set>
                                    <p:animEffect transition="in" filter="wipe(up)">
                                      <p:cBhvr>
                                        <p:cTn id="7" dur="500"/>
                                        <p:tgtEl>
                                          <p:spTgt spid="122884"/>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2896"/>
                                        </p:tgtEl>
                                        <p:attrNameLst>
                                          <p:attrName>style.visibility</p:attrName>
                                        </p:attrNameLst>
                                      </p:cBhvr>
                                      <p:to>
                                        <p:strVal val="visible"/>
                                      </p:to>
                                    </p:set>
                                    <p:animEffect transition="in" filter="wipe(left)">
                                      <p:cBhvr>
                                        <p:cTn id="15" dur="500"/>
                                        <p:tgtEl>
                                          <p:spTgt spid="122896"/>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22897"/>
                                        </p:tgtEl>
                                        <p:attrNameLst>
                                          <p:attrName>style.visibility</p:attrName>
                                        </p:attrNameLst>
                                      </p:cBhvr>
                                      <p:to>
                                        <p:strVal val="visible"/>
                                      </p:to>
                                    </p:set>
                                    <p:animEffect transition="in" filter="wipe(left)">
                                      <p:cBhvr>
                                        <p:cTn id="19" dur="500"/>
                                        <p:tgtEl>
                                          <p:spTgt spid="122897"/>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2899"/>
                                        </p:tgtEl>
                                        <p:attrNameLst>
                                          <p:attrName>style.visibility</p:attrName>
                                        </p:attrNameLst>
                                      </p:cBhvr>
                                      <p:to>
                                        <p:strVal val="visible"/>
                                      </p:to>
                                    </p:set>
                                    <p:animEffect transition="in" filter="wipe(left)">
                                      <p:cBhvr>
                                        <p:cTn id="23" dur="500"/>
                                        <p:tgtEl>
                                          <p:spTgt spid="12289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22898"/>
                                        </p:tgtEl>
                                        <p:attrNameLst>
                                          <p:attrName>style.visibility</p:attrName>
                                        </p:attrNameLst>
                                      </p:cBhvr>
                                      <p:to>
                                        <p:strVal val="visible"/>
                                      </p:to>
                                    </p:set>
                                    <p:animEffect transition="in" filter="wipe(left)">
                                      <p:cBhvr>
                                        <p:cTn id="28" dur="500"/>
                                        <p:tgtEl>
                                          <p:spTgt spid="122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4" grpId="0" autoUpdateAnimBg="0"/>
      <p:bldP spid="122899" grpId="0"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0" name="Rectangle 2"/>
          <p:cNvSpPr>
            <a:spLocks noGrp="1" noChangeArrowheads="1"/>
          </p:cNvSpPr>
          <p:nvPr>
            <p:ph type="title"/>
          </p:nvPr>
        </p:nvSpPr>
        <p:spPr/>
        <p:txBody>
          <a:bodyPr/>
          <a:lstStyle/>
          <a:p>
            <a:r>
              <a:rPr lang="en-US" altLang="zh-CN" sz="3200" smtClean="0">
                <a:ea typeface="宋体" charset="-122"/>
              </a:rPr>
              <a:t>3.7.4 </a:t>
            </a:r>
            <a:r>
              <a:rPr lang="zh-CN" altLang="en-US" sz="3200" smtClean="0">
                <a:ea typeface="宋体" charset="-122"/>
              </a:rPr>
              <a:t>非正弦周期交流电路的计算（</a:t>
            </a:r>
            <a:r>
              <a:rPr lang="zh-CN" altLang="en-US" sz="3200" smtClean="0">
                <a:ea typeface="楷体_GB2312" pitchFamily="49" charset="-122"/>
              </a:rPr>
              <a:t>续</a:t>
            </a:r>
            <a:r>
              <a:rPr lang="en-US" altLang="zh-CN" sz="3200" smtClean="0">
                <a:ea typeface="楷体_GB2312" pitchFamily="49" charset="-122"/>
              </a:rPr>
              <a:t>3</a:t>
            </a:r>
            <a:r>
              <a:rPr lang="zh-CN" altLang="en-US" sz="3200" smtClean="0">
                <a:ea typeface="楷体_GB2312" pitchFamily="49" charset="-122"/>
              </a:rPr>
              <a:t>）</a:t>
            </a:r>
            <a:endParaRPr lang="en-US" altLang="zh-CN" sz="3200" smtClean="0">
              <a:ea typeface="楷体_GB2312" pitchFamily="49" charset="-122"/>
            </a:endParaRPr>
          </a:p>
        </p:txBody>
      </p:sp>
      <p:sp>
        <p:nvSpPr>
          <p:cNvPr id="72711" name="Rectangle 3"/>
          <p:cNvSpPr>
            <a:spLocks noGrp="1" noChangeArrowheads="1"/>
          </p:cNvSpPr>
          <p:nvPr>
            <p:ph sz="quarter" idx="11"/>
          </p:nvPr>
        </p:nvSpPr>
        <p:spPr/>
        <p:txBody>
          <a:bodyPr/>
          <a:lstStyle/>
          <a:p>
            <a:r>
              <a:rPr lang="zh-CN" altLang="en-US" smtClean="0">
                <a:ea typeface="宋体" charset="-122"/>
              </a:rPr>
              <a:t>非正弦周期电路的分析过程：</a:t>
            </a:r>
          </a:p>
        </p:txBody>
      </p:sp>
      <p:sp>
        <p:nvSpPr>
          <p:cNvPr id="123908" name="Text Box 4"/>
          <p:cNvSpPr txBox="1">
            <a:spLocks noChangeArrowheads="1"/>
          </p:cNvSpPr>
          <p:nvPr/>
        </p:nvSpPr>
        <p:spPr bwMode="auto">
          <a:xfrm>
            <a:off x="574675" y="1571625"/>
            <a:ext cx="5280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chemeClr val="tx2"/>
                </a:solidFill>
                <a:latin typeface="Times New Roman" pitchFamily="18" charset="0"/>
                <a:cs typeface="Times New Roman" pitchFamily="18" charset="0"/>
              </a:rPr>
              <a:t>1</a:t>
            </a:r>
            <a:r>
              <a:rPr kumimoji="1" lang="zh-CN" altLang="en-US" sz="2400" b="1">
                <a:solidFill>
                  <a:schemeClr val="tx2"/>
                </a:solidFill>
                <a:latin typeface="Times New Roman" pitchFamily="18" charset="0"/>
                <a:cs typeface="Times New Roman" pitchFamily="18" charset="0"/>
              </a:rPr>
              <a:t>、将非正弦周期电源分解成谐波叠加</a:t>
            </a:r>
          </a:p>
        </p:txBody>
      </p:sp>
      <p:sp>
        <p:nvSpPr>
          <p:cNvPr id="123909" name="Text Box 5"/>
          <p:cNvSpPr txBox="1">
            <a:spLocks noChangeArrowheads="1"/>
          </p:cNvSpPr>
          <p:nvPr/>
        </p:nvSpPr>
        <p:spPr bwMode="auto">
          <a:xfrm>
            <a:off x="574675" y="2744788"/>
            <a:ext cx="5588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chemeClr val="tx2"/>
                </a:solidFill>
                <a:latin typeface="Times New Roman" pitchFamily="18" charset="0"/>
                <a:cs typeface="Times New Roman" pitchFamily="18" charset="0"/>
              </a:rPr>
              <a:t>2</a:t>
            </a:r>
            <a:r>
              <a:rPr kumimoji="1" lang="zh-CN" altLang="en-US" sz="2400" b="1">
                <a:solidFill>
                  <a:schemeClr val="tx2"/>
                </a:solidFill>
                <a:latin typeface="Times New Roman" pitchFamily="18" charset="0"/>
                <a:cs typeface="Times New Roman" pitchFamily="18" charset="0"/>
              </a:rPr>
              <a:t>、求电路在各次谐波频率时的传输函数</a:t>
            </a:r>
          </a:p>
        </p:txBody>
      </p:sp>
      <p:graphicFrame>
        <p:nvGraphicFramePr>
          <p:cNvPr id="123910" name="Object 2"/>
          <p:cNvGraphicFramePr>
            <a:graphicFrameLocks noChangeAspect="1"/>
          </p:cNvGraphicFramePr>
          <p:nvPr/>
        </p:nvGraphicFramePr>
        <p:xfrm>
          <a:off x="1601788" y="3113088"/>
          <a:ext cx="1928812" cy="1025525"/>
        </p:xfrm>
        <a:graphic>
          <a:graphicData uri="http://schemas.openxmlformats.org/presentationml/2006/ole">
            <mc:AlternateContent xmlns:mc="http://schemas.openxmlformats.org/markup-compatibility/2006">
              <mc:Choice xmlns:v="urn:schemas-microsoft-com:vml" Requires="v">
                <p:oleObj spid="_x0000_s72872" name="Equation" r:id="rId3" imgW="1144080" imgH="596520" progId="">
                  <p:embed/>
                </p:oleObj>
              </mc:Choice>
              <mc:Fallback>
                <p:oleObj name="Equation" r:id="rId3" imgW="1144080" imgH="596520" progId="">
                  <p:embed/>
                  <p:pic>
                    <p:nvPicPr>
                      <p:cNvPr id="0" name="Picture 1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3113088"/>
                        <a:ext cx="1928812" cy="1025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911" name="Object 3"/>
          <p:cNvGraphicFramePr>
            <a:graphicFrameLocks noChangeAspect="1"/>
          </p:cNvGraphicFramePr>
          <p:nvPr/>
        </p:nvGraphicFramePr>
        <p:xfrm>
          <a:off x="1601788" y="2119313"/>
          <a:ext cx="4956175" cy="636587"/>
        </p:xfrm>
        <a:graphic>
          <a:graphicData uri="http://schemas.openxmlformats.org/presentationml/2006/ole">
            <mc:AlternateContent xmlns:mc="http://schemas.openxmlformats.org/markup-compatibility/2006">
              <mc:Choice xmlns:v="urn:schemas-microsoft-com:vml" Requires="v">
                <p:oleObj spid="_x0000_s72873" name="公式" r:id="rId5" imgW="2364480" imgH="291960" progId="Equation.3">
                  <p:embed/>
                </p:oleObj>
              </mc:Choice>
              <mc:Fallback>
                <p:oleObj name="公式" r:id="rId5" imgW="2364480" imgH="291960" progId="Equation.3">
                  <p:embed/>
                  <p:pic>
                    <p:nvPicPr>
                      <p:cNvPr id="0" name="Picture 1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1788" y="2119313"/>
                        <a:ext cx="4956175" cy="636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912" name="Text Box 8"/>
          <p:cNvSpPr txBox="1">
            <a:spLocks noChangeArrowheads="1"/>
          </p:cNvSpPr>
          <p:nvPr/>
        </p:nvSpPr>
        <p:spPr bwMode="auto">
          <a:xfrm>
            <a:off x="574675" y="3965575"/>
            <a:ext cx="3125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chemeClr val="tx2"/>
                </a:solidFill>
                <a:latin typeface="Times New Roman" pitchFamily="18" charset="0"/>
                <a:cs typeface="Times New Roman" pitchFamily="18" charset="0"/>
              </a:rPr>
              <a:t>3</a:t>
            </a:r>
            <a:r>
              <a:rPr kumimoji="1" lang="zh-CN" altLang="en-US" sz="2400" b="1">
                <a:solidFill>
                  <a:schemeClr val="tx2"/>
                </a:solidFill>
                <a:latin typeface="Times New Roman" pitchFamily="18" charset="0"/>
                <a:cs typeface="Times New Roman" pitchFamily="18" charset="0"/>
              </a:rPr>
              <a:t>、计算各次谐波响应</a:t>
            </a:r>
          </a:p>
        </p:txBody>
      </p:sp>
      <p:graphicFrame>
        <p:nvGraphicFramePr>
          <p:cNvPr id="123913" name="Object 4"/>
          <p:cNvGraphicFramePr>
            <a:graphicFrameLocks noChangeAspect="1"/>
          </p:cNvGraphicFramePr>
          <p:nvPr/>
        </p:nvGraphicFramePr>
        <p:xfrm>
          <a:off x="1685925" y="4503738"/>
          <a:ext cx="6227763" cy="558800"/>
        </p:xfrm>
        <a:graphic>
          <a:graphicData uri="http://schemas.openxmlformats.org/presentationml/2006/ole">
            <mc:AlternateContent xmlns:mc="http://schemas.openxmlformats.org/markup-compatibility/2006">
              <mc:Choice xmlns:v="urn:schemas-microsoft-com:vml" Requires="v">
                <p:oleObj spid="_x0000_s72874" name="Equation" r:id="rId7" imgW="3763080" imgH="330120" progId="">
                  <p:embed/>
                </p:oleObj>
              </mc:Choice>
              <mc:Fallback>
                <p:oleObj name="Equation" r:id="rId7" imgW="3763080" imgH="330120" progId="">
                  <p:embed/>
                  <p:pic>
                    <p:nvPicPr>
                      <p:cNvPr id="0" name="Picture 1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5925" y="4503738"/>
                        <a:ext cx="6227763"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914" name="Text Box 10"/>
          <p:cNvSpPr txBox="1">
            <a:spLocks noChangeArrowheads="1"/>
          </p:cNvSpPr>
          <p:nvPr/>
        </p:nvSpPr>
        <p:spPr bwMode="auto">
          <a:xfrm>
            <a:off x="574675" y="5016500"/>
            <a:ext cx="65262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chemeClr val="tx2"/>
                </a:solidFill>
                <a:latin typeface="Times New Roman" pitchFamily="18" charset="0"/>
                <a:cs typeface="Times New Roman" pitchFamily="18" charset="0"/>
              </a:rPr>
              <a:t>4</a:t>
            </a:r>
            <a:r>
              <a:rPr kumimoji="1" lang="zh-CN" altLang="en-US" sz="2400" b="1">
                <a:solidFill>
                  <a:schemeClr val="tx2"/>
                </a:solidFill>
                <a:latin typeface="Times New Roman" pitchFamily="18" charset="0"/>
                <a:cs typeface="Times New Roman" pitchFamily="18" charset="0"/>
              </a:rPr>
              <a:t>、在时间域将各次谐波响应叠加，得到总响应</a:t>
            </a:r>
          </a:p>
        </p:txBody>
      </p:sp>
      <p:graphicFrame>
        <p:nvGraphicFramePr>
          <p:cNvPr id="123915" name="Object 5"/>
          <p:cNvGraphicFramePr>
            <a:graphicFrameLocks noChangeAspect="1"/>
          </p:cNvGraphicFramePr>
          <p:nvPr/>
        </p:nvGraphicFramePr>
        <p:xfrm>
          <a:off x="1601788" y="5715000"/>
          <a:ext cx="5192712" cy="595313"/>
        </p:xfrm>
        <a:graphic>
          <a:graphicData uri="http://schemas.openxmlformats.org/presentationml/2006/ole">
            <mc:AlternateContent xmlns:mc="http://schemas.openxmlformats.org/markup-compatibility/2006">
              <mc:Choice xmlns:v="urn:schemas-microsoft-com:vml" Requires="v">
                <p:oleObj spid="_x0000_s72875" name="Equation" r:id="rId9" imgW="2644200" imgH="291960" progId="">
                  <p:embed/>
                </p:oleObj>
              </mc:Choice>
              <mc:Fallback>
                <p:oleObj name="Equation" r:id="rId9" imgW="2644200" imgH="291960" progId="">
                  <p:embed/>
                  <p:pic>
                    <p:nvPicPr>
                      <p:cNvPr id="0" name="Picture 1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1788" y="5715000"/>
                        <a:ext cx="5192712" cy="595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149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123908"/>
                                        </p:tgtEl>
                                        <p:attrNameLst>
                                          <p:attrName>style.visibility</p:attrName>
                                        </p:attrNameLst>
                                      </p:cBhvr>
                                      <p:to>
                                        <p:strVal val="visible"/>
                                      </p:to>
                                    </p:set>
                                    <p:animEffect transition="in" filter="wipe(left)">
                                      <p:cBhvr>
                                        <p:cTn id="7" dur="75"/>
                                        <p:tgtEl>
                                          <p:spTgt spid="123908"/>
                                        </p:tgtEl>
                                      </p:cBhvr>
                                    </p:animEffect>
                                  </p:childTnLst>
                                </p:cTn>
                              </p:par>
                            </p:childTnLst>
                          </p:cTn>
                        </p:par>
                        <p:par>
                          <p:cTn id="8" fill="hold" nodeType="afterGroup">
                            <p:stCondLst>
                              <p:cond delay="1275"/>
                            </p:stCondLst>
                            <p:childTnLst>
                              <p:par>
                                <p:cTn id="9" presetID="22" presetClass="entr" presetSubtype="8" fill="hold" nodeType="afterEffect">
                                  <p:stCondLst>
                                    <p:cond delay="0"/>
                                  </p:stCondLst>
                                  <p:childTnLst>
                                    <p:set>
                                      <p:cBhvr>
                                        <p:cTn id="10" dur="1" fill="hold">
                                          <p:stCondLst>
                                            <p:cond delay="0"/>
                                          </p:stCondLst>
                                        </p:cTn>
                                        <p:tgtEl>
                                          <p:spTgt spid="123911"/>
                                        </p:tgtEl>
                                        <p:attrNameLst>
                                          <p:attrName>style.visibility</p:attrName>
                                        </p:attrNameLst>
                                      </p:cBhvr>
                                      <p:to>
                                        <p:strVal val="visible"/>
                                      </p:to>
                                    </p:set>
                                    <p:animEffect transition="in" filter="wipe(left)">
                                      <p:cBhvr>
                                        <p:cTn id="11" dur="500"/>
                                        <p:tgtEl>
                                          <p:spTgt spid="12391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iterate type="lt">
                                    <p:tmPct val="100000"/>
                                  </p:iterate>
                                  <p:childTnLst>
                                    <p:set>
                                      <p:cBhvr>
                                        <p:cTn id="15" dur="1" fill="hold">
                                          <p:stCondLst>
                                            <p:cond delay="0"/>
                                          </p:stCondLst>
                                        </p:cTn>
                                        <p:tgtEl>
                                          <p:spTgt spid="123909"/>
                                        </p:tgtEl>
                                        <p:attrNameLst>
                                          <p:attrName>style.visibility</p:attrName>
                                        </p:attrNameLst>
                                      </p:cBhvr>
                                      <p:to>
                                        <p:strVal val="visible"/>
                                      </p:to>
                                    </p:set>
                                    <p:animEffect transition="in" filter="wipe(left)">
                                      <p:cBhvr>
                                        <p:cTn id="16" dur="75"/>
                                        <p:tgtEl>
                                          <p:spTgt spid="123909"/>
                                        </p:tgtEl>
                                      </p:cBhvr>
                                    </p:animEffect>
                                  </p:childTnLst>
                                </p:cTn>
                              </p:par>
                            </p:childTnLst>
                          </p:cTn>
                        </p:par>
                        <p:par>
                          <p:cTn id="17" fill="hold" nodeType="afterGroup">
                            <p:stCondLst>
                              <p:cond delay="1350"/>
                            </p:stCondLst>
                            <p:childTnLst>
                              <p:par>
                                <p:cTn id="18" presetID="22" presetClass="entr" presetSubtype="8" fill="hold" nodeType="afterEffect">
                                  <p:stCondLst>
                                    <p:cond delay="0"/>
                                  </p:stCondLst>
                                  <p:childTnLst>
                                    <p:set>
                                      <p:cBhvr>
                                        <p:cTn id="19" dur="1" fill="hold">
                                          <p:stCondLst>
                                            <p:cond delay="0"/>
                                          </p:stCondLst>
                                        </p:cTn>
                                        <p:tgtEl>
                                          <p:spTgt spid="123910"/>
                                        </p:tgtEl>
                                        <p:attrNameLst>
                                          <p:attrName>style.visibility</p:attrName>
                                        </p:attrNameLst>
                                      </p:cBhvr>
                                      <p:to>
                                        <p:strVal val="visible"/>
                                      </p:to>
                                    </p:set>
                                    <p:animEffect transition="in" filter="wipe(left)">
                                      <p:cBhvr>
                                        <p:cTn id="20" dur="500"/>
                                        <p:tgtEl>
                                          <p:spTgt spid="12391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iterate type="lt">
                                    <p:tmPct val="100000"/>
                                  </p:iterate>
                                  <p:childTnLst>
                                    <p:set>
                                      <p:cBhvr>
                                        <p:cTn id="24" dur="1" fill="hold">
                                          <p:stCondLst>
                                            <p:cond delay="0"/>
                                          </p:stCondLst>
                                        </p:cTn>
                                        <p:tgtEl>
                                          <p:spTgt spid="123912"/>
                                        </p:tgtEl>
                                        <p:attrNameLst>
                                          <p:attrName>style.visibility</p:attrName>
                                        </p:attrNameLst>
                                      </p:cBhvr>
                                      <p:to>
                                        <p:strVal val="visible"/>
                                      </p:to>
                                    </p:set>
                                    <p:animEffect transition="in" filter="wipe(left)">
                                      <p:cBhvr>
                                        <p:cTn id="25" dur="75"/>
                                        <p:tgtEl>
                                          <p:spTgt spid="123912"/>
                                        </p:tgtEl>
                                      </p:cBhvr>
                                    </p:animEffect>
                                  </p:childTnLst>
                                </p:cTn>
                              </p:par>
                            </p:childTnLst>
                          </p:cTn>
                        </p:par>
                        <p:par>
                          <p:cTn id="26" fill="hold" nodeType="afterGroup">
                            <p:stCondLst>
                              <p:cond delay="750"/>
                            </p:stCondLst>
                            <p:childTnLst>
                              <p:par>
                                <p:cTn id="27" presetID="22" presetClass="entr" presetSubtype="8" fill="hold" nodeType="afterEffect">
                                  <p:stCondLst>
                                    <p:cond delay="0"/>
                                  </p:stCondLst>
                                  <p:childTnLst>
                                    <p:set>
                                      <p:cBhvr>
                                        <p:cTn id="28" dur="1" fill="hold">
                                          <p:stCondLst>
                                            <p:cond delay="0"/>
                                          </p:stCondLst>
                                        </p:cTn>
                                        <p:tgtEl>
                                          <p:spTgt spid="123913"/>
                                        </p:tgtEl>
                                        <p:attrNameLst>
                                          <p:attrName>style.visibility</p:attrName>
                                        </p:attrNameLst>
                                      </p:cBhvr>
                                      <p:to>
                                        <p:strVal val="visible"/>
                                      </p:to>
                                    </p:set>
                                    <p:animEffect transition="in" filter="wipe(left)">
                                      <p:cBhvr>
                                        <p:cTn id="29" dur="500"/>
                                        <p:tgtEl>
                                          <p:spTgt spid="12391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iterate type="lt">
                                    <p:tmPct val="100000"/>
                                  </p:iterate>
                                  <p:childTnLst>
                                    <p:set>
                                      <p:cBhvr>
                                        <p:cTn id="33" dur="1" fill="hold">
                                          <p:stCondLst>
                                            <p:cond delay="0"/>
                                          </p:stCondLst>
                                        </p:cTn>
                                        <p:tgtEl>
                                          <p:spTgt spid="123914"/>
                                        </p:tgtEl>
                                        <p:attrNameLst>
                                          <p:attrName>style.visibility</p:attrName>
                                        </p:attrNameLst>
                                      </p:cBhvr>
                                      <p:to>
                                        <p:strVal val="visible"/>
                                      </p:to>
                                    </p:set>
                                    <p:animEffect transition="in" filter="wipe(left)">
                                      <p:cBhvr>
                                        <p:cTn id="34" dur="75"/>
                                        <p:tgtEl>
                                          <p:spTgt spid="123914"/>
                                        </p:tgtEl>
                                      </p:cBhvr>
                                    </p:animEffect>
                                  </p:childTnLst>
                                </p:cTn>
                              </p:par>
                            </p:childTnLst>
                          </p:cTn>
                        </p:par>
                        <p:par>
                          <p:cTn id="35" fill="hold" nodeType="afterGroup">
                            <p:stCondLst>
                              <p:cond delay="1575"/>
                            </p:stCondLst>
                            <p:childTnLst>
                              <p:par>
                                <p:cTn id="36" presetID="22" presetClass="entr" presetSubtype="8" fill="hold" nodeType="afterEffect">
                                  <p:stCondLst>
                                    <p:cond delay="0"/>
                                  </p:stCondLst>
                                  <p:childTnLst>
                                    <p:set>
                                      <p:cBhvr>
                                        <p:cTn id="37" dur="1" fill="hold">
                                          <p:stCondLst>
                                            <p:cond delay="0"/>
                                          </p:stCondLst>
                                        </p:cTn>
                                        <p:tgtEl>
                                          <p:spTgt spid="123915"/>
                                        </p:tgtEl>
                                        <p:attrNameLst>
                                          <p:attrName>style.visibility</p:attrName>
                                        </p:attrNameLst>
                                      </p:cBhvr>
                                      <p:to>
                                        <p:strVal val="visible"/>
                                      </p:to>
                                    </p:set>
                                    <p:animEffect transition="in" filter="wipe(left)">
                                      <p:cBhvr>
                                        <p:cTn id="38" dur="500"/>
                                        <p:tgtEl>
                                          <p:spTgt spid="123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autoUpdateAnimBg="0"/>
      <p:bldP spid="123909" grpId="0" autoUpdateAnimBg="0"/>
      <p:bldP spid="123912" grpId="0" autoUpdateAnimBg="0"/>
      <p:bldP spid="123914"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5" name="Rectangle 2"/>
          <p:cNvSpPr>
            <a:spLocks noGrp="1" noChangeArrowheads="1"/>
          </p:cNvSpPr>
          <p:nvPr>
            <p:ph type="title"/>
          </p:nvPr>
        </p:nvSpPr>
        <p:spPr/>
        <p:txBody>
          <a:bodyPr/>
          <a:lstStyle/>
          <a:p>
            <a:pPr eaLnBrk="1" hangingPunct="1"/>
            <a:r>
              <a:rPr lang="en-US" altLang="zh-CN" smtClean="0">
                <a:ea typeface="宋体" charset="-122"/>
              </a:rPr>
              <a:t>3.3.1 </a:t>
            </a:r>
            <a:r>
              <a:rPr lang="en-US" smtClean="0"/>
              <a:t>元件的相量模型</a:t>
            </a:r>
            <a:endParaRPr lang="zh-CN" altLang="en-US" smtClean="0">
              <a:ea typeface="宋体" charset="-122"/>
            </a:endParaRPr>
          </a:p>
        </p:txBody>
      </p:sp>
      <p:sp>
        <p:nvSpPr>
          <p:cNvPr id="52228" name="Text Box 4"/>
          <p:cNvSpPr txBox="1">
            <a:spLocks noChangeArrowheads="1"/>
          </p:cNvSpPr>
          <p:nvPr/>
        </p:nvSpPr>
        <p:spPr bwMode="auto">
          <a:xfrm>
            <a:off x="35496" y="817548"/>
            <a:ext cx="21868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800" b="1" dirty="0">
                <a:solidFill>
                  <a:schemeClr val="tx2"/>
                </a:solidFill>
              </a:rPr>
              <a:t>一</a:t>
            </a:r>
            <a:r>
              <a:rPr kumimoji="1" lang="en-US" altLang="zh-CN" sz="2800" b="1" dirty="0">
                <a:solidFill>
                  <a:schemeClr val="tx2"/>
                </a:solidFill>
              </a:rPr>
              <a:t>. </a:t>
            </a:r>
            <a:r>
              <a:rPr kumimoji="1" lang="zh-CN" altLang="en-US" sz="2800" b="1" dirty="0">
                <a:solidFill>
                  <a:schemeClr val="tx2"/>
                </a:solidFill>
              </a:rPr>
              <a:t>电阻元件</a:t>
            </a:r>
          </a:p>
        </p:txBody>
      </p:sp>
      <p:grpSp>
        <p:nvGrpSpPr>
          <p:cNvPr id="2" name="Group 5"/>
          <p:cNvGrpSpPr>
            <a:grpSpLocks/>
          </p:cNvGrpSpPr>
          <p:nvPr/>
        </p:nvGrpSpPr>
        <p:grpSpPr bwMode="auto">
          <a:xfrm>
            <a:off x="1447800" y="1908175"/>
            <a:ext cx="1357313" cy="1752600"/>
            <a:chOff x="314" y="711"/>
            <a:chExt cx="855" cy="1104"/>
          </a:xfrm>
        </p:grpSpPr>
        <p:grpSp>
          <p:nvGrpSpPr>
            <p:cNvPr id="9245" name="Group 6"/>
            <p:cNvGrpSpPr>
              <a:grpSpLocks/>
            </p:cNvGrpSpPr>
            <p:nvPr/>
          </p:nvGrpSpPr>
          <p:grpSpPr bwMode="auto">
            <a:xfrm>
              <a:off x="537" y="960"/>
              <a:ext cx="372" cy="843"/>
              <a:chOff x="537" y="960"/>
              <a:chExt cx="372" cy="843"/>
            </a:xfrm>
          </p:grpSpPr>
          <p:grpSp>
            <p:nvGrpSpPr>
              <p:cNvPr id="9252" name="Group 7"/>
              <p:cNvGrpSpPr>
                <a:grpSpLocks/>
              </p:cNvGrpSpPr>
              <p:nvPr/>
            </p:nvGrpSpPr>
            <p:grpSpPr bwMode="auto">
              <a:xfrm>
                <a:off x="537" y="1152"/>
                <a:ext cx="77" cy="480"/>
                <a:chOff x="1824" y="1344"/>
                <a:chExt cx="77" cy="480"/>
              </a:xfrm>
            </p:grpSpPr>
            <p:sp>
              <p:nvSpPr>
                <p:cNvPr id="9259" name="Rectangle 8"/>
                <p:cNvSpPr>
                  <a:spLocks noChangeAspect="1" noChangeArrowheads="1"/>
                </p:cNvSpPr>
                <p:nvPr/>
              </p:nvSpPr>
              <p:spPr bwMode="auto">
                <a:xfrm>
                  <a:off x="1824" y="1488"/>
                  <a:ext cx="77" cy="19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9260" name="Line 9"/>
                <p:cNvSpPr>
                  <a:spLocks noChangeShapeType="1"/>
                </p:cNvSpPr>
                <p:nvPr/>
              </p:nvSpPr>
              <p:spPr bwMode="auto">
                <a:xfrm>
                  <a:off x="1863" y="1344"/>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61" name="Line 10"/>
                <p:cNvSpPr>
                  <a:spLocks noChangeShapeType="1"/>
                </p:cNvSpPr>
                <p:nvPr/>
              </p:nvSpPr>
              <p:spPr bwMode="auto">
                <a:xfrm>
                  <a:off x="1863" y="1680"/>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253" name="Group 11"/>
              <p:cNvGrpSpPr>
                <a:grpSpLocks/>
              </p:cNvGrpSpPr>
              <p:nvPr/>
            </p:nvGrpSpPr>
            <p:grpSpPr bwMode="auto">
              <a:xfrm>
                <a:off x="576" y="960"/>
                <a:ext cx="333" cy="267"/>
                <a:chOff x="624" y="2469"/>
                <a:chExt cx="333" cy="267"/>
              </a:xfrm>
            </p:grpSpPr>
            <p:sp>
              <p:nvSpPr>
                <p:cNvPr id="9257" name="Freeform 12"/>
                <p:cNvSpPr>
                  <a:spLocks/>
                </p:cNvSpPr>
                <p:nvPr/>
              </p:nvSpPr>
              <p:spPr bwMode="auto">
                <a:xfrm>
                  <a:off x="624" y="2496"/>
                  <a:ext cx="288" cy="240"/>
                </a:xfrm>
                <a:custGeom>
                  <a:avLst/>
                  <a:gdLst>
                    <a:gd name="T0" fmla="*/ 0 w 288"/>
                    <a:gd name="T1" fmla="*/ 240 h 240"/>
                    <a:gd name="T2" fmla="*/ 0 w 288"/>
                    <a:gd name="T3" fmla="*/ 0 h 240"/>
                    <a:gd name="T4" fmla="*/ 288 w 288"/>
                    <a:gd name="T5" fmla="*/ 0 h 240"/>
                    <a:gd name="T6" fmla="*/ 0 60000 65536"/>
                    <a:gd name="T7" fmla="*/ 0 60000 65536"/>
                    <a:gd name="T8" fmla="*/ 0 60000 65536"/>
                    <a:gd name="T9" fmla="*/ 0 w 288"/>
                    <a:gd name="T10" fmla="*/ 0 h 240"/>
                    <a:gd name="T11" fmla="*/ 288 w 288"/>
                    <a:gd name="T12" fmla="*/ 240 h 240"/>
                  </a:gdLst>
                  <a:ahLst/>
                  <a:cxnLst>
                    <a:cxn ang="T6">
                      <a:pos x="T0" y="T1"/>
                    </a:cxn>
                    <a:cxn ang="T7">
                      <a:pos x="T2" y="T3"/>
                    </a:cxn>
                    <a:cxn ang="T8">
                      <a:pos x="T4" y="T5"/>
                    </a:cxn>
                  </a:cxnLst>
                  <a:rect l="T9" t="T10" r="T11" b="T12"/>
                  <a:pathLst>
                    <a:path w="288" h="240">
                      <a:moveTo>
                        <a:pt x="0" y="240"/>
                      </a:moveTo>
                      <a:lnTo>
                        <a:pt x="0" y="0"/>
                      </a:lnTo>
                      <a:lnTo>
                        <a:pt x="28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tx2"/>
                    </a:solidFill>
                    <a:latin typeface="Times New Roman" pitchFamily="18" charset="0"/>
                    <a:cs typeface="Times New Roman" pitchFamily="18" charset="0"/>
                  </a:endParaRPr>
                </a:p>
              </p:txBody>
            </p:sp>
            <p:sp>
              <p:nvSpPr>
                <p:cNvPr id="9258" name="Oval 13"/>
                <p:cNvSpPr>
                  <a:spLocks noChangeArrowheads="1"/>
                </p:cNvSpPr>
                <p:nvPr/>
              </p:nvSpPr>
              <p:spPr bwMode="auto">
                <a:xfrm>
                  <a:off x="909" y="2469"/>
                  <a:ext cx="48" cy="4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grpSp>
          <p:grpSp>
            <p:nvGrpSpPr>
              <p:cNvPr id="9254" name="Group 14"/>
              <p:cNvGrpSpPr>
                <a:grpSpLocks/>
              </p:cNvGrpSpPr>
              <p:nvPr/>
            </p:nvGrpSpPr>
            <p:grpSpPr bwMode="auto">
              <a:xfrm flipV="1">
                <a:off x="576" y="1536"/>
                <a:ext cx="333" cy="267"/>
                <a:chOff x="624" y="2469"/>
                <a:chExt cx="333" cy="267"/>
              </a:xfrm>
            </p:grpSpPr>
            <p:sp>
              <p:nvSpPr>
                <p:cNvPr id="9255" name="Freeform 15"/>
                <p:cNvSpPr>
                  <a:spLocks/>
                </p:cNvSpPr>
                <p:nvPr/>
              </p:nvSpPr>
              <p:spPr bwMode="auto">
                <a:xfrm>
                  <a:off x="624" y="2496"/>
                  <a:ext cx="288" cy="240"/>
                </a:xfrm>
                <a:custGeom>
                  <a:avLst/>
                  <a:gdLst>
                    <a:gd name="T0" fmla="*/ 0 w 288"/>
                    <a:gd name="T1" fmla="*/ 240 h 240"/>
                    <a:gd name="T2" fmla="*/ 0 w 288"/>
                    <a:gd name="T3" fmla="*/ 0 h 240"/>
                    <a:gd name="T4" fmla="*/ 288 w 288"/>
                    <a:gd name="T5" fmla="*/ 0 h 240"/>
                    <a:gd name="T6" fmla="*/ 0 60000 65536"/>
                    <a:gd name="T7" fmla="*/ 0 60000 65536"/>
                    <a:gd name="T8" fmla="*/ 0 60000 65536"/>
                    <a:gd name="T9" fmla="*/ 0 w 288"/>
                    <a:gd name="T10" fmla="*/ 0 h 240"/>
                    <a:gd name="T11" fmla="*/ 288 w 288"/>
                    <a:gd name="T12" fmla="*/ 240 h 240"/>
                  </a:gdLst>
                  <a:ahLst/>
                  <a:cxnLst>
                    <a:cxn ang="T6">
                      <a:pos x="T0" y="T1"/>
                    </a:cxn>
                    <a:cxn ang="T7">
                      <a:pos x="T2" y="T3"/>
                    </a:cxn>
                    <a:cxn ang="T8">
                      <a:pos x="T4" y="T5"/>
                    </a:cxn>
                  </a:cxnLst>
                  <a:rect l="T9" t="T10" r="T11" b="T12"/>
                  <a:pathLst>
                    <a:path w="288" h="240">
                      <a:moveTo>
                        <a:pt x="0" y="240"/>
                      </a:moveTo>
                      <a:lnTo>
                        <a:pt x="0" y="0"/>
                      </a:lnTo>
                      <a:lnTo>
                        <a:pt x="28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tx2"/>
                    </a:solidFill>
                    <a:latin typeface="Times New Roman" pitchFamily="18" charset="0"/>
                    <a:cs typeface="Times New Roman" pitchFamily="18" charset="0"/>
                  </a:endParaRPr>
                </a:p>
              </p:txBody>
            </p:sp>
            <p:sp>
              <p:nvSpPr>
                <p:cNvPr id="9256" name="Oval 16"/>
                <p:cNvSpPr>
                  <a:spLocks noChangeArrowheads="1"/>
                </p:cNvSpPr>
                <p:nvPr/>
              </p:nvSpPr>
              <p:spPr bwMode="auto">
                <a:xfrm>
                  <a:off x="909" y="2469"/>
                  <a:ext cx="48" cy="4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grpSp>
        </p:grpSp>
        <p:sp>
          <p:nvSpPr>
            <p:cNvPr id="9246" name="Text Box 17"/>
            <p:cNvSpPr txBox="1">
              <a:spLocks noChangeArrowheads="1"/>
            </p:cNvSpPr>
            <p:nvPr/>
          </p:nvSpPr>
          <p:spPr bwMode="auto">
            <a:xfrm>
              <a:off x="314" y="1266"/>
              <a:ext cx="2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R</a:t>
              </a:r>
            </a:p>
          </p:txBody>
        </p:sp>
        <p:sp>
          <p:nvSpPr>
            <p:cNvPr id="9247" name="Text Box 18"/>
            <p:cNvSpPr txBox="1">
              <a:spLocks noChangeArrowheads="1"/>
            </p:cNvSpPr>
            <p:nvPr/>
          </p:nvSpPr>
          <p:spPr bwMode="auto">
            <a:xfrm>
              <a:off x="902" y="921"/>
              <a:ext cx="2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a:t>
              </a:r>
            </a:p>
          </p:txBody>
        </p:sp>
        <p:sp>
          <p:nvSpPr>
            <p:cNvPr id="9248" name="Text Box 19"/>
            <p:cNvSpPr txBox="1">
              <a:spLocks noChangeArrowheads="1"/>
            </p:cNvSpPr>
            <p:nvPr/>
          </p:nvSpPr>
          <p:spPr bwMode="auto">
            <a:xfrm>
              <a:off x="898" y="1563"/>
              <a:ext cx="19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宋体" charset="-122"/>
                  <a:cs typeface="Times New Roman" pitchFamily="18" charset="0"/>
                </a:rPr>
                <a:t>-</a:t>
              </a:r>
            </a:p>
          </p:txBody>
        </p:sp>
        <p:sp>
          <p:nvSpPr>
            <p:cNvPr id="9249" name="Text Box 20"/>
            <p:cNvSpPr txBox="1">
              <a:spLocks noChangeArrowheads="1"/>
            </p:cNvSpPr>
            <p:nvPr/>
          </p:nvSpPr>
          <p:spPr bwMode="auto">
            <a:xfrm>
              <a:off x="854" y="1257"/>
              <a:ext cx="2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u</a:t>
              </a:r>
            </a:p>
          </p:txBody>
        </p:sp>
        <p:sp>
          <p:nvSpPr>
            <p:cNvPr id="9250" name="Line 21"/>
            <p:cNvSpPr>
              <a:spLocks noChangeShapeType="1"/>
            </p:cNvSpPr>
            <p:nvPr/>
          </p:nvSpPr>
          <p:spPr bwMode="auto">
            <a:xfrm flipH="1">
              <a:off x="672" y="864"/>
              <a:ext cx="3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51" name="Text Box 22"/>
            <p:cNvSpPr txBox="1">
              <a:spLocks noChangeArrowheads="1"/>
            </p:cNvSpPr>
            <p:nvPr/>
          </p:nvSpPr>
          <p:spPr bwMode="auto">
            <a:xfrm>
              <a:off x="1008" y="711"/>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i</a:t>
              </a:r>
            </a:p>
          </p:txBody>
        </p:sp>
      </p:grpSp>
      <p:sp>
        <p:nvSpPr>
          <p:cNvPr id="52247" name="Text Box 23"/>
          <p:cNvSpPr txBox="1">
            <a:spLocks noChangeArrowheads="1"/>
          </p:cNvSpPr>
          <p:nvPr/>
        </p:nvSpPr>
        <p:spPr bwMode="auto">
          <a:xfrm>
            <a:off x="4425950" y="836712"/>
            <a:ext cx="1731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2. </a:t>
            </a:r>
            <a:r>
              <a:rPr kumimoji="1" lang="zh-CN" altLang="en-US" sz="2000" b="1">
                <a:solidFill>
                  <a:schemeClr val="tx2"/>
                </a:solidFill>
                <a:latin typeface="Times New Roman" pitchFamily="18" charset="0"/>
                <a:cs typeface="Times New Roman" pitchFamily="18" charset="0"/>
              </a:rPr>
              <a:t>时域特性：</a:t>
            </a:r>
          </a:p>
        </p:txBody>
      </p:sp>
      <p:sp>
        <p:nvSpPr>
          <p:cNvPr id="52248" name="Text Box 24"/>
          <p:cNvSpPr txBox="1">
            <a:spLocks noChangeArrowheads="1"/>
          </p:cNvSpPr>
          <p:nvPr/>
        </p:nvSpPr>
        <p:spPr bwMode="auto">
          <a:xfrm>
            <a:off x="514350" y="1500188"/>
            <a:ext cx="1731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1. </a:t>
            </a:r>
            <a:r>
              <a:rPr kumimoji="1" lang="zh-CN" altLang="en-US" sz="2000" b="1">
                <a:solidFill>
                  <a:schemeClr val="tx2"/>
                </a:solidFill>
                <a:latin typeface="Times New Roman" pitchFamily="18" charset="0"/>
                <a:cs typeface="Times New Roman" pitchFamily="18" charset="0"/>
              </a:rPr>
              <a:t>电路符号：</a:t>
            </a:r>
          </a:p>
        </p:txBody>
      </p:sp>
      <p:graphicFrame>
        <p:nvGraphicFramePr>
          <p:cNvPr id="52249" name="Object 2"/>
          <p:cNvGraphicFramePr>
            <a:graphicFrameLocks noChangeAspect="1"/>
          </p:cNvGraphicFramePr>
          <p:nvPr>
            <p:extLst>
              <p:ext uri="{D42A27DB-BD31-4B8C-83A1-F6EECF244321}">
                <p14:modId xmlns:p14="http://schemas.microsoft.com/office/powerpoint/2010/main" val="1956711819"/>
              </p:ext>
            </p:extLst>
          </p:nvPr>
        </p:nvGraphicFramePr>
        <p:xfrm>
          <a:off x="6927850" y="889100"/>
          <a:ext cx="1689100" cy="412750"/>
        </p:xfrm>
        <a:graphic>
          <a:graphicData uri="http://schemas.openxmlformats.org/presentationml/2006/ole">
            <mc:AlternateContent xmlns:mc="http://schemas.openxmlformats.org/markup-compatibility/2006">
              <mc:Choice xmlns:v="urn:schemas-microsoft-com:vml" Requires="v">
                <p:oleObj spid="_x0000_s9592" name="Equation" r:id="rId3" imgW="1093320" imgH="253800" progId="">
                  <p:embed/>
                </p:oleObj>
              </mc:Choice>
              <mc:Fallback>
                <p:oleObj name="Equation" r:id="rId3" imgW="1093320" imgH="253800" progId="">
                  <p:embed/>
                  <p:pic>
                    <p:nvPicPr>
                      <p:cNvPr id="0" name="Picture 3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7850" y="889100"/>
                        <a:ext cx="1689100"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50" name="Text Box 26"/>
          <p:cNvSpPr txBox="1">
            <a:spLocks noChangeArrowheads="1"/>
          </p:cNvSpPr>
          <p:nvPr/>
        </p:nvSpPr>
        <p:spPr bwMode="auto">
          <a:xfrm>
            <a:off x="4425950" y="1433612"/>
            <a:ext cx="3279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3. </a:t>
            </a:r>
            <a:r>
              <a:rPr kumimoji="1" lang="zh-CN" altLang="en-US" sz="2000" b="1">
                <a:solidFill>
                  <a:schemeClr val="tx2"/>
                </a:solidFill>
                <a:latin typeface="Times New Roman" pitchFamily="18" charset="0"/>
                <a:cs typeface="Times New Roman" pitchFamily="18" charset="0"/>
              </a:rPr>
              <a:t>正弦稳态下的电压电流：</a:t>
            </a:r>
          </a:p>
        </p:txBody>
      </p:sp>
      <p:sp>
        <p:nvSpPr>
          <p:cNvPr id="52251" name="Text Box 27"/>
          <p:cNvSpPr txBox="1">
            <a:spLocks noChangeArrowheads="1"/>
          </p:cNvSpPr>
          <p:nvPr/>
        </p:nvSpPr>
        <p:spPr bwMode="auto">
          <a:xfrm>
            <a:off x="4618038" y="193050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设</a:t>
            </a:r>
          </a:p>
        </p:txBody>
      </p:sp>
      <p:graphicFrame>
        <p:nvGraphicFramePr>
          <p:cNvPr id="52252" name="Object 3"/>
          <p:cNvGraphicFramePr>
            <a:graphicFrameLocks noChangeAspect="1"/>
          </p:cNvGraphicFramePr>
          <p:nvPr>
            <p:extLst>
              <p:ext uri="{D42A27DB-BD31-4B8C-83A1-F6EECF244321}">
                <p14:modId xmlns:p14="http://schemas.microsoft.com/office/powerpoint/2010/main" val="1947236793"/>
              </p:ext>
            </p:extLst>
          </p:nvPr>
        </p:nvGraphicFramePr>
        <p:xfrm>
          <a:off x="5470525" y="1930500"/>
          <a:ext cx="2605088" cy="457200"/>
        </p:xfrm>
        <a:graphic>
          <a:graphicData uri="http://schemas.openxmlformats.org/presentationml/2006/ole">
            <mc:AlternateContent xmlns:mc="http://schemas.openxmlformats.org/markup-compatibility/2006">
              <mc:Choice xmlns:v="urn:schemas-microsoft-com:vml" Requires="v">
                <p:oleObj spid="_x0000_s9593" name="Equation" r:id="rId5" imgW="1919520" imgH="330120" progId="">
                  <p:embed/>
                </p:oleObj>
              </mc:Choice>
              <mc:Fallback>
                <p:oleObj name="Equation" r:id="rId5" imgW="1919520" imgH="330120" progId="">
                  <p:embed/>
                  <p:pic>
                    <p:nvPicPr>
                      <p:cNvPr id="0" name="Picture 3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0525" y="1930500"/>
                        <a:ext cx="2605088"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53" name="Object 4"/>
          <p:cNvGraphicFramePr>
            <a:graphicFrameLocks noChangeAspect="1"/>
          </p:cNvGraphicFramePr>
          <p:nvPr>
            <p:extLst>
              <p:ext uri="{D42A27DB-BD31-4B8C-83A1-F6EECF244321}">
                <p14:modId xmlns:p14="http://schemas.microsoft.com/office/powerpoint/2010/main" val="3149894508"/>
              </p:ext>
            </p:extLst>
          </p:nvPr>
        </p:nvGraphicFramePr>
        <p:xfrm>
          <a:off x="5510213" y="2432150"/>
          <a:ext cx="3633787" cy="914400"/>
        </p:xfrm>
        <a:graphic>
          <a:graphicData uri="http://schemas.openxmlformats.org/presentationml/2006/ole">
            <mc:AlternateContent xmlns:mc="http://schemas.openxmlformats.org/markup-compatibility/2006">
              <mc:Choice xmlns:v="urn:schemas-microsoft-com:vml" Requires="v">
                <p:oleObj spid="_x0000_s9594" name="Equation" r:id="rId7" imgW="2682360" imgH="659880" progId="">
                  <p:embed/>
                </p:oleObj>
              </mc:Choice>
              <mc:Fallback>
                <p:oleObj name="Equation" r:id="rId7" imgW="2682360" imgH="659880" progId="">
                  <p:embed/>
                  <p:pic>
                    <p:nvPicPr>
                      <p:cNvPr id="0" name="Picture 3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0213" y="2432150"/>
                        <a:ext cx="3633787"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54" name="Text Box 30"/>
          <p:cNvSpPr txBox="1">
            <a:spLocks noChangeArrowheads="1"/>
          </p:cNvSpPr>
          <p:nvPr/>
        </p:nvSpPr>
        <p:spPr bwMode="auto">
          <a:xfrm>
            <a:off x="4522788" y="3327500"/>
            <a:ext cx="42672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zh-CN" altLang="en-US" sz="2000" b="1">
                <a:solidFill>
                  <a:schemeClr val="tx2"/>
                </a:solidFill>
                <a:latin typeface="Times New Roman" pitchFamily="18" charset="0"/>
                <a:cs typeface="Times New Roman" pitchFamily="18" charset="0"/>
              </a:rPr>
              <a:t>根据时域特性，正弦稳态电阻元件的电压与电流满足：</a:t>
            </a:r>
          </a:p>
        </p:txBody>
      </p:sp>
      <p:sp>
        <p:nvSpPr>
          <p:cNvPr id="52255" name="Text Box 31"/>
          <p:cNvSpPr txBox="1">
            <a:spLocks noChangeArrowheads="1"/>
          </p:cNvSpPr>
          <p:nvPr/>
        </p:nvSpPr>
        <p:spPr bwMode="auto">
          <a:xfrm>
            <a:off x="4691063" y="4175225"/>
            <a:ext cx="160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a:t>
            </a:r>
            <a:r>
              <a:rPr kumimoji="1" lang="en-US" altLang="zh-CN" sz="2000" b="1">
                <a:solidFill>
                  <a:schemeClr val="tx2"/>
                </a:solidFill>
                <a:latin typeface="Times New Roman" pitchFamily="18" charset="0"/>
                <a:cs typeface="Times New Roman" pitchFamily="18" charset="0"/>
              </a:rPr>
              <a:t>1</a:t>
            </a:r>
            <a:r>
              <a:rPr kumimoji="1" lang="zh-CN" altLang="en-US" sz="2000" b="1">
                <a:solidFill>
                  <a:schemeClr val="tx2"/>
                </a:solidFill>
                <a:latin typeface="Times New Roman" pitchFamily="18" charset="0"/>
                <a:cs typeface="Times New Roman" pitchFamily="18" charset="0"/>
              </a:rPr>
              <a:t>）同频率</a:t>
            </a:r>
          </a:p>
        </p:txBody>
      </p:sp>
      <p:sp>
        <p:nvSpPr>
          <p:cNvPr id="52256" name="Text Box 32"/>
          <p:cNvSpPr txBox="1">
            <a:spLocks noChangeArrowheads="1"/>
          </p:cNvSpPr>
          <p:nvPr/>
        </p:nvSpPr>
        <p:spPr bwMode="auto">
          <a:xfrm>
            <a:off x="4691063" y="4657825"/>
            <a:ext cx="3124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a:t>
            </a:r>
            <a:r>
              <a:rPr kumimoji="1" lang="en-US" altLang="zh-CN" sz="2000" b="1">
                <a:solidFill>
                  <a:schemeClr val="tx2"/>
                </a:solidFill>
                <a:latin typeface="Times New Roman" pitchFamily="18" charset="0"/>
                <a:cs typeface="Times New Roman" pitchFamily="18" charset="0"/>
              </a:rPr>
              <a:t>2</a:t>
            </a:r>
            <a:r>
              <a:rPr kumimoji="1" lang="zh-CN" altLang="en-US" sz="2000" b="1">
                <a:solidFill>
                  <a:schemeClr val="tx2"/>
                </a:solidFill>
                <a:latin typeface="Times New Roman" pitchFamily="18" charset="0"/>
                <a:cs typeface="Times New Roman" pitchFamily="18" charset="0"/>
              </a:rPr>
              <a:t>）同相位：</a:t>
            </a:r>
            <a:r>
              <a:rPr kumimoji="1" lang="zh-CN" altLang="en-US" sz="2000" b="1" i="1">
                <a:solidFill>
                  <a:schemeClr val="tx2"/>
                </a:solidFill>
                <a:latin typeface="Times New Roman" pitchFamily="18" charset="0"/>
                <a:cs typeface="Times New Roman" pitchFamily="18" charset="0"/>
                <a:sym typeface="Symbol" pitchFamily="18" charset="2"/>
              </a:rPr>
              <a:t></a:t>
            </a:r>
            <a:r>
              <a:rPr kumimoji="1" lang="en-US" altLang="zh-CN" sz="2000" b="1" i="1" baseline="-25000">
                <a:solidFill>
                  <a:schemeClr val="tx2"/>
                </a:solidFill>
                <a:latin typeface="Times New Roman" pitchFamily="18" charset="0"/>
                <a:cs typeface="Times New Roman" pitchFamily="18" charset="0"/>
                <a:sym typeface="Symbol" pitchFamily="18" charset="2"/>
              </a:rPr>
              <a:t>u</a:t>
            </a:r>
            <a:r>
              <a:rPr kumimoji="1" lang="en-US" altLang="zh-CN" sz="2000" b="1">
                <a:solidFill>
                  <a:schemeClr val="tx2"/>
                </a:solidFill>
                <a:latin typeface="Times New Roman" pitchFamily="18" charset="0"/>
                <a:cs typeface="Times New Roman" pitchFamily="18" charset="0"/>
                <a:sym typeface="Symbol" pitchFamily="18" charset="2"/>
              </a:rPr>
              <a:t>=</a:t>
            </a:r>
            <a:r>
              <a:rPr kumimoji="1" lang="en-US" altLang="zh-CN" sz="2000" b="1" i="1">
                <a:solidFill>
                  <a:schemeClr val="tx2"/>
                </a:solidFill>
                <a:latin typeface="Times New Roman" pitchFamily="18" charset="0"/>
                <a:cs typeface="Times New Roman" pitchFamily="18" charset="0"/>
                <a:sym typeface="Symbol" pitchFamily="18" charset="2"/>
              </a:rPr>
              <a:t></a:t>
            </a:r>
            <a:r>
              <a:rPr kumimoji="1" lang="en-US" altLang="zh-CN" sz="2000" b="1" i="1" baseline="-25000">
                <a:solidFill>
                  <a:schemeClr val="tx2"/>
                </a:solidFill>
                <a:latin typeface="Times New Roman" pitchFamily="18" charset="0"/>
                <a:cs typeface="Times New Roman" pitchFamily="18" charset="0"/>
                <a:sym typeface="Symbol" pitchFamily="18" charset="2"/>
              </a:rPr>
              <a:t>i</a:t>
            </a:r>
            <a:endParaRPr kumimoji="1" lang="en-US" altLang="zh-CN" sz="2000" b="1">
              <a:solidFill>
                <a:schemeClr val="tx2"/>
              </a:solidFill>
              <a:latin typeface="Times New Roman" pitchFamily="18" charset="0"/>
              <a:cs typeface="Times New Roman" pitchFamily="18" charset="0"/>
            </a:endParaRPr>
          </a:p>
        </p:txBody>
      </p:sp>
      <p:sp>
        <p:nvSpPr>
          <p:cNvPr id="52257" name="Text Box 33"/>
          <p:cNvSpPr txBox="1">
            <a:spLocks noChangeArrowheads="1"/>
          </p:cNvSpPr>
          <p:nvPr/>
        </p:nvSpPr>
        <p:spPr bwMode="auto">
          <a:xfrm>
            <a:off x="4691063" y="5140425"/>
            <a:ext cx="1431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a:t>
            </a:r>
            <a:r>
              <a:rPr kumimoji="1" lang="en-US" altLang="zh-CN" sz="2000" b="1">
                <a:solidFill>
                  <a:schemeClr val="tx2"/>
                </a:solidFill>
                <a:latin typeface="Times New Roman" pitchFamily="18" charset="0"/>
                <a:cs typeface="Times New Roman" pitchFamily="18" charset="0"/>
              </a:rPr>
              <a:t>3</a:t>
            </a:r>
            <a:r>
              <a:rPr kumimoji="1" lang="zh-CN" altLang="en-US" sz="2000" b="1">
                <a:solidFill>
                  <a:schemeClr val="tx2"/>
                </a:solidFill>
                <a:latin typeface="Times New Roman" pitchFamily="18" charset="0"/>
                <a:cs typeface="Times New Roman" pitchFamily="18" charset="0"/>
              </a:rPr>
              <a:t>）</a:t>
            </a:r>
            <a:r>
              <a:rPr kumimoji="1" lang="en-US" altLang="zh-CN" sz="2000" b="1" i="1">
                <a:solidFill>
                  <a:schemeClr val="tx2"/>
                </a:solidFill>
                <a:latin typeface="Times New Roman" pitchFamily="18" charset="0"/>
                <a:cs typeface="Times New Roman" pitchFamily="18" charset="0"/>
              </a:rPr>
              <a:t>U=RI</a:t>
            </a:r>
            <a:endParaRPr kumimoji="1" lang="en-US" altLang="zh-CN" sz="2000" b="1">
              <a:solidFill>
                <a:schemeClr val="tx2"/>
              </a:solidFill>
              <a:latin typeface="Times New Roman" pitchFamily="18" charset="0"/>
              <a:cs typeface="Times New Roman" pitchFamily="18" charset="0"/>
            </a:endParaRPr>
          </a:p>
        </p:txBody>
      </p:sp>
      <p:sp>
        <p:nvSpPr>
          <p:cNvPr id="52258" name="Text Box 34"/>
          <p:cNvSpPr txBox="1">
            <a:spLocks noChangeArrowheads="1"/>
          </p:cNvSpPr>
          <p:nvPr/>
        </p:nvSpPr>
        <p:spPr bwMode="auto">
          <a:xfrm>
            <a:off x="500063" y="3668713"/>
            <a:ext cx="3279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4. </a:t>
            </a:r>
            <a:r>
              <a:rPr kumimoji="1" lang="zh-CN" altLang="en-US" sz="2000" b="1">
                <a:solidFill>
                  <a:schemeClr val="tx2"/>
                </a:solidFill>
                <a:latin typeface="Times New Roman" pitchFamily="18" charset="0"/>
                <a:cs typeface="Times New Roman" pitchFamily="18" charset="0"/>
              </a:rPr>
              <a:t>相量域模型及其特性描述</a:t>
            </a:r>
          </a:p>
        </p:txBody>
      </p:sp>
      <p:grpSp>
        <p:nvGrpSpPr>
          <p:cNvPr id="7" name="Group 35"/>
          <p:cNvGrpSpPr>
            <a:grpSpLocks/>
          </p:cNvGrpSpPr>
          <p:nvPr/>
        </p:nvGrpSpPr>
        <p:grpSpPr bwMode="auto">
          <a:xfrm>
            <a:off x="1600200" y="4222750"/>
            <a:ext cx="1417638" cy="1244600"/>
            <a:chOff x="514" y="2688"/>
            <a:chExt cx="893" cy="784"/>
          </a:xfrm>
        </p:grpSpPr>
        <p:sp>
          <p:nvSpPr>
            <p:cNvPr id="9240" name="Rectangle 36"/>
            <p:cNvSpPr>
              <a:spLocks noChangeArrowheads="1"/>
            </p:cNvSpPr>
            <p:nvPr/>
          </p:nvSpPr>
          <p:spPr bwMode="auto">
            <a:xfrm>
              <a:off x="1076" y="2950"/>
              <a:ext cx="96" cy="288"/>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41" name="Freeform 37"/>
            <p:cNvSpPr>
              <a:spLocks/>
            </p:cNvSpPr>
            <p:nvPr/>
          </p:nvSpPr>
          <p:spPr bwMode="auto">
            <a:xfrm>
              <a:off x="692" y="2758"/>
              <a:ext cx="432" cy="192"/>
            </a:xfrm>
            <a:custGeom>
              <a:avLst/>
              <a:gdLst>
                <a:gd name="T0" fmla="*/ 432 w 432"/>
                <a:gd name="T1" fmla="*/ 192 h 192"/>
                <a:gd name="T2" fmla="*/ 432 w 432"/>
                <a:gd name="T3" fmla="*/ 0 h 192"/>
                <a:gd name="T4" fmla="*/ 0 w 432"/>
                <a:gd name="T5" fmla="*/ 0 h 192"/>
                <a:gd name="T6" fmla="*/ 0 60000 65536"/>
                <a:gd name="T7" fmla="*/ 0 60000 65536"/>
                <a:gd name="T8" fmla="*/ 0 60000 65536"/>
                <a:gd name="T9" fmla="*/ 0 w 432"/>
                <a:gd name="T10" fmla="*/ 0 h 192"/>
                <a:gd name="T11" fmla="*/ 432 w 432"/>
                <a:gd name="T12" fmla="*/ 192 h 192"/>
              </a:gdLst>
              <a:ahLst/>
              <a:cxnLst>
                <a:cxn ang="T6">
                  <a:pos x="T0" y="T1"/>
                </a:cxn>
                <a:cxn ang="T7">
                  <a:pos x="T2" y="T3"/>
                </a:cxn>
                <a:cxn ang="T8">
                  <a:pos x="T4" y="T5"/>
                </a:cxn>
              </a:cxnLst>
              <a:rect l="T9" t="T10" r="T11" b="T12"/>
              <a:pathLst>
                <a:path w="432" h="192">
                  <a:moveTo>
                    <a:pt x="432" y="192"/>
                  </a:moveTo>
                  <a:lnTo>
                    <a:pt x="432" y="0"/>
                  </a:lnTo>
                  <a:lnTo>
                    <a:pt x="0" y="0"/>
                  </a:ln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42" name="Freeform 38"/>
            <p:cNvSpPr>
              <a:spLocks/>
            </p:cNvSpPr>
            <p:nvPr/>
          </p:nvSpPr>
          <p:spPr bwMode="auto">
            <a:xfrm flipV="1">
              <a:off x="698" y="3240"/>
              <a:ext cx="432" cy="192"/>
            </a:xfrm>
            <a:custGeom>
              <a:avLst/>
              <a:gdLst>
                <a:gd name="T0" fmla="*/ 432 w 432"/>
                <a:gd name="T1" fmla="*/ 192 h 192"/>
                <a:gd name="T2" fmla="*/ 432 w 432"/>
                <a:gd name="T3" fmla="*/ 0 h 192"/>
                <a:gd name="T4" fmla="*/ 0 w 432"/>
                <a:gd name="T5" fmla="*/ 0 h 192"/>
                <a:gd name="T6" fmla="*/ 0 60000 65536"/>
                <a:gd name="T7" fmla="*/ 0 60000 65536"/>
                <a:gd name="T8" fmla="*/ 0 60000 65536"/>
                <a:gd name="T9" fmla="*/ 0 w 432"/>
                <a:gd name="T10" fmla="*/ 0 h 192"/>
                <a:gd name="T11" fmla="*/ 432 w 432"/>
                <a:gd name="T12" fmla="*/ 192 h 192"/>
              </a:gdLst>
              <a:ahLst/>
              <a:cxnLst>
                <a:cxn ang="T6">
                  <a:pos x="T0" y="T1"/>
                </a:cxn>
                <a:cxn ang="T7">
                  <a:pos x="T2" y="T3"/>
                </a:cxn>
                <a:cxn ang="T8">
                  <a:pos x="T4" y="T5"/>
                </a:cxn>
              </a:cxnLst>
              <a:rect l="T9" t="T10" r="T11" b="T12"/>
              <a:pathLst>
                <a:path w="432" h="192">
                  <a:moveTo>
                    <a:pt x="432" y="192"/>
                  </a:moveTo>
                  <a:lnTo>
                    <a:pt x="432" y="0"/>
                  </a:lnTo>
                  <a:lnTo>
                    <a:pt x="0" y="0"/>
                  </a:ln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43" name="Text Box 39"/>
            <p:cNvSpPr txBox="1">
              <a:spLocks noChangeArrowheads="1"/>
            </p:cNvSpPr>
            <p:nvPr/>
          </p:nvSpPr>
          <p:spPr bwMode="auto">
            <a:xfrm>
              <a:off x="826" y="2928"/>
              <a:ext cx="2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R</a:t>
              </a:r>
            </a:p>
          </p:txBody>
        </p:sp>
        <p:sp>
          <p:nvSpPr>
            <p:cNvPr id="9244" name="Line 41"/>
            <p:cNvSpPr>
              <a:spLocks noChangeShapeType="1"/>
            </p:cNvSpPr>
            <p:nvPr/>
          </p:nvSpPr>
          <p:spPr bwMode="auto">
            <a:xfrm>
              <a:off x="1220" y="2806"/>
              <a:ext cx="0" cy="384"/>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223" name="Object 7"/>
            <p:cNvGraphicFramePr>
              <a:graphicFrameLocks noChangeAspect="1"/>
            </p:cNvGraphicFramePr>
            <p:nvPr/>
          </p:nvGraphicFramePr>
          <p:xfrm>
            <a:off x="514" y="2736"/>
            <a:ext cx="207" cy="736"/>
          </p:xfrm>
          <a:graphic>
            <a:graphicData uri="http://schemas.openxmlformats.org/presentationml/2006/ole">
              <mc:AlternateContent xmlns:mc="http://schemas.openxmlformats.org/markup-compatibility/2006">
                <mc:Choice xmlns:v="urn:schemas-microsoft-com:vml" Requires="v">
                  <p:oleObj spid="_x0000_s9595" name="Equation" r:id="rId9" imgW="203400" imgH="761400" progId="">
                    <p:embed/>
                  </p:oleObj>
                </mc:Choice>
                <mc:Fallback>
                  <p:oleObj name="Equation" r:id="rId9" imgW="203400" imgH="761400" progId="">
                    <p:embed/>
                    <p:pic>
                      <p:nvPicPr>
                        <p:cNvPr id="0" name="Picture 3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 y="2736"/>
                          <a:ext cx="207" cy="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4" name="Object 8"/>
            <p:cNvGraphicFramePr>
              <a:graphicFrameLocks noChangeAspect="1"/>
            </p:cNvGraphicFramePr>
            <p:nvPr/>
          </p:nvGraphicFramePr>
          <p:xfrm>
            <a:off x="1248" y="2688"/>
            <a:ext cx="159" cy="241"/>
          </p:xfrm>
          <a:graphic>
            <a:graphicData uri="http://schemas.openxmlformats.org/presentationml/2006/ole">
              <mc:AlternateContent xmlns:mc="http://schemas.openxmlformats.org/markup-compatibility/2006">
                <mc:Choice xmlns:v="urn:schemas-microsoft-com:vml" Requires="v">
                  <p:oleObj spid="_x0000_s9596" name="公式" r:id="rId11" imgW="152640" imgH="241200" progId="Equation.3">
                    <p:embed/>
                  </p:oleObj>
                </mc:Choice>
                <mc:Fallback>
                  <p:oleObj name="公式" r:id="rId11" imgW="152640" imgH="241200" progId="Equation.3">
                    <p:embed/>
                    <p:pic>
                      <p:nvPicPr>
                        <p:cNvPr id="0" name="Picture 3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48" y="2688"/>
                          <a:ext cx="159" cy="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2268" name="Object 5"/>
          <p:cNvGraphicFramePr>
            <a:graphicFrameLocks noChangeAspect="1"/>
          </p:cNvGraphicFramePr>
          <p:nvPr/>
        </p:nvGraphicFramePr>
        <p:xfrm>
          <a:off x="3278188" y="4633913"/>
          <a:ext cx="1171575" cy="406400"/>
        </p:xfrm>
        <a:graphic>
          <a:graphicData uri="http://schemas.openxmlformats.org/presentationml/2006/ole">
            <mc:AlternateContent xmlns:mc="http://schemas.openxmlformats.org/markup-compatibility/2006">
              <mc:Choice xmlns:v="urn:schemas-microsoft-com:vml" Requires="v">
                <p:oleObj spid="_x0000_s9597" name="公式" r:id="rId13" imgW="762840" imgH="253800" progId="Equation.3">
                  <p:embed/>
                </p:oleObj>
              </mc:Choice>
              <mc:Fallback>
                <p:oleObj name="公式" r:id="rId13" imgW="762840" imgH="253800" progId="Equation.3">
                  <p:embed/>
                  <p:pic>
                    <p:nvPicPr>
                      <p:cNvPr id="0" name="Picture 3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78188" y="4633913"/>
                        <a:ext cx="1171575"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69" name="Object 6"/>
          <p:cNvGraphicFramePr>
            <a:graphicFrameLocks noChangeAspect="1"/>
          </p:cNvGraphicFramePr>
          <p:nvPr>
            <p:extLst>
              <p:ext uri="{D42A27DB-BD31-4B8C-83A1-F6EECF244321}">
                <p14:modId xmlns:p14="http://schemas.microsoft.com/office/powerpoint/2010/main" val="1034244390"/>
              </p:ext>
            </p:extLst>
          </p:nvPr>
        </p:nvGraphicFramePr>
        <p:xfrm>
          <a:off x="2072159" y="5392762"/>
          <a:ext cx="1452563" cy="844550"/>
        </p:xfrm>
        <a:graphic>
          <a:graphicData uri="http://schemas.openxmlformats.org/presentationml/2006/ole">
            <mc:AlternateContent xmlns:mc="http://schemas.openxmlformats.org/markup-compatibility/2006">
              <mc:Choice xmlns:v="urn:schemas-microsoft-com:vml" Requires="v">
                <p:oleObj spid="_x0000_s9598" name="公式" r:id="rId15" imgW="953280" imgH="545760" progId="Equation.3">
                  <p:embed/>
                </p:oleObj>
              </mc:Choice>
              <mc:Fallback>
                <p:oleObj name="公式" r:id="rId15" imgW="953280" imgH="545760" progId="Equation.3">
                  <p:embed/>
                  <p:pic>
                    <p:nvPicPr>
                      <p:cNvPr id="0" name="Picture 3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72159" y="5392762"/>
                        <a:ext cx="1452563"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70" name="Text Box 46"/>
          <p:cNvSpPr txBox="1">
            <a:spLocks noChangeArrowheads="1"/>
          </p:cNvSpPr>
          <p:nvPr/>
        </p:nvSpPr>
        <p:spPr bwMode="auto">
          <a:xfrm>
            <a:off x="539552" y="5618163"/>
            <a:ext cx="12112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dirty="0">
                <a:solidFill>
                  <a:schemeClr val="tx2"/>
                </a:solidFill>
                <a:latin typeface="Times New Roman" pitchFamily="18" charset="0"/>
                <a:cs typeface="Times New Roman" pitchFamily="18" charset="0"/>
              </a:rPr>
              <a:t>元件阻抗</a:t>
            </a:r>
          </a:p>
        </p:txBody>
      </p:sp>
      <p:sp>
        <p:nvSpPr>
          <p:cNvPr id="52271" name="Text Box 47"/>
          <p:cNvSpPr txBox="1">
            <a:spLocks noChangeArrowheads="1"/>
          </p:cNvSpPr>
          <p:nvPr/>
        </p:nvSpPr>
        <p:spPr bwMode="auto">
          <a:xfrm>
            <a:off x="4619625" y="2460725"/>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则</a:t>
            </a:r>
          </a:p>
        </p:txBody>
      </p:sp>
      <p:sp>
        <p:nvSpPr>
          <p:cNvPr id="6" name="灯片编号占位符 5"/>
          <p:cNvSpPr>
            <a:spLocks noGrp="1"/>
          </p:cNvSpPr>
          <p:nvPr>
            <p:ph type="sldNum" sz="quarter" idx="10"/>
          </p:nvPr>
        </p:nvSpPr>
        <p:spPr>
          <a:xfrm>
            <a:off x="8279904" y="6503754"/>
            <a:ext cx="864096" cy="286452"/>
          </a:xfrm>
        </p:spPr>
        <p:txBody>
          <a:bodyPr/>
          <a:lstStyle/>
          <a:p>
            <a:pPr>
              <a:defRPr/>
            </a:pPr>
            <a:fld id="{E4DCDFD6-397A-4776-9F04-AECACB83C822}" type="slidenum">
              <a:rPr lang="zh-CN" altLang="en-US" smtClean="0"/>
              <a:pPr>
                <a:defRPr/>
              </a:pPr>
              <a:t>15</a:t>
            </a:fld>
            <a:endParaRPr lang="zh-CN" altLang="en-US" dirty="0"/>
          </a:p>
        </p:txBody>
      </p:sp>
      <p:graphicFrame>
        <p:nvGraphicFramePr>
          <p:cNvPr id="47" name="Object 6"/>
          <p:cNvGraphicFramePr>
            <a:graphicFrameLocks noChangeAspect="1"/>
          </p:cNvGraphicFramePr>
          <p:nvPr>
            <p:extLst>
              <p:ext uri="{D42A27DB-BD31-4B8C-83A1-F6EECF244321}">
                <p14:modId xmlns:p14="http://schemas.microsoft.com/office/powerpoint/2010/main" val="464871782"/>
              </p:ext>
            </p:extLst>
          </p:nvPr>
        </p:nvGraphicFramePr>
        <p:xfrm>
          <a:off x="5292080" y="5537200"/>
          <a:ext cx="1962150" cy="844550"/>
        </p:xfrm>
        <a:graphic>
          <a:graphicData uri="http://schemas.openxmlformats.org/presentationml/2006/ole">
            <mc:AlternateContent xmlns:mc="http://schemas.openxmlformats.org/markup-compatibility/2006">
              <mc:Choice xmlns:v="urn:schemas-microsoft-com:vml" Requires="v">
                <p:oleObj spid="_x0000_s9599" name="Equation" r:id="rId17" imgW="977760" imgH="419040" progId="">
                  <p:embed/>
                </p:oleObj>
              </mc:Choice>
              <mc:Fallback>
                <p:oleObj name="Equation" r:id="rId17" imgW="977760" imgH="419040" progId="">
                  <p:embed/>
                  <p:pic>
                    <p:nvPicPr>
                      <p:cNvPr id="0" name="Picture 3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92080" y="5537200"/>
                        <a:ext cx="1962150"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 name="Text Box 46"/>
          <p:cNvSpPr txBox="1">
            <a:spLocks noChangeArrowheads="1"/>
          </p:cNvSpPr>
          <p:nvPr/>
        </p:nvSpPr>
        <p:spPr bwMode="auto">
          <a:xfrm>
            <a:off x="3963094" y="5762179"/>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dirty="0" smtClean="0">
                <a:solidFill>
                  <a:schemeClr val="tx2"/>
                </a:solidFill>
                <a:latin typeface="Times New Roman" pitchFamily="18" charset="0"/>
                <a:cs typeface="Times New Roman" pitchFamily="18" charset="0"/>
              </a:rPr>
              <a:t>元件</a:t>
            </a:r>
            <a:r>
              <a:rPr kumimoji="1" lang="zh-CN" altLang="en-US" sz="2000" b="1" dirty="0">
                <a:solidFill>
                  <a:schemeClr val="tx2"/>
                </a:solidFill>
                <a:latin typeface="Times New Roman" pitchFamily="18" charset="0"/>
                <a:cs typeface="Times New Roman" pitchFamily="18" charset="0"/>
              </a:rPr>
              <a:t>导纳</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iterate type="lt">
                                    <p:tmPct val="100000"/>
                                  </p:iterate>
                                  <p:childTnLst>
                                    <p:set>
                                      <p:cBhvr>
                                        <p:cTn id="6" dur="1" fill="hold">
                                          <p:stCondLst>
                                            <p:cond delay="0"/>
                                          </p:stCondLst>
                                        </p:cTn>
                                        <p:tgtEl>
                                          <p:spTgt spid="52228"/>
                                        </p:tgtEl>
                                        <p:attrNameLst>
                                          <p:attrName>style.visibility</p:attrName>
                                        </p:attrNameLst>
                                      </p:cBhvr>
                                      <p:to>
                                        <p:strVal val="visible"/>
                                      </p:to>
                                    </p:set>
                                    <p:animEffect transition="in" filter="wipe(left)">
                                      <p:cBhvr>
                                        <p:cTn id="7" dur="75"/>
                                        <p:tgtEl>
                                          <p:spTgt spid="52228"/>
                                        </p:tgtEl>
                                      </p:cBhvr>
                                    </p:animEffect>
                                  </p:childTnLst>
                                </p:cTn>
                              </p:par>
                            </p:childTnLst>
                          </p:cTn>
                        </p:par>
                        <p:par>
                          <p:cTn id="8" fill="hold" nodeType="afterGroup">
                            <p:stCondLst>
                              <p:cond delay="450"/>
                            </p:stCondLst>
                            <p:childTnLst>
                              <p:par>
                                <p:cTn id="9" presetID="22" presetClass="entr" presetSubtype="8" fill="hold" grpId="0" nodeType="afterEffect">
                                  <p:stCondLst>
                                    <p:cond delay="0"/>
                                  </p:stCondLst>
                                  <p:iterate type="lt">
                                    <p:tmPct val="100000"/>
                                  </p:iterate>
                                  <p:childTnLst>
                                    <p:set>
                                      <p:cBhvr>
                                        <p:cTn id="10" dur="1" fill="hold">
                                          <p:stCondLst>
                                            <p:cond delay="0"/>
                                          </p:stCondLst>
                                        </p:cTn>
                                        <p:tgtEl>
                                          <p:spTgt spid="52248"/>
                                        </p:tgtEl>
                                        <p:attrNameLst>
                                          <p:attrName>style.visibility</p:attrName>
                                        </p:attrNameLst>
                                      </p:cBhvr>
                                      <p:to>
                                        <p:strVal val="visible"/>
                                      </p:to>
                                    </p:set>
                                    <p:animEffect transition="in" filter="wipe(left)">
                                      <p:cBhvr>
                                        <p:cTn id="11" dur="75"/>
                                        <p:tgtEl>
                                          <p:spTgt spid="52248"/>
                                        </p:tgtEl>
                                      </p:cBhvr>
                                    </p:animEffect>
                                  </p:childTnLst>
                                </p:cTn>
                              </p:par>
                            </p:childTnLst>
                          </p:cTn>
                        </p:par>
                        <p:par>
                          <p:cTn id="12" fill="hold" nodeType="afterGroup">
                            <p:stCondLst>
                              <p:cond delay="975"/>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iterate type="lt">
                                    <p:tmPct val="100000"/>
                                  </p:iterate>
                                  <p:childTnLst>
                                    <p:set>
                                      <p:cBhvr>
                                        <p:cTn id="19" dur="1" fill="hold">
                                          <p:stCondLst>
                                            <p:cond delay="0"/>
                                          </p:stCondLst>
                                        </p:cTn>
                                        <p:tgtEl>
                                          <p:spTgt spid="52247"/>
                                        </p:tgtEl>
                                        <p:attrNameLst>
                                          <p:attrName>style.visibility</p:attrName>
                                        </p:attrNameLst>
                                      </p:cBhvr>
                                      <p:to>
                                        <p:strVal val="visible"/>
                                      </p:to>
                                    </p:set>
                                    <p:animEffect transition="in" filter="wipe(left)">
                                      <p:cBhvr>
                                        <p:cTn id="20" dur="75"/>
                                        <p:tgtEl>
                                          <p:spTgt spid="52247"/>
                                        </p:tgtEl>
                                      </p:cBhvr>
                                    </p:animEffect>
                                  </p:childTnLst>
                                </p:cTn>
                              </p:par>
                            </p:childTnLst>
                          </p:cTn>
                        </p:par>
                        <p:par>
                          <p:cTn id="21" fill="hold" nodeType="afterGroup">
                            <p:stCondLst>
                              <p:cond delay="525"/>
                            </p:stCondLst>
                            <p:childTnLst>
                              <p:par>
                                <p:cTn id="22" presetID="22" presetClass="entr" presetSubtype="8" fill="hold" nodeType="afterEffect">
                                  <p:stCondLst>
                                    <p:cond delay="0"/>
                                  </p:stCondLst>
                                  <p:childTnLst>
                                    <p:set>
                                      <p:cBhvr>
                                        <p:cTn id="23" dur="1" fill="hold">
                                          <p:stCondLst>
                                            <p:cond delay="0"/>
                                          </p:stCondLst>
                                        </p:cTn>
                                        <p:tgtEl>
                                          <p:spTgt spid="52249"/>
                                        </p:tgtEl>
                                        <p:attrNameLst>
                                          <p:attrName>style.visibility</p:attrName>
                                        </p:attrNameLst>
                                      </p:cBhvr>
                                      <p:to>
                                        <p:strVal val="visible"/>
                                      </p:to>
                                    </p:set>
                                    <p:animEffect transition="in" filter="wipe(left)">
                                      <p:cBhvr>
                                        <p:cTn id="24" dur="500"/>
                                        <p:tgtEl>
                                          <p:spTgt spid="5224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iterate type="lt">
                                    <p:tmPct val="100000"/>
                                  </p:iterate>
                                  <p:childTnLst>
                                    <p:set>
                                      <p:cBhvr>
                                        <p:cTn id="28" dur="1" fill="hold">
                                          <p:stCondLst>
                                            <p:cond delay="0"/>
                                          </p:stCondLst>
                                        </p:cTn>
                                        <p:tgtEl>
                                          <p:spTgt spid="52250"/>
                                        </p:tgtEl>
                                        <p:attrNameLst>
                                          <p:attrName>style.visibility</p:attrName>
                                        </p:attrNameLst>
                                      </p:cBhvr>
                                      <p:to>
                                        <p:strVal val="visible"/>
                                      </p:to>
                                    </p:set>
                                    <p:animEffect transition="in" filter="wipe(left)">
                                      <p:cBhvr>
                                        <p:cTn id="29" dur="75"/>
                                        <p:tgtEl>
                                          <p:spTgt spid="52250"/>
                                        </p:tgtEl>
                                      </p:cBhvr>
                                    </p:animEffect>
                                  </p:childTnLst>
                                </p:cTn>
                              </p:par>
                            </p:childTnLst>
                          </p:cTn>
                        </p:par>
                        <p:par>
                          <p:cTn id="30" fill="hold" nodeType="afterGroup">
                            <p:stCondLst>
                              <p:cond delay="975"/>
                            </p:stCondLst>
                            <p:childTnLst>
                              <p:par>
                                <p:cTn id="31" presetID="22" presetClass="entr" presetSubtype="8" fill="hold" grpId="0" nodeType="afterEffect">
                                  <p:stCondLst>
                                    <p:cond delay="0"/>
                                  </p:stCondLst>
                                  <p:iterate type="lt">
                                    <p:tmPct val="100000"/>
                                  </p:iterate>
                                  <p:childTnLst>
                                    <p:set>
                                      <p:cBhvr>
                                        <p:cTn id="32" dur="1" fill="hold">
                                          <p:stCondLst>
                                            <p:cond delay="0"/>
                                          </p:stCondLst>
                                        </p:cTn>
                                        <p:tgtEl>
                                          <p:spTgt spid="52251"/>
                                        </p:tgtEl>
                                        <p:attrNameLst>
                                          <p:attrName>style.visibility</p:attrName>
                                        </p:attrNameLst>
                                      </p:cBhvr>
                                      <p:to>
                                        <p:strVal val="visible"/>
                                      </p:to>
                                    </p:set>
                                    <p:animEffect transition="in" filter="wipe(left)">
                                      <p:cBhvr>
                                        <p:cTn id="33" dur="75"/>
                                        <p:tgtEl>
                                          <p:spTgt spid="52251"/>
                                        </p:tgtEl>
                                      </p:cBhvr>
                                    </p:animEffect>
                                  </p:childTnLst>
                                </p:cTn>
                              </p:par>
                            </p:childTnLst>
                          </p:cTn>
                        </p:par>
                        <p:par>
                          <p:cTn id="34" fill="hold" nodeType="afterGroup">
                            <p:stCondLst>
                              <p:cond delay="1050"/>
                            </p:stCondLst>
                            <p:childTnLst>
                              <p:par>
                                <p:cTn id="35" presetID="22" presetClass="entr" presetSubtype="8" fill="hold" nodeType="afterEffect">
                                  <p:stCondLst>
                                    <p:cond delay="0"/>
                                  </p:stCondLst>
                                  <p:childTnLst>
                                    <p:set>
                                      <p:cBhvr>
                                        <p:cTn id="36" dur="1" fill="hold">
                                          <p:stCondLst>
                                            <p:cond delay="0"/>
                                          </p:stCondLst>
                                        </p:cTn>
                                        <p:tgtEl>
                                          <p:spTgt spid="52252"/>
                                        </p:tgtEl>
                                        <p:attrNameLst>
                                          <p:attrName>style.visibility</p:attrName>
                                        </p:attrNameLst>
                                      </p:cBhvr>
                                      <p:to>
                                        <p:strVal val="visible"/>
                                      </p:to>
                                    </p:set>
                                    <p:animEffect transition="in" filter="wipe(left)">
                                      <p:cBhvr>
                                        <p:cTn id="37" dur="500"/>
                                        <p:tgtEl>
                                          <p:spTgt spid="52252"/>
                                        </p:tgtEl>
                                      </p:cBhvr>
                                    </p:animEffect>
                                  </p:childTnLst>
                                </p:cTn>
                              </p:par>
                            </p:childTnLst>
                          </p:cTn>
                        </p:par>
                        <p:par>
                          <p:cTn id="38" fill="hold" nodeType="afterGroup">
                            <p:stCondLst>
                              <p:cond delay="1550"/>
                            </p:stCondLst>
                            <p:childTnLst>
                              <p:par>
                                <p:cTn id="39" presetID="22" presetClass="entr" presetSubtype="8" fill="hold" grpId="0" nodeType="afterEffect">
                                  <p:stCondLst>
                                    <p:cond delay="0"/>
                                  </p:stCondLst>
                                  <p:iterate type="lt">
                                    <p:tmPct val="100000"/>
                                  </p:iterate>
                                  <p:childTnLst>
                                    <p:set>
                                      <p:cBhvr>
                                        <p:cTn id="40" dur="1" fill="hold">
                                          <p:stCondLst>
                                            <p:cond delay="0"/>
                                          </p:stCondLst>
                                        </p:cTn>
                                        <p:tgtEl>
                                          <p:spTgt spid="52271"/>
                                        </p:tgtEl>
                                        <p:attrNameLst>
                                          <p:attrName>style.visibility</p:attrName>
                                        </p:attrNameLst>
                                      </p:cBhvr>
                                      <p:to>
                                        <p:strVal val="visible"/>
                                      </p:to>
                                    </p:set>
                                    <p:animEffect transition="in" filter="wipe(left)">
                                      <p:cBhvr>
                                        <p:cTn id="41" dur="75"/>
                                        <p:tgtEl>
                                          <p:spTgt spid="52271"/>
                                        </p:tgtEl>
                                      </p:cBhvr>
                                    </p:animEffect>
                                  </p:childTnLst>
                                </p:cTn>
                              </p:par>
                            </p:childTnLst>
                          </p:cTn>
                        </p:par>
                        <p:par>
                          <p:cTn id="42" fill="hold" nodeType="afterGroup">
                            <p:stCondLst>
                              <p:cond delay="1625"/>
                            </p:stCondLst>
                            <p:childTnLst>
                              <p:par>
                                <p:cTn id="43" presetID="22" presetClass="entr" presetSubtype="8" fill="hold" nodeType="afterEffect">
                                  <p:stCondLst>
                                    <p:cond delay="0"/>
                                  </p:stCondLst>
                                  <p:childTnLst>
                                    <p:set>
                                      <p:cBhvr>
                                        <p:cTn id="44" dur="1" fill="hold">
                                          <p:stCondLst>
                                            <p:cond delay="0"/>
                                          </p:stCondLst>
                                        </p:cTn>
                                        <p:tgtEl>
                                          <p:spTgt spid="52253"/>
                                        </p:tgtEl>
                                        <p:attrNameLst>
                                          <p:attrName>style.visibility</p:attrName>
                                        </p:attrNameLst>
                                      </p:cBhvr>
                                      <p:to>
                                        <p:strVal val="visible"/>
                                      </p:to>
                                    </p:set>
                                    <p:animEffect transition="in" filter="wipe(left)">
                                      <p:cBhvr>
                                        <p:cTn id="45" dur="500"/>
                                        <p:tgtEl>
                                          <p:spTgt spid="5225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iterate type="lt">
                                    <p:tmPct val="100000"/>
                                  </p:iterate>
                                  <p:childTnLst>
                                    <p:set>
                                      <p:cBhvr>
                                        <p:cTn id="49" dur="1" fill="hold">
                                          <p:stCondLst>
                                            <p:cond delay="0"/>
                                          </p:stCondLst>
                                        </p:cTn>
                                        <p:tgtEl>
                                          <p:spTgt spid="52254"/>
                                        </p:tgtEl>
                                        <p:attrNameLst>
                                          <p:attrName>style.visibility</p:attrName>
                                        </p:attrNameLst>
                                      </p:cBhvr>
                                      <p:to>
                                        <p:strVal val="visible"/>
                                      </p:to>
                                    </p:set>
                                    <p:animEffect transition="in" filter="wipe(left)">
                                      <p:cBhvr>
                                        <p:cTn id="50" dur="75"/>
                                        <p:tgtEl>
                                          <p:spTgt spid="52254"/>
                                        </p:tgtEl>
                                      </p:cBhvr>
                                    </p:animEffect>
                                  </p:childTnLst>
                                </p:cTn>
                              </p:par>
                            </p:childTnLst>
                          </p:cTn>
                        </p:par>
                        <p:par>
                          <p:cTn id="51" fill="hold" nodeType="afterGroup">
                            <p:stCondLst>
                              <p:cond delay="1800"/>
                            </p:stCondLst>
                            <p:childTnLst>
                              <p:par>
                                <p:cTn id="52" presetID="22" presetClass="entr" presetSubtype="8" fill="hold" grpId="0" nodeType="afterEffect">
                                  <p:stCondLst>
                                    <p:cond delay="0"/>
                                  </p:stCondLst>
                                  <p:iterate type="lt">
                                    <p:tmPct val="100000"/>
                                  </p:iterate>
                                  <p:childTnLst>
                                    <p:set>
                                      <p:cBhvr>
                                        <p:cTn id="53" dur="1" fill="hold">
                                          <p:stCondLst>
                                            <p:cond delay="0"/>
                                          </p:stCondLst>
                                        </p:cTn>
                                        <p:tgtEl>
                                          <p:spTgt spid="52255"/>
                                        </p:tgtEl>
                                        <p:attrNameLst>
                                          <p:attrName>style.visibility</p:attrName>
                                        </p:attrNameLst>
                                      </p:cBhvr>
                                      <p:to>
                                        <p:strVal val="visible"/>
                                      </p:to>
                                    </p:set>
                                    <p:animEffect transition="in" filter="wipe(left)">
                                      <p:cBhvr>
                                        <p:cTn id="54" dur="75"/>
                                        <p:tgtEl>
                                          <p:spTgt spid="52255"/>
                                        </p:tgtEl>
                                      </p:cBhvr>
                                    </p:animEffect>
                                  </p:childTnLst>
                                </p:cTn>
                              </p:par>
                            </p:childTnLst>
                          </p:cTn>
                        </p:par>
                        <p:par>
                          <p:cTn id="55" fill="hold" nodeType="afterGroup">
                            <p:stCondLst>
                              <p:cond delay="2250"/>
                            </p:stCondLst>
                            <p:childTnLst>
                              <p:par>
                                <p:cTn id="56" presetID="22" presetClass="entr" presetSubtype="8" fill="hold" grpId="0" nodeType="afterEffect">
                                  <p:stCondLst>
                                    <p:cond delay="0"/>
                                  </p:stCondLst>
                                  <p:iterate type="lt">
                                    <p:tmPct val="100000"/>
                                  </p:iterate>
                                  <p:childTnLst>
                                    <p:set>
                                      <p:cBhvr>
                                        <p:cTn id="57" dur="1" fill="hold">
                                          <p:stCondLst>
                                            <p:cond delay="0"/>
                                          </p:stCondLst>
                                        </p:cTn>
                                        <p:tgtEl>
                                          <p:spTgt spid="52256"/>
                                        </p:tgtEl>
                                        <p:attrNameLst>
                                          <p:attrName>style.visibility</p:attrName>
                                        </p:attrNameLst>
                                      </p:cBhvr>
                                      <p:to>
                                        <p:strVal val="visible"/>
                                      </p:to>
                                    </p:set>
                                    <p:animEffect transition="in" filter="wipe(left)">
                                      <p:cBhvr>
                                        <p:cTn id="58" dur="75"/>
                                        <p:tgtEl>
                                          <p:spTgt spid="52256"/>
                                        </p:tgtEl>
                                      </p:cBhvr>
                                    </p:animEffect>
                                  </p:childTnLst>
                                </p:cTn>
                              </p:par>
                            </p:childTnLst>
                          </p:cTn>
                        </p:par>
                        <p:par>
                          <p:cTn id="59" fill="hold" nodeType="afterGroup">
                            <p:stCondLst>
                              <p:cond delay="3150"/>
                            </p:stCondLst>
                            <p:childTnLst>
                              <p:par>
                                <p:cTn id="60" presetID="22" presetClass="entr" presetSubtype="8" fill="hold" grpId="0" nodeType="afterEffect">
                                  <p:stCondLst>
                                    <p:cond delay="0"/>
                                  </p:stCondLst>
                                  <p:iterate type="lt">
                                    <p:tmPct val="100000"/>
                                  </p:iterate>
                                  <p:childTnLst>
                                    <p:set>
                                      <p:cBhvr>
                                        <p:cTn id="61" dur="1" fill="hold">
                                          <p:stCondLst>
                                            <p:cond delay="0"/>
                                          </p:stCondLst>
                                        </p:cTn>
                                        <p:tgtEl>
                                          <p:spTgt spid="52257"/>
                                        </p:tgtEl>
                                        <p:attrNameLst>
                                          <p:attrName>style.visibility</p:attrName>
                                        </p:attrNameLst>
                                      </p:cBhvr>
                                      <p:to>
                                        <p:strVal val="visible"/>
                                      </p:to>
                                    </p:set>
                                    <p:animEffect transition="in" filter="wipe(left)">
                                      <p:cBhvr>
                                        <p:cTn id="62" dur="75"/>
                                        <p:tgtEl>
                                          <p:spTgt spid="5225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iterate type="lt">
                                    <p:tmPct val="100000"/>
                                  </p:iterate>
                                  <p:childTnLst>
                                    <p:set>
                                      <p:cBhvr>
                                        <p:cTn id="66" dur="1" fill="hold">
                                          <p:stCondLst>
                                            <p:cond delay="0"/>
                                          </p:stCondLst>
                                        </p:cTn>
                                        <p:tgtEl>
                                          <p:spTgt spid="52258"/>
                                        </p:tgtEl>
                                        <p:attrNameLst>
                                          <p:attrName>style.visibility</p:attrName>
                                        </p:attrNameLst>
                                      </p:cBhvr>
                                      <p:to>
                                        <p:strVal val="visible"/>
                                      </p:to>
                                    </p:set>
                                    <p:animEffect transition="in" filter="wipe(left)">
                                      <p:cBhvr>
                                        <p:cTn id="67" dur="75"/>
                                        <p:tgtEl>
                                          <p:spTgt spid="52258"/>
                                        </p:tgtEl>
                                      </p:cBhvr>
                                    </p:animEffect>
                                  </p:childTnLst>
                                </p:cTn>
                              </p:par>
                            </p:childTnLst>
                          </p:cTn>
                        </p:par>
                        <p:par>
                          <p:cTn id="68" fill="hold" nodeType="afterGroup">
                            <p:stCondLst>
                              <p:cond delay="975"/>
                            </p:stCondLst>
                            <p:childTnLst>
                              <p:par>
                                <p:cTn id="69" presetID="22" presetClass="entr" presetSubtype="8" fill="hold" nodeType="after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left)">
                                      <p:cBhvr>
                                        <p:cTn id="71" dur="500"/>
                                        <p:tgtEl>
                                          <p:spTgt spid="7"/>
                                        </p:tgtEl>
                                      </p:cBhvr>
                                    </p:animEffect>
                                  </p:childTnLst>
                                </p:cTn>
                              </p:par>
                            </p:childTnLst>
                          </p:cTn>
                        </p:par>
                        <p:par>
                          <p:cTn id="72" fill="hold" nodeType="afterGroup">
                            <p:stCondLst>
                              <p:cond delay="1475"/>
                            </p:stCondLst>
                            <p:childTnLst>
                              <p:par>
                                <p:cTn id="73" presetID="22" presetClass="entr" presetSubtype="8" fill="hold" nodeType="afterEffect">
                                  <p:stCondLst>
                                    <p:cond delay="0"/>
                                  </p:stCondLst>
                                  <p:childTnLst>
                                    <p:set>
                                      <p:cBhvr>
                                        <p:cTn id="74" dur="1" fill="hold">
                                          <p:stCondLst>
                                            <p:cond delay="0"/>
                                          </p:stCondLst>
                                        </p:cTn>
                                        <p:tgtEl>
                                          <p:spTgt spid="52268"/>
                                        </p:tgtEl>
                                        <p:attrNameLst>
                                          <p:attrName>style.visibility</p:attrName>
                                        </p:attrNameLst>
                                      </p:cBhvr>
                                      <p:to>
                                        <p:strVal val="visible"/>
                                      </p:to>
                                    </p:set>
                                    <p:animEffect transition="in" filter="wipe(left)">
                                      <p:cBhvr>
                                        <p:cTn id="75" dur="500"/>
                                        <p:tgtEl>
                                          <p:spTgt spid="52268"/>
                                        </p:tgtEl>
                                      </p:cBhvr>
                                    </p:animEffect>
                                  </p:childTnLst>
                                </p:cTn>
                              </p:par>
                            </p:childTnLst>
                          </p:cTn>
                        </p:par>
                        <p:par>
                          <p:cTn id="76" fill="hold" nodeType="afterGroup">
                            <p:stCondLst>
                              <p:cond delay="1975"/>
                            </p:stCondLst>
                            <p:childTnLst>
                              <p:par>
                                <p:cTn id="77" presetID="22" presetClass="entr" presetSubtype="8" fill="hold" grpId="0" nodeType="afterEffect">
                                  <p:stCondLst>
                                    <p:cond delay="0"/>
                                  </p:stCondLst>
                                  <p:iterate type="lt">
                                    <p:tmPct val="100000"/>
                                  </p:iterate>
                                  <p:childTnLst>
                                    <p:set>
                                      <p:cBhvr>
                                        <p:cTn id="78" dur="1" fill="hold">
                                          <p:stCondLst>
                                            <p:cond delay="0"/>
                                          </p:stCondLst>
                                        </p:cTn>
                                        <p:tgtEl>
                                          <p:spTgt spid="52270"/>
                                        </p:tgtEl>
                                        <p:attrNameLst>
                                          <p:attrName>style.visibility</p:attrName>
                                        </p:attrNameLst>
                                      </p:cBhvr>
                                      <p:to>
                                        <p:strVal val="visible"/>
                                      </p:to>
                                    </p:set>
                                    <p:animEffect transition="in" filter="wipe(left)">
                                      <p:cBhvr>
                                        <p:cTn id="79" dur="75"/>
                                        <p:tgtEl>
                                          <p:spTgt spid="52270"/>
                                        </p:tgtEl>
                                      </p:cBhvr>
                                    </p:animEffect>
                                  </p:childTnLst>
                                </p:cTn>
                              </p:par>
                            </p:childTnLst>
                          </p:cTn>
                        </p:par>
                        <p:par>
                          <p:cTn id="80" fill="hold" nodeType="afterGroup">
                            <p:stCondLst>
                              <p:cond delay="2275"/>
                            </p:stCondLst>
                            <p:childTnLst>
                              <p:par>
                                <p:cTn id="81" presetID="22" presetClass="entr" presetSubtype="8" fill="hold" nodeType="afterEffect">
                                  <p:stCondLst>
                                    <p:cond delay="0"/>
                                  </p:stCondLst>
                                  <p:childTnLst>
                                    <p:set>
                                      <p:cBhvr>
                                        <p:cTn id="82" dur="1" fill="hold">
                                          <p:stCondLst>
                                            <p:cond delay="0"/>
                                          </p:stCondLst>
                                        </p:cTn>
                                        <p:tgtEl>
                                          <p:spTgt spid="52269"/>
                                        </p:tgtEl>
                                        <p:attrNameLst>
                                          <p:attrName>style.visibility</p:attrName>
                                        </p:attrNameLst>
                                      </p:cBhvr>
                                      <p:to>
                                        <p:strVal val="visible"/>
                                      </p:to>
                                    </p:set>
                                    <p:animEffect transition="in" filter="wipe(left)">
                                      <p:cBhvr>
                                        <p:cTn id="83" dur="500"/>
                                        <p:tgtEl>
                                          <p:spTgt spid="52269"/>
                                        </p:tgtEl>
                                      </p:cBhvr>
                                    </p:animEffect>
                                  </p:childTnLst>
                                </p:cTn>
                              </p:par>
                            </p:childTnLst>
                          </p:cTn>
                        </p:par>
                        <p:par>
                          <p:cTn id="84" fill="hold">
                            <p:stCondLst>
                              <p:cond delay="2775"/>
                            </p:stCondLst>
                            <p:childTnLst>
                              <p:par>
                                <p:cTn id="85" presetID="22" presetClass="entr" presetSubtype="8" fill="hold" grpId="0" nodeType="afterEffect">
                                  <p:stCondLst>
                                    <p:cond delay="0"/>
                                  </p:stCondLst>
                                  <p:iterate type="lt">
                                    <p:tmPct val="100000"/>
                                  </p:iterate>
                                  <p:childTnLst>
                                    <p:set>
                                      <p:cBhvr>
                                        <p:cTn id="86" dur="1" fill="hold">
                                          <p:stCondLst>
                                            <p:cond delay="0"/>
                                          </p:stCondLst>
                                        </p:cTn>
                                        <p:tgtEl>
                                          <p:spTgt spid="48"/>
                                        </p:tgtEl>
                                        <p:attrNameLst>
                                          <p:attrName>style.visibility</p:attrName>
                                        </p:attrNameLst>
                                      </p:cBhvr>
                                      <p:to>
                                        <p:strVal val="visible"/>
                                      </p:to>
                                    </p:set>
                                    <p:animEffect transition="in" filter="wipe(left)">
                                      <p:cBhvr>
                                        <p:cTn id="87" dur="75"/>
                                        <p:tgtEl>
                                          <p:spTgt spid="48"/>
                                        </p:tgtEl>
                                      </p:cBhvr>
                                    </p:animEffect>
                                  </p:childTnLst>
                                </p:cTn>
                              </p:par>
                            </p:childTnLst>
                          </p:cTn>
                        </p:par>
                        <p:par>
                          <p:cTn id="88" fill="hold">
                            <p:stCondLst>
                              <p:cond delay="3075"/>
                            </p:stCondLst>
                            <p:childTnLst>
                              <p:par>
                                <p:cTn id="89" presetID="22" presetClass="entr" presetSubtype="8" fill="hold"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wipe(left)">
                                      <p:cBhvr>
                                        <p:cTn id="9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autoUpdateAnimBg="0"/>
      <p:bldP spid="52247" grpId="0" autoUpdateAnimBg="0"/>
      <p:bldP spid="52248" grpId="0" autoUpdateAnimBg="0"/>
      <p:bldP spid="52250" grpId="0" autoUpdateAnimBg="0"/>
      <p:bldP spid="52251" grpId="0" autoUpdateAnimBg="0"/>
      <p:bldP spid="52254" grpId="0" autoUpdateAnimBg="0"/>
      <p:bldP spid="52255" grpId="0" autoUpdateAnimBg="0"/>
      <p:bldP spid="52256" grpId="0" autoUpdateAnimBg="0"/>
      <p:bldP spid="52257" grpId="0" autoUpdateAnimBg="0"/>
      <p:bldP spid="52258" grpId="0" autoUpdateAnimBg="0"/>
      <p:bldP spid="52270" grpId="0" autoUpdateAnimBg="0"/>
      <p:bldP spid="52271" grpId="0" autoUpdateAnimBg="0"/>
      <p:bldP spid="48" grpId="0"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7" name="Rectangle 2"/>
          <p:cNvSpPr>
            <a:spLocks noGrp="1" noChangeArrowheads="1"/>
          </p:cNvSpPr>
          <p:nvPr>
            <p:ph type="title"/>
          </p:nvPr>
        </p:nvSpPr>
        <p:spPr/>
        <p:txBody>
          <a:bodyPr/>
          <a:lstStyle/>
          <a:p>
            <a:r>
              <a:rPr lang="en-US" altLang="zh-CN" sz="3200" smtClean="0">
                <a:ea typeface="宋体" charset="-122"/>
              </a:rPr>
              <a:t>3.7.4 </a:t>
            </a:r>
            <a:r>
              <a:rPr lang="zh-CN" altLang="en-US" sz="3200" smtClean="0">
                <a:ea typeface="宋体" charset="-122"/>
              </a:rPr>
              <a:t>非正弦周期交流电路的计算（</a:t>
            </a:r>
            <a:r>
              <a:rPr lang="zh-CN" altLang="en-US" sz="3200" smtClean="0">
                <a:ea typeface="楷体_GB2312" pitchFamily="49" charset="-122"/>
              </a:rPr>
              <a:t>续</a:t>
            </a:r>
            <a:r>
              <a:rPr lang="en-US" altLang="zh-CN" sz="3200" smtClean="0">
                <a:ea typeface="楷体_GB2312" pitchFamily="49" charset="-122"/>
              </a:rPr>
              <a:t>4</a:t>
            </a:r>
            <a:r>
              <a:rPr lang="zh-CN" altLang="en-US" sz="3200" smtClean="0">
                <a:ea typeface="楷体_GB2312" pitchFamily="49" charset="-122"/>
              </a:rPr>
              <a:t>）</a:t>
            </a:r>
            <a:endParaRPr lang="en-US" altLang="zh-CN" sz="3200" smtClean="0">
              <a:ea typeface="楷体_GB2312" pitchFamily="49" charset="-122"/>
            </a:endParaRPr>
          </a:p>
        </p:txBody>
      </p:sp>
      <p:sp>
        <p:nvSpPr>
          <p:cNvPr id="73738" name="Rectangle 3"/>
          <p:cNvSpPr>
            <a:spLocks noGrp="1" noChangeArrowheads="1"/>
          </p:cNvSpPr>
          <p:nvPr>
            <p:ph sz="quarter" idx="11"/>
          </p:nvPr>
        </p:nvSpPr>
        <p:spPr/>
        <p:txBody>
          <a:bodyPr/>
          <a:lstStyle/>
          <a:p>
            <a:pPr>
              <a:spcBef>
                <a:spcPct val="0"/>
              </a:spcBef>
              <a:buFontTx/>
              <a:buNone/>
            </a:pPr>
            <a:r>
              <a:rPr kumimoji="1" lang="zh-CN" altLang="en-US" sz="2400" smtClean="0">
                <a:latin typeface="宋体" charset="-122"/>
                <a:ea typeface="宋体" charset="-122"/>
              </a:rPr>
              <a:t>例：计算图示电路的输出电压</a:t>
            </a:r>
            <a:r>
              <a:rPr kumimoji="1" lang="en-US" altLang="en-US" sz="2400" i="1" smtClean="0">
                <a:latin typeface="宋体" charset="-122"/>
                <a:ea typeface="宋体" charset="-122"/>
              </a:rPr>
              <a:t>u</a:t>
            </a:r>
            <a:r>
              <a:rPr kumimoji="1" lang="en-US" altLang="en-US" sz="2400" baseline="-25000" smtClean="0">
                <a:latin typeface="宋体" charset="-122"/>
                <a:ea typeface="宋体" charset="-122"/>
              </a:rPr>
              <a:t>o</a:t>
            </a:r>
            <a:r>
              <a:rPr kumimoji="1" lang="zh-CN" altLang="en-US" sz="2400" smtClean="0">
                <a:latin typeface="宋体" charset="-122"/>
                <a:ea typeface="宋体" charset="-122"/>
              </a:rPr>
              <a:t>，输入电压如图。</a:t>
            </a:r>
            <a:endParaRPr kumimoji="1" lang="zh-CN" altLang="en-US" sz="2400" baseline="-25000" smtClean="0">
              <a:latin typeface="宋体" charset="-122"/>
              <a:ea typeface="宋体" charset="-122"/>
            </a:endParaRPr>
          </a:p>
          <a:p>
            <a:pPr>
              <a:buFont typeface="Wingdings" pitchFamily="2" charset="2"/>
              <a:buNone/>
            </a:pPr>
            <a:endParaRPr lang="en-US" altLang="zh-CN" sz="2400" smtClean="0">
              <a:latin typeface="宋体" charset="-122"/>
              <a:ea typeface="宋体" charset="-122"/>
            </a:endParaRPr>
          </a:p>
        </p:txBody>
      </p:sp>
      <p:grpSp>
        <p:nvGrpSpPr>
          <p:cNvPr id="2" name="Group 4"/>
          <p:cNvGrpSpPr>
            <a:grpSpLocks/>
          </p:cNvGrpSpPr>
          <p:nvPr/>
        </p:nvGrpSpPr>
        <p:grpSpPr bwMode="auto">
          <a:xfrm>
            <a:off x="1411288" y="1412875"/>
            <a:ext cx="2827337" cy="1785938"/>
            <a:chOff x="171" y="603"/>
            <a:chExt cx="1781" cy="1125"/>
          </a:xfrm>
        </p:grpSpPr>
        <p:grpSp>
          <p:nvGrpSpPr>
            <p:cNvPr id="73771" name="Group 5"/>
            <p:cNvGrpSpPr>
              <a:grpSpLocks/>
            </p:cNvGrpSpPr>
            <p:nvPr/>
          </p:nvGrpSpPr>
          <p:grpSpPr bwMode="auto">
            <a:xfrm>
              <a:off x="432" y="603"/>
              <a:ext cx="1210" cy="1125"/>
              <a:chOff x="336" y="489"/>
              <a:chExt cx="1210" cy="1125"/>
            </a:xfrm>
          </p:grpSpPr>
          <p:sp>
            <p:nvSpPr>
              <p:cNvPr id="73774" name="Rectangle 6"/>
              <p:cNvSpPr>
                <a:spLocks noChangeArrowheads="1"/>
              </p:cNvSpPr>
              <p:nvPr/>
            </p:nvSpPr>
            <p:spPr bwMode="auto">
              <a:xfrm>
                <a:off x="1104" y="1104"/>
                <a:ext cx="96" cy="24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3775" name="Group 7"/>
              <p:cNvGrpSpPr>
                <a:grpSpLocks/>
              </p:cNvGrpSpPr>
              <p:nvPr/>
            </p:nvGrpSpPr>
            <p:grpSpPr bwMode="auto">
              <a:xfrm>
                <a:off x="720" y="764"/>
                <a:ext cx="56" cy="148"/>
                <a:chOff x="720" y="764"/>
                <a:chExt cx="56" cy="148"/>
              </a:xfrm>
            </p:grpSpPr>
            <p:sp>
              <p:nvSpPr>
                <p:cNvPr id="73785" name="Line 8"/>
                <p:cNvSpPr>
                  <a:spLocks noChangeShapeType="1"/>
                </p:cNvSpPr>
                <p:nvPr/>
              </p:nvSpPr>
              <p:spPr bwMode="auto">
                <a:xfrm>
                  <a:off x="720" y="768"/>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86" name="Line 9"/>
                <p:cNvSpPr>
                  <a:spLocks noChangeShapeType="1"/>
                </p:cNvSpPr>
                <p:nvPr/>
              </p:nvSpPr>
              <p:spPr bwMode="auto">
                <a:xfrm>
                  <a:off x="776" y="764"/>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3776" name="Line 10"/>
              <p:cNvSpPr>
                <a:spLocks noChangeShapeType="1"/>
              </p:cNvSpPr>
              <p:nvPr/>
            </p:nvSpPr>
            <p:spPr bwMode="auto">
              <a:xfrm flipH="1">
                <a:off x="336" y="816"/>
                <a:ext cx="38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77" name="Line 11"/>
              <p:cNvSpPr>
                <a:spLocks noChangeShapeType="1"/>
              </p:cNvSpPr>
              <p:nvPr/>
            </p:nvSpPr>
            <p:spPr bwMode="auto">
              <a:xfrm>
                <a:off x="768" y="816"/>
                <a:ext cx="76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78" name="Line 12"/>
              <p:cNvSpPr>
                <a:spLocks noChangeShapeType="1"/>
              </p:cNvSpPr>
              <p:nvPr/>
            </p:nvSpPr>
            <p:spPr bwMode="auto">
              <a:xfrm flipV="1">
                <a:off x="1152" y="816"/>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79" name="Line 13"/>
              <p:cNvSpPr>
                <a:spLocks noChangeShapeType="1"/>
              </p:cNvSpPr>
              <p:nvPr/>
            </p:nvSpPr>
            <p:spPr bwMode="auto">
              <a:xfrm>
                <a:off x="1152" y="1344"/>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80" name="Line 14"/>
              <p:cNvSpPr>
                <a:spLocks noChangeShapeType="1"/>
              </p:cNvSpPr>
              <p:nvPr/>
            </p:nvSpPr>
            <p:spPr bwMode="auto">
              <a:xfrm>
                <a:off x="346" y="1582"/>
                <a:ext cx="120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81" name="Oval 15"/>
              <p:cNvSpPr>
                <a:spLocks noChangeArrowheads="1"/>
              </p:cNvSpPr>
              <p:nvPr/>
            </p:nvSpPr>
            <p:spPr bwMode="auto">
              <a:xfrm>
                <a:off x="1126" y="800"/>
                <a:ext cx="48" cy="48"/>
              </a:xfrm>
              <a:prstGeom prst="ellipse">
                <a:avLst/>
              </a:prstGeom>
              <a:solidFill>
                <a:schemeClr val="tx1"/>
              </a:solidFill>
              <a:ln w="12700" cap="sq">
                <a:solidFill>
                  <a:schemeClr val="tx1"/>
                </a:solidFill>
                <a:round/>
                <a:headEnd type="none" w="sm" len="sm"/>
                <a:tailEnd type="none" w="sm" len="sm"/>
              </a:ln>
            </p:spPr>
            <p:txBody>
              <a:bodyPr wrap="none" anchor="ctr"/>
              <a:lstStyle/>
              <a:p>
                <a:endParaRPr lang="zh-CN" altLang="en-US"/>
              </a:p>
            </p:txBody>
          </p:sp>
          <p:sp>
            <p:nvSpPr>
              <p:cNvPr id="73782" name="Oval 16"/>
              <p:cNvSpPr>
                <a:spLocks noChangeArrowheads="1"/>
              </p:cNvSpPr>
              <p:nvPr/>
            </p:nvSpPr>
            <p:spPr bwMode="auto">
              <a:xfrm>
                <a:off x="1126" y="1566"/>
                <a:ext cx="48" cy="48"/>
              </a:xfrm>
              <a:prstGeom prst="ellipse">
                <a:avLst/>
              </a:prstGeom>
              <a:solidFill>
                <a:schemeClr val="tx1"/>
              </a:solidFill>
              <a:ln w="12700" cap="sq">
                <a:solidFill>
                  <a:schemeClr val="tx1"/>
                </a:solidFill>
                <a:round/>
                <a:headEnd type="none" w="sm" len="sm"/>
                <a:tailEnd type="none" w="sm" len="sm"/>
              </a:ln>
            </p:spPr>
            <p:txBody>
              <a:bodyPr wrap="none" anchor="ctr"/>
              <a:lstStyle/>
              <a:p>
                <a:endParaRPr lang="zh-CN" altLang="en-US"/>
              </a:p>
            </p:txBody>
          </p:sp>
          <p:sp>
            <p:nvSpPr>
              <p:cNvPr id="73783" name="Text Box 17"/>
              <p:cNvSpPr txBox="1">
                <a:spLocks noChangeArrowheads="1"/>
              </p:cNvSpPr>
              <p:nvPr/>
            </p:nvSpPr>
            <p:spPr bwMode="auto">
              <a:xfrm>
                <a:off x="918" y="1113"/>
                <a:ext cx="2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i="1">
                    <a:solidFill>
                      <a:schemeClr val="tx2"/>
                    </a:solidFill>
                    <a:latin typeface="Times New Roman" pitchFamily="18" charset="0"/>
                    <a:cs typeface="Times New Roman" pitchFamily="18" charset="0"/>
                  </a:rPr>
                  <a:t>R</a:t>
                </a:r>
              </a:p>
            </p:txBody>
          </p:sp>
          <p:sp>
            <p:nvSpPr>
              <p:cNvPr id="73784" name="Text Box 18"/>
              <p:cNvSpPr txBox="1">
                <a:spLocks noChangeArrowheads="1"/>
              </p:cNvSpPr>
              <p:nvPr/>
            </p:nvSpPr>
            <p:spPr bwMode="auto">
              <a:xfrm>
                <a:off x="716" y="489"/>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solidFill>
                      <a:schemeClr val="tx2"/>
                    </a:solidFill>
                    <a:latin typeface="Times New Roman" pitchFamily="18" charset="0"/>
                    <a:cs typeface="Times New Roman" pitchFamily="18" charset="0"/>
                  </a:rPr>
                  <a:t>C</a:t>
                </a:r>
              </a:p>
            </p:txBody>
          </p:sp>
        </p:grpSp>
        <p:sp>
          <p:nvSpPr>
            <p:cNvPr id="73772" name="Rectangle 21"/>
            <p:cNvSpPr>
              <a:spLocks noChangeArrowheads="1"/>
            </p:cNvSpPr>
            <p:nvPr/>
          </p:nvSpPr>
          <p:spPr bwMode="auto">
            <a:xfrm>
              <a:off x="171" y="973"/>
              <a:ext cx="326"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pPr algn="r"/>
              <a:r>
                <a:rPr kumimoji="1" lang="en-US" altLang="zh-CN" i="1">
                  <a:solidFill>
                    <a:schemeClr val="tx2"/>
                  </a:solidFill>
                  <a:latin typeface="Times New Roman" pitchFamily="18" charset="0"/>
                  <a:cs typeface="Times New Roman" pitchFamily="18" charset="0"/>
                </a:rPr>
                <a:t>+</a:t>
              </a:r>
            </a:p>
            <a:p>
              <a:pPr algn="r"/>
              <a:r>
                <a:rPr kumimoji="1" lang="en-US" altLang="zh-CN" i="1">
                  <a:solidFill>
                    <a:schemeClr val="tx2"/>
                  </a:solidFill>
                  <a:latin typeface="Times New Roman" pitchFamily="18" charset="0"/>
                  <a:cs typeface="Times New Roman" pitchFamily="18" charset="0"/>
                </a:rPr>
                <a:t>u</a:t>
              </a:r>
              <a:r>
                <a:rPr kumimoji="1" lang="en-US" altLang="zh-CN">
                  <a:solidFill>
                    <a:schemeClr val="tx2"/>
                  </a:solidFill>
                  <a:latin typeface="Times New Roman" pitchFamily="18" charset="0"/>
                  <a:cs typeface="Times New Roman" pitchFamily="18" charset="0"/>
                </a:rPr>
                <a:t>(</a:t>
              </a:r>
              <a:r>
                <a:rPr kumimoji="1" lang="en-US" altLang="zh-CN" i="1">
                  <a:solidFill>
                    <a:schemeClr val="tx2"/>
                  </a:solidFill>
                  <a:latin typeface="Times New Roman" pitchFamily="18" charset="0"/>
                  <a:cs typeface="Times New Roman" pitchFamily="18" charset="0"/>
                </a:rPr>
                <a:t>t</a:t>
              </a:r>
              <a:r>
                <a:rPr kumimoji="1" lang="en-US" altLang="zh-CN">
                  <a:solidFill>
                    <a:schemeClr val="tx2"/>
                  </a:solidFill>
                  <a:latin typeface="Times New Roman" pitchFamily="18" charset="0"/>
                  <a:cs typeface="Times New Roman" pitchFamily="18" charset="0"/>
                </a:rPr>
                <a:t>)</a:t>
              </a:r>
            </a:p>
            <a:p>
              <a:pPr algn="r"/>
              <a:r>
                <a:rPr kumimoji="1" lang="en-US" altLang="zh-CN">
                  <a:solidFill>
                    <a:schemeClr val="tx2"/>
                  </a:solidFill>
                  <a:latin typeface="Times New Roman" pitchFamily="18" charset="0"/>
                  <a:cs typeface="Times New Roman" pitchFamily="18" charset="0"/>
                </a:rPr>
                <a:t>_</a:t>
              </a:r>
            </a:p>
          </p:txBody>
        </p:sp>
        <p:sp>
          <p:nvSpPr>
            <p:cNvPr id="73773" name="Rectangle 22"/>
            <p:cNvSpPr>
              <a:spLocks noChangeArrowheads="1"/>
            </p:cNvSpPr>
            <p:nvPr/>
          </p:nvSpPr>
          <p:spPr bwMode="auto">
            <a:xfrm>
              <a:off x="1577" y="973"/>
              <a:ext cx="375"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kumimoji="1" lang="en-US" altLang="zh-CN" i="1">
                  <a:solidFill>
                    <a:schemeClr val="tx2"/>
                  </a:solidFill>
                  <a:latin typeface="Times New Roman" pitchFamily="18" charset="0"/>
                  <a:cs typeface="Times New Roman" pitchFamily="18" charset="0"/>
                </a:rPr>
                <a:t>+</a:t>
              </a:r>
            </a:p>
            <a:p>
              <a:r>
                <a:rPr kumimoji="1" lang="en-US" altLang="zh-CN" i="1">
                  <a:solidFill>
                    <a:schemeClr val="tx2"/>
                  </a:solidFill>
                  <a:latin typeface="Times New Roman" pitchFamily="18" charset="0"/>
                  <a:cs typeface="Times New Roman" pitchFamily="18" charset="0"/>
                </a:rPr>
                <a:t>u</a:t>
              </a:r>
              <a:r>
                <a:rPr kumimoji="1" lang="en-US" altLang="zh-CN" baseline="-25000">
                  <a:solidFill>
                    <a:schemeClr val="tx2"/>
                  </a:solidFill>
                  <a:latin typeface="Times New Roman" pitchFamily="18" charset="0"/>
                  <a:cs typeface="Times New Roman" pitchFamily="18" charset="0"/>
                </a:rPr>
                <a:t>o</a:t>
              </a:r>
              <a:r>
                <a:rPr kumimoji="1" lang="en-US" altLang="zh-CN">
                  <a:solidFill>
                    <a:schemeClr val="tx2"/>
                  </a:solidFill>
                  <a:latin typeface="Times New Roman" pitchFamily="18" charset="0"/>
                  <a:cs typeface="Times New Roman" pitchFamily="18" charset="0"/>
                </a:rPr>
                <a:t>(</a:t>
              </a:r>
              <a:r>
                <a:rPr kumimoji="1" lang="en-US" altLang="zh-CN" i="1">
                  <a:solidFill>
                    <a:schemeClr val="tx2"/>
                  </a:solidFill>
                  <a:latin typeface="Times New Roman" pitchFamily="18" charset="0"/>
                  <a:cs typeface="Times New Roman" pitchFamily="18" charset="0"/>
                </a:rPr>
                <a:t>t</a:t>
              </a:r>
              <a:r>
                <a:rPr kumimoji="1" lang="en-US" altLang="zh-CN">
                  <a:solidFill>
                    <a:schemeClr val="tx2"/>
                  </a:solidFill>
                  <a:latin typeface="Times New Roman" pitchFamily="18" charset="0"/>
                  <a:cs typeface="Times New Roman" pitchFamily="18" charset="0"/>
                </a:rPr>
                <a:t>)</a:t>
              </a:r>
            </a:p>
            <a:p>
              <a:r>
                <a:rPr kumimoji="1" lang="en-US" altLang="zh-CN">
                  <a:solidFill>
                    <a:schemeClr val="tx2"/>
                  </a:solidFill>
                  <a:latin typeface="Times New Roman" pitchFamily="18" charset="0"/>
                  <a:cs typeface="Times New Roman" pitchFamily="18" charset="0"/>
                </a:rPr>
                <a:t>_</a:t>
              </a:r>
            </a:p>
          </p:txBody>
        </p:sp>
      </p:grpSp>
      <p:grpSp>
        <p:nvGrpSpPr>
          <p:cNvPr id="5" name="Group 24"/>
          <p:cNvGrpSpPr>
            <a:grpSpLocks/>
          </p:cNvGrpSpPr>
          <p:nvPr/>
        </p:nvGrpSpPr>
        <p:grpSpPr bwMode="auto">
          <a:xfrm>
            <a:off x="4827588" y="1592263"/>
            <a:ext cx="3095625" cy="1676400"/>
            <a:chOff x="3504" y="785"/>
            <a:chExt cx="1950" cy="1056"/>
          </a:xfrm>
        </p:grpSpPr>
        <p:grpSp>
          <p:nvGrpSpPr>
            <p:cNvPr id="73758" name="Group 25"/>
            <p:cNvGrpSpPr>
              <a:grpSpLocks/>
            </p:cNvGrpSpPr>
            <p:nvPr/>
          </p:nvGrpSpPr>
          <p:grpSpPr bwMode="auto">
            <a:xfrm>
              <a:off x="3504" y="785"/>
              <a:ext cx="1812" cy="1056"/>
              <a:chOff x="48" y="3120"/>
              <a:chExt cx="1812" cy="1056"/>
            </a:xfrm>
          </p:grpSpPr>
          <p:sp>
            <p:nvSpPr>
              <p:cNvPr id="73760" name="Text Box 26"/>
              <p:cNvSpPr txBox="1">
                <a:spLocks noChangeArrowheads="1"/>
              </p:cNvSpPr>
              <p:nvPr/>
            </p:nvSpPr>
            <p:spPr bwMode="auto">
              <a:xfrm>
                <a:off x="349" y="3120"/>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en-US" i="1">
                    <a:solidFill>
                      <a:schemeClr val="tx2"/>
                    </a:solidFill>
                    <a:latin typeface="Times New Roman" pitchFamily="18" charset="0"/>
                    <a:cs typeface="Times New Roman" pitchFamily="18" charset="0"/>
                  </a:rPr>
                  <a:t>u</a:t>
                </a:r>
                <a:endParaRPr kumimoji="1" lang="en-US" altLang="zh-CN" i="1">
                  <a:solidFill>
                    <a:schemeClr val="tx2"/>
                  </a:solidFill>
                  <a:latin typeface="Times New Roman" pitchFamily="18" charset="0"/>
                  <a:cs typeface="Times New Roman" pitchFamily="18" charset="0"/>
                </a:endParaRPr>
              </a:p>
            </p:txBody>
          </p:sp>
          <p:grpSp>
            <p:nvGrpSpPr>
              <p:cNvPr id="73761" name="Group 27"/>
              <p:cNvGrpSpPr>
                <a:grpSpLocks/>
              </p:cNvGrpSpPr>
              <p:nvPr/>
            </p:nvGrpSpPr>
            <p:grpSpPr bwMode="auto">
              <a:xfrm>
                <a:off x="177" y="3264"/>
                <a:ext cx="1680" cy="912"/>
                <a:chOff x="144" y="480"/>
                <a:chExt cx="1680" cy="912"/>
              </a:xfrm>
            </p:grpSpPr>
            <p:sp>
              <p:nvSpPr>
                <p:cNvPr id="73768" name="Line 28"/>
                <p:cNvSpPr>
                  <a:spLocks noChangeShapeType="1"/>
                </p:cNvSpPr>
                <p:nvPr/>
              </p:nvSpPr>
              <p:spPr bwMode="auto">
                <a:xfrm>
                  <a:off x="144" y="960"/>
                  <a:ext cx="1680" cy="0"/>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69" name="Line 29"/>
                <p:cNvSpPr>
                  <a:spLocks noChangeShapeType="1"/>
                </p:cNvSpPr>
                <p:nvPr/>
              </p:nvSpPr>
              <p:spPr bwMode="auto">
                <a:xfrm flipV="1">
                  <a:off x="288" y="480"/>
                  <a:ext cx="0" cy="912"/>
                </a:xfrm>
                <a:prstGeom prst="line">
                  <a:avLst/>
                </a:prstGeom>
                <a:noFill/>
                <a:ln w="28575"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70" name="Text Box 30"/>
                <p:cNvSpPr txBox="1">
                  <a:spLocks noChangeArrowheads="1"/>
                </p:cNvSpPr>
                <p:nvPr/>
              </p:nvSpPr>
              <p:spPr bwMode="auto">
                <a:xfrm>
                  <a:off x="278" y="999"/>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600">
                      <a:solidFill>
                        <a:schemeClr val="tx2"/>
                      </a:solidFill>
                      <a:latin typeface="Times New Roman" pitchFamily="18" charset="0"/>
                      <a:cs typeface="Times New Roman" pitchFamily="18" charset="0"/>
                    </a:rPr>
                    <a:t>0</a:t>
                  </a:r>
                  <a:endParaRPr kumimoji="1" lang="en-US" altLang="zh-CN" sz="2000">
                    <a:solidFill>
                      <a:schemeClr val="tx2"/>
                    </a:solidFill>
                    <a:latin typeface="Times New Roman" pitchFamily="18" charset="0"/>
                    <a:cs typeface="Times New Roman" pitchFamily="18" charset="0"/>
                  </a:endParaRPr>
                </a:p>
              </p:txBody>
            </p:sp>
          </p:grpSp>
          <p:sp>
            <p:nvSpPr>
              <p:cNvPr id="73762" name="Text Box 31"/>
              <p:cNvSpPr txBox="1">
                <a:spLocks noChangeArrowheads="1"/>
              </p:cNvSpPr>
              <p:nvPr/>
            </p:nvSpPr>
            <p:spPr bwMode="auto">
              <a:xfrm>
                <a:off x="1703" y="3456"/>
                <a:ext cx="15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i="1">
                    <a:solidFill>
                      <a:schemeClr val="tx2"/>
                    </a:solidFill>
                    <a:latin typeface="Times New Roman" pitchFamily="18" charset="0"/>
                    <a:cs typeface="Times New Roman" pitchFamily="18" charset="0"/>
                  </a:rPr>
                  <a:t>t</a:t>
                </a:r>
                <a:endParaRPr kumimoji="1" lang="en-US" altLang="zh-CN">
                  <a:solidFill>
                    <a:schemeClr val="tx2"/>
                  </a:solidFill>
                  <a:latin typeface="Times New Roman" pitchFamily="18" charset="0"/>
                  <a:cs typeface="Times New Roman" pitchFamily="18" charset="0"/>
                </a:endParaRPr>
              </a:p>
            </p:txBody>
          </p:sp>
          <p:sp>
            <p:nvSpPr>
              <p:cNvPr id="73763" name="Text Box 32"/>
              <p:cNvSpPr txBox="1">
                <a:spLocks noChangeArrowheads="1"/>
              </p:cNvSpPr>
              <p:nvPr/>
            </p:nvSpPr>
            <p:spPr bwMode="auto">
              <a:xfrm>
                <a:off x="672" y="3768"/>
                <a:ext cx="20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600">
                    <a:solidFill>
                      <a:schemeClr val="tx2"/>
                    </a:solidFill>
                    <a:latin typeface="Times New Roman" pitchFamily="18" charset="0"/>
                    <a:cs typeface="Times New Roman" pitchFamily="18" charset="0"/>
                  </a:rPr>
                  <a:t>T</a:t>
                </a:r>
              </a:p>
            </p:txBody>
          </p:sp>
          <p:sp>
            <p:nvSpPr>
              <p:cNvPr id="73764" name="Text Box 33"/>
              <p:cNvSpPr txBox="1">
                <a:spLocks noChangeArrowheads="1"/>
              </p:cNvSpPr>
              <p:nvPr/>
            </p:nvSpPr>
            <p:spPr bwMode="auto">
              <a:xfrm>
                <a:off x="48" y="3384"/>
                <a:ext cx="2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i="1">
                    <a:solidFill>
                      <a:schemeClr val="tx2"/>
                    </a:solidFill>
                    <a:latin typeface="Times New Roman" pitchFamily="18" charset="0"/>
                    <a:cs typeface="Times New Roman" pitchFamily="18" charset="0"/>
                  </a:rPr>
                  <a:t>U</a:t>
                </a:r>
                <a:r>
                  <a:rPr kumimoji="1" lang="en-US" altLang="zh-CN" i="1" baseline="-25000">
                    <a:solidFill>
                      <a:schemeClr val="tx2"/>
                    </a:solidFill>
                    <a:latin typeface="Times New Roman" pitchFamily="18" charset="0"/>
                    <a:cs typeface="Times New Roman" pitchFamily="18" charset="0"/>
                  </a:rPr>
                  <a:t>m</a:t>
                </a:r>
                <a:endParaRPr kumimoji="1" lang="en-US" altLang="zh-CN" i="1">
                  <a:solidFill>
                    <a:schemeClr val="tx2"/>
                  </a:solidFill>
                  <a:latin typeface="Times New Roman" pitchFamily="18" charset="0"/>
                  <a:cs typeface="Times New Roman" pitchFamily="18" charset="0"/>
                </a:endParaRPr>
              </a:p>
            </p:txBody>
          </p:sp>
          <p:sp>
            <p:nvSpPr>
              <p:cNvPr id="73765" name="Freeform 34"/>
              <p:cNvSpPr>
                <a:spLocks/>
              </p:cNvSpPr>
              <p:nvPr/>
            </p:nvSpPr>
            <p:spPr bwMode="auto">
              <a:xfrm>
                <a:off x="316" y="3552"/>
                <a:ext cx="240" cy="192"/>
              </a:xfrm>
              <a:custGeom>
                <a:avLst/>
                <a:gdLst>
                  <a:gd name="T0" fmla="*/ 0 w 192"/>
                  <a:gd name="T1" fmla="*/ 192 h 192"/>
                  <a:gd name="T2" fmla="*/ 118 w 192"/>
                  <a:gd name="T3" fmla="*/ 48 h 192"/>
                  <a:gd name="T4" fmla="*/ 235 w 192"/>
                  <a:gd name="T5" fmla="*/ 0 h 192"/>
                  <a:gd name="T6" fmla="*/ 351 w 192"/>
                  <a:gd name="T7" fmla="*/ 48 h 192"/>
                  <a:gd name="T8" fmla="*/ 469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cubicBezTo>
                      <a:pt x="16" y="136"/>
                      <a:pt x="32" y="80"/>
                      <a:pt x="48" y="48"/>
                    </a:cubicBezTo>
                    <a:cubicBezTo>
                      <a:pt x="64" y="16"/>
                      <a:pt x="80" y="0"/>
                      <a:pt x="96" y="0"/>
                    </a:cubicBezTo>
                    <a:cubicBezTo>
                      <a:pt x="112" y="0"/>
                      <a:pt x="128" y="16"/>
                      <a:pt x="144" y="48"/>
                    </a:cubicBezTo>
                    <a:cubicBezTo>
                      <a:pt x="160" y="80"/>
                      <a:pt x="176" y="136"/>
                      <a:pt x="192" y="192"/>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3766" name="Freeform 35"/>
              <p:cNvSpPr>
                <a:spLocks/>
              </p:cNvSpPr>
              <p:nvPr/>
            </p:nvSpPr>
            <p:spPr bwMode="auto">
              <a:xfrm>
                <a:off x="796" y="3552"/>
                <a:ext cx="240" cy="192"/>
              </a:xfrm>
              <a:custGeom>
                <a:avLst/>
                <a:gdLst>
                  <a:gd name="T0" fmla="*/ 0 w 192"/>
                  <a:gd name="T1" fmla="*/ 192 h 192"/>
                  <a:gd name="T2" fmla="*/ 118 w 192"/>
                  <a:gd name="T3" fmla="*/ 48 h 192"/>
                  <a:gd name="T4" fmla="*/ 235 w 192"/>
                  <a:gd name="T5" fmla="*/ 0 h 192"/>
                  <a:gd name="T6" fmla="*/ 351 w 192"/>
                  <a:gd name="T7" fmla="*/ 48 h 192"/>
                  <a:gd name="T8" fmla="*/ 469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cubicBezTo>
                      <a:pt x="16" y="136"/>
                      <a:pt x="32" y="80"/>
                      <a:pt x="48" y="48"/>
                    </a:cubicBezTo>
                    <a:cubicBezTo>
                      <a:pt x="64" y="16"/>
                      <a:pt x="80" y="0"/>
                      <a:pt x="96" y="0"/>
                    </a:cubicBezTo>
                    <a:cubicBezTo>
                      <a:pt x="112" y="0"/>
                      <a:pt x="128" y="16"/>
                      <a:pt x="144" y="48"/>
                    </a:cubicBezTo>
                    <a:cubicBezTo>
                      <a:pt x="160" y="80"/>
                      <a:pt x="176" y="136"/>
                      <a:pt x="192" y="192"/>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73736" name="Object 8"/>
              <p:cNvGraphicFramePr>
                <a:graphicFrameLocks noChangeAspect="1"/>
              </p:cNvGraphicFramePr>
              <p:nvPr>
                <p:extLst>
                  <p:ext uri="{D42A27DB-BD31-4B8C-83A1-F6EECF244321}">
                    <p14:modId xmlns:p14="http://schemas.microsoft.com/office/powerpoint/2010/main" val="1226435676"/>
                  </p:ext>
                </p:extLst>
              </p:nvPr>
            </p:nvGraphicFramePr>
            <p:xfrm>
              <a:off x="543" y="3216"/>
              <a:ext cx="795" cy="372"/>
            </p:xfrm>
            <a:graphic>
              <a:graphicData uri="http://schemas.openxmlformats.org/presentationml/2006/ole">
                <mc:AlternateContent xmlns:mc="http://schemas.openxmlformats.org/markup-compatibility/2006">
                  <mc:Choice xmlns:v="urn:schemas-microsoft-com:vml" Requires="v">
                    <p:oleObj spid="_x0000_s74060" name="Equation" r:id="rId3" imgW="838080" imgH="393480" progId="">
                      <p:embed/>
                    </p:oleObj>
                  </mc:Choice>
                  <mc:Fallback>
                    <p:oleObj name="Equation" r:id="rId3" imgW="838080" imgH="393480" progId="">
                      <p:embed/>
                      <p:pic>
                        <p:nvPicPr>
                          <p:cNvPr id="0" name="Picture 2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 y="3216"/>
                            <a:ext cx="795" cy="3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67" name="Freeform 37"/>
              <p:cNvSpPr>
                <a:spLocks/>
              </p:cNvSpPr>
              <p:nvPr/>
            </p:nvSpPr>
            <p:spPr bwMode="auto">
              <a:xfrm>
                <a:off x="558" y="3552"/>
                <a:ext cx="240" cy="192"/>
              </a:xfrm>
              <a:custGeom>
                <a:avLst/>
                <a:gdLst>
                  <a:gd name="T0" fmla="*/ 0 w 192"/>
                  <a:gd name="T1" fmla="*/ 192 h 192"/>
                  <a:gd name="T2" fmla="*/ 118 w 192"/>
                  <a:gd name="T3" fmla="*/ 48 h 192"/>
                  <a:gd name="T4" fmla="*/ 235 w 192"/>
                  <a:gd name="T5" fmla="*/ 0 h 192"/>
                  <a:gd name="T6" fmla="*/ 351 w 192"/>
                  <a:gd name="T7" fmla="*/ 48 h 192"/>
                  <a:gd name="T8" fmla="*/ 469 w 192"/>
                  <a:gd name="T9" fmla="*/ 192 h 192"/>
                  <a:gd name="T10" fmla="*/ 0 60000 65536"/>
                  <a:gd name="T11" fmla="*/ 0 60000 65536"/>
                  <a:gd name="T12" fmla="*/ 0 60000 65536"/>
                  <a:gd name="T13" fmla="*/ 0 60000 65536"/>
                  <a:gd name="T14" fmla="*/ 0 60000 65536"/>
                  <a:gd name="T15" fmla="*/ 0 w 192"/>
                  <a:gd name="T16" fmla="*/ 0 h 192"/>
                  <a:gd name="T17" fmla="*/ 192 w 192"/>
                  <a:gd name="T18" fmla="*/ 192 h 192"/>
                </a:gdLst>
                <a:ahLst/>
                <a:cxnLst>
                  <a:cxn ang="T10">
                    <a:pos x="T0" y="T1"/>
                  </a:cxn>
                  <a:cxn ang="T11">
                    <a:pos x="T2" y="T3"/>
                  </a:cxn>
                  <a:cxn ang="T12">
                    <a:pos x="T4" y="T5"/>
                  </a:cxn>
                  <a:cxn ang="T13">
                    <a:pos x="T6" y="T7"/>
                  </a:cxn>
                  <a:cxn ang="T14">
                    <a:pos x="T8" y="T9"/>
                  </a:cxn>
                </a:cxnLst>
                <a:rect l="T15" t="T16" r="T17" b="T18"/>
                <a:pathLst>
                  <a:path w="192" h="192">
                    <a:moveTo>
                      <a:pt x="0" y="192"/>
                    </a:moveTo>
                    <a:cubicBezTo>
                      <a:pt x="16" y="136"/>
                      <a:pt x="32" y="80"/>
                      <a:pt x="48" y="48"/>
                    </a:cubicBezTo>
                    <a:cubicBezTo>
                      <a:pt x="64" y="16"/>
                      <a:pt x="80" y="0"/>
                      <a:pt x="96" y="0"/>
                    </a:cubicBezTo>
                    <a:cubicBezTo>
                      <a:pt x="112" y="0"/>
                      <a:pt x="128" y="16"/>
                      <a:pt x="144" y="48"/>
                    </a:cubicBezTo>
                    <a:cubicBezTo>
                      <a:pt x="160" y="80"/>
                      <a:pt x="176" y="136"/>
                      <a:pt x="192" y="192"/>
                    </a:cubicBez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73759" name="Text Box 38"/>
            <p:cNvSpPr txBox="1">
              <a:spLocks noChangeArrowheads="1"/>
            </p:cNvSpPr>
            <p:nvPr/>
          </p:nvSpPr>
          <p:spPr bwMode="auto">
            <a:xfrm>
              <a:off x="4368" y="1535"/>
              <a:ext cx="108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rPr>
                <a:t>全波整流电压</a:t>
              </a:r>
            </a:p>
          </p:txBody>
        </p:sp>
      </p:grpSp>
      <p:sp>
        <p:nvSpPr>
          <p:cNvPr id="124967" name="Text Box 39"/>
          <p:cNvSpPr txBox="1">
            <a:spLocks noChangeArrowheads="1"/>
          </p:cNvSpPr>
          <p:nvPr/>
        </p:nvSpPr>
        <p:spPr bwMode="auto">
          <a:xfrm>
            <a:off x="4276725" y="4740275"/>
            <a:ext cx="13192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latin typeface="Times New Roman" pitchFamily="18" charset="0"/>
                <a:cs typeface="Times New Roman" pitchFamily="18" charset="0"/>
                <a:sym typeface="Symbol" pitchFamily="18" charset="2"/>
              </a:rPr>
              <a:t> </a:t>
            </a:r>
            <a:r>
              <a:rPr kumimoji="1" lang="en-US" altLang="zh-CN" sz="2400" b="1">
                <a:latin typeface="Times New Roman" pitchFamily="18" charset="0"/>
                <a:cs typeface="Times New Roman" pitchFamily="18" charset="0"/>
                <a:sym typeface="Symbol" pitchFamily="18" charset="2"/>
              </a:rPr>
              <a:t>=2</a:t>
            </a:r>
            <a:r>
              <a:rPr kumimoji="1" lang="en-US" altLang="zh-CN" sz="2400" b="1" i="1">
                <a:latin typeface="Times New Roman" pitchFamily="18" charset="0"/>
                <a:cs typeface="Times New Roman" pitchFamily="18" charset="0"/>
                <a:sym typeface="Symbol" pitchFamily="18" charset="2"/>
              </a:rPr>
              <a:t> </a:t>
            </a:r>
            <a:r>
              <a:rPr kumimoji="1" lang="en-US" altLang="zh-CN" sz="2400" b="1">
                <a:latin typeface="Times New Roman" pitchFamily="18" charset="0"/>
                <a:cs typeface="Times New Roman" pitchFamily="18" charset="0"/>
                <a:sym typeface="Symbol" pitchFamily="18" charset="2"/>
              </a:rPr>
              <a:t>/</a:t>
            </a:r>
            <a:r>
              <a:rPr kumimoji="1" lang="en-US" altLang="en-US" sz="2400" b="1" i="1">
                <a:latin typeface="Times New Roman" pitchFamily="18" charset="0"/>
                <a:cs typeface="Times New Roman" pitchFamily="18" charset="0"/>
                <a:sym typeface="Symbol" pitchFamily="18" charset="2"/>
              </a:rPr>
              <a:t>T</a:t>
            </a:r>
            <a:endParaRPr kumimoji="1" lang="en-US" altLang="zh-CN" sz="2400" b="1" i="1">
              <a:latin typeface="Times New Roman" pitchFamily="18" charset="0"/>
              <a:cs typeface="Times New Roman" pitchFamily="18" charset="0"/>
            </a:endParaRPr>
          </a:p>
        </p:txBody>
      </p:sp>
      <p:sp>
        <p:nvSpPr>
          <p:cNvPr id="124968" name="Text Box 40"/>
          <p:cNvSpPr txBox="1">
            <a:spLocks noChangeArrowheads="1"/>
          </p:cNvSpPr>
          <p:nvPr/>
        </p:nvSpPr>
        <p:spPr bwMode="auto">
          <a:xfrm>
            <a:off x="512763" y="3703638"/>
            <a:ext cx="642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a:t>1</a:t>
            </a:r>
            <a:r>
              <a:rPr kumimoji="1" lang="zh-CN" altLang="en-US"/>
              <a:t>、</a:t>
            </a:r>
          </a:p>
        </p:txBody>
      </p:sp>
      <p:graphicFrame>
        <p:nvGraphicFramePr>
          <p:cNvPr id="124969" name="Object 2"/>
          <p:cNvGraphicFramePr>
            <a:graphicFrameLocks noChangeAspect="1"/>
          </p:cNvGraphicFramePr>
          <p:nvPr>
            <p:extLst>
              <p:ext uri="{D42A27DB-BD31-4B8C-83A1-F6EECF244321}">
                <p14:modId xmlns:p14="http://schemas.microsoft.com/office/powerpoint/2010/main" val="3404302905"/>
              </p:ext>
            </p:extLst>
          </p:nvPr>
        </p:nvGraphicFramePr>
        <p:xfrm>
          <a:off x="1006475" y="3463925"/>
          <a:ext cx="4864100" cy="936625"/>
        </p:xfrm>
        <a:graphic>
          <a:graphicData uri="http://schemas.openxmlformats.org/presentationml/2006/ole">
            <mc:AlternateContent xmlns:mc="http://schemas.openxmlformats.org/markup-compatibility/2006">
              <mc:Choice xmlns:v="urn:schemas-microsoft-com:vml" Requires="v">
                <p:oleObj spid="_x0000_s74061" name="Equation" r:id="rId5" imgW="2234880" imgH="431640" progId="">
                  <p:embed/>
                </p:oleObj>
              </mc:Choice>
              <mc:Fallback>
                <p:oleObj name="Equation" r:id="rId5" imgW="2234880" imgH="431640" progId="">
                  <p:embed/>
                  <p:pic>
                    <p:nvPicPr>
                      <p:cNvPr id="0" name="Picture 2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475" y="3463925"/>
                        <a:ext cx="4864100"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4970" name="Text Box 42"/>
          <p:cNvSpPr txBox="1">
            <a:spLocks noChangeArrowheads="1"/>
          </p:cNvSpPr>
          <p:nvPr/>
        </p:nvSpPr>
        <p:spPr bwMode="auto">
          <a:xfrm>
            <a:off x="512763" y="4746625"/>
            <a:ext cx="642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a:t>2</a:t>
            </a:r>
            <a:r>
              <a:rPr kumimoji="1" lang="zh-CN" altLang="en-US"/>
              <a:t>、</a:t>
            </a:r>
          </a:p>
        </p:txBody>
      </p:sp>
      <p:grpSp>
        <p:nvGrpSpPr>
          <p:cNvPr id="8" name="Group 43"/>
          <p:cNvGrpSpPr>
            <a:grpSpLocks/>
          </p:cNvGrpSpPr>
          <p:nvPr/>
        </p:nvGrpSpPr>
        <p:grpSpPr bwMode="auto">
          <a:xfrm>
            <a:off x="6297613" y="3273425"/>
            <a:ext cx="2252662" cy="2041525"/>
            <a:chOff x="4150" y="1930"/>
            <a:chExt cx="1419" cy="1286"/>
          </a:xfrm>
        </p:grpSpPr>
        <p:sp>
          <p:nvSpPr>
            <p:cNvPr id="73746" name="Rectangle 44"/>
            <p:cNvSpPr>
              <a:spLocks noChangeArrowheads="1"/>
            </p:cNvSpPr>
            <p:nvPr/>
          </p:nvSpPr>
          <p:spPr bwMode="auto">
            <a:xfrm>
              <a:off x="4962" y="2706"/>
              <a:ext cx="96" cy="24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3747" name="Group 45"/>
            <p:cNvGrpSpPr>
              <a:grpSpLocks/>
            </p:cNvGrpSpPr>
            <p:nvPr/>
          </p:nvGrpSpPr>
          <p:grpSpPr bwMode="auto">
            <a:xfrm>
              <a:off x="4578" y="2366"/>
              <a:ext cx="56" cy="148"/>
              <a:chOff x="720" y="764"/>
              <a:chExt cx="56" cy="148"/>
            </a:xfrm>
          </p:grpSpPr>
          <p:sp>
            <p:nvSpPr>
              <p:cNvPr id="73756" name="Line 46"/>
              <p:cNvSpPr>
                <a:spLocks noChangeShapeType="1"/>
              </p:cNvSpPr>
              <p:nvPr/>
            </p:nvSpPr>
            <p:spPr bwMode="auto">
              <a:xfrm>
                <a:off x="720" y="768"/>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57" name="Line 47"/>
              <p:cNvSpPr>
                <a:spLocks noChangeShapeType="1"/>
              </p:cNvSpPr>
              <p:nvPr/>
            </p:nvSpPr>
            <p:spPr bwMode="auto">
              <a:xfrm>
                <a:off x="776" y="764"/>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3748" name="Line 48"/>
            <p:cNvSpPr>
              <a:spLocks noChangeShapeType="1"/>
            </p:cNvSpPr>
            <p:nvPr/>
          </p:nvSpPr>
          <p:spPr bwMode="auto">
            <a:xfrm flipH="1">
              <a:off x="4194" y="2418"/>
              <a:ext cx="38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49" name="Line 49"/>
            <p:cNvSpPr>
              <a:spLocks noChangeShapeType="1"/>
            </p:cNvSpPr>
            <p:nvPr/>
          </p:nvSpPr>
          <p:spPr bwMode="auto">
            <a:xfrm>
              <a:off x="4626" y="2418"/>
              <a:ext cx="76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50" name="Line 50"/>
            <p:cNvSpPr>
              <a:spLocks noChangeShapeType="1"/>
            </p:cNvSpPr>
            <p:nvPr/>
          </p:nvSpPr>
          <p:spPr bwMode="auto">
            <a:xfrm flipV="1">
              <a:off x="5010" y="2418"/>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51" name="Line 51"/>
            <p:cNvSpPr>
              <a:spLocks noChangeShapeType="1"/>
            </p:cNvSpPr>
            <p:nvPr/>
          </p:nvSpPr>
          <p:spPr bwMode="auto">
            <a:xfrm>
              <a:off x="5010" y="2946"/>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52" name="Line 52"/>
            <p:cNvSpPr>
              <a:spLocks noChangeShapeType="1"/>
            </p:cNvSpPr>
            <p:nvPr/>
          </p:nvSpPr>
          <p:spPr bwMode="auto">
            <a:xfrm>
              <a:off x="4204" y="3184"/>
              <a:ext cx="120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53" name="Oval 53"/>
            <p:cNvSpPr>
              <a:spLocks noChangeArrowheads="1"/>
            </p:cNvSpPr>
            <p:nvPr/>
          </p:nvSpPr>
          <p:spPr bwMode="auto">
            <a:xfrm>
              <a:off x="4984" y="2402"/>
              <a:ext cx="48" cy="48"/>
            </a:xfrm>
            <a:prstGeom prst="ellipse">
              <a:avLst/>
            </a:prstGeom>
            <a:solidFill>
              <a:schemeClr val="tx1"/>
            </a:solidFill>
            <a:ln w="12700" cap="sq">
              <a:solidFill>
                <a:schemeClr val="tx1"/>
              </a:solidFill>
              <a:round/>
              <a:headEnd type="none" w="sm" len="sm"/>
              <a:tailEnd type="none" w="sm" len="sm"/>
            </a:ln>
          </p:spPr>
          <p:txBody>
            <a:bodyPr wrap="none" anchor="ctr"/>
            <a:lstStyle/>
            <a:p>
              <a:endParaRPr lang="zh-CN" altLang="en-US"/>
            </a:p>
          </p:txBody>
        </p:sp>
        <p:sp>
          <p:nvSpPr>
            <p:cNvPr id="73754" name="Oval 54"/>
            <p:cNvSpPr>
              <a:spLocks noChangeArrowheads="1"/>
            </p:cNvSpPr>
            <p:nvPr/>
          </p:nvSpPr>
          <p:spPr bwMode="auto">
            <a:xfrm>
              <a:off x="4984" y="3168"/>
              <a:ext cx="48" cy="48"/>
            </a:xfrm>
            <a:prstGeom prst="ellipse">
              <a:avLst/>
            </a:prstGeom>
            <a:solidFill>
              <a:schemeClr val="tx1"/>
            </a:solidFill>
            <a:ln w="12700" cap="sq">
              <a:solidFill>
                <a:schemeClr val="tx1"/>
              </a:solidFill>
              <a:round/>
              <a:headEnd type="none" w="sm" len="sm"/>
              <a:tailEnd type="none" w="sm" len="sm"/>
            </a:ln>
          </p:spPr>
          <p:txBody>
            <a:bodyPr wrap="none" anchor="ctr"/>
            <a:lstStyle/>
            <a:p>
              <a:endParaRPr lang="zh-CN" altLang="en-US"/>
            </a:p>
          </p:txBody>
        </p:sp>
        <p:sp>
          <p:nvSpPr>
            <p:cNvPr id="73755" name="Text Box 55"/>
            <p:cNvSpPr txBox="1">
              <a:spLocks noChangeArrowheads="1"/>
            </p:cNvSpPr>
            <p:nvPr/>
          </p:nvSpPr>
          <p:spPr bwMode="auto">
            <a:xfrm>
              <a:off x="4722" y="2715"/>
              <a:ext cx="2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i="1">
                  <a:solidFill>
                    <a:schemeClr val="tx2"/>
                  </a:solidFill>
                  <a:latin typeface="Times New Roman" pitchFamily="18" charset="0"/>
                  <a:cs typeface="Times New Roman" pitchFamily="18" charset="0"/>
                </a:rPr>
                <a:t>R</a:t>
              </a:r>
            </a:p>
          </p:txBody>
        </p:sp>
        <p:graphicFrame>
          <p:nvGraphicFramePr>
            <p:cNvPr id="73733" name="Object 5"/>
            <p:cNvGraphicFramePr>
              <a:graphicFrameLocks noChangeAspect="1"/>
            </p:cNvGraphicFramePr>
            <p:nvPr/>
          </p:nvGraphicFramePr>
          <p:xfrm>
            <a:off x="4469" y="1930"/>
            <a:ext cx="420" cy="422"/>
          </p:xfrm>
          <a:graphic>
            <a:graphicData uri="http://schemas.openxmlformats.org/presentationml/2006/ole">
              <mc:AlternateContent xmlns:mc="http://schemas.openxmlformats.org/markup-compatibility/2006">
                <mc:Choice xmlns:v="urn:schemas-microsoft-com:vml" Requires="v">
                  <p:oleObj spid="_x0000_s74062" name="Equation" r:id="rId7" imgW="546480" imgH="545760" progId="">
                    <p:embed/>
                  </p:oleObj>
                </mc:Choice>
                <mc:Fallback>
                  <p:oleObj name="Equation" r:id="rId7" imgW="546480" imgH="545760" progId="">
                    <p:embed/>
                    <p:pic>
                      <p:nvPicPr>
                        <p:cNvPr id="0" name="Picture 2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9" y="1930"/>
                          <a:ext cx="420" cy="4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34" name="Object 6"/>
            <p:cNvGraphicFramePr>
              <a:graphicFrameLocks noChangeAspect="1"/>
            </p:cNvGraphicFramePr>
            <p:nvPr/>
          </p:nvGraphicFramePr>
          <p:xfrm>
            <a:off x="4150" y="2515"/>
            <a:ext cx="218" cy="591"/>
          </p:xfrm>
          <a:graphic>
            <a:graphicData uri="http://schemas.openxmlformats.org/presentationml/2006/ole">
              <mc:AlternateContent xmlns:mc="http://schemas.openxmlformats.org/markup-compatibility/2006">
                <mc:Choice xmlns:v="urn:schemas-microsoft-com:vml" Requires="v">
                  <p:oleObj spid="_x0000_s74063" name="Equation" r:id="rId9" imgW="279720" imgH="761400" progId="">
                    <p:embed/>
                  </p:oleObj>
                </mc:Choice>
                <mc:Fallback>
                  <p:oleObj name="Equation" r:id="rId9" imgW="279720" imgH="761400" progId="">
                    <p:embed/>
                    <p:pic>
                      <p:nvPicPr>
                        <p:cNvPr id="0" name="Picture 28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0" y="2515"/>
                          <a:ext cx="218" cy="5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35" name="Object 7"/>
            <p:cNvGraphicFramePr>
              <a:graphicFrameLocks noChangeAspect="1"/>
            </p:cNvGraphicFramePr>
            <p:nvPr/>
          </p:nvGraphicFramePr>
          <p:xfrm>
            <a:off x="5313" y="2523"/>
            <a:ext cx="256" cy="588"/>
          </p:xfrm>
          <a:graphic>
            <a:graphicData uri="http://schemas.openxmlformats.org/presentationml/2006/ole">
              <mc:AlternateContent xmlns:mc="http://schemas.openxmlformats.org/markup-compatibility/2006">
                <mc:Choice xmlns:v="urn:schemas-microsoft-com:vml" Requires="v">
                  <p:oleObj spid="_x0000_s74064" name="Equation" r:id="rId11" imgW="330480" imgH="761400" progId="">
                    <p:embed/>
                  </p:oleObj>
                </mc:Choice>
                <mc:Fallback>
                  <p:oleObj name="Equation" r:id="rId11" imgW="330480" imgH="761400" progId="">
                    <p:embed/>
                    <p:pic>
                      <p:nvPicPr>
                        <p:cNvPr id="0" name="Picture 28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13" y="2523"/>
                          <a:ext cx="256" cy="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24989" name="Object 3"/>
          <p:cNvGraphicFramePr>
            <a:graphicFrameLocks noChangeAspect="1"/>
          </p:cNvGraphicFramePr>
          <p:nvPr>
            <p:extLst>
              <p:ext uri="{D42A27DB-BD31-4B8C-83A1-F6EECF244321}">
                <p14:modId xmlns:p14="http://schemas.microsoft.com/office/powerpoint/2010/main" val="1012697279"/>
              </p:ext>
            </p:extLst>
          </p:nvPr>
        </p:nvGraphicFramePr>
        <p:xfrm>
          <a:off x="1135063" y="4551363"/>
          <a:ext cx="2733675" cy="903287"/>
        </p:xfrm>
        <a:graphic>
          <a:graphicData uri="http://schemas.openxmlformats.org/presentationml/2006/ole">
            <mc:AlternateContent xmlns:mc="http://schemas.openxmlformats.org/markup-compatibility/2006">
              <mc:Choice xmlns:v="urn:schemas-microsoft-com:vml" Requires="v">
                <p:oleObj spid="_x0000_s74065" name="Equation" r:id="rId13" imgW="1269720" imgH="419040" progId="">
                  <p:embed/>
                </p:oleObj>
              </mc:Choice>
              <mc:Fallback>
                <p:oleObj name="Equation" r:id="rId13" imgW="1269720" imgH="419040" progId="">
                  <p:embed/>
                  <p:pic>
                    <p:nvPicPr>
                      <p:cNvPr id="0" name="Picture 28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35063" y="4551363"/>
                        <a:ext cx="2733675" cy="903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4991" name="Object 4"/>
          <p:cNvGraphicFramePr>
            <a:graphicFrameLocks noChangeAspect="1"/>
          </p:cNvGraphicFramePr>
          <p:nvPr>
            <p:extLst>
              <p:ext uri="{D42A27DB-BD31-4B8C-83A1-F6EECF244321}">
                <p14:modId xmlns:p14="http://schemas.microsoft.com/office/powerpoint/2010/main" val="1632604784"/>
              </p:ext>
            </p:extLst>
          </p:nvPr>
        </p:nvGraphicFramePr>
        <p:xfrm>
          <a:off x="2119313" y="5445224"/>
          <a:ext cx="4872037" cy="996950"/>
        </p:xfrm>
        <a:graphic>
          <a:graphicData uri="http://schemas.openxmlformats.org/presentationml/2006/ole">
            <mc:AlternateContent xmlns:mc="http://schemas.openxmlformats.org/markup-compatibility/2006">
              <mc:Choice xmlns:v="urn:schemas-microsoft-com:vml" Requires="v">
                <p:oleObj spid="_x0000_s74066" name="Equation" r:id="rId15" imgW="2298600" imgH="469800" progId="">
                  <p:embed/>
                </p:oleObj>
              </mc:Choice>
              <mc:Fallback>
                <p:oleObj name="Equation" r:id="rId15" imgW="2298600" imgH="469800" progId="">
                  <p:embed/>
                  <p:pic>
                    <p:nvPicPr>
                      <p:cNvPr id="0" name="Picture 28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19313" y="5445224"/>
                        <a:ext cx="4872037" cy="99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4994" name="Text Box 66"/>
          <p:cNvSpPr txBox="1">
            <a:spLocks noChangeArrowheads="1"/>
          </p:cNvSpPr>
          <p:nvPr/>
        </p:nvSpPr>
        <p:spPr bwMode="auto">
          <a:xfrm>
            <a:off x="8013700" y="6518275"/>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a:t>
            </a:r>
          </a:p>
        </p:txBody>
      </p:sp>
      <p:sp>
        <p:nvSpPr>
          <p:cNvPr id="7" name="灯片编号占位符 6"/>
          <p:cNvSpPr>
            <a:spLocks noGrp="1"/>
          </p:cNvSpPr>
          <p:nvPr>
            <p:ph type="sldNum" sz="quarter" idx="10"/>
          </p:nvPr>
        </p:nvSpPr>
        <p:spPr/>
        <p:txBody>
          <a:bodyPr/>
          <a:lstStyle/>
          <a:p>
            <a:pPr>
              <a:defRPr/>
            </a:pPr>
            <a:fld id="{E4DCDFD6-397A-4776-9F04-AECACB83C822}" type="slidenum">
              <a:rPr lang="zh-CN" altLang="en-US" smtClean="0"/>
              <a:pPr>
                <a:defRPr/>
              </a:pPr>
              <a:t>150</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1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Right)">
                                      <p:cBhvr>
                                        <p:cTn id="11" dur="500"/>
                                        <p:tgtEl>
                                          <p:spTgt spid="5"/>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iterate type="lt">
                                    <p:tmPct val="100000"/>
                                  </p:iterate>
                                  <p:childTnLst>
                                    <p:set>
                                      <p:cBhvr>
                                        <p:cTn id="14" dur="1" fill="hold">
                                          <p:stCondLst>
                                            <p:cond delay="0"/>
                                          </p:stCondLst>
                                        </p:cTn>
                                        <p:tgtEl>
                                          <p:spTgt spid="124968"/>
                                        </p:tgtEl>
                                        <p:attrNameLst>
                                          <p:attrName>style.visibility</p:attrName>
                                        </p:attrNameLst>
                                      </p:cBhvr>
                                      <p:to>
                                        <p:strVal val="visible"/>
                                      </p:to>
                                    </p:set>
                                    <p:animEffect transition="in" filter="wipe(left)">
                                      <p:cBhvr>
                                        <p:cTn id="15" dur="75"/>
                                        <p:tgtEl>
                                          <p:spTgt spid="124968"/>
                                        </p:tgtEl>
                                      </p:cBhvr>
                                    </p:animEffect>
                                  </p:childTnLst>
                                </p:cTn>
                              </p:par>
                            </p:childTnLst>
                          </p:cTn>
                        </p:par>
                        <p:par>
                          <p:cTn id="16" fill="hold" nodeType="afterGroup">
                            <p:stCondLst>
                              <p:cond delay="1150"/>
                            </p:stCondLst>
                            <p:childTnLst>
                              <p:par>
                                <p:cTn id="17" presetID="22" presetClass="entr" presetSubtype="8" fill="hold" nodeType="afterEffect">
                                  <p:stCondLst>
                                    <p:cond delay="0"/>
                                  </p:stCondLst>
                                  <p:childTnLst>
                                    <p:set>
                                      <p:cBhvr>
                                        <p:cTn id="18" dur="1" fill="hold">
                                          <p:stCondLst>
                                            <p:cond delay="0"/>
                                          </p:stCondLst>
                                        </p:cTn>
                                        <p:tgtEl>
                                          <p:spTgt spid="124969"/>
                                        </p:tgtEl>
                                        <p:attrNameLst>
                                          <p:attrName>style.visibility</p:attrName>
                                        </p:attrNameLst>
                                      </p:cBhvr>
                                      <p:to>
                                        <p:strVal val="visible"/>
                                      </p:to>
                                    </p:set>
                                    <p:animEffect transition="in" filter="wipe(left)">
                                      <p:cBhvr>
                                        <p:cTn id="19" dur="500"/>
                                        <p:tgtEl>
                                          <p:spTgt spid="12496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iterate type="lt">
                                    <p:tmPct val="100000"/>
                                  </p:iterate>
                                  <p:childTnLst>
                                    <p:set>
                                      <p:cBhvr>
                                        <p:cTn id="23" dur="1" fill="hold">
                                          <p:stCondLst>
                                            <p:cond delay="0"/>
                                          </p:stCondLst>
                                        </p:cTn>
                                        <p:tgtEl>
                                          <p:spTgt spid="124970"/>
                                        </p:tgtEl>
                                        <p:attrNameLst>
                                          <p:attrName>style.visibility</p:attrName>
                                        </p:attrNameLst>
                                      </p:cBhvr>
                                      <p:to>
                                        <p:strVal val="visible"/>
                                      </p:to>
                                    </p:set>
                                    <p:animEffect transition="in" filter="wipe(left)">
                                      <p:cBhvr>
                                        <p:cTn id="24" dur="75"/>
                                        <p:tgtEl>
                                          <p:spTgt spid="124970"/>
                                        </p:tgtEl>
                                      </p:cBhvr>
                                    </p:animEffect>
                                  </p:childTnLst>
                                </p:cTn>
                              </p:par>
                            </p:childTnLst>
                          </p:cTn>
                        </p:par>
                        <p:par>
                          <p:cTn id="25" fill="hold" nodeType="afterGroup">
                            <p:stCondLst>
                              <p:cond delay="150"/>
                            </p:stCondLst>
                            <p:childTnLst>
                              <p:par>
                                <p:cTn id="26" presetID="12" presetClass="entr" presetSubtype="2"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slide(fromRight)">
                                      <p:cBhvr>
                                        <p:cTn id="28" dur="500"/>
                                        <p:tgtEl>
                                          <p:spTgt spid="8"/>
                                        </p:tgtEl>
                                      </p:cBhvr>
                                    </p:animEffect>
                                  </p:childTnLst>
                                </p:cTn>
                              </p:par>
                            </p:childTnLst>
                          </p:cTn>
                        </p:par>
                        <p:par>
                          <p:cTn id="29" fill="hold" nodeType="afterGroup">
                            <p:stCondLst>
                              <p:cond delay="650"/>
                            </p:stCondLst>
                            <p:childTnLst>
                              <p:par>
                                <p:cTn id="30" presetID="22" presetClass="entr" presetSubtype="8" fill="hold" nodeType="afterEffect">
                                  <p:stCondLst>
                                    <p:cond delay="0"/>
                                  </p:stCondLst>
                                  <p:childTnLst>
                                    <p:set>
                                      <p:cBhvr>
                                        <p:cTn id="31" dur="1" fill="hold">
                                          <p:stCondLst>
                                            <p:cond delay="0"/>
                                          </p:stCondLst>
                                        </p:cTn>
                                        <p:tgtEl>
                                          <p:spTgt spid="124989"/>
                                        </p:tgtEl>
                                        <p:attrNameLst>
                                          <p:attrName>style.visibility</p:attrName>
                                        </p:attrNameLst>
                                      </p:cBhvr>
                                      <p:to>
                                        <p:strVal val="visible"/>
                                      </p:to>
                                    </p:set>
                                    <p:animEffect transition="in" filter="wipe(left)">
                                      <p:cBhvr>
                                        <p:cTn id="32" dur="500"/>
                                        <p:tgtEl>
                                          <p:spTgt spid="124989"/>
                                        </p:tgtEl>
                                      </p:cBhvr>
                                    </p:animEffect>
                                  </p:childTnLst>
                                </p:cTn>
                              </p:par>
                            </p:childTnLst>
                          </p:cTn>
                        </p:par>
                        <p:par>
                          <p:cTn id="33" fill="hold" nodeType="afterGroup">
                            <p:stCondLst>
                              <p:cond delay="1150"/>
                            </p:stCondLst>
                            <p:childTnLst>
                              <p:par>
                                <p:cTn id="34" presetID="22" presetClass="entr" presetSubtype="8" fill="hold" grpId="0" nodeType="afterEffect">
                                  <p:stCondLst>
                                    <p:cond delay="0"/>
                                  </p:stCondLst>
                                  <p:iterate type="lt">
                                    <p:tmPct val="100000"/>
                                  </p:iterate>
                                  <p:childTnLst>
                                    <p:set>
                                      <p:cBhvr>
                                        <p:cTn id="35" dur="1" fill="hold">
                                          <p:stCondLst>
                                            <p:cond delay="0"/>
                                          </p:stCondLst>
                                        </p:cTn>
                                        <p:tgtEl>
                                          <p:spTgt spid="124967"/>
                                        </p:tgtEl>
                                        <p:attrNameLst>
                                          <p:attrName>style.visibility</p:attrName>
                                        </p:attrNameLst>
                                      </p:cBhvr>
                                      <p:to>
                                        <p:strVal val="visible"/>
                                      </p:to>
                                    </p:set>
                                    <p:animEffect transition="in" filter="wipe(left)">
                                      <p:cBhvr>
                                        <p:cTn id="36" dur="75"/>
                                        <p:tgtEl>
                                          <p:spTgt spid="124967"/>
                                        </p:tgtEl>
                                      </p:cBhvr>
                                    </p:animEffect>
                                  </p:childTnLst>
                                </p:cTn>
                              </p:par>
                            </p:childTnLst>
                          </p:cTn>
                        </p:par>
                        <p:par>
                          <p:cTn id="37" fill="hold" nodeType="afterGroup">
                            <p:stCondLst>
                              <p:cond delay="1600"/>
                            </p:stCondLst>
                            <p:childTnLst>
                              <p:par>
                                <p:cTn id="38" presetID="22" presetClass="entr" presetSubtype="8" fill="hold" nodeType="afterEffect">
                                  <p:stCondLst>
                                    <p:cond delay="0"/>
                                  </p:stCondLst>
                                  <p:childTnLst>
                                    <p:set>
                                      <p:cBhvr>
                                        <p:cTn id="39" dur="1" fill="hold">
                                          <p:stCondLst>
                                            <p:cond delay="0"/>
                                          </p:stCondLst>
                                        </p:cTn>
                                        <p:tgtEl>
                                          <p:spTgt spid="124991"/>
                                        </p:tgtEl>
                                        <p:attrNameLst>
                                          <p:attrName>style.visibility</p:attrName>
                                        </p:attrNameLst>
                                      </p:cBhvr>
                                      <p:to>
                                        <p:strVal val="visible"/>
                                      </p:to>
                                    </p:set>
                                    <p:animEffect transition="in" filter="wipe(left)">
                                      <p:cBhvr>
                                        <p:cTn id="40" dur="500"/>
                                        <p:tgtEl>
                                          <p:spTgt spid="124991"/>
                                        </p:tgtEl>
                                      </p:cBhvr>
                                    </p:animEffect>
                                  </p:childTnLst>
                                </p:cTn>
                              </p:par>
                            </p:childTnLst>
                          </p:cTn>
                        </p:par>
                        <p:par>
                          <p:cTn id="41" fill="hold" nodeType="afterGroup">
                            <p:stCondLst>
                              <p:cond delay="2100"/>
                            </p:stCondLst>
                            <p:childTnLst>
                              <p:par>
                                <p:cTn id="42" presetID="22" presetClass="entr" presetSubtype="8" fill="hold" grpId="0" nodeType="afterEffect">
                                  <p:stCondLst>
                                    <p:cond delay="0"/>
                                  </p:stCondLst>
                                  <p:iterate type="lt">
                                    <p:tmPct val="100000"/>
                                  </p:iterate>
                                  <p:childTnLst>
                                    <p:set>
                                      <p:cBhvr>
                                        <p:cTn id="43" dur="1" fill="hold">
                                          <p:stCondLst>
                                            <p:cond delay="0"/>
                                          </p:stCondLst>
                                        </p:cTn>
                                        <p:tgtEl>
                                          <p:spTgt spid="124994"/>
                                        </p:tgtEl>
                                        <p:attrNameLst>
                                          <p:attrName>style.visibility</p:attrName>
                                        </p:attrNameLst>
                                      </p:cBhvr>
                                      <p:to>
                                        <p:strVal val="visible"/>
                                      </p:to>
                                    </p:set>
                                    <p:animEffect transition="in" filter="wipe(left)">
                                      <p:cBhvr>
                                        <p:cTn id="44" dur="75"/>
                                        <p:tgtEl>
                                          <p:spTgt spid="124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67" grpId="0" autoUpdateAnimBg="0"/>
      <p:bldP spid="124968" grpId="0" autoUpdateAnimBg="0"/>
      <p:bldP spid="124970" grpId="0" autoUpdateAnimBg="0"/>
      <p:bldP spid="124994" grpId="0"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Rectangle 2"/>
          <p:cNvSpPr>
            <a:spLocks noGrp="1" noChangeArrowheads="1"/>
          </p:cNvSpPr>
          <p:nvPr>
            <p:ph type="title"/>
          </p:nvPr>
        </p:nvSpPr>
        <p:spPr/>
        <p:txBody>
          <a:bodyPr/>
          <a:lstStyle/>
          <a:p>
            <a:r>
              <a:rPr lang="en-US" altLang="zh-CN" sz="3200" smtClean="0">
                <a:ea typeface="宋体" charset="-122"/>
              </a:rPr>
              <a:t>3.7.4 </a:t>
            </a:r>
            <a:r>
              <a:rPr lang="zh-CN" altLang="en-US" sz="3200" smtClean="0">
                <a:ea typeface="宋体" charset="-122"/>
              </a:rPr>
              <a:t>非正弦周期交流电路的计算（</a:t>
            </a:r>
            <a:r>
              <a:rPr lang="zh-CN" altLang="en-US" sz="3200" smtClean="0">
                <a:ea typeface="楷体_GB2312" pitchFamily="49" charset="-122"/>
              </a:rPr>
              <a:t>续</a:t>
            </a:r>
            <a:r>
              <a:rPr lang="en-US" altLang="zh-CN" sz="3200" smtClean="0">
                <a:ea typeface="楷体_GB2312" pitchFamily="49" charset="-122"/>
              </a:rPr>
              <a:t>5</a:t>
            </a:r>
            <a:r>
              <a:rPr lang="zh-CN" altLang="en-US" sz="3200" smtClean="0">
                <a:ea typeface="楷体_GB2312" pitchFamily="49" charset="-122"/>
              </a:rPr>
              <a:t>）</a:t>
            </a:r>
            <a:endParaRPr lang="en-US" altLang="zh-CN" sz="3200" smtClean="0">
              <a:ea typeface="楷体_GB2312" pitchFamily="49" charset="-122"/>
            </a:endParaRPr>
          </a:p>
        </p:txBody>
      </p:sp>
      <p:sp>
        <p:nvSpPr>
          <p:cNvPr id="125956" name="Text Box 4"/>
          <p:cNvSpPr txBox="1">
            <a:spLocks noChangeArrowheads="1"/>
          </p:cNvSpPr>
          <p:nvPr/>
        </p:nvSpPr>
        <p:spPr bwMode="auto">
          <a:xfrm>
            <a:off x="323528" y="908720"/>
            <a:ext cx="663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dirty="0">
                <a:solidFill>
                  <a:schemeClr val="tx2"/>
                </a:solidFill>
                <a:latin typeface="Times New Roman" pitchFamily="18" charset="0"/>
                <a:cs typeface="Times New Roman" pitchFamily="18" charset="0"/>
              </a:rPr>
              <a:t>3</a:t>
            </a:r>
            <a:r>
              <a:rPr kumimoji="1" lang="zh-CN" altLang="en-US" sz="2400" b="1" dirty="0">
                <a:solidFill>
                  <a:schemeClr val="tx2"/>
                </a:solidFill>
                <a:latin typeface="Times New Roman" pitchFamily="18" charset="0"/>
                <a:cs typeface="Times New Roman" pitchFamily="18" charset="0"/>
              </a:rPr>
              <a:t>、</a:t>
            </a:r>
          </a:p>
        </p:txBody>
      </p:sp>
      <p:graphicFrame>
        <p:nvGraphicFramePr>
          <p:cNvPr id="125957" name="Object 2"/>
          <p:cNvGraphicFramePr>
            <a:graphicFrameLocks noChangeAspect="1"/>
          </p:cNvGraphicFramePr>
          <p:nvPr>
            <p:extLst>
              <p:ext uri="{D42A27DB-BD31-4B8C-83A1-F6EECF244321}">
                <p14:modId xmlns:p14="http://schemas.microsoft.com/office/powerpoint/2010/main" val="1367689901"/>
              </p:ext>
            </p:extLst>
          </p:nvPr>
        </p:nvGraphicFramePr>
        <p:xfrm>
          <a:off x="927100" y="938213"/>
          <a:ext cx="1089025" cy="501650"/>
        </p:xfrm>
        <a:graphic>
          <a:graphicData uri="http://schemas.openxmlformats.org/presentationml/2006/ole">
            <mc:AlternateContent xmlns:mc="http://schemas.openxmlformats.org/markup-compatibility/2006">
              <mc:Choice xmlns:v="urn:schemas-microsoft-com:vml" Requires="v">
                <p:oleObj spid="_x0000_s74918" name="Equation" r:id="rId3" imgW="495000" imgH="228600" progId="">
                  <p:embed/>
                </p:oleObj>
              </mc:Choice>
              <mc:Fallback>
                <p:oleObj name="Equation" r:id="rId3" imgW="495000" imgH="228600" progId="">
                  <p:embed/>
                  <p:pic>
                    <p:nvPicPr>
                      <p:cNvPr id="0" name="Picture 1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100" y="938213"/>
                        <a:ext cx="1089025"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958" name="Object 3"/>
          <p:cNvGraphicFramePr>
            <a:graphicFrameLocks noChangeAspect="1"/>
          </p:cNvGraphicFramePr>
          <p:nvPr>
            <p:extLst>
              <p:ext uri="{D42A27DB-BD31-4B8C-83A1-F6EECF244321}">
                <p14:modId xmlns:p14="http://schemas.microsoft.com/office/powerpoint/2010/main" val="1560360778"/>
              </p:ext>
            </p:extLst>
          </p:nvPr>
        </p:nvGraphicFramePr>
        <p:xfrm>
          <a:off x="1004566" y="1400845"/>
          <a:ext cx="7058025" cy="974725"/>
        </p:xfrm>
        <a:graphic>
          <a:graphicData uri="http://schemas.openxmlformats.org/presentationml/2006/ole">
            <mc:AlternateContent xmlns:mc="http://schemas.openxmlformats.org/markup-compatibility/2006">
              <mc:Choice xmlns:v="urn:schemas-microsoft-com:vml" Requires="v">
                <p:oleObj spid="_x0000_s74919" name="Equation" r:id="rId5" imgW="3403440" imgH="469800" progId="">
                  <p:embed/>
                </p:oleObj>
              </mc:Choice>
              <mc:Fallback>
                <p:oleObj name="Equation" r:id="rId5" imgW="3403440" imgH="469800" progId="">
                  <p:embed/>
                  <p:pic>
                    <p:nvPicPr>
                      <p:cNvPr id="0" name="Picture 1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4566" y="1400845"/>
                        <a:ext cx="7058025" cy="97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5959" name="Text Box 7"/>
          <p:cNvSpPr txBox="1">
            <a:spLocks noChangeArrowheads="1"/>
          </p:cNvSpPr>
          <p:nvPr/>
        </p:nvSpPr>
        <p:spPr bwMode="auto">
          <a:xfrm>
            <a:off x="323528" y="4150395"/>
            <a:ext cx="2203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chemeClr val="tx2"/>
                </a:solidFill>
                <a:latin typeface="Times New Roman" pitchFamily="18" charset="0"/>
                <a:cs typeface="Times New Roman" pitchFamily="18" charset="0"/>
              </a:rPr>
              <a:t>4</a:t>
            </a:r>
            <a:r>
              <a:rPr kumimoji="1" lang="zh-CN" altLang="en-US" sz="2400" b="1">
                <a:solidFill>
                  <a:schemeClr val="tx2"/>
                </a:solidFill>
                <a:latin typeface="Times New Roman" pitchFamily="18" charset="0"/>
                <a:cs typeface="Times New Roman" pitchFamily="18" charset="0"/>
              </a:rPr>
              <a:t>、时间域叠加</a:t>
            </a:r>
          </a:p>
        </p:txBody>
      </p:sp>
      <p:graphicFrame>
        <p:nvGraphicFramePr>
          <p:cNvPr id="125960" name="Object 4"/>
          <p:cNvGraphicFramePr>
            <a:graphicFrameLocks noChangeAspect="1"/>
          </p:cNvGraphicFramePr>
          <p:nvPr>
            <p:extLst>
              <p:ext uri="{D42A27DB-BD31-4B8C-83A1-F6EECF244321}">
                <p14:modId xmlns:p14="http://schemas.microsoft.com/office/powerpoint/2010/main" val="1725382480"/>
              </p:ext>
            </p:extLst>
          </p:nvPr>
        </p:nvGraphicFramePr>
        <p:xfrm>
          <a:off x="925191" y="2462883"/>
          <a:ext cx="7585075" cy="973137"/>
        </p:xfrm>
        <a:graphic>
          <a:graphicData uri="http://schemas.openxmlformats.org/presentationml/2006/ole">
            <mc:AlternateContent xmlns:mc="http://schemas.openxmlformats.org/markup-compatibility/2006">
              <mc:Choice xmlns:v="urn:schemas-microsoft-com:vml" Requires="v">
                <p:oleObj spid="_x0000_s74920" name="Equation" r:id="rId7" imgW="3657600" imgH="469800" progId="">
                  <p:embed/>
                </p:oleObj>
              </mc:Choice>
              <mc:Fallback>
                <p:oleObj name="Equation" r:id="rId7" imgW="3657600" imgH="469800" progId="">
                  <p:embed/>
                  <p:pic>
                    <p:nvPicPr>
                      <p:cNvPr id="0" name="Picture 1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5191" y="2462883"/>
                        <a:ext cx="7585075" cy="973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5961" name="Text Box 9"/>
          <p:cNvSpPr txBox="1">
            <a:spLocks noChangeArrowheads="1"/>
          </p:cNvSpPr>
          <p:nvPr/>
        </p:nvSpPr>
        <p:spPr bwMode="auto">
          <a:xfrm>
            <a:off x="1080766" y="3547145"/>
            <a:ext cx="61118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vert="eaVert"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800"/>
              <a:t>…</a:t>
            </a:r>
          </a:p>
        </p:txBody>
      </p:sp>
      <p:graphicFrame>
        <p:nvGraphicFramePr>
          <p:cNvPr id="125962" name="Object 5"/>
          <p:cNvGraphicFramePr>
            <a:graphicFrameLocks noChangeAspect="1"/>
          </p:cNvGraphicFramePr>
          <p:nvPr>
            <p:extLst>
              <p:ext uri="{D42A27DB-BD31-4B8C-83A1-F6EECF244321}">
                <p14:modId xmlns:p14="http://schemas.microsoft.com/office/powerpoint/2010/main" val="311296706"/>
              </p:ext>
            </p:extLst>
          </p:nvPr>
        </p:nvGraphicFramePr>
        <p:xfrm>
          <a:off x="1130300" y="4843463"/>
          <a:ext cx="4960938" cy="595312"/>
        </p:xfrm>
        <a:graphic>
          <a:graphicData uri="http://schemas.openxmlformats.org/presentationml/2006/ole">
            <mc:AlternateContent xmlns:mc="http://schemas.openxmlformats.org/markup-compatibility/2006">
              <mc:Choice xmlns:v="urn:schemas-microsoft-com:vml" Requires="v">
                <p:oleObj spid="_x0000_s74921" name="Equation" r:id="rId9" imgW="1904760" imgH="228600" progId="">
                  <p:embed/>
                </p:oleObj>
              </mc:Choice>
              <mc:Fallback>
                <p:oleObj name="Equation" r:id="rId9" imgW="1904760" imgH="228600" progId="">
                  <p:embed/>
                  <p:pic>
                    <p:nvPicPr>
                      <p:cNvPr id="0" name="Picture 1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0300" y="4843463"/>
                        <a:ext cx="4960938" cy="595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151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125956"/>
                                        </p:tgtEl>
                                        <p:attrNameLst>
                                          <p:attrName>style.visibility</p:attrName>
                                        </p:attrNameLst>
                                      </p:cBhvr>
                                      <p:to>
                                        <p:strVal val="visible"/>
                                      </p:to>
                                    </p:set>
                                    <p:animEffect transition="in" filter="wipe(left)">
                                      <p:cBhvr>
                                        <p:cTn id="7" dur="75"/>
                                        <p:tgtEl>
                                          <p:spTgt spid="125956"/>
                                        </p:tgtEl>
                                      </p:cBhvr>
                                    </p:animEffect>
                                  </p:childTnLst>
                                </p:cTn>
                              </p:par>
                            </p:childTnLst>
                          </p:cTn>
                        </p:par>
                        <p:par>
                          <p:cTn id="8" fill="hold" nodeType="afterGroup">
                            <p:stCondLst>
                              <p:cond delay="150"/>
                            </p:stCondLst>
                            <p:childTnLst>
                              <p:par>
                                <p:cTn id="9" presetID="22" presetClass="entr" presetSubtype="8" fill="hold" nodeType="afterEffect">
                                  <p:stCondLst>
                                    <p:cond delay="0"/>
                                  </p:stCondLst>
                                  <p:childTnLst>
                                    <p:set>
                                      <p:cBhvr>
                                        <p:cTn id="10" dur="1" fill="hold">
                                          <p:stCondLst>
                                            <p:cond delay="0"/>
                                          </p:stCondLst>
                                        </p:cTn>
                                        <p:tgtEl>
                                          <p:spTgt spid="125957"/>
                                        </p:tgtEl>
                                        <p:attrNameLst>
                                          <p:attrName>style.visibility</p:attrName>
                                        </p:attrNameLst>
                                      </p:cBhvr>
                                      <p:to>
                                        <p:strVal val="visible"/>
                                      </p:to>
                                    </p:set>
                                    <p:animEffect transition="in" filter="wipe(left)">
                                      <p:cBhvr>
                                        <p:cTn id="11" dur="500"/>
                                        <p:tgtEl>
                                          <p:spTgt spid="125957"/>
                                        </p:tgtEl>
                                      </p:cBhvr>
                                    </p:animEffect>
                                  </p:childTnLst>
                                </p:cTn>
                              </p:par>
                            </p:childTnLst>
                          </p:cTn>
                        </p:par>
                        <p:par>
                          <p:cTn id="12" fill="hold" nodeType="afterGroup">
                            <p:stCondLst>
                              <p:cond delay="650"/>
                            </p:stCondLst>
                            <p:childTnLst>
                              <p:par>
                                <p:cTn id="13" presetID="22" presetClass="entr" presetSubtype="8" fill="hold" nodeType="afterEffect">
                                  <p:stCondLst>
                                    <p:cond delay="0"/>
                                  </p:stCondLst>
                                  <p:childTnLst>
                                    <p:set>
                                      <p:cBhvr>
                                        <p:cTn id="14" dur="1" fill="hold">
                                          <p:stCondLst>
                                            <p:cond delay="0"/>
                                          </p:stCondLst>
                                        </p:cTn>
                                        <p:tgtEl>
                                          <p:spTgt spid="125958"/>
                                        </p:tgtEl>
                                        <p:attrNameLst>
                                          <p:attrName>style.visibility</p:attrName>
                                        </p:attrNameLst>
                                      </p:cBhvr>
                                      <p:to>
                                        <p:strVal val="visible"/>
                                      </p:to>
                                    </p:set>
                                    <p:animEffect transition="in" filter="wipe(left)">
                                      <p:cBhvr>
                                        <p:cTn id="15" dur="500"/>
                                        <p:tgtEl>
                                          <p:spTgt spid="125958"/>
                                        </p:tgtEl>
                                      </p:cBhvr>
                                    </p:animEffect>
                                  </p:childTnLst>
                                </p:cTn>
                              </p:par>
                            </p:childTnLst>
                          </p:cTn>
                        </p:par>
                        <p:par>
                          <p:cTn id="16" fill="hold" nodeType="afterGroup">
                            <p:stCondLst>
                              <p:cond delay="1150"/>
                            </p:stCondLst>
                            <p:childTnLst>
                              <p:par>
                                <p:cTn id="17" presetID="22" presetClass="entr" presetSubtype="8" fill="hold" nodeType="afterEffect">
                                  <p:stCondLst>
                                    <p:cond delay="0"/>
                                  </p:stCondLst>
                                  <p:childTnLst>
                                    <p:set>
                                      <p:cBhvr>
                                        <p:cTn id="18" dur="1" fill="hold">
                                          <p:stCondLst>
                                            <p:cond delay="0"/>
                                          </p:stCondLst>
                                        </p:cTn>
                                        <p:tgtEl>
                                          <p:spTgt spid="125960"/>
                                        </p:tgtEl>
                                        <p:attrNameLst>
                                          <p:attrName>style.visibility</p:attrName>
                                        </p:attrNameLst>
                                      </p:cBhvr>
                                      <p:to>
                                        <p:strVal val="visible"/>
                                      </p:to>
                                    </p:set>
                                    <p:animEffect transition="in" filter="wipe(left)">
                                      <p:cBhvr>
                                        <p:cTn id="19" dur="500"/>
                                        <p:tgtEl>
                                          <p:spTgt spid="125960"/>
                                        </p:tgtEl>
                                      </p:cBhvr>
                                    </p:animEffect>
                                  </p:childTnLst>
                                </p:cTn>
                              </p:par>
                            </p:childTnLst>
                          </p:cTn>
                        </p:par>
                        <p:par>
                          <p:cTn id="20" fill="hold" nodeType="afterGroup">
                            <p:stCondLst>
                              <p:cond delay="1650"/>
                            </p:stCondLst>
                            <p:childTnLst>
                              <p:par>
                                <p:cTn id="21" presetID="22" presetClass="entr" presetSubtype="1" fill="hold" grpId="0" nodeType="afterEffect">
                                  <p:stCondLst>
                                    <p:cond delay="0"/>
                                  </p:stCondLst>
                                  <p:childTnLst>
                                    <p:set>
                                      <p:cBhvr>
                                        <p:cTn id="22" dur="1" fill="hold">
                                          <p:stCondLst>
                                            <p:cond delay="0"/>
                                          </p:stCondLst>
                                        </p:cTn>
                                        <p:tgtEl>
                                          <p:spTgt spid="125961"/>
                                        </p:tgtEl>
                                        <p:attrNameLst>
                                          <p:attrName>style.visibility</p:attrName>
                                        </p:attrNameLst>
                                      </p:cBhvr>
                                      <p:to>
                                        <p:strVal val="visible"/>
                                      </p:to>
                                    </p:set>
                                    <p:animEffect transition="in" filter="wipe(up)">
                                      <p:cBhvr>
                                        <p:cTn id="23" dur="500"/>
                                        <p:tgtEl>
                                          <p:spTgt spid="12596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iterate type="lt">
                                    <p:tmPct val="100000"/>
                                  </p:iterate>
                                  <p:childTnLst>
                                    <p:set>
                                      <p:cBhvr>
                                        <p:cTn id="27" dur="1" fill="hold">
                                          <p:stCondLst>
                                            <p:cond delay="0"/>
                                          </p:stCondLst>
                                        </p:cTn>
                                        <p:tgtEl>
                                          <p:spTgt spid="125959"/>
                                        </p:tgtEl>
                                        <p:attrNameLst>
                                          <p:attrName>style.visibility</p:attrName>
                                        </p:attrNameLst>
                                      </p:cBhvr>
                                      <p:to>
                                        <p:strVal val="visible"/>
                                      </p:to>
                                    </p:set>
                                    <p:animEffect transition="in" filter="wipe(left)">
                                      <p:cBhvr>
                                        <p:cTn id="28" dur="75"/>
                                        <p:tgtEl>
                                          <p:spTgt spid="125959"/>
                                        </p:tgtEl>
                                      </p:cBhvr>
                                    </p:animEffect>
                                  </p:childTnLst>
                                </p:cTn>
                              </p:par>
                            </p:childTnLst>
                          </p:cTn>
                        </p:par>
                        <p:par>
                          <p:cTn id="29" fill="hold" nodeType="afterGroup">
                            <p:stCondLst>
                              <p:cond delay="525"/>
                            </p:stCondLst>
                            <p:childTnLst>
                              <p:par>
                                <p:cTn id="30" presetID="22" presetClass="entr" presetSubtype="8" fill="hold" nodeType="afterEffect">
                                  <p:stCondLst>
                                    <p:cond delay="0"/>
                                  </p:stCondLst>
                                  <p:childTnLst>
                                    <p:set>
                                      <p:cBhvr>
                                        <p:cTn id="31" dur="1" fill="hold">
                                          <p:stCondLst>
                                            <p:cond delay="0"/>
                                          </p:stCondLst>
                                        </p:cTn>
                                        <p:tgtEl>
                                          <p:spTgt spid="125962"/>
                                        </p:tgtEl>
                                        <p:attrNameLst>
                                          <p:attrName>style.visibility</p:attrName>
                                        </p:attrNameLst>
                                      </p:cBhvr>
                                      <p:to>
                                        <p:strVal val="visible"/>
                                      </p:to>
                                    </p:set>
                                    <p:animEffect transition="in" filter="wipe(left)">
                                      <p:cBhvr>
                                        <p:cTn id="32" dur="500"/>
                                        <p:tgtEl>
                                          <p:spTgt spid="125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6" grpId="0" autoUpdateAnimBg="0"/>
      <p:bldP spid="125959" grpId="0" autoUpdateAnimBg="0"/>
      <p:bldP spid="125961"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 name="Rectangle 2"/>
          <p:cNvSpPr>
            <a:spLocks noGrp="1" noChangeArrowheads="1"/>
          </p:cNvSpPr>
          <p:nvPr>
            <p:ph type="title"/>
          </p:nvPr>
        </p:nvSpPr>
        <p:spPr/>
        <p:txBody>
          <a:bodyPr/>
          <a:lstStyle/>
          <a:p>
            <a:r>
              <a:rPr lang="en-US" altLang="zh-CN" sz="3600" smtClean="0">
                <a:ea typeface="宋体" charset="-122"/>
              </a:rPr>
              <a:t>3.7.5 </a:t>
            </a:r>
            <a:r>
              <a:rPr lang="zh-CN" altLang="en-US" sz="3600" smtClean="0">
                <a:ea typeface="宋体" charset="-122"/>
              </a:rPr>
              <a:t>非正弦周期交流电路的功率</a:t>
            </a:r>
            <a:endParaRPr lang="zh-CN" altLang="en-US" sz="3600" smtClean="0">
              <a:ea typeface="楷体_GB2312" pitchFamily="49" charset="-122"/>
            </a:endParaRPr>
          </a:p>
        </p:txBody>
      </p:sp>
      <p:sp>
        <p:nvSpPr>
          <p:cNvPr id="6" name="灯片编号占位符 5"/>
          <p:cNvSpPr>
            <a:spLocks noGrp="1"/>
          </p:cNvSpPr>
          <p:nvPr>
            <p:ph type="sldNum" sz="quarter" idx="10"/>
          </p:nvPr>
        </p:nvSpPr>
        <p:spPr/>
        <p:txBody>
          <a:bodyPr/>
          <a:lstStyle/>
          <a:p>
            <a:pPr>
              <a:defRPr/>
            </a:pPr>
            <a:fld id="{E4DCDFD6-397A-4776-9F04-AECACB83C822}" type="slidenum">
              <a:rPr lang="zh-CN" altLang="en-US" smtClean="0"/>
              <a:pPr>
                <a:defRPr/>
              </a:pPr>
              <a:t>152</a:t>
            </a:fld>
            <a:endParaRPr lang="zh-CN" altLang="en-US"/>
          </a:p>
        </p:txBody>
      </p:sp>
      <p:sp>
        <p:nvSpPr>
          <p:cNvPr id="75782" name="Rectangle 3"/>
          <p:cNvSpPr>
            <a:spLocks noGrp="1" noChangeArrowheads="1"/>
          </p:cNvSpPr>
          <p:nvPr>
            <p:ph sz="quarter" idx="11"/>
          </p:nvPr>
        </p:nvSpPr>
        <p:spPr/>
        <p:txBody>
          <a:bodyPr/>
          <a:lstStyle/>
          <a:p>
            <a:r>
              <a:rPr lang="zh-CN" altLang="en-US" dirty="0" smtClean="0">
                <a:ea typeface="宋体" charset="-122"/>
              </a:rPr>
              <a:t>非正弦周期交流电路中的平均功率</a:t>
            </a:r>
          </a:p>
        </p:txBody>
      </p:sp>
      <p:sp>
        <p:nvSpPr>
          <p:cNvPr id="128004" name="Text Box 4"/>
          <p:cNvSpPr txBox="1">
            <a:spLocks noChangeArrowheads="1"/>
          </p:cNvSpPr>
          <p:nvPr/>
        </p:nvSpPr>
        <p:spPr bwMode="auto">
          <a:xfrm>
            <a:off x="285750" y="1428750"/>
            <a:ext cx="8228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设非正弦周期电流电路中某支路电压、电流为（关联方向）</a:t>
            </a:r>
          </a:p>
        </p:txBody>
      </p:sp>
      <p:graphicFrame>
        <p:nvGraphicFramePr>
          <p:cNvPr id="128005" name="Object 2"/>
          <p:cNvGraphicFramePr>
            <a:graphicFrameLocks/>
          </p:cNvGraphicFramePr>
          <p:nvPr>
            <p:extLst>
              <p:ext uri="{D42A27DB-BD31-4B8C-83A1-F6EECF244321}">
                <p14:modId xmlns:p14="http://schemas.microsoft.com/office/powerpoint/2010/main" val="276421724"/>
              </p:ext>
            </p:extLst>
          </p:nvPr>
        </p:nvGraphicFramePr>
        <p:xfrm>
          <a:off x="952500" y="1928813"/>
          <a:ext cx="4651375" cy="1728787"/>
        </p:xfrm>
        <a:graphic>
          <a:graphicData uri="http://schemas.openxmlformats.org/presentationml/2006/ole">
            <mc:AlternateContent xmlns:mc="http://schemas.openxmlformats.org/markup-compatibility/2006">
              <mc:Choice xmlns:v="urn:schemas-microsoft-com:vml" Requires="v">
                <p:oleObj spid="_x0000_s75913" name="Equation" r:id="rId3" imgW="2209680" imgH="863280" progId="">
                  <p:embed/>
                </p:oleObj>
              </mc:Choice>
              <mc:Fallback>
                <p:oleObj name="Equation" r:id="rId3" imgW="2209680" imgH="863280" progId="">
                  <p:embed/>
                  <p:pic>
                    <p:nvPicPr>
                      <p:cNvPr id="0" name="Picture 1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1928813"/>
                        <a:ext cx="4651375" cy="1728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006" name="Text Box 6"/>
          <p:cNvSpPr txBox="1">
            <a:spLocks noChangeArrowheads="1"/>
          </p:cNvSpPr>
          <p:nvPr/>
        </p:nvSpPr>
        <p:spPr bwMode="auto">
          <a:xfrm>
            <a:off x="285750" y="3778250"/>
            <a:ext cx="3570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则，该支路的瞬时电功率</a:t>
            </a:r>
          </a:p>
        </p:txBody>
      </p:sp>
      <p:graphicFrame>
        <p:nvGraphicFramePr>
          <p:cNvPr id="128007" name="Object 3"/>
          <p:cNvGraphicFramePr>
            <a:graphicFrameLocks/>
          </p:cNvGraphicFramePr>
          <p:nvPr>
            <p:extLst>
              <p:ext uri="{D42A27DB-BD31-4B8C-83A1-F6EECF244321}">
                <p14:modId xmlns:p14="http://schemas.microsoft.com/office/powerpoint/2010/main" val="3626909027"/>
              </p:ext>
            </p:extLst>
          </p:nvPr>
        </p:nvGraphicFramePr>
        <p:xfrm>
          <a:off x="966788" y="4357688"/>
          <a:ext cx="2243137" cy="396875"/>
        </p:xfrm>
        <a:graphic>
          <a:graphicData uri="http://schemas.openxmlformats.org/presentationml/2006/ole">
            <mc:AlternateContent xmlns:mc="http://schemas.openxmlformats.org/markup-compatibility/2006">
              <mc:Choice xmlns:v="urn:schemas-microsoft-com:vml" Requires="v">
                <p:oleObj spid="_x0000_s75914" name="Equation" r:id="rId5" imgW="965160" imgH="203040" progId="">
                  <p:embed/>
                </p:oleObj>
              </mc:Choice>
              <mc:Fallback>
                <p:oleObj name="Equation" r:id="rId5" imgW="965160" imgH="203040" progId="">
                  <p:embed/>
                  <p:pic>
                    <p:nvPicPr>
                      <p:cNvPr id="0" name="Picture 1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788" y="4357688"/>
                        <a:ext cx="2243137"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8" name="Object 4"/>
          <p:cNvGraphicFramePr>
            <a:graphicFrameLocks noChangeAspect="1"/>
          </p:cNvGraphicFramePr>
          <p:nvPr>
            <p:extLst>
              <p:ext uri="{D42A27DB-BD31-4B8C-83A1-F6EECF244321}">
                <p14:modId xmlns:p14="http://schemas.microsoft.com/office/powerpoint/2010/main" val="3562926765"/>
              </p:ext>
            </p:extLst>
          </p:nvPr>
        </p:nvGraphicFramePr>
        <p:xfrm>
          <a:off x="1084263" y="5357813"/>
          <a:ext cx="7113587" cy="898525"/>
        </p:xfrm>
        <a:graphic>
          <a:graphicData uri="http://schemas.openxmlformats.org/presentationml/2006/ole">
            <mc:AlternateContent xmlns:mc="http://schemas.openxmlformats.org/markup-compatibility/2006">
              <mc:Choice xmlns:v="urn:schemas-microsoft-com:vml" Requires="v">
                <p:oleObj spid="_x0000_s75915" name="Equation" r:id="rId7" imgW="3416040" imgH="431640" progId="">
                  <p:embed/>
                </p:oleObj>
              </mc:Choice>
              <mc:Fallback>
                <p:oleObj name="Equation" r:id="rId7" imgW="3416040" imgH="431640" progId="">
                  <p:embed/>
                  <p:pic>
                    <p:nvPicPr>
                      <p:cNvPr id="0" name="Picture 1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4263" y="5357813"/>
                        <a:ext cx="7113587" cy="89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009" name="Text Box 9"/>
          <p:cNvSpPr txBox="1">
            <a:spLocks noChangeArrowheads="1"/>
          </p:cNvSpPr>
          <p:nvPr/>
        </p:nvSpPr>
        <p:spPr bwMode="auto">
          <a:xfrm>
            <a:off x="285750" y="4967288"/>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平均功率</a:t>
            </a:r>
          </a:p>
        </p:txBody>
      </p:sp>
      <p:grpSp>
        <p:nvGrpSpPr>
          <p:cNvPr id="2" name="Group 10"/>
          <p:cNvGrpSpPr>
            <a:grpSpLocks/>
          </p:cNvGrpSpPr>
          <p:nvPr/>
        </p:nvGrpSpPr>
        <p:grpSpPr bwMode="auto">
          <a:xfrm>
            <a:off x="5857875" y="2062163"/>
            <a:ext cx="2568575" cy="1852612"/>
            <a:chOff x="3758" y="801"/>
            <a:chExt cx="1618" cy="1167"/>
          </a:xfrm>
        </p:grpSpPr>
        <p:grpSp>
          <p:nvGrpSpPr>
            <p:cNvPr id="75787" name="Group 11"/>
            <p:cNvGrpSpPr>
              <a:grpSpLocks/>
            </p:cNvGrpSpPr>
            <p:nvPr/>
          </p:nvGrpSpPr>
          <p:grpSpPr bwMode="auto">
            <a:xfrm>
              <a:off x="4020" y="1056"/>
              <a:ext cx="1356" cy="912"/>
              <a:chOff x="4020" y="1056"/>
              <a:chExt cx="1356" cy="912"/>
            </a:xfrm>
          </p:grpSpPr>
          <p:sp>
            <p:nvSpPr>
              <p:cNvPr id="75791" name="Rectangle 12"/>
              <p:cNvSpPr>
                <a:spLocks noChangeArrowheads="1"/>
              </p:cNvSpPr>
              <p:nvPr/>
            </p:nvSpPr>
            <p:spPr bwMode="auto">
              <a:xfrm>
                <a:off x="4608" y="1056"/>
                <a:ext cx="768" cy="9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2000" b="1">
                    <a:solidFill>
                      <a:schemeClr val="tx2"/>
                    </a:solidFill>
                  </a:rPr>
                  <a:t>电路元件</a:t>
                </a:r>
              </a:p>
            </p:txBody>
          </p:sp>
          <p:sp>
            <p:nvSpPr>
              <p:cNvPr id="75792" name="Line 13"/>
              <p:cNvSpPr>
                <a:spLocks noChangeShapeType="1"/>
              </p:cNvSpPr>
              <p:nvPr/>
            </p:nvSpPr>
            <p:spPr bwMode="auto">
              <a:xfrm flipH="1">
                <a:off x="4080" y="1152"/>
                <a:ext cx="52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3" name="Line 14"/>
              <p:cNvSpPr>
                <a:spLocks noChangeShapeType="1"/>
              </p:cNvSpPr>
              <p:nvPr/>
            </p:nvSpPr>
            <p:spPr bwMode="auto">
              <a:xfrm flipH="1">
                <a:off x="4080" y="1824"/>
                <a:ext cx="52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4" name="Oval 15"/>
              <p:cNvSpPr>
                <a:spLocks noChangeArrowheads="1"/>
              </p:cNvSpPr>
              <p:nvPr/>
            </p:nvSpPr>
            <p:spPr bwMode="auto">
              <a:xfrm>
                <a:off x="4020" y="1134"/>
                <a:ext cx="48" cy="4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795" name="Oval 16"/>
              <p:cNvSpPr>
                <a:spLocks noChangeArrowheads="1"/>
              </p:cNvSpPr>
              <p:nvPr/>
            </p:nvSpPr>
            <p:spPr bwMode="auto">
              <a:xfrm>
                <a:off x="4026" y="1806"/>
                <a:ext cx="48" cy="4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75788" name="Line 17"/>
            <p:cNvSpPr>
              <a:spLocks noChangeShapeType="1"/>
            </p:cNvSpPr>
            <p:nvPr/>
          </p:nvSpPr>
          <p:spPr bwMode="auto">
            <a:xfrm>
              <a:off x="4032" y="1008"/>
              <a:ext cx="432" cy="0"/>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75789" name="Text Box 19"/>
            <p:cNvSpPr txBox="1">
              <a:spLocks noChangeArrowheads="1"/>
            </p:cNvSpPr>
            <p:nvPr/>
          </p:nvSpPr>
          <p:spPr bwMode="auto">
            <a:xfrm>
              <a:off x="3842" y="801"/>
              <a:ext cx="17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i="1">
                  <a:solidFill>
                    <a:schemeClr val="tx2"/>
                  </a:solidFill>
                  <a:latin typeface="Times New Roman" pitchFamily="18" charset="0"/>
                  <a:cs typeface="Times New Roman" pitchFamily="18" charset="0"/>
                </a:rPr>
                <a:t>i</a:t>
              </a:r>
            </a:p>
          </p:txBody>
        </p:sp>
        <p:sp>
          <p:nvSpPr>
            <p:cNvPr id="75790" name="Text Box 20"/>
            <p:cNvSpPr txBox="1">
              <a:spLocks noChangeArrowheads="1"/>
            </p:cNvSpPr>
            <p:nvPr/>
          </p:nvSpPr>
          <p:spPr bwMode="auto">
            <a:xfrm>
              <a:off x="3758" y="1032"/>
              <a:ext cx="269"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i="1">
                  <a:solidFill>
                    <a:schemeClr val="tx2"/>
                  </a:solidFill>
                  <a:latin typeface="Times New Roman" pitchFamily="18" charset="0"/>
                  <a:cs typeface="Times New Roman" pitchFamily="18" charset="0"/>
                </a:rPr>
                <a:t>+</a:t>
              </a:r>
            </a:p>
            <a:p>
              <a:pPr eaLnBrk="1" hangingPunct="1"/>
              <a:r>
                <a:rPr kumimoji="1" lang="en-US" altLang="zh-CN" sz="2800" i="1">
                  <a:solidFill>
                    <a:schemeClr val="tx2"/>
                  </a:solidFill>
                  <a:latin typeface="Times New Roman" pitchFamily="18" charset="0"/>
                  <a:cs typeface="Times New Roman" pitchFamily="18" charset="0"/>
                </a:rPr>
                <a:t>u</a:t>
              </a:r>
            </a:p>
            <a:p>
              <a:pPr eaLnBrk="1" hangingPunct="1"/>
              <a:r>
                <a:rPr kumimoji="1" lang="en-US" altLang="zh-CN" sz="2800" i="1">
                  <a:solidFill>
                    <a:schemeClr val="tx2"/>
                  </a:solidFill>
                  <a:latin typeface="Times New Roman" pitchFamily="18" charset="0"/>
                  <a:cs typeface="Times New Roman" pitchFamily="18" charset="0"/>
                </a:rPr>
                <a:t>_</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128004"/>
                                        </p:tgtEl>
                                        <p:attrNameLst>
                                          <p:attrName>style.visibility</p:attrName>
                                        </p:attrNameLst>
                                      </p:cBhvr>
                                      <p:to>
                                        <p:strVal val="visible"/>
                                      </p:to>
                                    </p:set>
                                    <p:animEffect transition="in" filter="wipe(left)">
                                      <p:cBhvr>
                                        <p:cTn id="7" dur="75"/>
                                        <p:tgtEl>
                                          <p:spTgt spid="128004"/>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par>
                          <p:cTn id="11" fill="hold" nodeType="afterGroup">
                            <p:stCondLst>
                              <p:cond delay="1950"/>
                            </p:stCondLst>
                            <p:childTnLst>
                              <p:par>
                                <p:cTn id="12" presetID="22" presetClass="entr" presetSubtype="8" fill="hold" nodeType="afterEffect">
                                  <p:stCondLst>
                                    <p:cond delay="0"/>
                                  </p:stCondLst>
                                  <p:childTnLst>
                                    <p:set>
                                      <p:cBhvr>
                                        <p:cTn id="13" dur="1" fill="hold">
                                          <p:stCondLst>
                                            <p:cond delay="0"/>
                                          </p:stCondLst>
                                        </p:cTn>
                                        <p:tgtEl>
                                          <p:spTgt spid="128005"/>
                                        </p:tgtEl>
                                        <p:attrNameLst>
                                          <p:attrName>style.visibility</p:attrName>
                                        </p:attrNameLst>
                                      </p:cBhvr>
                                      <p:to>
                                        <p:strVal val="visible"/>
                                      </p:to>
                                    </p:set>
                                    <p:animEffect transition="in" filter="wipe(left)">
                                      <p:cBhvr>
                                        <p:cTn id="14" dur="500"/>
                                        <p:tgtEl>
                                          <p:spTgt spid="12800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iterate type="lt">
                                    <p:tmPct val="100000"/>
                                  </p:iterate>
                                  <p:childTnLst>
                                    <p:set>
                                      <p:cBhvr>
                                        <p:cTn id="18" dur="1" fill="hold">
                                          <p:stCondLst>
                                            <p:cond delay="0"/>
                                          </p:stCondLst>
                                        </p:cTn>
                                        <p:tgtEl>
                                          <p:spTgt spid="128006"/>
                                        </p:tgtEl>
                                        <p:attrNameLst>
                                          <p:attrName>style.visibility</p:attrName>
                                        </p:attrNameLst>
                                      </p:cBhvr>
                                      <p:to>
                                        <p:strVal val="visible"/>
                                      </p:to>
                                    </p:set>
                                    <p:animEffect transition="in" filter="wipe(left)">
                                      <p:cBhvr>
                                        <p:cTn id="19" dur="75"/>
                                        <p:tgtEl>
                                          <p:spTgt spid="128006"/>
                                        </p:tgtEl>
                                      </p:cBhvr>
                                    </p:animEffect>
                                  </p:childTnLst>
                                </p:cTn>
                              </p:par>
                            </p:childTnLst>
                          </p:cTn>
                        </p:par>
                        <p:par>
                          <p:cTn id="20" fill="hold" nodeType="afterGroup">
                            <p:stCondLst>
                              <p:cond delay="825"/>
                            </p:stCondLst>
                            <p:childTnLst>
                              <p:par>
                                <p:cTn id="21" presetID="22" presetClass="entr" presetSubtype="8" fill="hold" nodeType="afterEffect">
                                  <p:stCondLst>
                                    <p:cond delay="0"/>
                                  </p:stCondLst>
                                  <p:childTnLst>
                                    <p:set>
                                      <p:cBhvr>
                                        <p:cTn id="22" dur="1" fill="hold">
                                          <p:stCondLst>
                                            <p:cond delay="0"/>
                                          </p:stCondLst>
                                        </p:cTn>
                                        <p:tgtEl>
                                          <p:spTgt spid="128007"/>
                                        </p:tgtEl>
                                        <p:attrNameLst>
                                          <p:attrName>style.visibility</p:attrName>
                                        </p:attrNameLst>
                                      </p:cBhvr>
                                      <p:to>
                                        <p:strVal val="visible"/>
                                      </p:to>
                                    </p:set>
                                    <p:animEffect transition="in" filter="wipe(left)">
                                      <p:cBhvr>
                                        <p:cTn id="23" dur="500"/>
                                        <p:tgtEl>
                                          <p:spTgt spid="12800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iterate type="lt">
                                    <p:tmPct val="100000"/>
                                  </p:iterate>
                                  <p:childTnLst>
                                    <p:set>
                                      <p:cBhvr>
                                        <p:cTn id="27" dur="1" fill="hold">
                                          <p:stCondLst>
                                            <p:cond delay="0"/>
                                          </p:stCondLst>
                                        </p:cTn>
                                        <p:tgtEl>
                                          <p:spTgt spid="128009"/>
                                        </p:tgtEl>
                                        <p:attrNameLst>
                                          <p:attrName>style.visibility</p:attrName>
                                        </p:attrNameLst>
                                      </p:cBhvr>
                                      <p:to>
                                        <p:strVal val="visible"/>
                                      </p:to>
                                    </p:set>
                                    <p:animEffect transition="in" filter="wipe(left)">
                                      <p:cBhvr>
                                        <p:cTn id="28" dur="75"/>
                                        <p:tgtEl>
                                          <p:spTgt spid="128009"/>
                                        </p:tgtEl>
                                      </p:cBhvr>
                                    </p:animEffect>
                                  </p:childTnLst>
                                </p:cTn>
                              </p:par>
                            </p:childTnLst>
                          </p:cTn>
                        </p:par>
                        <p:par>
                          <p:cTn id="29" fill="hold" nodeType="afterGroup">
                            <p:stCondLst>
                              <p:cond delay="300"/>
                            </p:stCondLst>
                            <p:childTnLst>
                              <p:par>
                                <p:cTn id="30" presetID="22" presetClass="entr" presetSubtype="8" fill="hold" nodeType="afterEffect">
                                  <p:stCondLst>
                                    <p:cond delay="0"/>
                                  </p:stCondLst>
                                  <p:childTnLst>
                                    <p:set>
                                      <p:cBhvr>
                                        <p:cTn id="31" dur="1" fill="hold">
                                          <p:stCondLst>
                                            <p:cond delay="0"/>
                                          </p:stCondLst>
                                        </p:cTn>
                                        <p:tgtEl>
                                          <p:spTgt spid="128008"/>
                                        </p:tgtEl>
                                        <p:attrNameLst>
                                          <p:attrName>style.visibility</p:attrName>
                                        </p:attrNameLst>
                                      </p:cBhvr>
                                      <p:to>
                                        <p:strVal val="visible"/>
                                      </p:to>
                                    </p:set>
                                    <p:animEffect transition="in" filter="wipe(left)">
                                      <p:cBhvr>
                                        <p:cTn id="32" dur="500"/>
                                        <p:tgtEl>
                                          <p:spTgt spid="1280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4" grpId="0" autoUpdateAnimBg="0"/>
      <p:bldP spid="128006" grpId="0" autoUpdateAnimBg="0"/>
      <p:bldP spid="128009" grpId="0"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2"/>
          <p:cNvSpPr>
            <a:spLocks noGrp="1" noChangeArrowheads="1"/>
          </p:cNvSpPr>
          <p:nvPr>
            <p:ph type="title"/>
          </p:nvPr>
        </p:nvSpPr>
        <p:spPr/>
        <p:txBody>
          <a:bodyPr/>
          <a:lstStyle/>
          <a:p>
            <a:r>
              <a:rPr lang="en-US" altLang="zh-CN" sz="3200" smtClean="0">
                <a:ea typeface="宋体" charset="-122"/>
              </a:rPr>
              <a:t>3.7.5 </a:t>
            </a:r>
            <a:r>
              <a:rPr lang="zh-CN" altLang="en-US" sz="3200" smtClean="0">
                <a:ea typeface="宋体" charset="-122"/>
              </a:rPr>
              <a:t>非正弦周期交流电路的功率</a:t>
            </a:r>
            <a:r>
              <a:rPr lang="zh-CN" altLang="en-US" sz="3200" smtClean="0">
                <a:ea typeface="楷体_GB2312" pitchFamily="49" charset="-122"/>
              </a:rPr>
              <a:t>（续</a:t>
            </a:r>
            <a:r>
              <a:rPr lang="en-US" altLang="zh-CN" sz="3200" smtClean="0">
                <a:ea typeface="楷体_GB2312" pitchFamily="49" charset="-122"/>
              </a:rPr>
              <a:t>1</a:t>
            </a:r>
            <a:r>
              <a:rPr lang="zh-CN" altLang="en-US" sz="3200" smtClean="0">
                <a:ea typeface="楷体_GB2312" pitchFamily="49" charset="-122"/>
              </a:rPr>
              <a:t>）</a:t>
            </a:r>
          </a:p>
        </p:txBody>
      </p:sp>
      <p:sp>
        <p:nvSpPr>
          <p:cNvPr id="94212" name="Text Box 4"/>
          <p:cNvSpPr txBox="1">
            <a:spLocks noChangeArrowheads="1"/>
          </p:cNvSpPr>
          <p:nvPr/>
        </p:nvSpPr>
        <p:spPr bwMode="auto">
          <a:xfrm>
            <a:off x="957263" y="1081088"/>
            <a:ext cx="7392987"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zh-CN" altLang="en-US" sz="2800" b="1">
                <a:solidFill>
                  <a:schemeClr val="tx2"/>
                </a:solidFill>
                <a:latin typeface="宋体" charset="-122"/>
              </a:rPr>
              <a:t>非正弦周期电源作用于线性电路，各支路总平均功率等于各次谐波平均功率之和</a:t>
            </a:r>
          </a:p>
        </p:txBody>
      </p:sp>
      <p:graphicFrame>
        <p:nvGraphicFramePr>
          <p:cNvPr id="94213" name="Object 2"/>
          <p:cNvGraphicFramePr>
            <a:graphicFrameLocks/>
          </p:cNvGraphicFramePr>
          <p:nvPr>
            <p:extLst>
              <p:ext uri="{D42A27DB-BD31-4B8C-83A1-F6EECF244321}">
                <p14:modId xmlns:p14="http://schemas.microsoft.com/office/powerpoint/2010/main" val="717525761"/>
              </p:ext>
            </p:extLst>
          </p:nvPr>
        </p:nvGraphicFramePr>
        <p:xfrm>
          <a:off x="2357438" y="2667000"/>
          <a:ext cx="3722687" cy="619125"/>
        </p:xfrm>
        <a:graphic>
          <a:graphicData uri="http://schemas.openxmlformats.org/presentationml/2006/ole">
            <mc:AlternateContent xmlns:mc="http://schemas.openxmlformats.org/markup-compatibility/2006">
              <mc:Choice xmlns:v="urn:schemas-microsoft-com:vml" Requires="v">
                <p:oleObj spid="_x0000_s76888" name="Equation" r:id="rId3" imgW="1282680" imgH="228600" progId="">
                  <p:embed/>
                </p:oleObj>
              </mc:Choice>
              <mc:Fallback>
                <p:oleObj name="Equation" r:id="rId3" imgW="1282680" imgH="228600" progId="">
                  <p:embed/>
                  <p:pic>
                    <p:nvPicPr>
                      <p:cNvPr id="0" name="Picture 7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438" y="2667000"/>
                        <a:ext cx="3722687"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214" name="Object 3"/>
          <p:cNvGraphicFramePr>
            <a:graphicFrameLocks/>
          </p:cNvGraphicFramePr>
          <p:nvPr>
            <p:extLst>
              <p:ext uri="{D42A27DB-BD31-4B8C-83A1-F6EECF244321}">
                <p14:modId xmlns:p14="http://schemas.microsoft.com/office/powerpoint/2010/main" val="1853167534"/>
              </p:ext>
            </p:extLst>
          </p:nvPr>
        </p:nvGraphicFramePr>
        <p:xfrm>
          <a:off x="2347913" y="3544888"/>
          <a:ext cx="3224212" cy="1812925"/>
        </p:xfrm>
        <a:graphic>
          <a:graphicData uri="http://schemas.openxmlformats.org/presentationml/2006/ole">
            <mc:AlternateContent xmlns:mc="http://schemas.openxmlformats.org/markup-compatibility/2006">
              <mc:Choice xmlns:v="urn:schemas-microsoft-com:vml" Requires="v">
                <p:oleObj spid="_x0000_s76889" name="Equation" r:id="rId5" imgW="1015920" imgH="685800" progId="">
                  <p:embed/>
                </p:oleObj>
              </mc:Choice>
              <mc:Fallback>
                <p:oleObj name="Equation" r:id="rId5" imgW="1015920" imgH="685800" progId="">
                  <p:embed/>
                  <p:pic>
                    <p:nvPicPr>
                      <p:cNvPr id="0" name="Picture 7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7913" y="3544888"/>
                        <a:ext cx="3224212" cy="181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215" name="Text Box 7"/>
          <p:cNvSpPr txBox="1">
            <a:spLocks noChangeArrowheads="1"/>
          </p:cNvSpPr>
          <p:nvPr/>
        </p:nvSpPr>
        <p:spPr bwMode="auto">
          <a:xfrm>
            <a:off x="1276350" y="3527425"/>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其中</a:t>
            </a:r>
          </a:p>
        </p:txBody>
      </p:sp>
      <p:sp>
        <p:nvSpPr>
          <p:cNvPr id="94216" name="Text Box 8"/>
          <p:cNvSpPr txBox="1">
            <a:spLocks noChangeArrowheads="1"/>
          </p:cNvSpPr>
          <p:nvPr/>
        </p:nvSpPr>
        <p:spPr bwMode="auto">
          <a:xfrm>
            <a:off x="4643438" y="3541713"/>
            <a:ext cx="142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直流功率</a:t>
            </a:r>
          </a:p>
        </p:txBody>
      </p:sp>
      <p:sp>
        <p:nvSpPr>
          <p:cNvPr id="94217" name="Text Box 9"/>
          <p:cNvSpPr txBox="1">
            <a:spLocks noChangeArrowheads="1"/>
          </p:cNvSpPr>
          <p:nvPr/>
        </p:nvSpPr>
        <p:spPr bwMode="auto">
          <a:xfrm>
            <a:off x="5715000" y="4167188"/>
            <a:ext cx="1958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3200" b="1" i="1">
                <a:solidFill>
                  <a:schemeClr val="tx2"/>
                </a:solidFill>
                <a:latin typeface="Times New Roman" pitchFamily="18" charset="0"/>
                <a:cs typeface="Times New Roman" pitchFamily="18" charset="0"/>
              </a:rPr>
              <a:t>n</a:t>
            </a:r>
            <a:r>
              <a:rPr kumimoji="1" lang="zh-CN" altLang="en-US" sz="2400" b="1">
                <a:solidFill>
                  <a:schemeClr val="tx2"/>
                </a:solidFill>
                <a:latin typeface="Times New Roman" pitchFamily="18" charset="0"/>
                <a:cs typeface="Times New Roman" pitchFamily="18" charset="0"/>
              </a:rPr>
              <a:t>次谐波功率</a:t>
            </a:r>
          </a:p>
        </p:txBody>
      </p:sp>
      <p:sp>
        <p:nvSpPr>
          <p:cNvPr id="94218" name="Rectangle 10"/>
          <p:cNvSpPr>
            <a:spLocks noChangeArrowheads="1"/>
          </p:cNvSpPr>
          <p:nvPr/>
        </p:nvSpPr>
        <p:spPr bwMode="auto">
          <a:xfrm>
            <a:off x="1063625" y="2514600"/>
            <a:ext cx="7269163" cy="316865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153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94212"/>
                                        </p:tgtEl>
                                        <p:attrNameLst>
                                          <p:attrName>style.visibility</p:attrName>
                                        </p:attrNameLst>
                                      </p:cBhvr>
                                      <p:to>
                                        <p:strVal val="visible"/>
                                      </p:to>
                                    </p:set>
                                    <p:animEffect transition="in" filter="wipe(left)">
                                      <p:cBhvr>
                                        <p:cTn id="7" dur="75"/>
                                        <p:tgtEl>
                                          <p:spTgt spid="94212"/>
                                        </p:tgtEl>
                                      </p:cBhvr>
                                    </p:animEffect>
                                  </p:childTnLst>
                                </p:cTn>
                              </p:par>
                            </p:childTnLst>
                          </p:cTn>
                        </p:par>
                        <p:par>
                          <p:cTn id="8" fill="hold" nodeType="afterGroup">
                            <p:stCondLst>
                              <p:cond delay="2625"/>
                            </p:stCondLst>
                            <p:childTnLst>
                              <p:par>
                                <p:cTn id="9" presetID="22" presetClass="entr" presetSubtype="8" fill="hold" nodeType="afterEffect">
                                  <p:stCondLst>
                                    <p:cond delay="0"/>
                                  </p:stCondLst>
                                  <p:childTnLst>
                                    <p:set>
                                      <p:cBhvr>
                                        <p:cTn id="10" dur="1" fill="hold">
                                          <p:stCondLst>
                                            <p:cond delay="0"/>
                                          </p:stCondLst>
                                        </p:cTn>
                                        <p:tgtEl>
                                          <p:spTgt spid="94213"/>
                                        </p:tgtEl>
                                        <p:attrNameLst>
                                          <p:attrName>style.visibility</p:attrName>
                                        </p:attrNameLst>
                                      </p:cBhvr>
                                      <p:to>
                                        <p:strVal val="visible"/>
                                      </p:to>
                                    </p:set>
                                    <p:animEffect transition="in" filter="wipe(left)">
                                      <p:cBhvr>
                                        <p:cTn id="11" dur="500"/>
                                        <p:tgtEl>
                                          <p:spTgt spid="942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iterate type="lt">
                                    <p:tmPct val="100000"/>
                                  </p:iterate>
                                  <p:childTnLst>
                                    <p:set>
                                      <p:cBhvr>
                                        <p:cTn id="15" dur="1" fill="hold">
                                          <p:stCondLst>
                                            <p:cond delay="0"/>
                                          </p:stCondLst>
                                        </p:cTn>
                                        <p:tgtEl>
                                          <p:spTgt spid="94215"/>
                                        </p:tgtEl>
                                        <p:attrNameLst>
                                          <p:attrName>style.visibility</p:attrName>
                                        </p:attrNameLst>
                                      </p:cBhvr>
                                      <p:to>
                                        <p:strVal val="visible"/>
                                      </p:to>
                                    </p:set>
                                    <p:animEffect transition="in" filter="wipe(left)">
                                      <p:cBhvr>
                                        <p:cTn id="16" dur="75"/>
                                        <p:tgtEl>
                                          <p:spTgt spid="94215"/>
                                        </p:tgtEl>
                                      </p:cBhvr>
                                    </p:animEffect>
                                  </p:childTnLst>
                                </p:cTn>
                              </p:par>
                            </p:childTnLst>
                          </p:cTn>
                        </p:par>
                        <p:par>
                          <p:cTn id="17" fill="hold" nodeType="afterGroup">
                            <p:stCondLst>
                              <p:cond delay="150"/>
                            </p:stCondLst>
                            <p:childTnLst>
                              <p:par>
                                <p:cTn id="18" presetID="22" presetClass="entr" presetSubtype="8" fill="hold" nodeType="afterEffect">
                                  <p:stCondLst>
                                    <p:cond delay="0"/>
                                  </p:stCondLst>
                                  <p:childTnLst>
                                    <p:set>
                                      <p:cBhvr>
                                        <p:cTn id="19" dur="1" fill="hold">
                                          <p:stCondLst>
                                            <p:cond delay="0"/>
                                          </p:stCondLst>
                                        </p:cTn>
                                        <p:tgtEl>
                                          <p:spTgt spid="94214"/>
                                        </p:tgtEl>
                                        <p:attrNameLst>
                                          <p:attrName>style.visibility</p:attrName>
                                        </p:attrNameLst>
                                      </p:cBhvr>
                                      <p:to>
                                        <p:strVal val="visible"/>
                                      </p:to>
                                    </p:set>
                                    <p:animEffect transition="in" filter="wipe(left)">
                                      <p:cBhvr>
                                        <p:cTn id="20" dur="500"/>
                                        <p:tgtEl>
                                          <p:spTgt spid="94214"/>
                                        </p:tgtEl>
                                      </p:cBhvr>
                                    </p:animEffect>
                                  </p:childTnLst>
                                </p:cTn>
                              </p:par>
                            </p:childTnLst>
                          </p:cTn>
                        </p:par>
                        <p:par>
                          <p:cTn id="21" fill="hold" nodeType="afterGroup">
                            <p:stCondLst>
                              <p:cond delay="650"/>
                            </p:stCondLst>
                            <p:childTnLst>
                              <p:par>
                                <p:cTn id="22" presetID="22" presetClass="entr" presetSubtype="8" fill="hold" grpId="0" nodeType="afterEffect">
                                  <p:stCondLst>
                                    <p:cond delay="0"/>
                                  </p:stCondLst>
                                  <p:childTnLst>
                                    <p:set>
                                      <p:cBhvr>
                                        <p:cTn id="23" dur="1" fill="hold">
                                          <p:stCondLst>
                                            <p:cond delay="0"/>
                                          </p:stCondLst>
                                        </p:cTn>
                                        <p:tgtEl>
                                          <p:spTgt spid="94216"/>
                                        </p:tgtEl>
                                        <p:attrNameLst>
                                          <p:attrName>style.visibility</p:attrName>
                                        </p:attrNameLst>
                                      </p:cBhvr>
                                      <p:to>
                                        <p:strVal val="visible"/>
                                      </p:to>
                                    </p:set>
                                    <p:animEffect transition="in" filter="wipe(left)">
                                      <p:cBhvr>
                                        <p:cTn id="24" dur="500"/>
                                        <p:tgtEl>
                                          <p:spTgt spid="94216"/>
                                        </p:tgtEl>
                                      </p:cBhvr>
                                    </p:animEffect>
                                  </p:childTnLst>
                                </p:cTn>
                              </p:par>
                            </p:childTnLst>
                          </p:cTn>
                        </p:par>
                        <p:par>
                          <p:cTn id="25" fill="hold" nodeType="afterGroup">
                            <p:stCondLst>
                              <p:cond delay="1150"/>
                            </p:stCondLst>
                            <p:childTnLst>
                              <p:par>
                                <p:cTn id="26" presetID="22" presetClass="entr" presetSubtype="8" fill="hold" grpId="0" nodeType="afterEffect">
                                  <p:stCondLst>
                                    <p:cond delay="0"/>
                                  </p:stCondLst>
                                  <p:childTnLst>
                                    <p:set>
                                      <p:cBhvr>
                                        <p:cTn id="27" dur="1" fill="hold">
                                          <p:stCondLst>
                                            <p:cond delay="0"/>
                                          </p:stCondLst>
                                        </p:cTn>
                                        <p:tgtEl>
                                          <p:spTgt spid="94217"/>
                                        </p:tgtEl>
                                        <p:attrNameLst>
                                          <p:attrName>style.visibility</p:attrName>
                                        </p:attrNameLst>
                                      </p:cBhvr>
                                      <p:to>
                                        <p:strVal val="visible"/>
                                      </p:to>
                                    </p:set>
                                    <p:animEffect transition="in" filter="wipe(left)">
                                      <p:cBhvr>
                                        <p:cTn id="28" dur="500"/>
                                        <p:tgtEl>
                                          <p:spTgt spid="94217"/>
                                        </p:tgtEl>
                                      </p:cBhvr>
                                    </p:animEffect>
                                  </p:childTnLst>
                                </p:cTn>
                              </p:par>
                            </p:childTnLst>
                          </p:cTn>
                        </p:par>
                        <p:par>
                          <p:cTn id="29" fill="hold" nodeType="afterGroup">
                            <p:stCondLst>
                              <p:cond delay="1650"/>
                            </p:stCondLst>
                            <p:childTnLst>
                              <p:par>
                                <p:cTn id="30" presetID="22" presetClass="entr" presetSubtype="8" fill="hold" grpId="0" nodeType="afterEffect">
                                  <p:stCondLst>
                                    <p:cond delay="0"/>
                                  </p:stCondLst>
                                  <p:childTnLst>
                                    <p:set>
                                      <p:cBhvr>
                                        <p:cTn id="31" dur="1" fill="hold">
                                          <p:stCondLst>
                                            <p:cond delay="0"/>
                                          </p:stCondLst>
                                        </p:cTn>
                                        <p:tgtEl>
                                          <p:spTgt spid="94218"/>
                                        </p:tgtEl>
                                        <p:attrNameLst>
                                          <p:attrName>style.visibility</p:attrName>
                                        </p:attrNameLst>
                                      </p:cBhvr>
                                      <p:to>
                                        <p:strVal val="visible"/>
                                      </p:to>
                                    </p:set>
                                    <p:animEffect transition="in" filter="wipe(left)">
                                      <p:cBhvr>
                                        <p:cTn id="32" dur="500"/>
                                        <p:tgtEl>
                                          <p:spTgt spid="94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2" grpId="0" autoUpdateAnimBg="0"/>
      <p:bldP spid="94215" grpId="0" autoUpdateAnimBg="0"/>
      <p:bldP spid="94216" grpId="0" autoUpdateAnimBg="0"/>
      <p:bldP spid="94217" grpId="0" autoUpdateAnimBg="0"/>
      <p:bldP spid="94218"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2"/>
          <p:cNvSpPr>
            <a:spLocks noGrp="1" noChangeArrowheads="1"/>
          </p:cNvSpPr>
          <p:nvPr>
            <p:ph type="title"/>
          </p:nvPr>
        </p:nvSpPr>
        <p:spPr/>
        <p:txBody>
          <a:bodyPr/>
          <a:lstStyle/>
          <a:p>
            <a:r>
              <a:rPr lang="en-US" altLang="zh-CN" sz="3200" smtClean="0">
                <a:ea typeface="宋体" charset="-122"/>
              </a:rPr>
              <a:t>3.7.5 </a:t>
            </a:r>
            <a:r>
              <a:rPr lang="zh-CN" altLang="en-US" sz="3200" smtClean="0">
                <a:ea typeface="宋体" charset="-122"/>
              </a:rPr>
              <a:t>非正弦周期交流电路的功率</a:t>
            </a:r>
            <a:r>
              <a:rPr lang="zh-CN" altLang="en-US" sz="3200" smtClean="0">
                <a:ea typeface="楷体_GB2312" pitchFamily="49" charset="-122"/>
              </a:rPr>
              <a:t>（续</a:t>
            </a:r>
            <a:r>
              <a:rPr lang="en-US" altLang="zh-CN" sz="3200" smtClean="0">
                <a:ea typeface="楷体_GB2312" pitchFamily="49" charset="-122"/>
              </a:rPr>
              <a:t>2</a:t>
            </a:r>
            <a:r>
              <a:rPr lang="zh-CN" altLang="en-US" sz="3200" smtClean="0">
                <a:ea typeface="楷体_GB2312" pitchFamily="49" charset="-122"/>
              </a:rPr>
              <a:t>）</a:t>
            </a:r>
          </a:p>
        </p:txBody>
      </p:sp>
      <p:sp>
        <p:nvSpPr>
          <p:cNvPr id="77830" name="Rectangle 3"/>
          <p:cNvSpPr>
            <a:spLocks noGrp="1" noChangeArrowheads="1"/>
          </p:cNvSpPr>
          <p:nvPr>
            <p:ph sz="quarter" idx="11"/>
          </p:nvPr>
        </p:nvSpPr>
        <p:spPr>
          <a:xfrm>
            <a:off x="0" y="692696"/>
            <a:ext cx="8686800" cy="5392738"/>
          </a:xfrm>
        </p:spPr>
        <p:txBody>
          <a:bodyPr/>
          <a:lstStyle/>
          <a:p>
            <a:pPr>
              <a:buFont typeface="Wingdings" pitchFamily="2" charset="2"/>
              <a:buNone/>
            </a:pPr>
            <a:r>
              <a:rPr lang="zh-CN" altLang="en-US" sz="2400" dirty="0" smtClean="0">
                <a:ea typeface="宋体" charset="-122"/>
              </a:rPr>
              <a:t>例：</a:t>
            </a:r>
            <a:r>
              <a:rPr kumimoji="1" lang="zh-CN" altLang="en-US" sz="2400" dirty="0" smtClean="0">
                <a:ea typeface="宋体" charset="-122"/>
              </a:rPr>
              <a:t>已知电路中某支路电压和电流分别为</a:t>
            </a:r>
          </a:p>
        </p:txBody>
      </p:sp>
      <p:graphicFrame>
        <p:nvGraphicFramePr>
          <p:cNvPr id="126980" name="Object 2"/>
          <p:cNvGraphicFramePr>
            <a:graphicFrameLocks/>
          </p:cNvGraphicFramePr>
          <p:nvPr>
            <p:extLst>
              <p:ext uri="{D42A27DB-BD31-4B8C-83A1-F6EECF244321}">
                <p14:modId xmlns:p14="http://schemas.microsoft.com/office/powerpoint/2010/main" val="3442884432"/>
              </p:ext>
            </p:extLst>
          </p:nvPr>
        </p:nvGraphicFramePr>
        <p:xfrm>
          <a:off x="819150" y="1428750"/>
          <a:ext cx="7418388" cy="2066925"/>
        </p:xfrm>
        <a:graphic>
          <a:graphicData uri="http://schemas.openxmlformats.org/presentationml/2006/ole">
            <mc:AlternateContent xmlns:mc="http://schemas.openxmlformats.org/markup-compatibility/2006">
              <mc:Choice xmlns:v="urn:schemas-microsoft-com:vml" Requires="v">
                <p:oleObj spid="_x0000_s77962" name="Equation" r:id="rId3" imgW="3098520" imgH="888840" progId="">
                  <p:embed/>
                </p:oleObj>
              </mc:Choice>
              <mc:Fallback>
                <p:oleObj name="Equation" r:id="rId3" imgW="3098520" imgH="888840" progId="">
                  <p:embed/>
                  <p:pic>
                    <p:nvPicPr>
                      <p:cNvPr id="0" name="Picture 1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150" y="1428750"/>
                        <a:ext cx="7418388" cy="206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p:cNvGrpSpPr>
            <a:grpSpLocks/>
          </p:cNvGrpSpPr>
          <p:nvPr/>
        </p:nvGrpSpPr>
        <p:grpSpPr bwMode="auto">
          <a:xfrm>
            <a:off x="6000750" y="3798888"/>
            <a:ext cx="2471738" cy="1852612"/>
            <a:chOff x="3819" y="801"/>
            <a:chExt cx="1557" cy="1167"/>
          </a:xfrm>
        </p:grpSpPr>
        <p:grpSp>
          <p:nvGrpSpPr>
            <p:cNvPr id="77836" name="Group 6"/>
            <p:cNvGrpSpPr>
              <a:grpSpLocks/>
            </p:cNvGrpSpPr>
            <p:nvPr/>
          </p:nvGrpSpPr>
          <p:grpSpPr bwMode="auto">
            <a:xfrm>
              <a:off x="4020" y="1056"/>
              <a:ext cx="1356" cy="912"/>
              <a:chOff x="4020" y="1056"/>
              <a:chExt cx="1356" cy="912"/>
            </a:xfrm>
          </p:grpSpPr>
          <p:sp>
            <p:nvSpPr>
              <p:cNvPr id="77840" name="Rectangle 7"/>
              <p:cNvSpPr>
                <a:spLocks noChangeArrowheads="1"/>
              </p:cNvSpPr>
              <p:nvPr/>
            </p:nvSpPr>
            <p:spPr bwMode="auto">
              <a:xfrm>
                <a:off x="4608" y="1056"/>
                <a:ext cx="768" cy="9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2000" b="1">
                    <a:solidFill>
                      <a:schemeClr val="tx2"/>
                    </a:solidFill>
                  </a:rPr>
                  <a:t>电路元件</a:t>
                </a:r>
              </a:p>
            </p:txBody>
          </p:sp>
          <p:sp>
            <p:nvSpPr>
              <p:cNvPr id="77841" name="Line 8"/>
              <p:cNvSpPr>
                <a:spLocks noChangeShapeType="1"/>
              </p:cNvSpPr>
              <p:nvPr/>
            </p:nvSpPr>
            <p:spPr bwMode="auto">
              <a:xfrm flipH="1">
                <a:off x="4080" y="1152"/>
                <a:ext cx="52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42" name="Line 9"/>
              <p:cNvSpPr>
                <a:spLocks noChangeShapeType="1"/>
              </p:cNvSpPr>
              <p:nvPr/>
            </p:nvSpPr>
            <p:spPr bwMode="auto">
              <a:xfrm flipH="1">
                <a:off x="4080" y="1824"/>
                <a:ext cx="52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43" name="Oval 10"/>
              <p:cNvSpPr>
                <a:spLocks noChangeArrowheads="1"/>
              </p:cNvSpPr>
              <p:nvPr/>
            </p:nvSpPr>
            <p:spPr bwMode="auto">
              <a:xfrm>
                <a:off x="4020" y="1134"/>
                <a:ext cx="48" cy="4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7844" name="Oval 11"/>
              <p:cNvSpPr>
                <a:spLocks noChangeArrowheads="1"/>
              </p:cNvSpPr>
              <p:nvPr/>
            </p:nvSpPr>
            <p:spPr bwMode="auto">
              <a:xfrm>
                <a:off x="4026" y="1806"/>
                <a:ext cx="48" cy="48"/>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77837" name="Line 12"/>
            <p:cNvSpPr>
              <a:spLocks noChangeShapeType="1"/>
            </p:cNvSpPr>
            <p:nvPr/>
          </p:nvSpPr>
          <p:spPr bwMode="auto">
            <a:xfrm>
              <a:off x="4032" y="1008"/>
              <a:ext cx="432" cy="0"/>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77838" name="Text Box 14"/>
            <p:cNvSpPr txBox="1">
              <a:spLocks noChangeArrowheads="1"/>
            </p:cNvSpPr>
            <p:nvPr/>
          </p:nvSpPr>
          <p:spPr bwMode="auto">
            <a:xfrm>
              <a:off x="3842" y="801"/>
              <a:ext cx="1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i="1">
                  <a:solidFill>
                    <a:schemeClr val="tx2"/>
                  </a:solidFill>
                  <a:latin typeface="Times New Roman" pitchFamily="18" charset="0"/>
                  <a:cs typeface="Times New Roman" pitchFamily="18" charset="0"/>
                </a:rPr>
                <a:t>i</a:t>
              </a:r>
            </a:p>
          </p:txBody>
        </p:sp>
        <p:sp>
          <p:nvSpPr>
            <p:cNvPr id="77839" name="Text Box 15"/>
            <p:cNvSpPr txBox="1">
              <a:spLocks noChangeArrowheads="1"/>
            </p:cNvSpPr>
            <p:nvPr/>
          </p:nvSpPr>
          <p:spPr bwMode="auto">
            <a:xfrm>
              <a:off x="3819" y="1108"/>
              <a:ext cx="269"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ts val="2800"/>
                </a:lnSpc>
              </a:pPr>
              <a:r>
                <a:rPr kumimoji="1" lang="en-US" altLang="zh-CN" sz="2800" i="1">
                  <a:solidFill>
                    <a:schemeClr val="tx2"/>
                  </a:solidFill>
                  <a:latin typeface="Times New Roman" pitchFamily="18" charset="0"/>
                  <a:cs typeface="Times New Roman" pitchFamily="18" charset="0"/>
                </a:rPr>
                <a:t>+</a:t>
              </a:r>
            </a:p>
            <a:p>
              <a:pPr eaLnBrk="1" hangingPunct="1">
                <a:lnSpc>
                  <a:spcPts val="2800"/>
                </a:lnSpc>
              </a:pPr>
              <a:r>
                <a:rPr kumimoji="1" lang="en-US" altLang="zh-CN" sz="2800" i="1">
                  <a:solidFill>
                    <a:schemeClr val="tx2"/>
                  </a:solidFill>
                  <a:latin typeface="Times New Roman" pitchFamily="18" charset="0"/>
                  <a:cs typeface="Times New Roman" pitchFamily="18" charset="0"/>
                </a:rPr>
                <a:t>u</a:t>
              </a:r>
            </a:p>
            <a:p>
              <a:pPr eaLnBrk="1" hangingPunct="1">
                <a:lnSpc>
                  <a:spcPts val="2800"/>
                </a:lnSpc>
              </a:pPr>
              <a:r>
                <a:rPr kumimoji="1" lang="en-US" altLang="zh-CN" sz="2800" i="1">
                  <a:solidFill>
                    <a:schemeClr val="tx2"/>
                  </a:solidFill>
                  <a:latin typeface="Times New Roman" pitchFamily="18" charset="0"/>
                  <a:cs typeface="Times New Roman" pitchFamily="18" charset="0"/>
                </a:rPr>
                <a:t>_</a:t>
              </a:r>
            </a:p>
          </p:txBody>
        </p:sp>
      </p:grpSp>
      <p:sp>
        <p:nvSpPr>
          <p:cNvPr id="126992" name="Text Box 16"/>
          <p:cNvSpPr txBox="1">
            <a:spLocks noChangeArrowheads="1"/>
          </p:cNvSpPr>
          <p:nvPr/>
        </p:nvSpPr>
        <p:spPr bwMode="auto">
          <a:xfrm>
            <a:off x="500063" y="3500438"/>
            <a:ext cx="38703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600" b="1">
                <a:solidFill>
                  <a:schemeClr val="tx2"/>
                </a:solidFill>
                <a:latin typeface="宋体" charset="-122"/>
              </a:rPr>
              <a:t>计算该支路的平均功率。</a:t>
            </a:r>
          </a:p>
        </p:txBody>
      </p:sp>
      <p:sp>
        <p:nvSpPr>
          <p:cNvPr id="126993" name="Text Box 17"/>
          <p:cNvSpPr txBox="1">
            <a:spLocks noChangeArrowheads="1"/>
          </p:cNvSpPr>
          <p:nvPr/>
        </p:nvSpPr>
        <p:spPr bwMode="auto">
          <a:xfrm>
            <a:off x="623888" y="4427538"/>
            <a:ext cx="172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直流功率：</a:t>
            </a:r>
          </a:p>
        </p:txBody>
      </p:sp>
      <p:graphicFrame>
        <p:nvGraphicFramePr>
          <p:cNvPr id="126994" name="Object 3"/>
          <p:cNvGraphicFramePr>
            <a:graphicFrameLocks/>
          </p:cNvGraphicFramePr>
          <p:nvPr>
            <p:extLst>
              <p:ext uri="{D42A27DB-BD31-4B8C-83A1-F6EECF244321}">
                <p14:modId xmlns:p14="http://schemas.microsoft.com/office/powerpoint/2010/main" val="3574893008"/>
              </p:ext>
            </p:extLst>
          </p:nvPr>
        </p:nvGraphicFramePr>
        <p:xfrm>
          <a:off x="2209800" y="4394200"/>
          <a:ext cx="3005138" cy="534988"/>
        </p:xfrm>
        <a:graphic>
          <a:graphicData uri="http://schemas.openxmlformats.org/presentationml/2006/ole">
            <mc:AlternateContent xmlns:mc="http://schemas.openxmlformats.org/markup-compatibility/2006">
              <mc:Choice xmlns:v="urn:schemas-microsoft-com:vml" Requires="v">
                <p:oleObj spid="_x0000_s77963" name="Equation" r:id="rId5" imgW="1320480" imgH="228600" progId="">
                  <p:embed/>
                </p:oleObj>
              </mc:Choice>
              <mc:Fallback>
                <p:oleObj name="Equation" r:id="rId5" imgW="1320480" imgH="228600" progId="">
                  <p:embed/>
                  <p:pic>
                    <p:nvPicPr>
                      <p:cNvPr id="0" name="Picture 11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4394200"/>
                        <a:ext cx="3005138" cy="534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6995" name="Text Box 19"/>
          <p:cNvSpPr txBox="1">
            <a:spLocks noChangeArrowheads="1"/>
          </p:cNvSpPr>
          <p:nvPr/>
        </p:nvSpPr>
        <p:spPr bwMode="auto">
          <a:xfrm>
            <a:off x="611560" y="5013176"/>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dirty="0">
                <a:solidFill>
                  <a:schemeClr val="tx2"/>
                </a:solidFill>
              </a:rPr>
              <a:t>基频功率：</a:t>
            </a:r>
          </a:p>
        </p:txBody>
      </p:sp>
      <p:graphicFrame>
        <p:nvGraphicFramePr>
          <p:cNvPr id="126996" name="Object 4"/>
          <p:cNvGraphicFramePr>
            <a:graphicFrameLocks/>
          </p:cNvGraphicFramePr>
          <p:nvPr>
            <p:extLst>
              <p:ext uri="{D42A27DB-BD31-4B8C-83A1-F6EECF244321}">
                <p14:modId xmlns:p14="http://schemas.microsoft.com/office/powerpoint/2010/main" val="4237404417"/>
              </p:ext>
            </p:extLst>
          </p:nvPr>
        </p:nvGraphicFramePr>
        <p:xfrm>
          <a:off x="1179513" y="5517232"/>
          <a:ext cx="6251575" cy="920750"/>
        </p:xfrm>
        <a:graphic>
          <a:graphicData uri="http://schemas.openxmlformats.org/presentationml/2006/ole">
            <mc:AlternateContent xmlns:mc="http://schemas.openxmlformats.org/markup-compatibility/2006">
              <mc:Choice xmlns:v="urn:schemas-microsoft-com:vml" Requires="v">
                <p:oleObj spid="_x0000_s77964" name="Equation" r:id="rId7" imgW="2666880" imgH="393480" progId="">
                  <p:embed/>
                </p:oleObj>
              </mc:Choice>
              <mc:Fallback>
                <p:oleObj name="Equation" r:id="rId7" imgW="2666880" imgH="393480" progId="">
                  <p:embed/>
                  <p:pic>
                    <p:nvPicPr>
                      <p:cNvPr id="0" name="Picture 11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9513" y="5517232"/>
                        <a:ext cx="6251575"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6997" name="AutoShape 21"/>
          <p:cNvSpPr>
            <a:spLocks noChangeArrowheads="1"/>
          </p:cNvSpPr>
          <p:nvPr/>
        </p:nvSpPr>
        <p:spPr bwMode="auto">
          <a:xfrm>
            <a:off x="4800600" y="4572000"/>
            <a:ext cx="2057400" cy="1006475"/>
          </a:xfrm>
          <a:prstGeom prst="wedgeRoundRectCallout">
            <a:avLst>
              <a:gd name="adj1" fmla="val -82255"/>
              <a:gd name="adj2" fmla="val 83125"/>
              <a:gd name="adj3" fmla="val 16667"/>
            </a:avLst>
          </a:prstGeom>
          <a:solidFill>
            <a:srgbClr val="DDDDDD"/>
          </a:solidFill>
          <a:ln w="9525">
            <a:solidFill>
              <a:schemeClr val="tx1"/>
            </a:solidFill>
            <a:miter lim="800000"/>
            <a:headEnd/>
            <a:tailEnd/>
          </a:ln>
        </p:spPr>
        <p:txBody>
          <a:bodyPr/>
          <a:lstStyle/>
          <a:p>
            <a:pPr>
              <a:lnSpc>
                <a:spcPct val="120000"/>
              </a:lnSpc>
            </a:pPr>
            <a:r>
              <a:rPr kumimoji="1" lang="en-US" altLang="zh-CN" sz="2400" b="1">
                <a:solidFill>
                  <a:schemeClr val="tx2"/>
                </a:solidFill>
                <a:latin typeface="Times New Roman" pitchFamily="18" charset="0"/>
                <a:cs typeface="Times New Roman" pitchFamily="18" charset="0"/>
              </a:rPr>
              <a:t>cos</a:t>
            </a:r>
            <a:r>
              <a:rPr kumimoji="1" lang="zh-CN" altLang="en-US" sz="2400" b="1">
                <a:solidFill>
                  <a:schemeClr val="tx2"/>
                </a:solidFill>
                <a:latin typeface="Times New Roman" pitchFamily="18" charset="0"/>
                <a:cs typeface="Times New Roman" pitchFamily="18" charset="0"/>
              </a:rPr>
              <a:t>函数超前</a:t>
            </a:r>
            <a:r>
              <a:rPr kumimoji="1" lang="en-US" altLang="zh-CN" sz="2400" b="1">
                <a:solidFill>
                  <a:schemeClr val="tx2"/>
                </a:solidFill>
                <a:latin typeface="Times New Roman" pitchFamily="18" charset="0"/>
                <a:cs typeface="Times New Roman" pitchFamily="18" charset="0"/>
              </a:rPr>
              <a:t>sin</a:t>
            </a:r>
            <a:r>
              <a:rPr kumimoji="1" lang="zh-CN" altLang="en-US" sz="2400" b="1">
                <a:solidFill>
                  <a:schemeClr val="tx2"/>
                </a:solidFill>
                <a:latin typeface="Times New Roman" pitchFamily="18" charset="0"/>
                <a:cs typeface="Times New Roman" pitchFamily="18" charset="0"/>
              </a:rPr>
              <a:t>函数</a:t>
            </a:r>
            <a:r>
              <a:rPr kumimoji="1" lang="en-US" altLang="zh-CN" sz="2400" b="1">
                <a:solidFill>
                  <a:schemeClr val="tx2"/>
                </a:solidFill>
                <a:latin typeface="Times New Roman" pitchFamily="18" charset="0"/>
                <a:cs typeface="Times New Roman" pitchFamily="18" charset="0"/>
              </a:rPr>
              <a:t>90º</a:t>
            </a:r>
          </a:p>
        </p:txBody>
      </p:sp>
      <p:sp>
        <p:nvSpPr>
          <p:cNvPr id="6" name="灯片编号占位符 5"/>
          <p:cNvSpPr>
            <a:spLocks noGrp="1"/>
          </p:cNvSpPr>
          <p:nvPr>
            <p:ph type="sldNum" sz="quarter" idx="10"/>
          </p:nvPr>
        </p:nvSpPr>
        <p:spPr/>
        <p:txBody>
          <a:bodyPr/>
          <a:lstStyle/>
          <a:p>
            <a:pPr>
              <a:defRPr/>
            </a:pPr>
            <a:fld id="{E4DCDFD6-397A-4776-9F04-AECACB83C822}" type="slidenum">
              <a:rPr lang="zh-CN" altLang="en-US" smtClean="0"/>
              <a:pPr>
                <a:defRPr/>
              </a:pPr>
              <a:t>154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126980"/>
                                        </p:tgtEl>
                                        <p:attrNameLst>
                                          <p:attrName>style.visibility</p:attrName>
                                        </p:attrNameLst>
                                      </p:cBhvr>
                                      <p:to>
                                        <p:strVal val="visible"/>
                                      </p:to>
                                    </p:set>
                                    <p:animEffect transition="in" filter="wipe(up)">
                                      <p:cBhvr>
                                        <p:cTn id="11" dur="500"/>
                                        <p:tgtEl>
                                          <p:spTgt spid="126980"/>
                                        </p:tgtEl>
                                      </p:cBhvr>
                                    </p:animEffect>
                                  </p:childTnLst>
                                </p:cTn>
                              </p:par>
                            </p:childTnLst>
                          </p:cTn>
                        </p:par>
                        <p:par>
                          <p:cTn id="12" fill="hold" nodeType="afterGroup">
                            <p:stCondLst>
                              <p:cond delay="1000"/>
                            </p:stCondLst>
                            <p:childTnLst>
                              <p:par>
                                <p:cTn id="13" presetID="1" presetClass="entr" presetSubtype="0" fill="hold" grpId="0" nodeType="afterEffect">
                                  <p:stCondLst>
                                    <p:cond delay="0"/>
                                  </p:stCondLst>
                                  <p:iterate type="lt">
                                    <p:tmAbs val="75"/>
                                  </p:iterate>
                                  <p:childTnLst>
                                    <p:set>
                                      <p:cBhvr>
                                        <p:cTn id="14" dur="1" fill="hold">
                                          <p:stCondLst>
                                            <p:cond delay="74"/>
                                          </p:stCondLst>
                                        </p:cTn>
                                        <p:tgtEl>
                                          <p:spTgt spid="12699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iterate type="lt">
                                    <p:tmAbs val="75"/>
                                  </p:iterate>
                                  <p:childTnLst>
                                    <p:set>
                                      <p:cBhvr>
                                        <p:cTn id="18" dur="1" fill="hold">
                                          <p:stCondLst>
                                            <p:cond delay="74"/>
                                          </p:stCondLst>
                                        </p:cTn>
                                        <p:tgtEl>
                                          <p:spTgt spid="126993"/>
                                        </p:tgtEl>
                                        <p:attrNameLst>
                                          <p:attrName>style.visibility</p:attrName>
                                        </p:attrNameLst>
                                      </p:cBhvr>
                                      <p:to>
                                        <p:strVal val="visible"/>
                                      </p:to>
                                    </p:set>
                                  </p:childTnLst>
                                </p:cTn>
                              </p:par>
                            </p:childTnLst>
                          </p:cTn>
                        </p:par>
                        <p:par>
                          <p:cTn id="19" fill="hold" nodeType="afterGroup">
                            <p:stCondLst>
                              <p:cond delay="375"/>
                            </p:stCondLst>
                            <p:childTnLst>
                              <p:par>
                                <p:cTn id="20" presetID="22" presetClass="entr" presetSubtype="8" fill="hold" nodeType="afterEffect">
                                  <p:stCondLst>
                                    <p:cond delay="0"/>
                                  </p:stCondLst>
                                  <p:childTnLst>
                                    <p:set>
                                      <p:cBhvr>
                                        <p:cTn id="21" dur="1" fill="hold">
                                          <p:stCondLst>
                                            <p:cond delay="0"/>
                                          </p:stCondLst>
                                        </p:cTn>
                                        <p:tgtEl>
                                          <p:spTgt spid="126994"/>
                                        </p:tgtEl>
                                        <p:attrNameLst>
                                          <p:attrName>style.visibility</p:attrName>
                                        </p:attrNameLst>
                                      </p:cBhvr>
                                      <p:to>
                                        <p:strVal val="visible"/>
                                      </p:to>
                                    </p:set>
                                    <p:animEffect transition="in" filter="wipe(left)">
                                      <p:cBhvr>
                                        <p:cTn id="22" dur="500"/>
                                        <p:tgtEl>
                                          <p:spTgt spid="1269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iterate type="lt">
                                    <p:tmAbs val="75"/>
                                  </p:iterate>
                                  <p:childTnLst>
                                    <p:set>
                                      <p:cBhvr>
                                        <p:cTn id="26" dur="1" fill="hold">
                                          <p:stCondLst>
                                            <p:cond delay="74"/>
                                          </p:stCondLst>
                                        </p:cTn>
                                        <p:tgtEl>
                                          <p:spTgt spid="126995"/>
                                        </p:tgtEl>
                                        <p:attrNameLst>
                                          <p:attrName>style.visibility</p:attrName>
                                        </p:attrNameLst>
                                      </p:cBhvr>
                                      <p:to>
                                        <p:strVal val="visible"/>
                                      </p:to>
                                    </p:set>
                                  </p:childTnLst>
                                </p:cTn>
                              </p:par>
                            </p:childTnLst>
                          </p:cTn>
                        </p:par>
                        <p:par>
                          <p:cTn id="27" fill="hold" nodeType="afterGroup">
                            <p:stCondLst>
                              <p:cond delay="375"/>
                            </p:stCondLst>
                            <p:childTnLst>
                              <p:par>
                                <p:cTn id="28" presetID="22" presetClass="entr" presetSubtype="8" fill="hold" nodeType="afterEffect">
                                  <p:stCondLst>
                                    <p:cond delay="0"/>
                                  </p:stCondLst>
                                  <p:childTnLst>
                                    <p:set>
                                      <p:cBhvr>
                                        <p:cTn id="29" dur="1" fill="hold">
                                          <p:stCondLst>
                                            <p:cond delay="0"/>
                                          </p:stCondLst>
                                        </p:cTn>
                                        <p:tgtEl>
                                          <p:spTgt spid="126996"/>
                                        </p:tgtEl>
                                        <p:attrNameLst>
                                          <p:attrName>style.visibility</p:attrName>
                                        </p:attrNameLst>
                                      </p:cBhvr>
                                      <p:to>
                                        <p:strVal val="visible"/>
                                      </p:to>
                                    </p:set>
                                    <p:animEffect transition="in" filter="wipe(left)">
                                      <p:cBhvr>
                                        <p:cTn id="30" dur="500"/>
                                        <p:tgtEl>
                                          <p:spTgt spid="126996"/>
                                        </p:tgtEl>
                                      </p:cBhvr>
                                    </p:animEffect>
                                  </p:childTnLst>
                                </p:cTn>
                              </p:par>
                            </p:childTnLst>
                          </p:cTn>
                        </p:par>
                        <p:par>
                          <p:cTn id="31" fill="hold" nodeType="afterGroup">
                            <p:stCondLst>
                              <p:cond delay="875"/>
                            </p:stCondLst>
                            <p:childTnLst>
                              <p:par>
                                <p:cTn id="32" presetID="1" presetClass="entr" presetSubtype="0" fill="hold" grpId="1" nodeType="afterEffect">
                                  <p:stCondLst>
                                    <p:cond delay="0"/>
                                  </p:stCondLst>
                                  <p:childTnLst>
                                    <p:set>
                                      <p:cBhvr>
                                        <p:cTn id="33" dur="1" fill="hold">
                                          <p:stCondLst>
                                            <p:cond delay="0"/>
                                          </p:stCondLst>
                                        </p:cTn>
                                        <p:tgtEl>
                                          <p:spTgt spid="126997"/>
                                        </p:tgtEl>
                                        <p:attrNameLst>
                                          <p:attrName>style.visibility</p:attrName>
                                        </p:attrNameLst>
                                      </p:cBhvr>
                                      <p:to>
                                        <p:strVal val="visible"/>
                                      </p:to>
                                    </p:set>
                                  </p:childTnLst>
                                </p:cTn>
                              </p:par>
                            </p:childTnLst>
                          </p:cTn>
                        </p:par>
                        <p:par>
                          <p:cTn id="34" fill="hold" nodeType="afterGroup">
                            <p:stCondLst>
                              <p:cond delay="875"/>
                            </p:stCondLst>
                            <p:childTnLst>
                              <p:par>
                                <p:cTn id="35" presetID="35" presetClass="emph" presetSubtype="0" repeatCount="3000" fill="hold" grpId="0" nodeType="afterEffect">
                                  <p:stCondLst>
                                    <p:cond delay="0"/>
                                  </p:stCondLst>
                                  <p:childTnLst>
                                    <p:anim calcmode="discrete" valueType="str">
                                      <p:cBhvr>
                                        <p:cTn id="36" dur="2000" fill="hold"/>
                                        <p:tgtEl>
                                          <p:spTgt spid="126997"/>
                                        </p:tgtEl>
                                        <p:attrNameLst>
                                          <p:attrName>style.visibility</p:attrName>
                                        </p:attrNameLst>
                                      </p:cBhvr>
                                      <p:tavLst>
                                        <p:tav tm="0">
                                          <p:val>
                                            <p:strVal val="hidden"/>
                                          </p:val>
                                        </p:tav>
                                        <p:tav tm="50000">
                                          <p:val>
                                            <p:strVal val="visible"/>
                                          </p:val>
                                        </p:tav>
                                      </p:tavLst>
                                    </p:anim>
                                  </p:childTnLst>
                                  <p:subTnLst>
                                    <p:set>
                                      <p:cBhvr override="childStyle">
                                        <p:cTn dur="1" fill="hold" display="0" masterRel="sameClick" afterEffect="1">
                                          <p:stCondLst>
                                            <p:cond evt="end" delay="0">
                                              <p:tn val="35"/>
                                            </p:cond>
                                          </p:stCondLst>
                                        </p:cTn>
                                        <p:tgtEl>
                                          <p:spTgt spid="12699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92" grpId="0" autoUpdateAnimBg="0"/>
      <p:bldP spid="126993" grpId="0" autoUpdateAnimBg="0"/>
      <p:bldP spid="126995" grpId="0" autoUpdateAnimBg="0"/>
      <p:bldP spid="126997" grpId="0" animBg="1" autoUpdateAnimBg="0"/>
      <p:bldP spid="126997" grpId="1"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2"/>
          <p:cNvSpPr>
            <a:spLocks noGrp="1" noChangeArrowheads="1"/>
          </p:cNvSpPr>
          <p:nvPr>
            <p:ph type="title"/>
          </p:nvPr>
        </p:nvSpPr>
        <p:spPr/>
        <p:txBody>
          <a:bodyPr/>
          <a:lstStyle/>
          <a:p>
            <a:r>
              <a:rPr lang="en-US" altLang="zh-CN" sz="3200" smtClean="0">
                <a:ea typeface="宋体" charset="-122"/>
              </a:rPr>
              <a:t>3.7.5 </a:t>
            </a:r>
            <a:r>
              <a:rPr lang="zh-CN" altLang="en-US" sz="3200" smtClean="0">
                <a:ea typeface="宋体" charset="-122"/>
              </a:rPr>
              <a:t>非正弦周期交流电路的功率</a:t>
            </a:r>
            <a:r>
              <a:rPr lang="zh-CN" altLang="en-US" sz="3200" smtClean="0">
                <a:ea typeface="楷体_GB2312" pitchFamily="49" charset="-122"/>
              </a:rPr>
              <a:t>（续</a:t>
            </a:r>
            <a:r>
              <a:rPr lang="en-US" altLang="zh-CN" sz="3200" smtClean="0">
                <a:ea typeface="楷体_GB2312" pitchFamily="49" charset="-122"/>
              </a:rPr>
              <a:t>3</a:t>
            </a:r>
            <a:r>
              <a:rPr lang="zh-CN" altLang="en-US" sz="3200" smtClean="0">
                <a:ea typeface="楷体_GB2312" pitchFamily="49" charset="-122"/>
              </a:rPr>
              <a:t>）</a:t>
            </a:r>
          </a:p>
        </p:txBody>
      </p:sp>
      <p:sp>
        <p:nvSpPr>
          <p:cNvPr id="129047" name="Text Box 23"/>
          <p:cNvSpPr txBox="1">
            <a:spLocks noChangeArrowheads="1"/>
          </p:cNvSpPr>
          <p:nvPr/>
        </p:nvSpPr>
        <p:spPr bwMode="auto">
          <a:xfrm>
            <a:off x="563687" y="1040482"/>
            <a:ext cx="2505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a:solidFill>
                  <a:schemeClr val="tx2"/>
                </a:solidFill>
                <a:latin typeface="Times New Roman" pitchFamily="18" charset="0"/>
                <a:cs typeface="Times New Roman" pitchFamily="18" charset="0"/>
              </a:rPr>
              <a:t>2</a:t>
            </a:r>
            <a:r>
              <a:rPr kumimoji="1" lang="zh-CN" altLang="en-US" sz="2800" b="1">
                <a:solidFill>
                  <a:schemeClr val="tx2"/>
                </a:solidFill>
                <a:latin typeface="Times New Roman" pitchFamily="18" charset="0"/>
                <a:cs typeface="Times New Roman" pitchFamily="18" charset="0"/>
              </a:rPr>
              <a:t>次谐波功率：</a:t>
            </a:r>
          </a:p>
        </p:txBody>
      </p:sp>
      <p:graphicFrame>
        <p:nvGraphicFramePr>
          <p:cNvPr id="129048" name="Object 2"/>
          <p:cNvGraphicFramePr>
            <a:graphicFrameLocks/>
          </p:cNvGraphicFramePr>
          <p:nvPr>
            <p:extLst>
              <p:ext uri="{D42A27DB-BD31-4B8C-83A1-F6EECF244321}">
                <p14:modId xmlns:p14="http://schemas.microsoft.com/office/powerpoint/2010/main" val="3180871771"/>
              </p:ext>
            </p:extLst>
          </p:nvPr>
        </p:nvGraphicFramePr>
        <p:xfrm>
          <a:off x="3217987" y="908720"/>
          <a:ext cx="3390900" cy="830262"/>
        </p:xfrm>
        <a:graphic>
          <a:graphicData uri="http://schemas.openxmlformats.org/presentationml/2006/ole">
            <mc:AlternateContent xmlns:mc="http://schemas.openxmlformats.org/markup-compatibility/2006">
              <mc:Choice xmlns:v="urn:schemas-microsoft-com:vml" Requires="v">
                <p:oleObj spid="_x0000_s79015" name="Equation" r:id="rId4" imgW="1396800" imgH="393480" progId="">
                  <p:embed/>
                </p:oleObj>
              </mc:Choice>
              <mc:Fallback>
                <p:oleObj name="Equation" r:id="rId4" imgW="1396800" imgH="393480" progId="">
                  <p:embed/>
                  <p:pic>
                    <p:nvPicPr>
                      <p:cNvPr id="0" name="Picture 13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7987" y="908720"/>
                        <a:ext cx="3390900" cy="830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9049" name="Text Box 25"/>
          <p:cNvSpPr txBox="1">
            <a:spLocks noChangeArrowheads="1"/>
          </p:cNvSpPr>
          <p:nvPr/>
        </p:nvSpPr>
        <p:spPr bwMode="auto">
          <a:xfrm>
            <a:off x="563687" y="1816770"/>
            <a:ext cx="25050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a:solidFill>
                  <a:schemeClr val="tx2"/>
                </a:solidFill>
                <a:latin typeface="Times New Roman" pitchFamily="18" charset="0"/>
                <a:cs typeface="Times New Roman" pitchFamily="18" charset="0"/>
              </a:rPr>
              <a:t>3</a:t>
            </a:r>
            <a:r>
              <a:rPr kumimoji="1" lang="zh-CN" altLang="en-US" sz="2800" b="1">
                <a:solidFill>
                  <a:schemeClr val="tx2"/>
                </a:solidFill>
                <a:latin typeface="Times New Roman" pitchFamily="18" charset="0"/>
                <a:cs typeface="Times New Roman" pitchFamily="18" charset="0"/>
              </a:rPr>
              <a:t>次谐波功率：</a:t>
            </a:r>
          </a:p>
        </p:txBody>
      </p:sp>
      <p:graphicFrame>
        <p:nvGraphicFramePr>
          <p:cNvPr id="129050" name="Object 3"/>
          <p:cNvGraphicFramePr>
            <a:graphicFrameLocks/>
          </p:cNvGraphicFramePr>
          <p:nvPr>
            <p:extLst>
              <p:ext uri="{D42A27DB-BD31-4B8C-83A1-F6EECF244321}">
                <p14:modId xmlns:p14="http://schemas.microsoft.com/office/powerpoint/2010/main" val="1215634357"/>
              </p:ext>
            </p:extLst>
          </p:nvPr>
        </p:nvGraphicFramePr>
        <p:xfrm>
          <a:off x="3192587" y="1596107"/>
          <a:ext cx="3273425" cy="922338"/>
        </p:xfrm>
        <a:graphic>
          <a:graphicData uri="http://schemas.openxmlformats.org/presentationml/2006/ole">
            <mc:AlternateContent xmlns:mc="http://schemas.openxmlformats.org/markup-compatibility/2006">
              <mc:Choice xmlns:v="urn:schemas-microsoft-com:vml" Requires="v">
                <p:oleObj spid="_x0000_s79016" name="Equation" r:id="rId6" imgW="1422360" imgH="393480" progId="">
                  <p:embed/>
                </p:oleObj>
              </mc:Choice>
              <mc:Fallback>
                <p:oleObj name="Equation" r:id="rId6" imgW="1422360" imgH="393480" progId="">
                  <p:embed/>
                  <p:pic>
                    <p:nvPicPr>
                      <p:cNvPr id="0" name="Picture 1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2587" y="1596107"/>
                        <a:ext cx="3273425" cy="922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9051" name="Text Box 27"/>
          <p:cNvSpPr txBox="1">
            <a:spLocks noChangeArrowheads="1"/>
          </p:cNvSpPr>
          <p:nvPr/>
        </p:nvSpPr>
        <p:spPr bwMode="auto">
          <a:xfrm>
            <a:off x="563687" y="2721645"/>
            <a:ext cx="25050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a:solidFill>
                  <a:schemeClr val="tx2"/>
                </a:solidFill>
                <a:latin typeface="Times New Roman" pitchFamily="18" charset="0"/>
                <a:cs typeface="Times New Roman" pitchFamily="18" charset="0"/>
              </a:rPr>
              <a:t>4</a:t>
            </a:r>
            <a:r>
              <a:rPr kumimoji="1" lang="zh-CN" altLang="en-US" sz="2800" b="1">
                <a:solidFill>
                  <a:schemeClr val="tx2"/>
                </a:solidFill>
                <a:latin typeface="Times New Roman" pitchFamily="18" charset="0"/>
                <a:cs typeface="Times New Roman" pitchFamily="18" charset="0"/>
              </a:rPr>
              <a:t>次谐波功率：</a:t>
            </a:r>
          </a:p>
        </p:txBody>
      </p:sp>
      <p:graphicFrame>
        <p:nvGraphicFramePr>
          <p:cNvPr id="129052" name="Object 4"/>
          <p:cNvGraphicFramePr>
            <a:graphicFrameLocks/>
          </p:cNvGraphicFramePr>
          <p:nvPr>
            <p:extLst>
              <p:ext uri="{D42A27DB-BD31-4B8C-83A1-F6EECF244321}">
                <p14:modId xmlns:p14="http://schemas.microsoft.com/office/powerpoint/2010/main" val="3711062758"/>
              </p:ext>
            </p:extLst>
          </p:nvPr>
        </p:nvGraphicFramePr>
        <p:xfrm>
          <a:off x="1608262" y="3328070"/>
          <a:ext cx="6567488" cy="936625"/>
        </p:xfrm>
        <a:graphic>
          <a:graphicData uri="http://schemas.openxmlformats.org/presentationml/2006/ole">
            <mc:AlternateContent xmlns:mc="http://schemas.openxmlformats.org/markup-compatibility/2006">
              <mc:Choice xmlns:v="urn:schemas-microsoft-com:vml" Requires="v">
                <p:oleObj spid="_x0000_s79017" name="Equation" r:id="rId8" imgW="3085920" imgH="393480" progId="">
                  <p:embed/>
                </p:oleObj>
              </mc:Choice>
              <mc:Fallback>
                <p:oleObj name="Equation" r:id="rId8" imgW="3085920" imgH="393480" progId="">
                  <p:embed/>
                  <p:pic>
                    <p:nvPicPr>
                      <p:cNvPr id="0" name="Picture 14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8262" y="3328070"/>
                        <a:ext cx="6567488"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9053" name="Text Box 29"/>
          <p:cNvSpPr txBox="1">
            <a:spLocks noChangeArrowheads="1"/>
          </p:cNvSpPr>
          <p:nvPr/>
        </p:nvSpPr>
        <p:spPr bwMode="auto">
          <a:xfrm>
            <a:off x="563687" y="4293270"/>
            <a:ext cx="2327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800" b="1">
                <a:solidFill>
                  <a:schemeClr val="tx2"/>
                </a:solidFill>
                <a:latin typeface="Times New Roman" pitchFamily="18" charset="0"/>
                <a:cs typeface="Times New Roman" pitchFamily="18" charset="0"/>
              </a:rPr>
              <a:t>总平均功率：</a:t>
            </a:r>
          </a:p>
        </p:txBody>
      </p:sp>
      <p:graphicFrame>
        <p:nvGraphicFramePr>
          <p:cNvPr id="129054" name="Object 5"/>
          <p:cNvGraphicFramePr>
            <a:graphicFrameLocks/>
          </p:cNvGraphicFramePr>
          <p:nvPr>
            <p:extLst>
              <p:ext uri="{D42A27DB-BD31-4B8C-83A1-F6EECF244321}">
                <p14:modId xmlns:p14="http://schemas.microsoft.com/office/powerpoint/2010/main" val="886875704"/>
              </p:ext>
            </p:extLst>
          </p:nvPr>
        </p:nvGraphicFramePr>
        <p:xfrm>
          <a:off x="179512" y="5302920"/>
          <a:ext cx="8715375" cy="571500"/>
        </p:xfrm>
        <a:graphic>
          <a:graphicData uri="http://schemas.openxmlformats.org/presentationml/2006/ole">
            <mc:AlternateContent xmlns:mc="http://schemas.openxmlformats.org/markup-compatibility/2006">
              <mc:Choice xmlns:v="urn:schemas-microsoft-com:vml" Requires="v">
                <p:oleObj spid="_x0000_s79018" name="Equation" r:id="rId10" imgW="3492360" imgH="228600" progId="">
                  <p:embed/>
                </p:oleObj>
              </mc:Choice>
              <mc:Fallback>
                <p:oleObj name="Equation" r:id="rId10" imgW="3492360" imgH="228600" progId="">
                  <p:embed/>
                  <p:pic>
                    <p:nvPicPr>
                      <p:cNvPr id="0" name="Picture 14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512" y="5302920"/>
                        <a:ext cx="8715375"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155</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129047"/>
                                        </p:tgtEl>
                                        <p:attrNameLst>
                                          <p:attrName>style.visibility</p:attrName>
                                        </p:attrNameLst>
                                      </p:cBhvr>
                                      <p:to>
                                        <p:strVal val="visible"/>
                                      </p:to>
                                    </p:set>
                                  </p:childTnLst>
                                </p:cTn>
                              </p:par>
                            </p:childTnLst>
                          </p:cTn>
                        </p:par>
                        <p:par>
                          <p:cTn id="7" fill="hold" nodeType="afterGroup">
                            <p:stCondLst>
                              <p:cond delay="525"/>
                            </p:stCondLst>
                            <p:childTnLst>
                              <p:par>
                                <p:cTn id="8" presetID="22" presetClass="entr" presetSubtype="8" fill="hold" nodeType="afterEffect">
                                  <p:stCondLst>
                                    <p:cond delay="0"/>
                                  </p:stCondLst>
                                  <p:childTnLst>
                                    <p:set>
                                      <p:cBhvr>
                                        <p:cTn id="9" dur="1" fill="hold">
                                          <p:stCondLst>
                                            <p:cond delay="0"/>
                                          </p:stCondLst>
                                        </p:cTn>
                                        <p:tgtEl>
                                          <p:spTgt spid="129048"/>
                                        </p:tgtEl>
                                        <p:attrNameLst>
                                          <p:attrName>style.visibility</p:attrName>
                                        </p:attrNameLst>
                                      </p:cBhvr>
                                      <p:to>
                                        <p:strVal val="visible"/>
                                      </p:to>
                                    </p:set>
                                    <p:animEffect transition="in" filter="wipe(left)">
                                      <p:cBhvr>
                                        <p:cTn id="10" dur="500"/>
                                        <p:tgtEl>
                                          <p:spTgt spid="12904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iterate type="lt">
                                    <p:tmAbs val="75"/>
                                  </p:iterate>
                                  <p:childTnLst>
                                    <p:set>
                                      <p:cBhvr>
                                        <p:cTn id="14" dur="1" fill="hold">
                                          <p:stCondLst>
                                            <p:cond delay="74"/>
                                          </p:stCondLst>
                                        </p:cTn>
                                        <p:tgtEl>
                                          <p:spTgt spid="129049"/>
                                        </p:tgtEl>
                                        <p:attrNameLst>
                                          <p:attrName>style.visibility</p:attrName>
                                        </p:attrNameLst>
                                      </p:cBhvr>
                                      <p:to>
                                        <p:strVal val="visible"/>
                                      </p:to>
                                    </p:set>
                                  </p:childTnLst>
                                </p:cTn>
                              </p:par>
                            </p:childTnLst>
                          </p:cTn>
                        </p:par>
                        <p:par>
                          <p:cTn id="15" fill="hold" nodeType="afterGroup">
                            <p:stCondLst>
                              <p:cond delay="525"/>
                            </p:stCondLst>
                            <p:childTnLst>
                              <p:par>
                                <p:cTn id="16" presetID="22" presetClass="entr" presetSubtype="8" fill="hold" nodeType="afterEffect">
                                  <p:stCondLst>
                                    <p:cond delay="0"/>
                                  </p:stCondLst>
                                  <p:childTnLst>
                                    <p:set>
                                      <p:cBhvr>
                                        <p:cTn id="17" dur="1" fill="hold">
                                          <p:stCondLst>
                                            <p:cond delay="0"/>
                                          </p:stCondLst>
                                        </p:cTn>
                                        <p:tgtEl>
                                          <p:spTgt spid="129050"/>
                                        </p:tgtEl>
                                        <p:attrNameLst>
                                          <p:attrName>style.visibility</p:attrName>
                                        </p:attrNameLst>
                                      </p:cBhvr>
                                      <p:to>
                                        <p:strVal val="visible"/>
                                      </p:to>
                                    </p:set>
                                    <p:animEffect transition="in" filter="wipe(left)">
                                      <p:cBhvr>
                                        <p:cTn id="18" dur="500"/>
                                        <p:tgtEl>
                                          <p:spTgt spid="12905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iterate type="lt">
                                    <p:tmAbs val="75"/>
                                  </p:iterate>
                                  <p:childTnLst>
                                    <p:set>
                                      <p:cBhvr>
                                        <p:cTn id="22" dur="1" fill="hold">
                                          <p:stCondLst>
                                            <p:cond delay="74"/>
                                          </p:stCondLst>
                                        </p:cTn>
                                        <p:tgtEl>
                                          <p:spTgt spid="129051"/>
                                        </p:tgtEl>
                                        <p:attrNameLst>
                                          <p:attrName>style.visibility</p:attrName>
                                        </p:attrNameLst>
                                      </p:cBhvr>
                                      <p:to>
                                        <p:strVal val="visible"/>
                                      </p:to>
                                    </p:set>
                                  </p:childTnLst>
                                </p:cTn>
                              </p:par>
                            </p:childTnLst>
                          </p:cTn>
                        </p:par>
                        <p:par>
                          <p:cTn id="23" fill="hold" nodeType="afterGroup">
                            <p:stCondLst>
                              <p:cond delay="525"/>
                            </p:stCondLst>
                            <p:childTnLst>
                              <p:par>
                                <p:cTn id="24" presetID="22" presetClass="entr" presetSubtype="8" fill="hold" nodeType="afterEffect">
                                  <p:stCondLst>
                                    <p:cond delay="0"/>
                                  </p:stCondLst>
                                  <p:childTnLst>
                                    <p:set>
                                      <p:cBhvr>
                                        <p:cTn id="25" dur="1" fill="hold">
                                          <p:stCondLst>
                                            <p:cond delay="0"/>
                                          </p:stCondLst>
                                        </p:cTn>
                                        <p:tgtEl>
                                          <p:spTgt spid="129052"/>
                                        </p:tgtEl>
                                        <p:attrNameLst>
                                          <p:attrName>style.visibility</p:attrName>
                                        </p:attrNameLst>
                                      </p:cBhvr>
                                      <p:to>
                                        <p:strVal val="visible"/>
                                      </p:to>
                                    </p:set>
                                    <p:animEffect transition="in" filter="wipe(left)">
                                      <p:cBhvr>
                                        <p:cTn id="26" dur="500"/>
                                        <p:tgtEl>
                                          <p:spTgt spid="12905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iterate type="lt">
                                    <p:tmAbs val="75"/>
                                  </p:iterate>
                                  <p:childTnLst>
                                    <p:set>
                                      <p:cBhvr>
                                        <p:cTn id="30" dur="1" fill="hold">
                                          <p:stCondLst>
                                            <p:cond delay="74"/>
                                          </p:stCondLst>
                                        </p:cTn>
                                        <p:tgtEl>
                                          <p:spTgt spid="129053"/>
                                        </p:tgtEl>
                                        <p:attrNameLst>
                                          <p:attrName>style.visibility</p:attrName>
                                        </p:attrNameLst>
                                      </p:cBhvr>
                                      <p:to>
                                        <p:strVal val="visible"/>
                                      </p:to>
                                    </p:set>
                                  </p:childTnLst>
                                </p:cTn>
                              </p:par>
                            </p:childTnLst>
                          </p:cTn>
                        </p:par>
                        <p:par>
                          <p:cTn id="31" fill="hold" nodeType="afterGroup">
                            <p:stCondLst>
                              <p:cond delay="450"/>
                            </p:stCondLst>
                            <p:childTnLst>
                              <p:par>
                                <p:cTn id="32" presetID="22" presetClass="entr" presetSubtype="8" fill="hold" nodeType="afterEffect">
                                  <p:stCondLst>
                                    <p:cond delay="0"/>
                                  </p:stCondLst>
                                  <p:childTnLst>
                                    <p:set>
                                      <p:cBhvr>
                                        <p:cTn id="33" dur="1" fill="hold">
                                          <p:stCondLst>
                                            <p:cond delay="0"/>
                                          </p:stCondLst>
                                        </p:cTn>
                                        <p:tgtEl>
                                          <p:spTgt spid="129054"/>
                                        </p:tgtEl>
                                        <p:attrNameLst>
                                          <p:attrName>style.visibility</p:attrName>
                                        </p:attrNameLst>
                                      </p:cBhvr>
                                      <p:to>
                                        <p:strVal val="visible"/>
                                      </p:to>
                                    </p:set>
                                    <p:animEffect transition="in" filter="wipe(left)">
                                      <p:cBhvr>
                                        <p:cTn id="34" dur="500"/>
                                        <p:tgtEl>
                                          <p:spTgt spid="129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47" grpId="0" autoUpdateAnimBg="0"/>
      <p:bldP spid="129049" grpId="0" autoUpdateAnimBg="0"/>
      <p:bldP spid="129051" grpId="0" autoUpdateAnimBg="0"/>
      <p:bldP spid="129053" grpId="0"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3" name="Text Box 3"/>
          <p:cNvSpPr txBox="1">
            <a:spLocks noChangeArrowheads="1"/>
          </p:cNvSpPr>
          <p:nvPr/>
        </p:nvSpPr>
        <p:spPr bwMode="auto">
          <a:xfrm>
            <a:off x="228600" y="692696"/>
            <a:ext cx="8915400" cy="223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lang="zh-CN" altLang="en-US" sz="2400" b="1" dirty="0" smtClean="0">
                <a:solidFill>
                  <a:schemeClr val="tx2"/>
                </a:solidFill>
                <a:latin typeface="Times New Roman" panose="02020603050405020304" pitchFamily="18" charset="0"/>
                <a:cs typeface="Times New Roman" panose="02020603050405020304" pitchFamily="18" charset="0"/>
              </a:rPr>
              <a:t>实际电力</a:t>
            </a:r>
            <a:r>
              <a:rPr lang="zh-CN" altLang="en-US" sz="2400" b="1" dirty="0">
                <a:solidFill>
                  <a:schemeClr val="tx2"/>
                </a:solidFill>
                <a:latin typeface="Times New Roman" panose="02020603050405020304" pitchFamily="18" charset="0"/>
                <a:cs typeface="Times New Roman" panose="02020603050405020304" pitchFamily="18" charset="0"/>
              </a:rPr>
              <a:t>系统中</a:t>
            </a:r>
            <a:r>
              <a:rPr lang="zh-CN" altLang="en-US" sz="2400" b="1" dirty="0" smtClean="0">
                <a:solidFill>
                  <a:schemeClr val="tx2"/>
                </a:solidFill>
                <a:latin typeface="Times New Roman" panose="02020603050405020304" pitchFamily="18" charset="0"/>
                <a:cs typeface="Times New Roman" panose="02020603050405020304" pitchFamily="18" charset="0"/>
              </a:rPr>
              <a:t>，发电机</a:t>
            </a:r>
            <a:r>
              <a:rPr lang="zh-CN" altLang="en-US" sz="2400" b="1" dirty="0">
                <a:solidFill>
                  <a:schemeClr val="tx2"/>
                </a:solidFill>
                <a:latin typeface="Times New Roman" panose="02020603050405020304" pitchFamily="18" charset="0"/>
                <a:cs typeface="Times New Roman" panose="02020603050405020304" pitchFamily="18" charset="0"/>
              </a:rPr>
              <a:t>产生的电压往往不是理想的正弦波。电网中变压器等设备由于磁路的非线性，其</a:t>
            </a:r>
            <a:r>
              <a:rPr lang="zh-CN" altLang="en-US" sz="2400" b="1" dirty="0" smtClean="0">
                <a:solidFill>
                  <a:schemeClr val="tx2"/>
                </a:solidFill>
                <a:latin typeface="Times New Roman" panose="02020603050405020304" pitchFamily="18" charset="0"/>
                <a:cs typeface="Times New Roman" panose="02020603050405020304" pitchFamily="18" charset="0"/>
              </a:rPr>
              <a:t>励磁电流一般也是非</a:t>
            </a:r>
            <a:r>
              <a:rPr lang="zh-CN" altLang="en-US" sz="2400" b="1" dirty="0">
                <a:solidFill>
                  <a:schemeClr val="tx2"/>
                </a:solidFill>
                <a:latin typeface="Times New Roman" panose="02020603050405020304" pitchFamily="18" charset="0"/>
                <a:cs typeface="Times New Roman" panose="02020603050405020304" pitchFamily="18" charset="0"/>
              </a:rPr>
              <a:t>正弦周期波形，</a:t>
            </a:r>
            <a:r>
              <a:rPr lang="zh-CN" altLang="en-US" sz="2400" b="1" dirty="0" smtClean="0">
                <a:solidFill>
                  <a:schemeClr val="tx2"/>
                </a:solidFill>
                <a:latin typeface="Times New Roman" panose="02020603050405020304" pitchFamily="18" charset="0"/>
                <a:cs typeface="Times New Roman" panose="02020603050405020304" pitchFamily="18" charset="0"/>
              </a:rPr>
              <a:t>包含高次谐波。在</a:t>
            </a:r>
            <a:r>
              <a:rPr lang="zh-CN" altLang="en-US" sz="2400" b="1" dirty="0">
                <a:solidFill>
                  <a:schemeClr val="tx2"/>
                </a:solidFill>
                <a:latin typeface="Times New Roman" panose="02020603050405020304" pitchFamily="18" charset="0"/>
                <a:cs typeface="Times New Roman" panose="02020603050405020304" pitchFamily="18" charset="0"/>
              </a:rPr>
              <a:t>三相对称电路中，电网电压与电流都</a:t>
            </a:r>
            <a:r>
              <a:rPr lang="zh-CN" altLang="en-US" sz="2400" b="1" dirty="0" smtClean="0">
                <a:solidFill>
                  <a:schemeClr val="tx2"/>
                </a:solidFill>
                <a:latin typeface="Times New Roman" panose="02020603050405020304" pitchFamily="18" charset="0"/>
                <a:cs typeface="Times New Roman" panose="02020603050405020304" pitchFamily="18" charset="0"/>
              </a:rPr>
              <a:t>可能存在</a:t>
            </a:r>
            <a:r>
              <a:rPr lang="zh-CN" altLang="en-US" sz="2400" b="1" dirty="0">
                <a:solidFill>
                  <a:schemeClr val="tx2"/>
                </a:solidFill>
                <a:latin typeface="Times New Roman" panose="02020603050405020304" pitchFamily="18" charset="0"/>
                <a:cs typeface="Times New Roman" panose="02020603050405020304" pitchFamily="18" charset="0"/>
              </a:rPr>
              <a:t>高次谐波。 </a:t>
            </a:r>
          </a:p>
        </p:txBody>
      </p:sp>
      <p:graphicFrame>
        <p:nvGraphicFramePr>
          <p:cNvPr id="706564" name="Object 4"/>
          <p:cNvGraphicFramePr>
            <a:graphicFrameLocks noChangeAspect="1"/>
          </p:cNvGraphicFramePr>
          <p:nvPr>
            <p:extLst/>
          </p:nvPr>
        </p:nvGraphicFramePr>
        <p:xfrm>
          <a:off x="4139952" y="3699675"/>
          <a:ext cx="4267200" cy="2271713"/>
        </p:xfrm>
        <a:graphic>
          <a:graphicData uri="http://schemas.openxmlformats.org/presentationml/2006/ole">
            <mc:AlternateContent xmlns:mc="http://schemas.openxmlformats.org/markup-compatibility/2006">
              <mc:Choice xmlns:v="urn:schemas-microsoft-com:vml" Requires="v">
                <p:oleObj spid="_x0000_s136194" name="Visio" r:id="rId4" imgW="1907640" imgH="1016280" progId="Visio.Drawing.6">
                  <p:embed/>
                </p:oleObj>
              </mc:Choice>
              <mc:Fallback>
                <p:oleObj name="Visio" r:id="rId4" imgW="1907640" imgH="101628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9952" y="3699675"/>
                        <a:ext cx="4267200" cy="227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565" name="Text Box 5"/>
          <p:cNvSpPr txBox="1">
            <a:spLocks noChangeArrowheads="1"/>
          </p:cNvSpPr>
          <p:nvPr/>
        </p:nvSpPr>
        <p:spPr bwMode="auto">
          <a:xfrm>
            <a:off x="266700" y="3139661"/>
            <a:ext cx="4419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chemeClr val="tx2"/>
                </a:solidFill>
                <a:latin typeface="Times New Roman" panose="02020603050405020304" pitchFamily="18" charset="0"/>
                <a:cs typeface="Times New Roman" panose="02020603050405020304" pitchFamily="18" charset="0"/>
              </a:rPr>
              <a:t>1. 三相对称非正弦电压的分析</a:t>
            </a:r>
          </a:p>
        </p:txBody>
      </p:sp>
      <p:graphicFrame>
        <p:nvGraphicFramePr>
          <p:cNvPr id="706568" name="Object 8"/>
          <p:cNvGraphicFramePr>
            <a:graphicFrameLocks noChangeAspect="1"/>
          </p:cNvGraphicFramePr>
          <p:nvPr>
            <p:extLst/>
          </p:nvPr>
        </p:nvGraphicFramePr>
        <p:xfrm>
          <a:off x="971600" y="3686149"/>
          <a:ext cx="1219200" cy="450850"/>
        </p:xfrm>
        <a:graphic>
          <a:graphicData uri="http://schemas.openxmlformats.org/presentationml/2006/ole">
            <mc:AlternateContent xmlns:mc="http://schemas.openxmlformats.org/markup-compatibility/2006">
              <mc:Choice xmlns:v="urn:schemas-microsoft-com:vml" Requires="v">
                <p:oleObj spid="_x0000_s136195" name="Equation" r:id="rId6" imgW="583920" imgH="215640" progId="Equation.3">
                  <p:embed/>
                </p:oleObj>
              </mc:Choice>
              <mc:Fallback>
                <p:oleObj name="Equation" r:id="rId6" imgW="58392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600" y="3686149"/>
                        <a:ext cx="1219200"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569" name="Object 9"/>
          <p:cNvGraphicFramePr>
            <a:graphicFrameLocks noChangeAspect="1"/>
          </p:cNvGraphicFramePr>
          <p:nvPr>
            <p:extLst/>
          </p:nvPr>
        </p:nvGraphicFramePr>
        <p:xfrm>
          <a:off x="971600" y="4221822"/>
          <a:ext cx="1749425" cy="822325"/>
        </p:xfrm>
        <a:graphic>
          <a:graphicData uri="http://schemas.openxmlformats.org/presentationml/2006/ole">
            <mc:AlternateContent xmlns:mc="http://schemas.openxmlformats.org/markup-compatibility/2006">
              <mc:Choice xmlns:v="urn:schemas-microsoft-com:vml" Requires="v">
                <p:oleObj spid="_x0000_s136196" name="Equation" r:id="rId8" imgW="838080" imgH="393480" progId="Equation.DSMT4">
                  <p:embed/>
                </p:oleObj>
              </mc:Choice>
              <mc:Fallback>
                <p:oleObj name="Equation" r:id="rId8" imgW="838080" imgH="3934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600" y="4221822"/>
                        <a:ext cx="174942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570" name="Object 10"/>
          <p:cNvGraphicFramePr>
            <a:graphicFrameLocks noChangeAspect="1"/>
          </p:cNvGraphicFramePr>
          <p:nvPr>
            <p:extLst/>
          </p:nvPr>
        </p:nvGraphicFramePr>
        <p:xfrm>
          <a:off x="971600" y="5020173"/>
          <a:ext cx="1960563" cy="822325"/>
        </p:xfrm>
        <a:graphic>
          <a:graphicData uri="http://schemas.openxmlformats.org/presentationml/2006/ole">
            <mc:AlternateContent xmlns:mc="http://schemas.openxmlformats.org/markup-compatibility/2006">
              <mc:Choice xmlns:v="urn:schemas-microsoft-com:vml" Requires="v">
                <p:oleObj spid="_x0000_s136197" name="Equation" r:id="rId10" imgW="939600" imgH="393480" progId="Equation.3">
                  <p:embed/>
                </p:oleObj>
              </mc:Choice>
              <mc:Fallback>
                <p:oleObj name="Equation" r:id="rId10" imgW="939600" imgH="3934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00" y="5020173"/>
                        <a:ext cx="1960563"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标题 1"/>
          <p:cNvSpPr>
            <a:spLocks noGrp="1"/>
          </p:cNvSpPr>
          <p:nvPr>
            <p:ph type="title"/>
          </p:nvPr>
        </p:nvSpPr>
        <p:spPr/>
        <p:txBody>
          <a:bodyPr/>
          <a:lstStyle/>
          <a:p>
            <a:r>
              <a:rPr lang="zh-CN" altLang="zh-CN" sz="3600" b="1" baseline="0" dirty="0" smtClean="0">
                <a:solidFill>
                  <a:srgbClr val="FFFF00"/>
                </a:solidFill>
                <a:effectLst/>
                <a:latin typeface="Times New Roman" pitchFamily="18" charset="0"/>
                <a:ea typeface="黑体" pitchFamily="49" charset="-122"/>
                <a:cs typeface="+mj-cs"/>
              </a:rPr>
              <a:t>对称三相电路中的高次谐波</a:t>
            </a:r>
            <a:endParaRPr lang="zh-CN" altLang="en-US" dirty="0"/>
          </a:p>
        </p:txBody>
      </p:sp>
      <p:sp>
        <p:nvSpPr>
          <p:cNvPr id="3" name="灯片编号占位符 2"/>
          <p:cNvSpPr>
            <a:spLocks noGrp="1"/>
          </p:cNvSpPr>
          <p:nvPr>
            <p:ph type="sldNum" sz="quarter" idx="12"/>
          </p:nvPr>
        </p:nvSpPr>
        <p:spPr/>
        <p:txBody>
          <a:bodyPr/>
          <a:lstStyle/>
          <a:p>
            <a:r>
              <a:rPr lang="zh-CN" altLang="en-US" smtClean="0"/>
              <a:t>第</a:t>
            </a:r>
            <a:fld id="{220BFC1B-F569-4603-936E-A706DF1F053A}" type="slidenum">
              <a:rPr lang="zh-CN" altLang="en-US" smtClean="0"/>
              <a:pPr/>
              <a:t>156</a:t>
            </a:fld>
            <a:r>
              <a:rPr lang="zh-CN" altLang="en-US" smtClean="0"/>
              <a:t>页</a:t>
            </a:r>
            <a:endParaRPr lang="zh-CN" altLang="en-US"/>
          </a:p>
        </p:txBody>
      </p:sp>
    </p:spTree>
    <p:extLst>
      <p:ext uri="{BB962C8B-B14F-4D97-AF65-F5344CB8AC3E}">
        <p14:creationId xmlns:p14="http://schemas.microsoft.com/office/powerpoint/2010/main" val="6157325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6563"/>
                                        </p:tgtEl>
                                        <p:attrNameLst>
                                          <p:attrName>style.visibility</p:attrName>
                                        </p:attrNameLst>
                                      </p:cBhvr>
                                      <p:to>
                                        <p:strVal val="visible"/>
                                      </p:to>
                                    </p:set>
                                    <p:anim calcmode="lin" valueType="num">
                                      <p:cBhvr additive="base">
                                        <p:cTn id="7" dur="500" fill="hold"/>
                                        <p:tgtEl>
                                          <p:spTgt spid="706563"/>
                                        </p:tgtEl>
                                        <p:attrNameLst>
                                          <p:attrName>ppt_x</p:attrName>
                                        </p:attrNameLst>
                                      </p:cBhvr>
                                      <p:tavLst>
                                        <p:tav tm="0">
                                          <p:val>
                                            <p:strVal val="#ppt_x"/>
                                          </p:val>
                                        </p:tav>
                                        <p:tav tm="100000">
                                          <p:val>
                                            <p:strVal val="#ppt_x"/>
                                          </p:val>
                                        </p:tav>
                                      </p:tavLst>
                                    </p:anim>
                                    <p:anim calcmode="lin" valueType="num">
                                      <p:cBhvr additive="base">
                                        <p:cTn id="8" dur="500" fill="hold"/>
                                        <p:tgtEl>
                                          <p:spTgt spid="7065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06565"/>
                                        </p:tgtEl>
                                        <p:attrNameLst>
                                          <p:attrName>style.visibility</p:attrName>
                                        </p:attrNameLst>
                                      </p:cBhvr>
                                      <p:to>
                                        <p:strVal val="visible"/>
                                      </p:to>
                                    </p:set>
                                    <p:anim calcmode="lin" valueType="num">
                                      <p:cBhvr additive="base">
                                        <p:cTn id="13" dur="500" fill="hold"/>
                                        <p:tgtEl>
                                          <p:spTgt spid="706565"/>
                                        </p:tgtEl>
                                        <p:attrNameLst>
                                          <p:attrName>ppt_x</p:attrName>
                                        </p:attrNameLst>
                                      </p:cBhvr>
                                      <p:tavLst>
                                        <p:tav tm="0">
                                          <p:val>
                                            <p:strVal val="#ppt_x"/>
                                          </p:val>
                                        </p:tav>
                                        <p:tav tm="100000">
                                          <p:val>
                                            <p:strVal val="#ppt_x"/>
                                          </p:val>
                                        </p:tav>
                                      </p:tavLst>
                                    </p:anim>
                                    <p:anim calcmode="lin" valueType="num">
                                      <p:cBhvr additive="base">
                                        <p:cTn id="14" dur="500" fill="hold"/>
                                        <p:tgtEl>
                                          <p:spTgt spid="70656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06564"/>
                                        </p:tgtEl>
                                        <p:attrNameLst>
                                          <p:attrName>style.visibility</p:attrName>
                                        </p:attrNameLst>
                                      </p:cBhvr>
                                      <p:to>
                                        <p:strVal val="visible"/>
                                      </p:to>
                                    </p:set>
                                    <p:animEffect transition="in" filter="wipe(left)">
                                      <p:cBhvr>
                                        <p:cTn id="19" dur="500"/>
                                        <p:tgtEl>
                                          <p:spTgt spid="70656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06568"/>
                                        </p:tgtEl>
                                        <p:attrNameLst>
                                          <p:attrName>style.visibility</p:attrName>
                                        </p:attrNameLst>
                                      </p:cBhvr>
                                      <p:to>
                                        <p:strVal val="visible"/>
                                      </p:to>
                                    </p:set>
                                    <p:animEffect transition="in" filter="wipe(left)">
                                      <p:cBhvr>
                                        <p:cTn id="24" dur="500"/>
                                        <p:tgtEl>
                                          <p:spTgt spid="706568"/>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706569"/>
                                        </p:tgtEl>
                                        <p:attrNameLst>
                                          <p:attrName>style.visibility</p:attrName>
                                        </p:attrNameLst>
                                      </p:cBhvr>
                                      <p:to>
                                        <p:strVal val="visible"/>
                                      </p:to>
                                    </p:set>
                                    <p:animEffect transition="in" filter="wipe(left)">
                                      <p:cBhvr>
                                        <p:cTn id="28" dur="500"/>
                                        <p:tgtEl>
                                          <p:spTgt spid="706569"/>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706570"/>
                                        </p:tgtEl>
                                        <p:attrNameLst>
                                          <p:attrName>style.visibility</p:attrName>
                                        </p:attrNameLst>
                                      </p:cBhvr>
                                      <p:to>
                                        <p:strVal val="visible"/>
                                      </p:to>
                                    </p:set>
                                    <p:animEffect transition="in" filter="wipe(left)">
                                      <p:cBhvr>
                                        <p:cTn id="32" dur="500"/>
                                        <p:tgtEl>
                                          <p:spTgt spid="706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63" grpId="0"/>
      <p:bldP spid="706565"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含高次谐波的对称三相电源</a:t>
            </a:r>
            <a:endParaRPr lang="zh-CN" altLang="en-US" dirty="0"/>
          </a:p>
        </p:txBody>
      </p:sp>
      <p:graphicFrame>
        <p:nvGraphicFramePr>
          <p:cNvPr id="4" name="Object 8"/>
          <p:cNvGraphicFramePr>
            <a:graphicFrameLocks noChangeAspect="1"/>
          </p:cNvGraphicFramePr>
          <p:nvPr>
            <p:extLst/>
          </p:nvPr>
        </p:nvGraphicFramePr>
        <p:xfrm>
          <a:off x="268000" y="891245"/>
          <a:ext cx="6465888" cy="901700"/>
        </p:xfrm>
        <a:graphic>
          <a:graphicData uri="http://schemas.openxmlformats.org/presentationml/2006/ole">
            <mc:AlternateContent xmlns:mc="http://schemas.openxmlformats.org/markup-compatibility/2006">
              <mc:Choice xmlns:v="urn:schemas-microsoft-com:vml" Requires="v">
                <p:oleObj spid="_x0000_s137218" name="Equation" r:id="rId3" imgW="3098520" imgH="431640" progId="Equation.DSMT4">
                  <p:embed/>
                </p:oleObj>
              </mc:Choice>
              <mc:Fallback>
                <p:oleObj name="Equation" r:id="rId3" imgW="3098520" imgH="431640" progId="Equation.DSMT4">
                  <p:embed/>
                  <p:pic>
                    <p:nvPicPr>
                      <p:cNvPr id="0" name=""/>
                      <p:cNvPicPr>
                        <a:picLocks noChangeAspect="1" noChangeArrowheads="1"/>
                      </p:cNvPicPr>
                      <p:nvPr/>
                    </p:nvPicPr>
                    <p:blipFill>
                      <a:blip r:embed="rId4"/>
                      <a:srcRect/>
                      <a:stretch>
                        <a:fillRect/>
                      </a:stretch>
                    </p:blipFill>
                    <p:spPr bwMode="auto">
                      <a:xfrm>
                        <a:off x="268000" y="891245"/>
                        <a:ext cx="6465888"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8"/>
          <p:cNvGraphicFramePr>
            <a:graphicFrameLocks noChangeAspect="1"/>
          </p:cNvGraphicFramePr>
          <p:nvPr>
            <p:extLst/>
          </p:nvPr>
        </p:nvGraphicFramePr>
        <p:xfrm>
          <a:off x="274565" y="1792945"/>
          <a:ext cx="8613776" cy="901700"/>
        </p:xfrm>
        <a:graphic>
          <a:graphicData uri="http://schemas.openxmlformats.org/presentationml/2006/ole">
            <mc:AlternateContent xmlns:mc="http://schemas.openxmlformats.org/markup-compatibility/2006">
              <mc:Choice xmlns:v="urn:schemas-microsoft-com:vml" Requires="v">
                <p:oleObj spid="_x0000_s137219" name="Equation" r:id="rId5" imgW="4127400" imgH="431640" progId="Equation.DSMT4">
                  <p:embed/>
                </p:oleObj>
              </mc:Choice>
              <mc:Fallback>
                <p:oleObj name="Equation" r:id="rId5" imgW="4127400" imgH="431640" progId="Equation.DSMT4">
                  <p:embed/>
                  <p:pic>
                    <p:nvPicPr>
                      <p:cNvPr id="0" name=""/>
                      <p:cNvPicPr>
                        <a:picLocks noChangeAspect="1" noChangeArrowheads="1"/>
                      </p:cNvPicPr>
                      <p:nvPr/>
                    </p:nvPicPr>
                    <p:blipFill>
                      <a:blip r:embed="rId6"/>
                      <a:srcRect/>
                      <a:stretch>
                        <a:fillRect/>
                      </a:stretch>
                    </p:blipFill>
                    <p:spPr bwMode="auto">
                      <a:xfrm>
                        <a:off x="274565" y="1792945"/>
                        <a:ext cx="8613776"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nvPr>
        </p:nvGraphicFramePr>
        <p:xfrm>
          <a:off x="323528" y="2780928"/>
          <a:ext cx="8799513" cy="901700"/>
        </p:xfrm>
        <a:graphic>
          <a:graphicData uri="http://schemas.openxmlformats.org/presentationml/2006/ole">
            <mc:AlternateContent xmlns:mc="http://schemas.openxmlformats.org/markup-compatibility/2006">
              <mc:Choice xmlns:v="urn:schemas-microsoft-com:vml" Requires="v">
                <p:oleObj spid="_x0000_s137220" name="Equation" r:id="rId7" imgW="4216320" imgH="431640" progId="Equation.DSMT4">
                  <p:embed/>
                </p:oleObj>
              </mc:Choice>
              <mc:Fallback>
                <p:oleObj name="Equation" r:id="rId7" imgW="4216320" imgH="431640" progId="Equation.DSMT4">
                  <p:embed/>
                  <p:pic>
                    <p:nvPicPr>
                      <p:cNvPr id="0" name=""/>
                      <p:cNvPicPr>
                        <a:picLocks noChangeAspect="1" noChangeArrowheads="1"/>
                      </p:cNvPicPr>
                      <p:nvPr/>
                    </p:nvPicPr>
                    <p:blipFill>
                      <a:blip r:embed="rId8"/>
                      <a:srcRect/>
                      <a:stretch>
                        <a:fillRect/>
                      </a:stretch>
                    </p:blipFill>
                    <p:spPr bwMode="auto">
                      <a:xfrm>
                        <a:off x="323528" y="2780928"/>
                        <a:ext cx="8799513"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6"/>
          <p:cNvSpPr txBox="1">
            <a:spLocks noChangeArrowheads="1"/>
          </p:cNvSpPr>
          <p:nvPr/>
        </p:nvSpPr>
        <p:spPr bwMode="auto">
          <a:xfrm>
            <a:off x="282098" y="3861048"/>
            <a:ext cx="789030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600" b="1" dirty="0" smtClean="0">
                <a:solidFill>
                  <a:schemeClr val="tx2"/>
                </a:solidFill>
                <a:latin typeface="宋体" charset="-122"/>
              </a:rPr>
              <a:t>虽然基波电压对称，但是各次谐波电压却未必对称。</a:t>
            </a:r>
            <a:endParaRPr kumimoji="1" lang="zh-CN" altLang="en-US" sz="2600" b="1" dirty="0">
              <a:solidFill>
                <a:schemeClr val="tx2"/>
              </a:solidFill>
              <a:latin typeface="宋体" charset="-122"/>
            </a:endParaRPr>
          </a:p>
        </p:txBody>
      </p:sp>
      <p:sp>
        <p:nvSpPr>
          <p:cNvPr id="6" name="灯片编号占位符 5"/>
          <p:cNvSpPr>
            <a:spLocks noGrp="1"/>
          </p:cNvSpPr>
          <p:nvPr>
            <p:ph type="sldNum" sz="quarter" idx="12"/>
          </p:nvPr>
        </p:nvSpPr>
        <p:spPr/>
        <p:txBody>
          <a:bodyPr/>
          <a:lstStyle/>
          <a:p>
            <a:r>
              <a:rPr lang="zh-CN" altLang="en-US" smtClean="0"/>
              <a:t>第</a:t>
            </a:r>
            <a:fld id="{220BFC1B-F569-4603-936E-A706DF1F053A}" type="slidenum">
              <a:rPr lang="zh-CN" altLang="en-US" smtClean="0"/>
              <a:pPr/>
              <a:t>157</a:t>
            </a:fld>
            <a:r>
              <a:rPr lang="zh-CN" altLang="en-US" smtClean="0"/>
              <a:t>页</a:t>
            </a:r>
            <a:endParaRPr lang="zh-CN" altLang="en-US"/>
          </a:p>
        </p:txBody>
      </p:sp>
    </p:spTree>
    <p:extLst>
      <p:ext uri="{BB962C8B-B14F-4D97-AF65-F5344CB8AC3E}">
        <p14:creationId xmlns:p14="http://schemas.microsoft.com/office/powerpoint/2010/main" val="33574165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par>
                          <p:cTn id="18" fill="hold">
                            <p:stCondLst>
                              <p:cond delay="500"/>
                            </p:stCondLst>
                            <p:childTnLst>
                              <p:par>
                                <p:cTn id="19" presetID="1" presetClass="entr" presetSubtype="0" fill="hold" grpId="0" nodeType="afterEffect">
                                  <p:stCondLst>
                                    <p:cond delay="0"/>
                                  </p:stCondLst>
                                  <p:iterate type="lt">
                                    <p:tmAbs val="75"/>
                                  </p:iterate>
                                  <p:childTnLst>
                                    <p:set>
                                      <p:cBhvr>
                                        <p:cTn id="20" dur="1" fill="hold">
                                          <p:stCondLst>
                                            <p:cond delay="74"/>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对称三相电源中的二次谐波</a:t>
            </a:r>
            <a:endParaRPr lang="zh-CN" altLang="en-US" dirty="0"/>
          </a:p>
        </p:txBody>
      </p:sp>
      <p:graphicFrame>
        <p:nvGraphicFramePr>
          <p:cNvPr id="4" name="Object 8"/>
          <p:cNvGraphicFramePr>
            <a:graphicFrameLocks noChangeAspect="1"/>
          </p:cNvGraphicFramePr>
          <p:nvPr>
            <p:extLst/>
          </p:nvPr>
        </p:nvGraphicFramePr>
        <p:xfrm>
          <a:off x="539552" y="1033047"/>
          <a:ext cx="3100387" cy="477838"/>
        </p:xfrm>
        <a:graphic>
          <a:graphicData uri="http://schemas.openxmlformats.org/presentationml/2006/ole">
            <mc:AlternateContent xmlns:mc="http://schemas.openxmlformats.org/markup-compatibility/2006">
              <mc:Choice xmlns:v="urn:schemas-microsoft-com:vml" Requires="v">
                <p:oleObj spid="_x0000_s138242" name="Equation" r:id="rId3" imgW="1485720" imgH="228600" progId="Equation.DSMT4">
                  <p:embed/>
                </p:oleObj>
              </mc:Choice>
              <mc:Fallback>
                <p:oleObj name="Equation" r:id="rId3" imgW="1485720" imgH="228600" progId="Equation.DSMT4">
                  <p:embed/>
                  <p:pic>
                    <p:nvPicPr>
                      <p:cNvPr id="0" name=""/>
                      <p:cNvPicPr>
                        <a:picLocks noChangeAspect="1" noChangeArrowheads="1"/>
                      </p:cNvPicPr>
                      <p:nvPr/>
                    </p:nvPicPr>
                    <p:blipFill>
                      <a:blip r:embed="rId4"/>
                      <a:srcRect/>
                      <a:stretch>
                        <a:fillRect/>
                      </a:stretch>
                    </p:blipFill>
                    <p:spPr bwMode="auto">
                      <a:xfrm>
                        <a:off x="539552" y="1033047"/>
                        <a:ext cx="3100387"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8"/>
          <p:cNvGraphicFramePr>
            <a:graphicFrameLocks noChangeAspect="1"/>
          </p:cNvGraphicFramePr>
          <p:nvPr>
            <p:extLst/>
          </p:nvPr>
        </p:nvGraphicFramePr>
        <p:xfrm>
          <a:off x="539552" y="1700574"/>
          <a:ext cx="3843337" cy="822325"/>
        </p:xfrm>
        <a:graphic>
          <a:graphicData uri="http://schemas.openxmlformats.org/presentationml/2006/ole">
            <mc:AlternateContent xmlns:mc="http://schemas.openxmlformats.org/markup-compatibility/2006">
              <mc:Choice xmlns:v="urn:schemas-microsoft-com:vml" Requires="v">
                <p:oleObj spid="_x0000_s138243" name="Equation" r:id="rId5" imgW="1841400" imgH="393480" progId="Equation.DSMT4">
                  <p:embed/>
                </p:oleObj>
              </mc:Choice>
              <mc:Fallback>
                <p:oleObj name="Equation" r:id="rId5" imgW="1841400" imgH="393480" progId="Equation.DSMT4">
                  <p:embed/>
                  <p:pic>
                    <p:nvPicPr>
                      <p:cNvPr id="0" name=""/>
                      <p:cNvPicPr>
                        <a:picLocks noChangeAspect="1" noChangeArrowheads="1"/>
                      </p:cNvPicPr>
                      <p:nvPr/>
                    </p:nvPicPr>
                    <p:blipFill>
                      <a:blip r:embed="rId6"/>
                      <a:srcRect/>
                      <a:stretch>
                        <a:fillRect/>
                      </a:stretch>
                    </p:blipFill>
                    <p:spPr bwMode="auto">
                      <a:xfrm>
                        <a:off x="539552" y="1700574"/>
                        <a:ext cx="3843337"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8"/>
          <p:cNvGraphicFramePr>
            <a:graphicFrameLocks noChangeAspect="1"/>
          </p:cNvGraphicFramePr>
          <p:nvPr>
            <p:extLst/>
          </p:nvPr>
        </p:nvGraphicFramePr>
        <p:xfrm>
          <a:off x="539552" y="2569956"/>
          <a:ext cx="3843337" cy="822325"/>
        </p:xfrm>
        <a:graphic>
          <a:graphicData uri="http://schemas.openxmlformats.org/presentationml/2006/ole">
            <mc:AlternateContent xmlns:mc="http://schemas.openxmlformats.org/markup-compatibility/2006">
              <mc:Choice xmlns:v="urn:schemas-microsoft-com:vml" Requires="v">
                <p:oleObj spid="_x0000_s138244" name="Equation" r:id="rId7" imgW="1841400" imgH="393480" progId="Equation.DSMT4">
                  <p:embed/>
                </p:oleObj>
              </mc:Choice>
              <mc:Fallback>
                <p:oleObj name="Equation" r:id="rId7" imgW="1841400" imgH="393480" progId="Equation.DSMT4">
                  <p:embed/>
                  <p:pic>
                    <p:nvPicPr>
                      <p:cNvPr id="0" name=""/>
                      <p:cNvPicPr>
                        <a:picLocks noChangeAspect="1" noChangeArrowheads="1"/>
                      </p:cNvPicPr>
                      <p:nvPr/>
                    </p:nvPicPr>
                    <p:blipFill>
                      <a:blip r:embed="rId8"/>
                      <a:srcRect/>
                      <a:stretch>
                        <a:fillRect/>
                      </a:stretch>
                    </p:blipFill>
                    <p:spPr bwMode="auto">
                      <a:xfrm>
                        <a:off x="539552" y="2569956"/>
                        <a:ext cx="3843337"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8"/>
          <p:cNvGraphicFramePr>
            <a:graphicFrameLocks noChangeAspect="1"/>
          </p:cNvGraphicFramePr>
          <p:nvPr>
            <p:extLst/>
          </p:nvPr>
        </p:nvGraphicFramePr>
        <p:xfrm>
          <a:off x="4427984" y="1742579"/>
          <a:ext cx="3367087" cy="822325"/>
        </p:xfrm>
        <a:graphic>
          <a:graphicData uri="http://schemas.openxmlformats.org/presentationml/2006/ole">
            <mc:AlternateContent xmlns:mc="http://schemas.openxmlformats.org/markup-compatibility/2006">
              <mc:Choice xmlns:v="urn:schemas-microsoft-com:vml" Requires="v">
                <p:oleObj spid="_x0000_s138245" name="Equation" r:id="rId9" imgW="1612800" imgH="393480" progId="Equation.DSMT4">
                  <p:embed/>
                </p:oleObj>
              </mc:Choice>
              <mc:Fallback>
                <p:oleObj name="Equation" r:id="rId9" imgW="1612800" imgH="393480" progId="Equation.DSMT4">
                  <p:embed/>
                  <p:pic>
                    <p:nvPicPr>
                      <p:cNvPr id="0" name=""/>
                      <p:cNvPicPr>
                        <a:picLocks noChangeAspect="1" noChangeArrowheads="1"/>
                      </p:cNvPicPr>
                      <p:nvPr/>
                    </p:nvPicPr>
                    <p:blipFill>
                      <a:blip r:embed="rId10"/>
                      <a:srcRect/>
                      <a:stretch>
                        <a:fillRect/>
                      </a:stretch>
                    </p:blipFill>
                    <p:spPr bwMode="auto">
                      <a:xfrm>
                        <a:off x="4427984" y="1742579"/>
                        <a:ext cx="3367087"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nvPr>
        </p:nvGraphicFramePr>
        <p:xfrm>
          <a:off x="4499992" y="2606675"/>
          <a:ext cx="3365500" cy="822325"/>
        </p:xfrm>
        <a:graphic>
          <a:graphicData uri="http://schemas.openxmlformats.org/presentationml/2006/ole">
            <mc:AlternateContent xmlns:mc="http://schemas.openxmlformats.org/markup-compatibility/2006">
              <mc:Choice xmlns:v="urn:schemas-microsoft-com:vml" Requires="v">
                <p:oleObj spid="_x0000_s138246" name="Equation" r:id="rId11" imgW="1612800" imgH="393480" progId="Equation.DSMT4">
                  <p:embed/>
                </p:oleObj>
              </mc:Choice>
              <mc:Fallback>
                <p:oleObj name="Equation" r:id="rId11" imgW="1612800" imgH="393480" progId="Equation.DSMT4">
                  <p:embed/>
                  <p:pic>
                    <p:nvPicPr>
                      <p:cNvPr id="0" name=""/>
                      <p:cNvPicPr>
                        <a:picLocks noChangeAspect="1" noChangeArrowheads="1"/>
                      </p:cNvPicPr>
                      <p:nvPr/>
                    </p:nvPicPr>
                    <p:blipFill>
                      <a:blip r:embed="rId12"/>
                      <a:srcRect/>
                      <a:stretch>
                        <a:fillRect/>
                      </a:stretch>
                    </p:blipFill>
                    <p:spPr bwMode="auto">
                      <a:xfrm>
                        <a:off x="4499992" y="2606675"/>
                        <a:ext cx="33655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6"/>
          <p:cNvSpPr txBox="1">
            <a:spLocks noChangeArrowheads="1"/>
          </p:cNvSpPr>
          <p:nvPr/>
        </p:nvSpPr>
        <p:spPr bwMode="auto">
          <a:xfrm>
            <a:off x="699871" y="3571670"/>
            <a:ext cx="5880136" cy="179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kumimoji="1" lang="zh-CN" altLang="en-US" sz="2600" b="1" dirty="0">
                <a:solidFill>
                  <a:schemeClr val="tx2"/>
                </a:solidFill>
                <a:latin typeface="宋体" charset="-122"/>
              </a:rPr>
              <a:t>二</a:t>
            </a:r>
            <a:r>
              <a:rPr kumimoji="1" lang="zh-CN" altLang="en-US" sz="2600" b="1" dirty="0" smtClean="0">
                <a:solidFill>
                  <a:schemeClr val="tx2"/>
                </a:solidFill>
                <a:latin typeface="宋体" charset="-122"/>
              </a:rPr>
              <a:t>次谐波电压对称，但是相序发生变化</a:t>
            </a:r>
            <a:r>
              <a:rPr kumimoji="1" lang="en-US" altLang="zh-CN" sz="2600" b="1" dirty="0" smtClean="0">
                <a:solidFill>
                  <a:schemeClr val="tx2"/>
                </a:solidFill>
                <a:latin typeface="宋体" charset="-122"/>
              </a:rPr>
              <a:t/>
            </a:r>
            <a:br>
              <a:rPr kumimoji="1" lang="en-US" altLang="zh-CN" sz="2600" b="1" dirty="0" smtClean="0">
                <a:solidFill>
                  <a:schemeClr val="tx2"/>
                </a:solidFill>
                <a:latin typeface="宋体" charset="-122"/>
              </a:rPr>
            </a:br>
            <a:r>
              <a:rPr kumimoji="1" lang="zh-CN" altLang="en-US" sz="2600" b="1" dirty="0" smtClean="0">
                <a:solidFill>
                  <a:schemeClr val="tx2"/>
                </a:solidFill>
                <a:latin typeface="宋体" charset="-122"/>
              </a:rPr>
              <a:t>基波相序：</a:t>
            </a:r>
            <a:r>
              <a:rPr kumimoji="1" lang="en-US" altLang="zh-CN" sz="2600" b="1" dirty="0" smtClean="0">
                <a:solidFill>
                  <a:schemeClr val="tx2"/>
                </a:solidFill>
                <a:latin typeface="宋体" charset="-122"/>
              </a:rPr>
              <a:t>A-B-C-A</a:t>
            </a:r>
          </a:p>
          <a:p>
            <a:pPr eaLnBrk="1" hangingPunct="1">
              <a:lnSpc>
                <a:spcPct val="150000"/>
              </a:lnSpc>
            </a:pPr>
            <a:r>
              <a:rPr kumimoji="1" lang="zh-CN" altLang="en-US" sz="2600" b="1" dirty="0">
                <a:solidFill>
                  <a:schemeClr val="tx2"/>
                </a:solidFill>
                <a:latin typeface="宋体" charset="-122"/>
              </a:rPr>
              <a:t>二</a:t>
            </a:r>
            <a:r>
              <a:rPr kumimoji="1" lang="zh-CN" altLang="en-US" sz="2600" b="1" dirty="0" smtClean="0">
                <a:solidFill>
                  <a:schemeClr val="tx2"/>
                </a:solidFill>
                <a:latin typeface="宋体" charset="-122"/>
              </a:rPr>
              <a:t>次谐波：</a:t>
            </a:r>
            <a:r>
              <a:rPr kumimoji="1" lang="en-US" altLang="zh-CN" sz="2600" b="1" dirty="0" smtClean="0">
                <a:solidFill>
                  <a:schemeClr val="tx2"/>
                </a:solidFill>
                <a:latin typeface="宋体" charset="-122"/>
              </a:rPr>
              <a:t>A-C-B-A</a:t>
            </a:r>
            <a:endParaRPr kumimoji="1" lang="zh-CN" altLang="en-US" sz="2600" b="1" dirty="0">
              <a:solidFill>
                <a:schemeClr val="tx2"/>
              </a:solidFill>
              <a:latin typeface="宋体" charset="-122"/>
            </a:endParaRPr>
          </a:p>
        </p:txBody>
      </p:sp>
      <p:sp>
        <p:nvSpPr>
          <p:cNvPr id="10" name="灯片编号占位符 9"/>
          <p:cNvSpPr>
            <a:spLocks noGrp="1"/>
          </p:cNvSpPr>
          <p:nvPr>
            <p:ph type="sldNum" sz="quarter" idx="12"/>
          </p:nvPr>
        </p:nvSpPr>
        <p:spPr/>
        <p:txBody>
          <a:bodyPr/>
          <a:lstStyle/>
          <a:p>
            <a:r>
              <a:rPr lang="zh-CN" altLang="en-US" smtClean="0"/>
              <a:t>第</a:t>
            </a:r>
            <a:fld id="{220BFC1B-F569-4603-936E-A706DF1F053A}" type="slidenum">
              <a:rPr lang="zh-CN" altLang="en-US" smtClean="0"/>
              <a:pPr/>
              <a:t>158</a:t>
            </a:fld>
            <a:r>
              <a:rPr lang="zh-CN" altLang="en-US" smtClean="0"/>
              <a:t>页</a:t>
            </a:r>
            <a:endParaRPr lang="zh-CN" altLang="en-US"/>
          </a:p>
        </p:txBody>
      </p:sp>
    </p:spTree>
    <p:extLst>
      <p:ext uri="{BB962C8B-B14F-4D97-AF65-F5344CB8AC3E}">
        <p14:creationId xmlns:p14="http://schemas.microsoft.com/office/powerpoint/2010/main" val="35737840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75"/>
                                  </p:iterate>
                                  <p:childTnLst>
                                    <p:set>
                                      <p:cBhvr>
                                        <p:cTn id="30" dur="1" fill="hold">
                                          <p:stCondLst>
                                            <p:cond delay="74"/>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对称三相电源中的三次谐波</a:t>
            </a:r>
            <a:endParaRPr lang="zh-CN" altLang="en-US" dirty="0"/>
          </a:p>
        </p:txBody>
      </p:sp>
      <p:graphicFrame>
        <p:nvGraphicFramePr>
          <p:cNvPr id="4" name="Object 8"/>
          <p:cNvGraphicFramePr>
            <a:graphicFrameLocks noChangeAspect="1"/>
          </p:cNvGraphicFramePr>
          <p:nvPr>
            <p:extLst/>
          </p:nvPr>
        </p:nvGraphicFramePr>
        <p:xfrm>
          <a:off x="565150" y="1033463"/>
          <a:ext cx="3048000" cy="477837"/>
        </p:xfrm>
        <a:graphic>
          <a:graphicData uri="http://schemas.openxmlformats.org/presentationml/2006/ole">
            <mc:AlternateContent xmlns:mc="http://schemas.openxmlformats.org/markup-compatibility/2006">
              <mc:Choice xmlns:v="urn:schemas-microsoft-com:vml" Requires="v">
                <p:oleObj spid="_x0000_s139266" name="Equation" r:id="rId3" imgW="1460160" imgH="228600" progId="Equation.DSMT4">
                  <p:embed/>
                </p:oleObj>
              </mc:Choice>
              <mc:Fallback>
                <p:oleObj name="Equation" r:id="rId3" imgW="1460160" imgH="228600" progId="Equation.DSMT4">
                  <p:embed/>
                  <p:pic>
                    <p:nvPicPr>
                      <p:cNvPr id="0" name=""/>
                      <p:cNvPicPr>
                        <a:picLocks noChangeAspect="1" noChangeArrowheads="1"/>
                      </p:cNvPicPr>
                      <p:nvPr/>
                    </p:nvPicPr>
                    <p:blipFill>
                      <a:blip r:embed="rId4"/>
                      <a:srcRect/>
                      <a:stretch>
                        <a:fillRect/>
                      </a:stretch>
                    </p:blipFill>
                    <p:spPr bwMode="auto">
                      <a:xfrm>
                        <a:off x="565150" y="1033463"/>
                        <a:ext cx="3048000"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8"/>
          <p:cNvGraphicFramePr>
            <a:graphicFrameLocks noChangeAspect="1"/>
          </p:cNvGraphicFramePr>
          <p:nvPr>
            <p:extLst/>
          </p:nvPr>
        </p:nvGraphicFramePr>
        <p:xfrm>
          <a:off x="566738" y="1700213"/>
          <a:ext cx="3789362" cy="822325"/>
        </p:xfrm>
        <a:graphic>
          <a:graphicData uri="http://schemas.openxmlformats.org/presentationml/2006/ole">
            <mc:AlternateContent xmlns:mc="http://schemas.openxmlformats.org/markup-compatibility/2006">
              <mc:Choice xmlns:v="urn:schemas-microsoft-com:vml" Requires="v">
                <p:oleObj spid="_x0000_s139267" name="Equation" r:id="rId5" imgW="1815840" imgH="393480" progId="Equation.DSMT4">
                  <p:embed/>
                </p:oleObj>
              </mc:Choice>
              <mc:Fallback>
                <p:oleObj name="Equation" r:id="rId5" imgW="1815840" imgH="393480" progId="Equation.DSMT4">
                  <p:embed/>
                  <p:pic>
                    <p:nvPicPr>
                      <p:cNvPr id="0" name=""/>
                      <p:cNvPicPr>
                        <a:picLocks noChangeAspect="1" noChangeArrowheads="1"/>
                      </p:cNvPicPr>
                      <p:nvPr/>
                    </p:nvPicPr>
                    <p:blipFill>
                      <a:blip r:embed="rId6"/>
                      <a:srcRect/>
                      <a:stretch>
                        <a:fillRect/>
                      </a:stretch>
                    </p:blipFill>
                    <p:spPr bwMode="auto">
                      <a:xfrm>
                        <a:off x="566738" y="1700213"/>
                        <a:ext cx="3789362"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8"/>
          <p:cNvGraphicFramePr>
            <a:graphicFrameLocks noChangeAspect="1"/>
          </p:cNvGraphicFramePr>
          <p:nvPr>
            <p:extLst/>
          </p:nvPr>
        </p:nvGraphicFramePr>
        <p:xfrm>
          <a:off x="500063" y="2570163"/>
          <a:ext cx="3922712" cy="822325"/>
        </p:xfrm>
        <a:graphic>
          <a:graphicData uri="http://schemas.openxmlformats.org/presentationml/2006/ole">
            <mc:AlternateContent xmlns:mc="http://schemas.openxmlformats.org/markup-compatibility/2006">
              <mc:Choice xmlns:v="urn:schemas-microsoft-com:vml" Requires="v">
                <p:oleObj spid="_x0000_s139268" name="Equation" r:id="rId7" imgW="1879560" imgH="393480" progId="Equation.DSMT4">
                  <p:embed/>
                </p:oleObj>
              </mc:Choice>
              <mc:Fallback>
                <p:oleObj name="Equation" r:id="rId7" imgW="1879560" imgH="393480" progId="Equation.DSMT4">
                  <p:embed/>
                  <p:pic>
                    <p:nvPicPr>
                      <p:cNvPr id="0" name=""/>
                      <p:cNvPicPr>
                        <a:picLocks noChangeAspect="1" noChangeArrowheads="1"/>
                      </p:cNvPicPr>
                      <p:nvPr/>
                    </p:nvPicPr>
                    <p:blipFill>
                      <a:blip r:embed="rId8"/>
                      <a:srcRect/>
                      <a:stretch>
                        <a:fillRect/>
                      </a:stretch>
                    </p:blipFill>
                    <p:spPr bwMode="auto">
                      <a:xfrm>
                        <a:off x="500063" y="2570163"/>
                        <a:ext cx="3922712"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8"/>
          <p:cNvGraphicFramePr>
            <a:graphicFrameLocks noChangeAspect="1"/>
          </p:cNvGraphicFramePr>
          <p:nvPr>
            <p:extLst/>
          </p:nvPr>
        </p:nvGraphicFramePr>
        <p:xfrm>
          <a:off x="4565650" y="1944688"/>
          <a:ext cx="2571750" cy="476250"/>
        </p:xfrm>
        <a:graphic>
          <a:graphicData uri="http://schemas.openxmlformats.org/presentationml/2006/ole">
            <mc:AlternateContent xmlns:mc="http://schemas.openxmlformats.org/markup-compatibility/2006">
              <mc:Choice xmlns:v="urn:schemas-microsoft-com:vml" Requires="v">
                <p:oleObj spid="_x0000_s139269" name="Equation" r:id="rId9" imgW="1231560" imgH="228600" progId="Equation.DSMT4">
                  <p:embed/>
                </p:oleObj>
              </mc:Choice>
              <mc:Fallback>
                <p:oleObj name="Equation" r:id="rId9" imgW="1231560" imgH="228600" progId="Equation.DSMT4">
                  <p:embed/>
                  <p:pic>
                    <p:nvPicPr>
                      <p:cNvPr id="0" name=""/>
                      <p:cNvPicPr>
                        <a:picLocks noChangeAspect="1" noChangeArrowheads="1"/>
                      </p:cNvPicPr>
                      <p:nvPr/>
                    </p:nvPicPr>
                    <p:blipFill>
                      <a:blip r:embed="rId10"/>
                      <a:srcRect/>
                      <a:stretch>
                        <a:fillRect/>
                      </a:stretch>
                    </p:blipFill>
                    <p:spPr bwMode="auto">
                      <a:xfrm>
                        <a:off x="4565650" y="1944688"/>
                        <a:ext cx="257175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nvPr>
        </p:nvGraphicFramePr>
        <p:xfrm>
          <a:off x="4608513" y="2767013"/>
          <a:ext cx="2570162" cy="477837"/>
        </p:xfrm>
        <a:graphic>
          <a:graphicData uri="http://schemas.openxmlformats.org/presentationml/2006/ole">
            <mc:AlternateContent xmlns:mc="http://schemas.openxmlformats.org/markup-compatibility/2006">
              <mc:Choice xmlns:v="urn:schemas-microsoft-com:vml" Requires="v">
                <p:oleObj spid="_x0000_s139270" name="Equation" r:id="rId11" imgW="1231560" imgH="228600" progId="Equation.DSMT4">
                  <p:embed/>
                </p:oleObj>
              </mc:Choice>
              <mc:Fallback>
                <p:oleObj name="Equation" r:id="rId11" imgW="1231560" imgH="228600" progId="Equation.DSMT4">
                  <p:embed/>
                  <p:pic>
                    <p:nvPicPr>
                      <p:cNvPr id="0" name=""/>
                      <p:cNvPicPr>
                        <a:picLocks noChangeAspect="1" noChangeArrowheads="1"/>
                      </p:cNvPicPr>
                      <p:nvPr/>
                    </p:nvPicPr>
                    <p:blipFill>
                      <a:blip r:embed="rId12"/>
                      <a:srcRect/>
                      <a:stretch>
                        <a:fillRect/>
                      </a:stretch>
                    </p:blipFill>
                    <p:spPr bwMode="auto">
                      <a:xfrm>
                        <a:off x="4608513" y="2767013"/>
                        <a:ext cx="2570162"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6"/>
          <p:cNvSpPr txBox="1">
            <a:spLocks noChangeArrowheads="1"/>
          </p:cNvSpPr>
          <p:nvPr/>
        </p:nvSpPr>
        <p:spPr bwMode="auto">
          <a:xfrm>
            <a:off x="411839" y="3571670"/>
            <a:ext cx="855264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kumimoji="1" lang="zh-CN" altLang="en-US" sz="2400" b="1" dirty="0">
                <a:solidFill>
                  <a:schemeClr val="tx2"/>
                </a:solidFill>
                <a:latin typeface="宋体" charset="-122"/>
              </a:rPr>
              <a:t>三</a:t>
            </a:r>
            <a:r>
              <a:rPr kumimoji="1" lang="zh-CN" altLang="en-US" sz="2400" b="1" dirty="0" smtClean="0">
                <a:solidFill>
                  <a:schemeClr val="tx2"/>
                </a:solidFill>
                <a:latin typeface="宋体" charset="-122"/>
              </a:rPr>
              <a:t>次谐波电压不再对称，三相电压成零序。</a:t>
            </a:r>
            <a:r>
              <a:rPr kumimoji="1" lang="en-US" altLang="zh-CN" sz="2400" b="1" dirty="0" smtClean="0">
                <a:solidFill>
                  <a:schemeClr val="tx2"/>
                </a:solidFill>
                <a:latin typeface="宋体" charset="-122"/>
              </a:rPr>
              <a:t/>
            </a:r>
            <a:br>
              <a:rPr kumimoji="1" lang="en-US" altLang="zh-CN" sz="2400" b="1" dirty="0" smtClean="0">
                <a:solidFill>
                  <a:schemeClr val="tx2"/>
                </a:solidFill>
                <a:latin typeface="宋体" charset="-122"/>
              </a:rPr>
            </a:br>
            <a:r>
              <a:rPr kumimoji="1" lang="zh-CN" altLang="en-US" sz="2400" b="1" dirty="0" smtClean="0">
                <a:solidFill>
                  <a:schemeClr val="tx2"/>
                </a:solidFill>
                <a:latin typeface="宋体" charset="-122"/>
              </a:rPr>
              <a:t>在三角形接法中将产生严重环流，而在星形接法中将产生较大的中线电流，因此，三次谐波是电力系统中危害很大的成分，需要加以消除。发电机三绕组一般不作</a:t>
            </a:r>
            <a:r>
              <a:rPr kumimoji="1" lang="en-US" altLang="zh-CN" sz="2400" b="1" dirty="0" smtClean="0">
                <a:solidFill>
                  <a:schemeClr val="tx2"/>
                </a:solidFill>
                <a:latin typeface="宋体" charset="-122"/>
                <a:sym typeface="Symbol" panose="05050102010706020507" pitchFamily="18" charset="2"/>
              </a:rPr>
              <a:t></a:t>
            </a:r>
            <a:r>
              <a:rPr kumimoji="1" lang="zh-CN" altLang="en-US" sz="2400" b="1" dirty="0" smtClean="0">
                <a:solidFill>
                  <a:schemeClr val="tx2"/>
                </a:solidFill>
                <a:latin typeface="宋体" charset="-122"/>
              </a:rPr>
              <a:t>连接，避免谐波环流。</a:t>
            </a:r>
            <a:endParaRPr kumimoji="1" lang="zh-CN" altLang="en-US" sz="2400" b="1" dirty="0">
              <a:solidFill>
                <a:schemeClr val="tx2"/>
              </a:solidFill>
              <a:latin typeface="宋体" charset="-122"/>
            </a:endParaRPr>
          </a:p>
        </p:txBody>
      </p:sp>
      <p:sp>
        <p:nvSpPr>
          <p:cNvPr id="10" name="灯片编号占位符 9"/>
          <p:cNvSpPr>
            <a:spLocks noGrp="1"/>
          </p:cNvSpPr>
          <p:nvPr>
            <p:ph type="sldNum" sz="quarter" idx="12"/>
          </p:nvPr>
        </p:nvSpPr>
        <p:spPr/>
        <p:txBody>
          <a:bodyPr/>
          <a:lstStyle/>
          <a:p>
            <a:r>
              <a:rPr lang="zh-CN" altLang="en-US" smtClean="0"/>
              <a:t>第</a:t>
            </a:r>
            <a:fld id="{220BFC1B-F569-4603-936E-A706DF1F053A}" type="slidenum">
              <a:rPr lang="zh-CN" altLang="en-US" smtClean="0"/>
              <a:pPr/>
              <a:t>159</a:t>
            </a:fld>
            <a:r>
              <a:rPr lang="zh-CN" altLang="en-US" smtClean="0"/>
              <a:t>页</a:t>
            </a:r>
            <a:endParaRPr lang="zh-CN" altLang="en-US"/>
          </a:p>
        </p:txBody>
      </p:sp>
    </p:spTree>
    <p:extLst>
      <p:ext uri="{BB962C8B-B14F-4D97-AF65-F5344CB8AC3E}">
        <p14:creationId xmlns:p14="http://schemas.microsoft.com/office/powerpoint/2010/main" val="7433456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75"/>
                                  </p:iterate>
                                  <p:childTnLst>
                                    <p:set>
                                      <p:cBhvr>
                                        <p:cTn id="30" dur="1" fill="hold">
                                          <p:stCondLst>
                                            <p:cond delay="74"/>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1" name="Rectangle 2"/>
          <p:cNvSpPr>
            <a:spLocks noGrp="1" noChangeArrowheads="1"/>
          </p:cNvSpPr>
          <p:nvPr>
            <p:ph type="title"/>
          </p:nvPr>
        </p:nvSpPr>
        <p:spPr/>
        <p:txBody>
          <a:bodyPr/>
          <a:lstStyle/>
          <a:p>
            <a:pPr eaLnBrk="1" hangingPunct="1"/>
            <a:r>
              <a:rPr lang="en-US" altLang="zh-CN" smtClean="0">
                <a:ea typeface="宋体" charset="-122"/>
              </a:rPr>
              <a:t>3.3.1 </a:t>
            </a:r>
            <a:r>
              <a:rPr lang="en-US" smtClean="0"/>
              <a:t>元件的相量模型</a:t>
            </a:r>
            <a:r>
              <a:rPr lang="zh-CN" altLang="en-US" smtClean="0">
                <a:ea typeface="楷体_GB2312" pitchFamily="49" charset="-122"/>
              </a:rPr>
              <a:t>（续</a:t>
            </a:r>
            <a:r>
              <a:rPr lang="en-US" altLang="zh-CN" smtClean="0">
                <a:ea typeface="楷体_GB2312" pitchFamily="49" charset="-122"/>
              </a:rPr>
              <a:t>1</a:t>
            </a:r>
            <a:r>
              <a:rPr lang="zh-CN" altLang="en-US" smtClean="0">
                <a:ea typeface="楷体_GB2312" pitchFamily="49" charset="-122"/>
              </a:rPr>
              <a:t>）</a:t>
            </a:r>
            <a:endParaRPr lang="zh-CN" altLang="en-US" smtClean="0">
              <a:ea typeface="宋体" charset="-122"/>
            </a:endParaRPr>
          </a:p>
        </p:txBody>
      </p:sp>
      <p:sp>
        <p:nvSpPr>
          <p:cNvPr id="10252" name="Text Box 4"/>
          <p:cNvSpPr txBox="1">
            <a:spLocks noChangeArrowheads="1"/>
          </p:cNvSpPr>
          <p:nvPr/>
        </p:nvSpPr>
        <p:spPr bwMode="auto">
          <a:xfrm>
            <a:off x="-36512" y="764704"/>
            <a:ext cx="21868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800" b="1" dirty="0">
                <a:solidFill>
                  <a:schemeClr val="tx2"/>
                </a:solidFill>
              </a:rPr>
              <a:t>二</a:t>
            </a:r>
            <a:r>
              <a:rPr kumimoji="1" lang="en-US" altLang="zh-CN" sz="2800" b="1" dirty="0">
                <a:solidFill>
                  <a:schemeClr val="tx2"/>
                </a:solidFill>
              </a:rPr>
              <a:t>. </a:t>
            </a:r>
            <a:r>
              <a:rPr kumimoji="1" lang="zh-CN" altLang="en-US" sz="2800" b="1" dirty="0">
                <a:solidFill>
                  <a:schemeClr val="tx2"/>
                </a:solidFill>
              </a:rPr>
              <a:t>电容元件</a:t>
            </a:r>
          </a:p>
        </p:txBody>
      </p:sp>
      <p:sp>
        <p:nvSpPr>
          <p:cNvPr id="53253" name="Text Box 5"/>
          <p:cNvSpPr txBox="1">
            <a:spLocks noChangeArrowheads="1"/>
          </p:cNvSpPr>
          <p:nvPr/>
        </p:nvSpPr>
        <p:spPr bwMode="auto">
          <a:xfrm>
            <a:off x="325116" y="1321917"/>
            <a:ext cx="3279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1. </a:t>
            </a:r>
            <a:r>
              <a:rPr kumimoji="1" lang="zh-CN" altLang="en-US" sz="2000" b="1">
                <a:solidFill>
                  <a:schemeClr val="tx2"/>
                </a:solidFill>
                <a:latin typeface="Times New Roman" pitchFamily="18" charset="0"/>
                <a:cs typeface="Times New Roman" pitchFamily="18" charset="0"/>
              </a:rPr>
              <a:t>电路符号及其基本特性：</a:t>
            </a:r>
          </a:p>
        </p:txBody>
      </p:sp>
      <p:sp>
        <p:nvSpPr>
          <p:cNvPr id="53254" name="Text Box 6"/>
          <p:cNvSpPr txBox="1">
            <a:spLocks noChangeArrowheads="1"/>
          </p:cNvSpPr>
          <p:nvPr/>
        </p:nvSpPr>
        <p:spPr bwMode="auto">
          <a:xfrm>
            <a:off x="4393878" y="912342"/>
            <a:ext cx="1731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2. </a:t>
            </a:r>
            <a:r>
              <a:rPr kumimoji="1" lang="zh-CN" altLang="en-US" sz="2000" b="1">
                <a:solidFill>
                  <a:schemeClr val="tx2"/>
                </a:solidFill>
                <a:latin typeface="Times New Roman" pitchFamily="18" charset="0"/>
                <a:cs typeface="Times New Roman" pitchFamily="18" charset="0"/>
              </a:rPr>
              <a:t>时域特性：</a:t>
            </a:r>
          </a:p>
        </p:txBody>
      </p:sp>
      <p:sp>
        <p:nvSpPr>
          <p:cNvPr id="53255" name="Text Box 7"/>
          <p:cNvSpPr txBox="1">
            <a:spLocks noChangeArrowheads="1"/>
          </p:cNvSpPr>
          <p:nvPr/>
        </p:nvSpPr>
        <p:spPr bwMode="auto">
          <a:xfrm>
            <a:off x="4393878" y="1577504"/>
            <a:ext cx="3279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3. </a:t>
            </a:r>
            <a:r>
              <a:rPr kumimoji="1" lang="zh-CN" altLang="en-US" sz="2000" b="1">
                <a:solidFill>
                  <a:schemeClr val="tx2"/>
                </a:solidFill>
                <a:latin typeface="Times New Roman" pitchFamily="18" charset="0"/>
                <a:cs typeface="Times New Roman" pitchFamily="18" charset="0"/>
              </a:rPr>
              <a:t>正弦稳态下的电压电流：</a:t>
            </a:r>
          </a:p>
        </p:txBody>
      </p:sp>
      <p:graphicFrame>
        <p:nvGraphicFramePr>
          <p:cNvPr id="53256" name="Object 2"/>
          <p:cNvGraphicFramePr>
            <a:graphicFrameLocks noChangeAspect="1"/>
          </p:cNvGraphicFramePr>
          <p:nvPr>
            <p:extLst>
              <p:ext uri="{D42A27DB-BD31-4B8C-83A1-F6EECF244321}">
                <p14:modId xmlns:p14="http://schemas.microsoft.com/office/powerpoint/2010/main" val="1540882913"/>
              </p:ext>
            </p:extLst>
          </p:nvPr>
        </p:nvGraphicFramePr>
        <p:xfrm>
          <a:off x="6524303" y="764704"/>
          <a:ext cx="2246313" cy="708025"/>
        </p:xfrm>
        <a:graphic>
          <a:graphicData uri="http://schemas.openxmlformats.org/presentationml/2006/ole">
            <mc:AlternateContent xmlns:mc="http://schemas.openxmlformats.org/markup-compatibility/2006">
              <mc:Choice xmlns:v="urn:schemas-microsoft-com:vml" Requires="v">
                <p:oleObj spid="_x0000_s10661" name="Equation" r:id="rId3" imgW="1652760" imgH="507600" progId="">
                  <p:embed/>
                </p:oleObj>
              </mc:Choice>
              <mc:Fallback>
                <p:oleObj name="Equation" r:id="rId3" imgW="1652760" imgH="507600" progId="">
                  <p:embed/>
                  <p:pic>
                    <p:nvPicPr>
                      <p:cNvPr id="0" name="Picture 3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4303" y="764704"/>
                        <a:ext cx="2246313" cy="70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57" name="Text Box 9"/>
          <p:cNvSpPr txBox="1">
            <a:spLocks noChangeArrowheads="1"/>
          </p:cNvSpPr>
          <p:nvPr/>
        </p:nvSpPr>
        <p:spPr bwMode="auto">
          <a:xfrm>
            <a:off x="4635178" y="2052167"/>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设</a:t>
            </a:r>
          </a:p>
        </p:txBody>
      </p:sp>
      <p:graphicFrame>
        <p:nvGraphicFramePr>
          <p:cNvPr id="53258" name="Object 3"/>
          <p:cNvGraphicFramePr>
            <a:graphicFrameLocks noChangeAspect="1"/>
          </p:cNvGraphicFramePr>
          <p:nvPr>
            <p:extLst>
              <p:ext uri="{D42A27DB-BD31-4B8C-83A1-F6EECF244321}">
                <p14:modId xmlns:p14="http://schemas.microsoft.com/office/powerpoint/2010/main" val="1275178745"/>
              </p:ext>
            </p:extLst>
          </p:nvPr>
        </p:nvGraphicFramePr>
        <p:xfrm>
          <a:off x="5301928" y="2471267"/>
          <a:ext cx="3751263" cy="2147887"/>
        </p:xfrm>
        <a:graphic>
          <a:graphicData uri="http://schemas.openxmlformats.org/presentationml/2006/ole">
            <mc:AlternateContent xmlns:mc="http://schemas.openxmlformats.org/markup-compatibility/2006">
              <mc:Choice xmlns:v="urn:schemas-microsoft-com:vml" Requires="v">
                <p:oleObj spid="_x0000_s10662" name="Equation" r:id="rId5" imgW="2746080" imgH="1573560" progId="">
                  <p:embed/>
                </p:oleObj>
              </mc:Choice>
              <mc:Fallback>
                <p:oleObj name="Equation" r:id="rId5" imgW="2746080" imgH="1573560" progId="">
                  <p:embed/>
                  <p:pic>
                    <p:nvPicPr>
                      <p:cNvPr id="0" name="Picture 3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1928" y="2471267"/>
                        <a:ext cx="3751263" cy="2147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9" name="Object 4"/>
          <p:cNvGraphicFramePr>
            <a:graphicFrameLocks noChangeAspect="1"/>
          </p:cNvGraphicFramePr>
          <p:nvPr>
            <p:extLst>
              <p:ext uri="{D42A27DB-BD31-4B8C-83A1-F6EECF244321}">
                <p14:modId xmlns:p14="http://schemas.microsoft.com/office/powerpoint/2010/main" val="59417395"/>
              </p:ext>
            </p:extLst>
          </p:nvPr>
        </p:nvGraphicFramePr>
        <p:xfrm>
          <a:off x="5335266" y="2106142"/>
          <a:ext cx="2789237" cy="455612"/>
        </p:xfrm>
        <a:graphic>
          <a:graphicData uri="http://schemas.openxmlformats.org/presentationml/2006/ole">
            <mc:AlternateContent xmlns:mc="http://schemas.openxmlformats.org/markup-compatibility/2006">
              <mc:Choice xmlns:v="urn:schemas-microsoft-com:vml" Requires="v">
                <p:oleObj spid="_x0000_s10663" name="Equation" r:id="rId7" imgW="2059560" imgH="330120" progId="">
                  <p:embed/>
                </p:oleObj>
              </mc:Choice>
              <mc:Fallback>
                <p:oleObj name="Equation" r:id="rId7" imgW="2059560" imgH="330120" progId="">
                  <p:embed/>
                  <p:pic>
                    <p:nvPicPr>
                      <p:cNvPr id="0" name="Picture 3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5266" y="2106142"/>
                        <a:ext cx="2789237"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60" name="Text Box 12"/>
          <p:cNvSpPr txBox="1">
            <a:spLocks noChangeArrowheads="1"/>
          </p:cNvSpPr>
          <p:nvPr/>
        </p:nvSpPr>
        <p:spPr bwMode="auto">
          <a:xfrm>
            <a:off x="4789166" y="4585817"/>
            <a:ext cx="4191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根据时域特性</a:t>
            </a:r>
            <a:r>
              <a:rPr kumimoji="1" lang="zh-CN" altLang="en-US" sz="2000" b="1" i="1">
                <a:solidFill>
                  <a:schemeClr val="tx2"/>
                </a:solidFill>
                <a:latin typeface="Times New Roman" pitchFamily="18" charset="0"/>
                <a:cs typeface="Times New Roman" pitchFamily="18" charset="0"/>
              </a:rPr>
              <a:t>，</a:t>
            </a:r>
            <a:r>
              <a:rPr kumimoji="1" lang="en-US" altLang="zh-CN" sz="2000" b="1" i="1">
                <a:solidFill>
                  <a:schemeClr val="tx2"/>
                </a:solidFill>
                <a:latin typeface="Times New Roman" pitchFamily="18" charset="0"/>
                <a:cs typeface="Times New Roman" pitchFamily="18" charset="0"/>
              </a:rPr>
              <a:t>u</a:t>
            </a:r>
            <a:r>
              <a:rPr kumimoji="1" lang="en-US" altLang="zh-CN" sz="2000" b="1">
                <a:solidFill>
                  <a:schemeClr val="tx2"/>
                </a:solidFill>
                <a:latin typeface="Times New Roman" pitchFamily="18" charset="0"/>
                <a:cs typeface="Times New Roman" pitchFamily="18" charset="0"/>
              </a:rPr>
              <a:t>(</a:t>
            </a:r>
            <a:r>
              <a:rPr kumimoji="1" lang="en-US" altLang="zh-CN" sz="2000" b="1" i="1">
                <a:solidFill>
                  <a:schemeClr val="tx2"/>
                </a:solidFill>
                <a:latin typeface="Times New Roman" pitchFamily="18" charset="0"/>
                <a:cs typeface="Times New Roman" pitchFamily="18" charset="0"/>
              </a:rPr>
              <a:t>t</a:t>
            </a:r>
            <a:r>
              <a:rPr kumimoji="1" lang="en-US" altLang="zh-CN" sz="2000" b="1">
                <a:solidFill>
                  <a:schemeClr val="tx2"/>
                </a:solidFill>
                <a:latin typeface="Times New Roman" pitchFamily="18" charset="0"/>
                <a:cs typeface="Times New Roman" pitchFamily="18" charset="0"/>
              </a:rPr>
              <a:t>)</a:t>
            </a:r>
            <a:r>
              <a:rPr kumimoji="1" lang="zh-CN" altLang="zh-CN" sz="2000" b="1">
                <a:solidFill>
                  <a:schemeClr val="tx2"/>
                </a:solidFill>
                <a:latin typeface="Times New Roman" pitchFamily="18" charset="0"/>
                <a:cs typeface="Times New Roman" pitchFamily="18" charset="0"/>
              </a:rPr>
              <a:t>和</a:t>
            </a:r>
            <a:r>
              <a:rPr kumimoji="1" lang="en-US" altLang="zh-CN" sz="2000" b="1" i="1">
                <a:solidFill>
                  <a:schemeClr val="tx2"/>
                </a:solidFill>
                <a:latin typeface="Times New Roman" pitchFamily="18" charset="0"/>
                <a:cs typeface="Times New Roman" pitchFamily="18" charset="0"/>
              </a:rPr>
              <a:t>i</a:t>
            </a:r>
            <a:r>
              <a:rPr kumimoji="1" lang="en-US" altLang="zh-CN" sz="2000" b="1">
                <a:solidFill>
                  <a:schemeClr val="tx2"/>
                </a:solidFill>
                <a:latin typeface="Times New Roman" pitchFamily="18" charset="0"/>
                <a:cs typeface="Times New Roman" pitchFamily="18" charset="0"/>
              </a:rPr>
              <a:t>(</a:t>
            </a:r>
            <a:r>
              <a:rPr kumimoji="1" lang="en-US" altLang="zh-CN" sz="2000" b="1" i="1">
                <a:solidFill>
                  <a:schemeClr val="tx2"/>
                </a:solidFill>
                <a:latin typeface="Times New Roman" pitchFamily="18" charset="0"/>
                <a:cs typeface="Times New Roman" pitchFamily="18" charset="0"/>
              </a:rPr>
              <a:t>t</a:t>
            </a:r>
            <a:r>
              <a:rPr kumimoji="1" lang="en-US" altLang="zh-CN" sz="2000" b="1">
                <a:solidFill>
                  <a:schemeClr val="tx2"/>
                </a:solidFill>
                <a:latin typeface="Times New Roman" pitchFamily="18" charset="0"/>
                <a:cs typeface="Times New Roman" pitchFamily="18" charset="0"/>
              </a:rPr>
              <a:t>)</a:t>
            </a:r>
            <a:r>
              <a:rPr kumimoji="1" lang="zh-CN" altLang="zh-CN" sz="2000" b="1">
                <a:solidFill>
                  <a:schemeClr val="tx2"/>
                </a:solidFill>
                <a:latin typeface="Times New Roman" pitchFamily="18" charset="0"/>
                <a:cs typeface="Times New Roman" pitchFamily="18" charset="0"/>
              </a:rPr>
              <a:t>满足</a:t>
            </a:r>
            <a:endParaRPr kumimoji="1" lang="zh-CN" altLang="en-US" sz="2000" b="1">
              <a:solidFill>
                <a:schemeClr val="tx2"/>
              </a:solidFill>
              <a:latin typeface="Times New Roman" pitchFamily="18" charset="0"/>
              <a:cs typeface="Times New Roman" pitchFamily="18" charset="0"/>
            </a:endParaRPr>
          </a:p>
        </p:txBody>
      </p:sp>
      <p:sp>
        <p:nvSpPr>
          <p:cNvPr id="53261" name="Text Box 13"/>
          <p:cNvSpPr txBox="1">
            <a:spLocks noChangeArrowheads="1"/>
          </p:cNvSpPr>
          <p:nvPr/>
        </p:nvSpPr>
        <p:spPr bwMode="auto">
          <a:xfrm>
            <a:off x="4505003" y="4985867"/>
            <a:ext cx="160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a:t>
            </a:r>
            <a:r>
              <a:rPr kumimoji="1" lang="en-US" altLang="zh-CN" sz="2000" b="1">
                <a:solidFill>
                  <a:schemeClr val="tx2"/>
                </a:solidFill>
                <a:latin typeface="Times New Roman" pitchFamily="18" charset="0"/>
                <a:cs typeface="Times New Roman" pitchFamily="18" charset="0"/>
              </a:rPr>
              <a:t>1</a:t>
            </a:r>
            <a:r>
              <a:rPr kumimoji="1" lang="zh-CN" altLang="en-US" sz="2000" b="1">
                <a:solidFill>
                  <a:schemeClr val="tx2"/>
                </a:solidFill>
                <a:latin typeface="Times New Roman" pitchFamily="18" charset="0"/>
                <a:cs typeface="Times New Roman" pitchFamily="18" charset="0"/>
              </a:rPr>
              <a:t>）同频率</a:t>
            </a:r>
          </a:p>
        </p:txBody>
      </p:sp>
      <p:sp>
        <p:nvSpPr>
          <p:cNvPr id="53262" name="Text Box 14"/>
          <p:cNvSpPr txBox="1">
            <a:spLocks noChangeArrowheads="1"/>
          </p:cNvSpPr>
          <p:nvPr/>
        </p:nvSpPr>
        <p:spPr bwMode="auto">
          <a:xfrm>
            <a:off x="4505003" y="5420842"/>
            <a:ext cx="4552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a:t>
            </a:r>
            <a:r>
              <a:rPr kumimoji="1" lang="en-US" altLang="zh-CN" sz="2000" b="1">
                <a:solidFill>
                  <a:schemeClr val="tx2"/>
                </a:solidFill>
                <a:latin typeface="Times New Roman" pitchFamily="18" charset="0"/>
                <a:cs typeface="Times New Roman" pitchFamily="18" charset="0"/>
              </a:rPr>
              <a:t>2</a:t>
            </a:r>
            <a:r>
              <a:rPr kumimoji="1" lang="zh-CN" altLang="en-US" sz="2000" b="1">
                <a:solidFill>
                  <a:schemeClr val="tx2"/>
                </a:solidFill>
                <a:latin typeface="Times New Roman" pitchFamily="18" charset="0"/>
                <a:cs typeface="Times New Roman" pitchFamily="18" charset="0"/>
              </a:rPr>
              <a:t>）电压滞后电流：</a:t>
            </a:r>
            <a:r>
              <a:rPr kumimoji="1" lang="zh-CN" altLang="en-US" sz="2000" b="1" i="1">
                <a:solidFill>
                  <a:schemeClr val="tx2"/>
                </a:solidFill>
                <a:latin typeface="Times New Roman" pitchFamily="18" charset="0"/>
                <a:cs typeface="Times New Roman" pitchFamily="18" charset="0"/>
                <a:sym typeface="Symbol" pitchFamily="18" charset="2"/>
              </a:rPr>
              <a:t></a:t>
            </a:r>
            <a:r>
              <a:rPr kumimoji="1" lang="en-US" altLang="zh-CN" sz="2000" b="1" i="1" baseline="-25000">
                <a:solidFill>
                  <a:schemeClr val="tx2"/>
                </a:solidFill>
                <a:latin typeface="Times New Roman" pitchFamily="18" charset="0"/>
                <a:cs typeface="Times New Roman" pitchFamily="18" charset="0"/>
                <a:sym typeface="Symbol" pitchFamily="18" charset="2"/>
              </a:rPr>
              <a:t>u</a:t>
            </a:r>
            <a:r>
              <a:rPr kumimoji="1" lang="en-US" altLang="zh-CN" sz="2000" b="1">
                <a:solidFill>
                  <a:schemeClr val="tx2"/>
                </a:solidFill>
                <a:latin typeface="Times New Roman" pitchFamily="18" charset="0"/>
                <a:cs typeface="Times New Roman" pitchFamily="18" charset="0"/>
                <a:sym typeface="Symbol" pitchFamily="18" charset="2"/>
              </a:rPr>
              <a:t>=</a:t>
            </a:r>
            <a:r>
              <a:rPr kumimoji="1" lang="en-US" altLang="zh-CN" sz="2000" b="1" i="1">
                <a:solidFill>
                  <a:schemeClr val="tx2"/>
                </a:solidFill>
                <a:latin typeface="Times New Roman" pitchFamily="18" charset="0"/>
                <a:cs typeface="Times New Roman" pitchFamily="18" charset="0"/>
                <a:sym typeface="Symbol" pitchFamily="18" charset="2"/>
              </a:rPr>
              <a:t></a:t>
            </a:r>
            <a:r>
              <a:rPr kumimoji="1" lang="en-US" altLang="zh-CN" sz="2000" b="1" i="1" baseline="-25000">
                <a:solidFill>
                  <a:schemeClr val="tx2"/>
                </a:solidFill>
                <a:latin typeface="Times New Roman" pitchFamily="18" charset="0"/>
                <a:cs typeface="Times New Roman" pitchFamily="18" charset="0"/>
                <a:sym typeface="Symbol" pitchFamily="18" charset="2"/>
              </a:rPr>
              <a:t>i</a:t>
            </a:r>
            <a:r>
              <a:rPr kumimoji="1" lang="en-US" altLang="zh-CN" sz="2000" b="1">
                <a:solidFill>
                  <a:schemeClr val="tx2"/>
                </a:solidFill>
                <a:latin typeface="Times New Roman" pitchFamily="18" charset="0"/>
                <a:cs typeface="Times New Roman" pitchFamily="18" charset="0"/>
                <a:sym typeface="Symbol" pitchFamily="18" charset="2"/>
              </a:rPr>
              <a:t>-</a:t>
            </a:r>
            <a:r>
              <a:rPr kumimoji="1" lang="en-US" altLang="zh-CN" sz="2000" b="1">
                <a:solidFill>
                  <a:schemeClr val="tx2"/>
                </a:solidFill>
                <a:latin typeface="Times New Roman" pitchFamily="18" charset="0"/>
                <a:cs typeface="Times New Roman" pitchFamily="18" charset="0"/>
              </a:rPr>
              <a:t>90º</a:t>
            </a:r>
          </a:p>
        </p:txBody>
      </p:sp>
      <p:sp>
        <p:nvSpPr>
          <p:cNvPr id="53263" name="Text Box 15"/>
          <p:cNvSpPr txBox="1">
            <a:spLocks noChangeArrowheads="1"/>
          </p:cNvSpPr>
          <p:nvPr/>
        </p:nvSpPr>
        <p:spPr bwMode="auto">
          <a:xfrm>
            <a:off x="4548038" y="5909270"/>
            <a:ext cx="160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a:t>
            </a:r>
            <a:r>
              <a:rPr kumimoji="1" lang="en-US" altLang="zh-CN" sz="2000" b="1">
                <a:solidFill>
                  <a:schemeClr val="tx2"/>
                </a:solidFill>
                <a:latin typeface="Times New Roman" pitchFamily="18" charset="0"/>
                <a:cs typeface="Times New Roman" pitchFamily="18" charset="0"/>
              </a:rPr>
              <a:t>3</a:t>
            </a:r>
            <a:r>
              <a:rPr kumimoji="1" lang="zh-CN" altLang="en-US" sz="2000" b="1">
                <a:solidFill>
                  <a:schemeClr val="tx2"/>
                </a:solidFill>
                <a:latin typeface="Times New Roman" pitchFamily="18" charset="0"/>
                <a:cs typeface="Times New Roman" pitchFamily="18" charset="0"/>
              </a:rPr>
              <a:t>）</a:t>
            </a:r>
            <a:r>
              <a:rPr kumimoji="1" lang="en-US" altLang="zh-CN" sz="2000" b="1" i="1">
                <a:solidFill>
                  <a:schemeClr val="tx2"/>
                </a:solidFill>
                <a:latin typeface="Times New Roman" pitchFamily="18" charset="0"/>
                <a:cs typeface="Times New Roman" pitchFamily="18" charset="0"/>
              </a:rPr>
              <a:t>I=</a:t>
            </a:r>
            <a:r>
              <a:rPr kumimoji="1" lang="en-US" altLang="zh-CN" sz="2000" b="1" i="1">
                <a:solidFill>
                  <a:schemeClr val="tx2"/>
                </a:solidFill>
                <a:latin typeface="Times New Roman" pitchFamily="18" charset="0"/>
                <a:cs typeface="Times New Roman" pitchFamily="18" charset="0"/>
                <a:sym typeface="Symbol" pitchFamily="18" charset="2"/>
              </a:rPr>
              <a:t></a:t>
            </a:r>
            <a:r>
              <a:rPr kumimoji="1" lang="en-US" altLang="zh-CN" sz="2000" b="1" i="1">
                <a:solidFill>
                  <a:schemeClr val="tx2"/>
                </a:solidFill>
                <a:latin typeface="Times New Roman" pitchFamily="18" charset="0"/>
                <a:cs typeface="Times New Roman" pitchFamily="18" charset="0"/>
              </a:rPr>
              <a:t>CU</a:t>
            </a:r>
            <a:endParaRPr kumimoji="1" lang="en-US" altLang="zh-CN" sz="2000" b="1">
              <a:solidFill>
                <a:schemeClr val="tx2"/>
              </a:solidFill>
              <a:latin typeface="Times New Roman" pitchFamily="18" charset="0"/>
              <a:cs typeface="Times New Roman" pitchFamily="18" charset="0"/>
            </a:endParaRPr>
          </a:p>
        </p:txBody>
      </p:sp>
      <p:sp>
        <p:nvSpPr>
          <p:cNvPr id="53264" name="Text Box 16"/>
          <p:cNvSpPr txBox="1">
            <a:spLocks noChangeArrowheads="1"/>
          </p:cNvSpPr>
          <p:nvPr/>
        </p:nvSpPr>
        <p:spPr bwMode="auto">
          <a:xfrm>
            <a:off x="325116" y="3320579"/>
            <a:ext cx="3405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4</a:t>
            </a:r>
            <a:r>
              <a:rPr kumimoji="1" lang="zh-CN" altLang="en-US" sz="2000" b="1">
                <a:solidFill>
                  <a:schemeClr val="tx2"/>
                </a:solidFill>
                <a:latin typeface="Times New Roman" pitchFamily="18" charset="0"/>
                <a:cs typeface="Times New Roman" pitchFamily="18" charset="0"/>
              </a:rPr>
              <a:t>、相量域模型及其特性描述</a:t>
            </a:r>
          </a:p>
        </p:txBody>
      </p:sp>
      <p:graphicFrame>
        <p:nvGraphicFramePr>
          <p:cNvPr id="53265" name="Object 5"/>
          <p:cNvGraphicFramePr>
            <a:graphicFrameLocks noChangeAspect="1"/>
          </p:cNvGraphicFramePr>
          <p:nvPr>
            <p:extLst>
              <p:ext uri="{D42A27DB-BD31-4B8C-83A1-F6EECF244321}">
                <p14:modId xmlns:p14="http://schemas.microsoft.com/office/powerpoint/2010/main" val="113165169"/>
              </p:ext>
            </p:extLst>
          </p:nvPr>
        </p:nvGraphicFramePr>
        <p:xfrm>
          <a:off x="2447603" y="3841279"/>
          <a:ext cx="1317625" cy="1233488"/>
        </p:xfrm>
        <a:graphic>
          <a:graphicData uri="http://schemas.openxmlformats.org/presentationml/2006/ole">
            <mc:AlternateContent xmlns:mc="http://schemas.openxmlformats.org/markup-compatibility/2006">
              <mc:Choice xmlns:v="urn:schemas-microsoft-com:vml" Requires="v">
                <p:oleObj spid="_x0000_s10664" name="Equation" r:id="rId9" imgW="966240" imgH="901080" progId="">
                  <p:embed/>
                </p:oleObj>
              </mc:Choice>
              <mc:Fallback>
                <p:oleObj name="Equation" r:id="rId9" imgW="966240" imgH="901080" progId="">
                  <p:embed/>
                  <p:pic>
                    <p:nvPicPr>
                      <p:cNvPr id="0" name="Picture 3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47603" y="3841279"/>
                        <a:ext cx="1317625" cy="1233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66" name="Object 6"/>
          <p:cNvGraphicFramePr>
            <a:graphicFrameLocks noChangeAspect="1"/>
          </p:cNvGraphicFramePr>
          <p:nvPr>
            <p:extLst>
              <p:ext uri="{D42A27DB-BD31-4B8C-83A1-F6EECF244321}">
                <p14:modId xmlns:p14="http://schemas.microsoft.com/office/powerpoint/2010/main" val="1808756092"/>
              </p:ext>
            </p:extLst>
          </p:nvPr>
        </p:nvGraphicFramePr>
        <p:xfrm>
          <a:off x="585788" y="5445224"/>
          <a:ext cx="1624012" cy="798512"/>
        </p:xfrm>
        <a:graphic>
          <a:graphicData uri="http://schemas.openxmlformats.org/presentationml/2006/ole">
            <mc:AlternateContent xmlns:mc="http://schemas.openxmlformats.org/markup-compatibility/2006">
              <mc:Choice xmlns:v="urn:schemas-microsoft-com:vml" Requires="v">
                <p:oleObj spid="_x0000_s10665" name="Equation" r:id="rId11" imgW="1194840" imgH="583920" progId="">
                  <p:embed/>
                </p:oleObj>
              </mc:Choice>
              <mc:Fallback>
                <p:oleObj name="Equation" r:id="rId11" imgW="1194840" imgH="583920" progId="">
                  <p:embed/>
                  <p:pic>
                    <p:nvPicPr>
                      <p:cNvPr id="0" name="Picture 36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5788" y="5445224"/>
                        <a:ext cx="1624012" cy="798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67" name="Text Box 19"/>
          <p:cNvSpPr txBox="1">
            <a:spLocks noChangeArrowheads="1"/>
          </p:cNvSpPr>
          <p:nvPr/>
        </p:nvSpPr>
        <p:spPr bwMode="auto">
          <a:xfrm>
            <a:off x="323528" y="5008092"/>
            <a:ext cx="1724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电容元件阻抗</a:t>
            </a:r>
          </a:p>
        </p:txBody>
      </p:sp>
      <p:grpSp>
        <p:nvGrpSpPr>
          <p:cNvPr id="2" name="Group 20"/>
          <p:cNvGrpSpPr>
            <a:grpSpLocks/>
          </p:cNvGrpSpPr>
          <p:nvPr/>
        </p:nvGrpSpPr>
        <p:grpSpPr bwMode="auto">
          <a:xfrm>
            <a:off x="467991" y="1963267"/>
            <a:ext cx="1566862" cy="1131887"/>
            <a:chOff x="384" y="1087"/>
            <a:chExt cx="987" cy="713"/>
          </a:xfrm>
        </p:grpSpPr>
        <p:sp>
          <p:nvSpPr>
            <p:cNvPr id="10283" name="Freeform 21"/>
            <p:cNvSpPr>
              <a:spLocks/>
            </p:cNvSpPr>
            <p:nvPr/>
          </p:nvSpPr>
          <p:spPr bwMode="auto">
            <a:xfrm>
              <a:off x="634" y="1126"/>
              <a:ext cx="432" cy="266"/>
            </a:xfrm>
            <a:custGeom>
              <a:avLst/>
              <a:gdLst>
                <a:gd name="T0" fmla="*/ 432 w 432"/>
                <a:gd name="T1" fmla="*/ 981 h 192"/>
                <a:gd name="T2" fmla="*/ 432 w 432"/>
                <a:gd name="T3" fmla="*/ 0 h 192"/>
                <a:gd name="T4" fmla="*/ 0 w 432"/>
                <a:gd name="T5" fmla="*/ 0 h 192"/>
                <a:gd name="T6" fmla="*/ 0 60000 65536"/>
                <a:gd name="T7" fmla="*/ 0 60000 65536"/>
                <a:gd name="T8" fmla="*/ 0 60000 65536"/>
                <a:gd name="T9" fmla="*/ 0 w 432"/>
                <a:gd name="T10" fmla="*/ 0 h 192"/>
                <a:gd name="T11" fmla="*/ 432 w 432"/>
                <a:gd name="T12" fmla="*/ 192 h 192"/>
              </a:gdLst>
              <a:ahLst/>
              <a:cxnLst>
                <a:cxn ang="T6">
                  <a:pos x="T0" y="T1"/>
                </a:cxn>
                <a:cxn ang="T7">
                  <a:pos x="T2" y="T3"/>
                </a:cxn>
                <a:cxn ang="T8">
                  <a:pos x="T4" y="T5"/>
                </a:cxn>
              </a:cxnLst>
              <a:rect l="T9" t="T10" r="T11" b="T12"/>
              <a:pathLst>
                <a:path w="432" h="192">
                  <a:moveTo>
                    <a:pt x="432" y="192"/>
                  </a:moveTo>
                  <a:lnTo>
                    <a:pt x="432" y="0"/>
                  </a:lnTo>
                  <a:lnTo>
                    <a:pt x="0" y="0"/>
                  </a:ln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0284" name="Freeform 22"/>
            <p:cNvSpPr>
              <a:spLocks/>
            </p:cNvSpPr>
            <p:nvPr/>
          </p:nvSpPr>
          <p:spPr bwMode="auto">
            <a:xfrm flipV="1">
              <a:off x="630" y="1488"/>
              <a:ext cx="432" cy="312"/>
            </a:xfrm>
            <a:custGeom>
              <a:avLst/>
              <a:gdLst>
                <a:gd name="T0" fmla="*/ 432 w 432"/>
                <a:gd name="T1" fmla="*/ 2176 h 192"/>
                <a:gd name="T2" fmla="*/ 432 w 432"/>
                <a:gd name="T3" fmla="*/ 0 h 192"/>
                <a:gd name="T4" fmla="*/ 0 w 432"/>
                <a:gd name="T5" fmla="*/ 0 h 192"/>
                <a:gd name="T6" fmla="*/ 0 60000 65536"/>
                <a:gd name="T7" fmla="*/ 0 60000 65536"/>
                <a:gd name="T8" fmla="*/ 0 60000 65536"/>
                <a:gd name="T9" fmla="*/ 0 w 432"/>
                <a:gd name="T10" fmla="*/ 0 h 192"/>
                <a:gd name="T11" fmla="*/ 432 w 432"/>
                <a:gd name="T12" fmla="*/ 192 h 192"/>
              </a:gdLst>
              <a:ahLst/>
              <a:cxnLst>
                <a:cxn ang="T6">
                  <a:pos x="T0" y="T1"/>
                </a:cxn>
                <a:cxn ang="T7">
                  <a:pos x="T2" y="T3"/>
                </a:cxn>
                <a:cxn ang="T8">
                  <a:pos x="T4" y="T5"/>
                </a:cxn>
              </a:cxnLst>
              <a:rect l="T9" t="T10" r="T11" b="T12"/>
              <a:pathLst>
                <a:path w="432" h="192">
                  <a:moveTo>
                    <a:pt x="432" y="192"/>
                  </a:moveTo>
                  <a:lnTo>
                    <a:pt x="432" y="0"/>
                  </a:lnTo>
                  <a:lnTo>
                    <a:pt x="0" y="0"/>
                  </a:ln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0285" name="Text Box 23"/>
            <p:cNvSpPr txBox="1">
              <a:spLocks noChangeArrowheads="1"/>
            </p:cNvSpPr>
            <p:nvPr/>
          </p:nvSpPr>
          <p:spPr bwMode="auto">
            <a:xfrm>
              <a:off x="778" y="1327"/>
              <a:ext cx="2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C</a:t>
              </a:r>
            </a:p>
          </p:txBody>
        </p:sp>
        <p:sp>
          <p:nvSpPr>
            <p:cNvPr id="10286" name="Line 24"/>
            <p:cNvSpPr>
              <a:spLocks noChangeShapeType="1"/>
            </p:cNvSpPr>
            <p:nvPr/>
          </p:nvSpPr>
          <p:spPr bwMode="auto">
            <a:xfrm>
              <a:off x="596" y="1174"/>
              <a:ext cx="0" cy="576"/>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7" name="Text Box 25"/>
            <p:cNvSpPr txBox="1">
              <a:spLocks noChangeArrowheads="1"/>
            </p:cNvSpPr>
            <p:nvPr/>
          </p:nvSpPr>
          <p:spPr bwMode="auto">
            <a:xfrm>
              <a:off x="384" y="1279"/>
              <a:ext cx="2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u</a:t>
              </a:r>
            </a:p>
          </p:txBody>
        </p:sp>
        <p:sp>
          <p:nvSpPr>
            <p:cNvPr id="10288" name="Line 26"/>
            <p:cNvSpPr>
              <a:spLocks noChangeShapeType="1"/>
            </p:cNvSpPr>
            <p:nvPr/>
          </p:nvSpPr>
          <p:spPr bwMode="auto">
            <a:xfrm>
              <a:off x="1200" y="1174"/>
              <a:ext cx="0" cy="384"/>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9" name="Text Box 27"/>
            <p:cNvSpPr txBox="1">
              <a:spLocks noChangeArrowheads="1"/>
            </p:cNvSpPr>
            <p:nvPr/>
          </p:nvSpPr>
          <p:spPr bwMode="auto">
            <a:xfrm>
              <a:off x="1210" y="1087"/>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i</a:t>
              </a:r>
            </a:p>
          </p:txBody>
        </p:sp>
        <p:sp>
          <p:nvSpPr>
            <p:cNvPr id="10290" name="Line 28"/>
            <p:cNvSpPr>
              <a:spLocks noChangeShapeType="1"/>
            </p:cNvSpPr>
            <p:nvPr/>
          </p:nvSpPr>
          <p:spPr bwMode="auto">
            <a:xfrm>
              <a:off x="1008" y="1392"/>
              <a:ext cx="14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91" name="Line 29"/>
            <p:cNvSpPr>
              <a:spLocks noChangeShapeType="1"/>
            </p:cNvSpPr>
            <p:nvPr/>
          </p:nvSpPr>
          <p:spPr bwMode="auto">
            <a:xfrm>
              <a:off x="1008" y="1468"/>
              <a:ext cx="14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30"/>
          <p:cNvGrpSpPr>
            <a:grpSpLocks/>
          </p:cNvGrpSpPr>
          <p:nvPr/>
        </p:nvGrpSpPr>
        <p:grpSpPr bwMode="auto">
          <a:xfrm>
            <a:off x="2271391" y="1799754"/>
            <a:ext cx="2278062" cy="1447800"/>
            <a:chOff x="1200" y="1008"/>
            <a:chExt cx="1435" cy="912"/>
          </a:xfrm>
        </p:grpSpPr>
        <p:sp>
          <p:nvSpPr>
            <p:cNvPr id="10279" name="Line 31"/>
            <p:cNvSpPr>
              <a:spLocks noChangeShapeType="1"/>
            </p:cNvSpPr>
            <p:nvPr/>
          </p:nvSpPr>
          <p:spPr bwMode="auto">
            <a:xfrm>
              <a:off x="1200" y="1584"/>
              <a:ext cx="1296" cy="0"/>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0" name="Line 32"/>
            <p:cNvSpPr>
              <a:spLocks noChangeShapeType="1"/>
            </p:cNvSpPr>
            <p:nvPr/>
          </p:nvSpPr>
          <p:spPr bwMode="auto">
            <a:xfrm flipV="1">
              <a:off x="1632" y="1008"/>
              <a:ext cx="0" cy="912"/>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81" name="Text Box 33"/>
            <p:cNvSpPr txBox="1">
              <a:spLocks noChangeArrowheads="1"/>
            </p:cNvSpPr>
            <p:nvPr/>
          </p:nvSpPr>
          <p:spPr bwMode="auto">
            <a:xfrm>
              <a:off x="1622" y="1545"/>
              <a:ext cx="1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solidFill>
                    <a:schemeClr val="tx2"/>
                  </a:solidFill>
                  <a:latin typeface="Times New Roman" pitchFamily="18" charset="0"/>
                  <a:cs typeface="Times New Roman" pitchFamily="18" charset="0"/>
                </a:rPr>
                <a:t>0</a:t>
              </a:r>
            </a:p>
          </p:txBody>
        </p:sp>
        <p:sp>
          <p:nvSpPr>
            <p:cNvPr id="10282" name="Text Box 34"/>
            <p:cNvSpPr txBox="1">
              <a:spLocks noChangeArrowheads="1"/>
            </p:cNvSpPr>
            <p:nvPr/>
          </p:nvSpPr>
          <p:spPr bwMode="auto">
            <a:xfrm>
              <a:off x="2438" y="1593"/>
              <a:ext cx="1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en-US" sz="2000" i="1">
                  <a:solidFill>
                    <a:schemeClr val="tx2"/>
                  </a:solidFill>
                  <a:latin typeface="Times New Roman" pitchFamily="18" charset="0"/>
                  <a:cs typeface="Times New Roman" pitchFamily="18" charset="0"/>
                </a:rPr>
                <a:t>u</a:t>
              </a:r>
              <a:endParaRPr kumimoji="1" lang="en-US" altLang="zh-CN" sz="2000">
                <a:solidFill>
                  <a:schemeClr val="tx2"/>
                </a:solidFill>
                <a:latin typeface="Times New Roman" pitchFamily="18" charset="0"/>
                <a:cs typeface="Times New Roman" pitchFamily="18" charset="0"/>
              </a:endParaRPr>
            </a:p>
          </p:txBody>
        </p:sp>
      </p:grpSp>
      <p:sp>
        <p:nvSpPr>
          <p:cNvPr id="53283" name="Text Box 35"/>
          <p:cNvSpPr txBox="1">
            <a:spLocks noChangeArrowheads="1"/>
          </p:cNvSpPr>
          <p:nvPr/>
        </p:nvSpPr>
        <p:spPr bwMode="auto">
          <a:xfrm>
            <a:off x="2626991" y="1661642"/>
            <a:ext cx="31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q</a:t>
            </a:r>
            <a:endParaRPr kumimoji="1" lang="en-US" altLang="zh-CN" sz="2000" b="1">
              <a:solidFill>
                <a:schemeClr val="tx2"/>
              </a:solidFill>
              <a:latin typeface="Times New Roman" pitchFamily="18" charset="0"/>
              <a:cs typeface="Times New Roman" pitchFamily="18" charset="0"/>
            </a:endParaRPr>
          </a:p>
        </p:txBody>
      </p:sp>
      <p:sp>
        <p:nvSpPr>
          <p:cNvPr id="53284" name="Line 36"/>
          <p:cNvSpPr>
            <a:spLocks noChangeShapeType="1"/>
          </p:cNvSpPr>
          <p:nvPr/>
        </p:nvSpPr>
        <p:spPr bwMode="auto">
          <a:xfrm flipV="1">
            <a:off x="2338066" y="1875954"/>
            <a:ext cx="1905000" cy="121920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285" name="Text Box 37"/>
          <p:cNvSpPr txBox="1">
            <a:spLocks noChangeArrowheads="1"/>
          </p:cNvSpPr>
          <p:nvPr/>
        </p:nvSpPr>
        <p:spPr bwMode="auto">
          <a:xfrm>
            <a:off x="3225478" y="2942754"/>
            <a:ext cx="965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q</a:t>
            </a:r>
            <a:r>
              <a:rPr kumimoji="1" lang="en-US" altLang="zh-CN" sz="2000" b="1">
                <a:solidFill>
                  <a:schemeClr val="tx2"/>
                </a:solidFill>
                <a:latin typeface="Times New Roman" pitchFamily="18" charset="0"/>
                <a:cs typeface="Times New Roman" pitchFamily="18" charset="0"/>
              </a:rPr>
              <a:t> = </a:t>
            </a:r>
            <a:r>
              <a:rPr kumimoji="1" lang="en-US" altLang="zh-CN" sz="2000" b="1" i="1">
                <a:solidFill>
                  <a:schemeClr val="tx2"/>
                </a:solidFill>
                <a:latin typeface="Times New Roman" pitchFamily="18" charset="0"/>
                <a:cs typeface="Times New Roman" pitchFamily="18" charset="0"/>
              </a:rPr>
              <a:t>C</a:t>
            </a:r>
            <a:r>
              <a:rPr kumimoji="1" lang="en-US" altLang="zh-CN" sz="2000" b="1">
                <a:solidFill>
                  <a:schemeClr val="tx2"/>
                </a:solidFill>
                <a:latin typeface="Times New Roman" pitchFamily="18" charset="0"/>
                <a:cs typeface="Times New Roman" pitchFamily="18" charset="0"/>
              </a:rPr>
              <a:t> </a:t>
            </a:r>
            <a:r>
              <a:rPr kumimoji="1" lang="en-US" altLang="zh-CN" sz="2000" b="1" i="1">
                <a:solidFill>
                  <a:schemeClr val="tx2"/>
                </a:solidFill>
                <a:latin typeface="Times New Roman" pitchFamily="18" charset="0"/>
                <a:cs typeface="Times New Roman" pitchFamily="18" charset="0"/>
              </a:rPr>
              <a:t>u</a:t>
            </a:r>
            <a:endParaRPr kumimoji="1" lang="en-US" altLang="zh-CN" sz="2000" b="1">
              <a:solidFill>
                <a:schemeClr val="tx2"/>
              </a:solidFill>
              <a:latin typeface="Times New Roman" pitchFamily="18" charset="0"/>
              <a:cs typeface="Times New Roman" pitchFamily="18" charset="0"/>
            </a:endParaRPr>
          </a:p>
        </p:txBody>
      </p:sp>
      <p:sp>
        <p:nvSpPr>
          <p:cNvPr id="53286" name="Text Box 38"/>
          <p:cNvSpPr txBox="1">
            <a:spLocks noChangeArrowheads="1"/>
          </p:cNvSpPr>
          <p:nvPr/>
        </p:nvSpPr>
        <p:spPr bwMode="auto">
          <a:xfrm>
            <a:off x="2320603" y="5008092"/>
            <a:ext cx="1724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电容元件导纳</a:t>
            </a:r>
          </a:p>
        </p:txBody>
      </p:sp>
      <p:graphicFrame>
        <p:nvGraphicFramePr>
          <p:cNvPr id="53287" name="Object 7"/>
          <p:cNvGraphicFramePr>
            <a:graphicFrameLocks noChangeAspect="1"/>
          </p:cNvGraphicFramePr>
          <p:nvPr>
            <p:extLst>
              <p:ext uri="{D42A27DB-BD31-4B8C-83A1-F6EECF244321}">
                <p14:modId xmlns:p14="http://schemas.microsoft.com/office/powerpoint/2010/main" val="2833025121"/>
              </p:ext>
            </p:extLst>
          </p:nvPr>
        </p:nvGraphicFramePr>
        <p:xfrm>
          <a:off x="2513013" y="5456336"/>
          <a:ext cx="2043112" cy="750888"/>
        </p:xfrm>
        <a:graphic>
          <a:graphicData uri="http://schemas.openxmlformats.org/presentationml/2006/ole">
            <mc:AlternateContent xmlns:mc="http://schemas.openxmlformats.org/markup-compatibility/2006">
              <mc:Choice xmlns:v="urn:schemas-microsoft-com:vml" Requires="v">
                <p:oleObj spid="_x0000_s10666" name="Equation" r:id="rId13" imgW="1512720" imgH="545760" progId="">
                  <p:embed/>
                </p:oleObj>
              </mc:Choice>
              <mc:Fallback>
                <p:oleObj name="Equation" r:id="rId13" imgW="1512720" imgH="545760" progId="">
                  <p:embed/>
                  <p:pic>
                    <p:nvPicPr>
                      <p:cNvPr id="0" name="Picture 36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13013" y="5456336"/>
                        <a:ext cx="2043112" cy="750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40"/>
          <p:cNvGrpSpPr>
            <a:grpSpLocks/>
          </p:cNvGrpSpPr>
          <p:nvPr/>
        </p:nvGrpSpPr>
        <p:grpSpPr bwMode="auto">
          <a:xfrm>
            <a:off x="423541" y="3688879"/>
            <a:ext cx="1700212" cy="1257300"/>
            <a:chOff x="3024" y="2304"/>
            <a:chExt cx="1071" cy="792"/>
          </a:xfrm>
        </p:grpSpPr>
        <p:grpSp>
          <p:nvGrpSpPr>
            <p:cNvPr id="10271" name="Group 41"/>
            <p:cNvGrpSpPr>
              <a:grpSpLocks/>
            </p:cNvGrpSpPr>
            <p:nvPr/>
          </p:nvGrpSpPr>
          <p:grpSpPr bwMode="auto">
            <a:xfrm>
              <a:off x="3024" y="2304"/>
              <a:ext cx="1071" cy="792"/>
              <a:chOff x="3504" y="2496"/>
              <a:chExt cx="1071" cy="792"/>
            </a:xfrm>
          </p:grpSpPr>
          <p:graphicFrame>
            <p:nvGraphicFramePr>
              <p:cNvPr id="10249" name="Object 9"/>
              <p:cNvGraphicFramePr>
                <a:graphicFrameLocks noChangeAspect="1"/>
              </p:cNvGraphicFramePr>
              <p:nvPr/>
            </p:nvGraphicFramePr>
            <p:xfrm>
              <a:off x="3504" y="2784"/>
              <a:ext cx="207" cy="256"/>
            </p:xfrm>
            <a:graphic>
              <a:graphicData uri="http://schemas.openxmlformats.org/presentationml/2006/ole">
                <mc:AlternateContent xmlns:mc="http://schemas.openxmlformats.org/markup-compatibility/2006">
                  <mc:Choice xmlns:v="urn:schemas-microsoft-com:vml" Requires="v">
                    <p:oleObj spid="_x0000_s10667" name="公式" r:id="rId15" imgW="203400" imgH="253800" progId="Equation.3">
                      <p:embed/>
                    </p:oleObj>
                  </mc:Choice>
                  <mc:Fallback>
                    <p:oleObj name="公式" r:id="rId15" imgW="203400" imgH="253800" progId="Equation.3">
                      <p:embed/>
                      <p:pic>
                        <p:nvPicPr>
                          <p:cNvPr id="0" name="Picture 36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04" y="2784"/>
                            <a:ext cx="207" cy="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0" name="Object 10"/>
              <p:cNvGraphicFramePr>
                <a:graphicFrameLocks noChangeAspect="1"/>
              </p:cNvGraphicFramePr>
              <p:nvPr/>
            </p:nvGraphicFramePr>
            <p:xfrm>
              <a:off x="4416" y="2496"/>
              <a:ext cx="159" cy="241"/>
            </p:xfrm>
            <a:graphic>
              <a:graphicData uri="http://schemas.openxmlformats.org/presentationml/2006/ole">
                <mc:AlternateContent xmlns:mc="http://schemas.openxmlformats.org/markup-compatibility/2006">
                  <mc:Choice xmlns:v="urn:schemas-microsoft-com:vml" Requires="v">
                    <p:oleObj spid="_x0000_s10668" name="公式" r:id="rId17" imgW="152640" imgH="241200" progId="Equation.3">
                      <p:embed/>
                    </p:oleObj>
                  </mc:Choice>
                  <mc:Fallback>
                    <p:oleObj name="公式" r:id="rId17" imgW="152640" imgH="241200" progId="Equation.3">
                      <p:embed/>
                      <p:pic>
                        <p:nvPicPr>
                          <p:cNvPr id="0" name="Picture 36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16" y="2496"/>
                            <a:ext cx="159" cy="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72" name="Freeform 44"/>
              <p:cNvSpPr>
                <a:spLocks/>
              </p:cNvSpPr>
              <p:nvPr/>
            </p:nvSpPr>
            <p:spPr bwMode="auto">
              <a:xfrm>
                <a:off x="3802" y="2614"/>
                <a:ext cx="432" cy="266"/>
              </a:xfrm>
              <a:custGeom>
                <a:avLst/>
                <a:gdLst>
                  <a:gd name="T0" fmla="*/ 432 w 432"/>
                  <a:gd name="T1" fmla="*/ 981 h 192"/>
                  <a:gd name="T2" fmla="*/ 432 w 432"/>
                  <a:gd name="T3" fmla="*/ 0 h 192"/>
                  <a:gd name="T4" fmla="*/ 0 w 432"/>
                  <a:gd name="T5" fmla="*/ 0 h 192"/>
                  <a:gd name="T6" fmla="*/ 0 60000 65536"/>
                  <a:gd name="T7" fmla="*/ 0 60000 65536"/>
                  <a:gd name="T8" fmla="*/ 0 60000 65536"/>
                  <a:gd name="T9" fmla="*/ 0 w 432"/>
                  <a:gd name="T10" fmla="*/ 0 h 192"/>
                  <a:gd name="T11" fmla="*/ 432 w 432"/>
                  <a:gd name="T12" fmla="*/ 192 h 192"/>
                </a:gdLst>
                <a:ahLst/>
                <a:cxnLst>
                  <a:cxn ang="T6">
                    <a:pos x="T0" y="T1"/>
                  </a:cxn>
                  <a:cxn ang="T7">
                    <a:pos x="T2" y="T3"/>
                  </a:cxn>
                  <a:cxn ang="T8">
                    <a:pos x="T4" y="T5"/>
                  </a:cxn>
                </a:cxnLst>
                <a:rect l="T9" t="T10" r="T11" b="T12"/>
                <a:pathLst>
                  <a:path w="432" h="192">
                    <a:moveTo>
                      <a:pt x="432" y="192"/>
                    </a:moveTo>
                    <a:lnTo>
                      <a:pt x="432" y="0"/>
                    </a:lnTo>
                    <a:lnTo>
                      <a:pt x="0" y="0"/>
                    </a:ln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273" name="Freeform 45"/>
              <p:cNvSpPr>
                <a:spLocks/>
              </p:cNvSpPr>
              <p:nvPr/>
            </p:nvSpPr>
            <p:spPr bwMode="auto">
              <a:xfrm flipV="1">
                <a:off x="3798" y="2976"/>
                <a:ext cx="432" cy="312"/>
              </a:xfrm>
              <a:custGeom>
                <a:avLst/>
                <a:gdLst>
                  <a:gd name="T0" fmla="*/ 432 w 432"/>
                  <a:gd name="T1" fmla="*/ 2176 h 192"/>
                  <a:gd name="T2" fmla="*/ 432 w 432"/>
                  <a:gd name="T3" fmla="*/ 0 h 192"/>
                  <a:gd name="T4" fmla="*/ 0 w 432"/>
                  <a:gd name="T5" fmla="*/ 0 h 192"/>
                  <a:gd name="T6" fmla="*/ 0 60000 65536"/>
                  <a:gd name="T7" fmla="*/ 0 60000 65536"/>
                  <a:gd name="T8" fmla="*/ 0 60000 65536"/>
                  <a:gd name="T9" fmla="*/ 0 w 432"/>
                  <a:gd name="T10" fmla="*/ 0 h 192"/>
                  <a:gd name="T11" fmla="*/ 432 w 432"/>
                  <a:gd name="T12" fmla="*/ 192 h 192"/>
                </a:gdLst>
                <a:ahLst/>
                <a:cxnLst>
                  <a:cxn ang="T6">
                    <a:pos x="T0" y="T1"/>
                  </a:cxn>
                  <a:cxn ang="T7">
                    <a:pos x="T2" y="T3"/>
                  </a:cxn>
                  <a:cxn ang="T8">
                    <a:pos x="T4" y="T5"/>
                  </a:cxn>
                </a:cxnLst>
                <a:rect l="T9" t="T10" r="T11" b="T12"/>
                <a:pathLst>
                  <a:path w="432" h="192">
                    <a:moveTo>
                      <a:pt x="432" y="192"/>
                    </a:moveTo>
                    <a:lnTo>
                      <a:pt x="432" y="0"/>
                    </a:lnTo>
                    <a:lnTo>
                      <a:pt x="0" y="0"/>
                    </a:ln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274" name="Text Box 46"/>
              <p:cNvSpPr txBox="1">
                <a:spLocks noChangeArrowheads="1"/>
              </p:cNvSpPr>
              <p:nvPr/>
            </p:nvSpPr>
            <p:spPr bwMode="auto">
              <a:xfrm>
                <a:off x="3946" y="2804"/>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kumimoji="1" lang="zh-CN" altLang="zh-CN" sz="2000" i="1"/>
              </a:p>
            </p:txBody>
          </p:sp>
          <p:sp>
            <p:nvSpPr>
              <p:cNvPr id="10275" name="Line 47"/>
              <p:cNvSpPr>
                <a:spLocks noChangeShapeType="1"/>
              </p:cNvSpPr>
              <p:nvPr/>
            </p:nvSpPr>
            <p:spPr bwMode="auto">
              <a:xfrm>
                <a:off x="3764" y="2662"/>
                <a:ext cx="0" cy="576"/>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6" name="Line 48"/>
              <p:cNvSpPr>
                <a:spLocks noChangeShapeType="1"/>
              </p:cNvSpPr>
              <p:nvPr/>
            </p:nvSpPr>
            <p:spPr bwMode="auto">
              <a:xfrm>
                <a:off x="4368" y="2662"/>
                <a:ext cx="0" cy="384"/>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7" name="Line 49"/>
              <p:cNvSpPr>
                <a:spLocks noChangeShapeType="1"/>
              </p:cNvSpPr>
              <p:nvPr/>
            </p:nvSpPr>
            <p:spPr bwMode="auto">
              <a:xfrm>
                <a:off x="4176" y="2880"/>
                <a:ext cx="14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78" name="Line 50"/>
              <p:cNvSpPr>
                <a:spLocks noChangeShapeType="1"/>
              </p:cNvSpPr>
              <p:nvPr/>
            </p:nvSpPr>
            <p:spPr bwMode="auto">
              <a:xfrm>
                <a:off x="4176" y="2956"/>
                <a:ext cx="14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0248" name="Object 8"/>
            <p:cNvGraphicFramePr>
              <a:graphicFrameLocks noChangeAspect="1"/>
            </p:cNvGraphicFramePr>
            <p:nvPr/>
          </p:nvGraphicFramePr>
          <p:xfrm>
            <a:off x="3312" y="2478"/>
            <a:ext cx="350" cy="480"/>
          </p:xfrm>
          <a:graphic>
            <a:graphicData uri="http://schemas.openxmlformats.org/presentationml/2006/ole">
              <mc:AlternateContent xmlns:mc="http://schemas.openxmlformats.org/markup-compatibility/2006">
                <mc:Choice xmlns:v="urn:schemas-microsoft-com:vml" Requires="v">
                  <p:oleObj spid="_x0000_s10669" name="Equation" r:id="rId19" imgW="444960" imgH="545760" progId="">
                    <p:embed/>
                  </p:oleObj>
                </mc:Choice>
                <mc:Fallback>
                  <p:oleObj name="Equation" r:id="rId19" imgW="444960" imgH="545760" progId="">
                    <p:embed/>
                    <p:pic>
                      <p:nvPicPr>
                        <p:cNvPr id="0" name="Picture 36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12" y="2478"/>
                          <a:ext cx="350" cy="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3300" name="Text Box 52"/>
          <p:cNvSpPr txBox="1">
            <a:spLocks noChangeArrowheads="1"/>
          </p:cNvSpPr>
          <p:nvPr/>
        </p:nvSpPr>
        <p:spPr bwMode="auto">
          <a:xfrm>
            <a:off x="4654228" y="2582392"/>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则</a:t>
            </a:r>
          </a:p>
        </p:txBody>
      </p:sp>
      <p:sp>
        <p:nvSpPr>
          <p:cNvPr id="8" name="灯片编号占位符 7"/>
          <p:cNvSpPr>
            <a:spLocks noGrp="1"/>
          </p:cNvSpPr>
          <p:nvPr>
            <p:ph type="sldNum" sz="quarter" idx="10"/>
          </p:nvPr>
        </p:nvSpPr>
        <p:spPr/>
        <p:txBody>
          <a:bodyPr/>
          <a:lstStyle/>
          <a:p>
            <a:pPr>
              <a:defRPr/>
            </a:pPr>
            <a:fld id="{E4DCDFD6-397A-4776-9F04-AECACB83C822}" type="slidenum">
              <a:rPr lang="zh-CN" altLang="en-US" smtClean="0"/>
              <a:pPr>
                <a:defRPr/>
              </a:pPr>
              <a:t>16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3253"/>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2"/>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53283"/>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53284"/>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5328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53254"/>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499"/>
                                          </p:stCondLst>
                                        </p:cTn>
                                        <p:tgtEl>
                                          <p:spTgt spid="5325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53255"/>
                                        </p:tgtEl>
                                        <p:attrNameLst>
                                          <p:attrName>style.visibility</p:attrName>
                                        </p:attrNameLst>
                                      </p:cBhvr>
                                      <p:to>
                                        <p:strVal val="visible"/>
                                      </p:to>
                                    </p:set>
                                  </p:childTnLst>
                                </p:cTn>
                              </p:par>
                            </p:childTnLst>
                          </p:cTn>
                        </p:par>
                        <p:par>
                          <p:cTn id="33" fill="hold" nodeType="afterGroup">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53257"/>
                                        </p:tgtEl>
                                        <p:attrNameLst>
                                          <p:attrName>style.visibility</p:attrName>
                                        </p:attrNameLst>
                                      </p:cBhvr>
                                      <p:to>
                                        <p:strVal val="visible"/>
                                      </p:to>
                                    </p:set>
                                    <p:animEffect transition="in" filter="wipe(left)">
                                      <p:cBhvr>
                                        <p:cTn id="36" dur="500"/>
                                        <p:tgtEl>
                                          <p:spTgt spid="53257"/>
                                        </p:tgtEl>
                                      </p:cBhvr>
                                    </p:animEffect>
                                  </p:childTnLst>
                                </p:cTn>
                              </p:par>
                            </p:childTnLst>
                          </p:cTn>
                        </p:par>
                        <p:par>
                          <p:cTn id="37" fill="hold" nodeType="afterGroup">
                            <p:stCondLst>
                              <p:cond delay="1000"/>
                            </p:stCondLst>
                            <p:childTnLst>
                              <p:par>
                                <p:cTn id="38" presetID="22" presetClass="entr" presetSubtype="8" fill="hold" nodeType="afterEffect">
                                  <p:stCondLst>
                                    <p:cond delay="0"/>
                                  </p:stCondLst>
                                  <p:childTnLst>
                                    <p:set>
                                      <p:cBhvr>
                                        <p:cTn id="39" dur="1" fill="hold">
                                          <p:stCondLst>
                                            <p:cond delay="0"/>
                                          </p:stCondLst>
                                        </p:cTn>
                                        <p:tgtEl>
                                          <p:spTgt spid="53259"/>
                                        </p:tgtEl>
                                        <p:attrNameLst>
                                          <p:attrName>style.visibility</p:attrName>
                                        </p:attrNameLst>
                                      </p:cBhvr>
                                      <p:to>
                                        <p:strVal val="visible"/>
                                      </p:to>
                                    </p:set>
                                    <p:animEffect transition="in" filter="wipe(left)">
                                      <p:cBhvr>
                                        <p:cTn id="40" dur="500"/>
                                        <p:tgtEl>
                                          <p:spTgt spid="53259"/>
                                        </p:tgtEl>
                                      </p:cBhvr>
                                    </p:animEffect>
                                  </p:childTnLst>
                                </p:cTn>
                              </p:par>
                            </p:childTnLst>
                          </p:cTn>
                        </p:par>
                        <p:par>
                          <p:cTn id="41" fill="hold" nodeType="afterGroup">
                            <p:stCondLst>
                              <p:cond delay="1500"/>
                            </p:stCondLst>
                            <p:childTnLst>
                              <p:par>
                                <p:cTn id="42" presetID="1" presetClass="entr" presetSubtype="0" fill="hold" grpId="0" nodeType="afterEffect">
                                  <p:stCondLst>
                                    <p:cond delay="0"/>
                                  </p:stCondLst>
                                  <p:childTnLst>
                                    <p:set>
                                      <p:cBhvr>
                                        <p:cTn id="43" dur="1" fill="hold">
                                          <p:stCondLst>
                                            <p:cond delay="499"/>
                                          </p:stCondLst>
                                        </p:cTn>
                                        <p:tgtEl>
                                          <p:spTgt spid="53300"/>
                                        </p:tgtEl>
                                        <p:attrNameLst>
                                          <p:attrName>style.visibility</p:attrName>
                                        </p:attrNameLst>
                                      </p:cBhvr>
                                      <p:to>
                                        <p:strVal val="visible"/>
                                      </p:to>
                                    </p:set>
                                  </p:childTnLst>
                                </p:cTn>
                              </p:par>
                            </p:childTnLst>
                          </p:cTn>
                        </p:par>
                        <p:par>
                          <p:cTn id="44" fill="hold" nodeType="afterGroup">
                            <p:stCondLst>
                              <p:cond delay="2000"/>
                            </p:stCondLst>
                            <p:childTnLst>
                              <p:par>
                                <p:cTn id="45" presetID="22" presetClass="entr" presetSubtype="8" fill="hold" nodeType="afterEffect">
                                  <p:stCondLst>
                                    <p:cond delay="0"/>
                                  </p:stCondLst>
                                  <p:childTnLst>
                                    <p:set>
                                      <p:cBhvr>
                                        <p:cTn id="46" dur="1" fill="hold">
                                          <p:stCondLst>
                                            <p:cond delay="0"/>
                                          </p:stCondLst>
                                        </p:cTn>
                                        <p:tgtEl>
                                          <p:spTgt spid="53258"/>
                                        </p:tgtEl>
                                        <p:attrNameLst>
                                          <p:attrName>style.visibility</p:attrName>
                                        </p:attrNameLst>
                                      </p:cBhvr>
                                      <p:to>
                                        <p:strVal val="visible"/>
                                      </p:to>
                                    </p:set>
                                    <p:animEffect transition="in" filter="wipe(left)">
                                      <p:cBhvr>
                                        <p:cTn id="47" dur="500"/>
                                        <p:tgtEl>
                                          <p:spTgt spid="5325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53260"/>
                                        </p:tgtEl>
                                        <p:attrNameLst>
                                          <p:attrName>style.visibility</p:attrName>
                                        </p:attrNameLst>
                                      </p:cBhvr>
                                      <p:to>
                                        <p:strVal val="visible"/>
                                      </p:to>
                                    </p:set>
                                  </p:childTnLst>
                                </p:cTn>
                              </p:par>
                            </p:childTnLst>
                          </p:cTn>
                        </p:par>
                        <p:par>
                          <p:cTn id="52" fill="hold" nodeType="afterGroup">
                            <p:stCondLst>
                              <p:cond delay="500"/>
                            </p:stCondLst>
                            <p:childTnLst>
                              <p:par>
                                <p:cTn id="53" presetID="1" presetClass="entr" presetSubtype="0" fill="hold" grpId="0" nodeType="afterEffect">
                                  <p:stCondLst>
                                    <p:cond delay="0"/>
                                  </p:stCondLst>
                                  <p:childTnLst>
                                    <p:set>
                                      <p:cBhvr>
                                        <p:cTn id="54" dur="1" fill="hold">
                                          <p:stCondLst>
                                            <p:cond delay="499"/>
                                          </p:stCondLst>
                                        </p:cTn>
                                        <p:tgtEl>
                                          <p:spTgt spid="53261"/>
                                        </p:tgtEl>
                                        <p:attrNameLst>
                                          <p:attrName>style.visibility</p:attrName>
                                        </p:attrNameLst>
                                      </p:cBhvr>
                                      <p:to>
                                        <p:strVal val="visible"/>
                                      </p:to>
                                    </p:set>
                                  </p:childTnLst>
                                </p:cTn>
                              </p:par>
                            </p:childTnLst>
                          </p:cTn>
                        </p:par>
                        <p:par>
                          <p:cTn id="55" fill="hold" nodeType="afterGroup">
                            <p:stCondLst>
                              <p:cond delay="1000"/>
                            </p:stCondLst>
                            <p:childTnLst>
                              <p:par>
                                <p:cTn id="56" presetID="1" presetClass="entr" presetSubtype="0" fill="hold" grpId="0" nodeType="afterEffect">
                                  <p:stCondLst>
                                    <p:cond delay="0"/>
                                  </p:stCondLst>
                                  <p:childTnLst>
                                    <p:set>
                                      <p:cBhvr>
                                        <p:cTn id="57" dur="1" fill="hold">
                                          <p:stCondLst>
                                            <p:cond delay="499"/>
                                          </p:stCondLst>
                                        </p:cTn>
                                        <p:tgtEl>
                                          <p:spTgt spid="53262"/>
                                        </p:tgtEl>
                                        <p:attrNameLst>
                                          <p:attrName>style.visibility</p:attrName>
                                        </p:attrNameLst>
                                      </p:cBhvr>
                                      <p:to>
                                        <p:strVal val="visible"/>
                                      </p:to>
                                    </p:set>
                                  </p:childTnLst>
                                </p:cTn>
                              </p:par>
                            </p:childTnLst>
                          </p:cTn>
                        </p:par>
                        <p:par>
                          <p:cTn id="58" fill="hold" nodeType="afterGroup">
                            <p:stCondLst>
                              <p:cond delay="1500"/>
                            </p:stCondLst>
                            <p:childTnLst>
                              <p:par>
                                <p:cTn id="59" presetID="1" presetClass="entr" presetSubtype="0" fill="hold" grpId="0" nodeType="afterEffect">
                                  <p:stCondLst>
                                    <p:cond delay="0"/>
                                  </p:stCondLst>
                                  <p:childTnLst>
                                    <p:set>
                                      <p:cBhvr>
                                        <p:cTn id="60" dur="1" fill="hold">
                                          <p:stCondLst>
                                            <p:cond delay="499"/>
                                          </p:stCondLst>
                                        </p:cTn>
                                        <p:tgtEl>
                                          <p:spTgt spid="53263"/>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53264"/>
                                        </p:tgtEl>
                                        <p:attrNameLst>
                                          <p:attrName>style.visibility</p:attrName>
                                        </p:attrNameLst>
                                      </p:cBhvr>
                                      <p:to>
                                        <p:strVal val="visible"/>
                                      </p:to>
                                    </p:set>
                                  </p:childTnLst>
                                </p:cTn>
                              </p:par>
                            </p:childTnLst>
                          </p:cTn>
                        </p:par>
                        <p:par>
                          <p:cTn id="65" fill="hold" nodeType="afterGroup">
                            <p:stCondLst>
                              <p:cond delay="500"/>
                            </p:stCondLst>
                            <p:childTnLst>
                              <p:par>
                                <p:cTn id="66" presetID="1" presetClass="entr" presetSubtype="0" fill="hold" nodeType="afterEffect">
                                  <p:stCondLst>
                                    <p:cond delay="0"/>
                                  </p:stCondLst>
                                  <p:childTnLst>
                                    <p:set>
                                      <p:cBhvr>
                                        <p:cTn id="67" dur="1" fill="hold">
                                          <p:stCondLst>
                                            <p:cond delay="499"/>
                                          </p:stCondLst>
                                        </p:cTn>
                                        <p:tgtEl>
                                          <p:spTgt spid="4"/>
                                        </p:tgtEl>
                                        <p:attrNameLst>
                                          <p:attrName>style.visibility</p:attrName>
                                        </p:attrNameLst>
                                      </p:cBhvr>
                                      <p:to>
                                        <p:strVal val="visible"/>
                                      </p:to>
                                    </p:set>
                                  </p:childTnLst>
                                </p:cTn>
                              </p:par>
                            </p:childTnLst>
                          </p:cTn>
                        </p:par>
                        <p:par>
                          <p:cTn id="68" fill="hold" nodeType="afterGroup">
                            <p:stCondLst>
                              <p:cond delay="1000"/>
                            </p:stCondLst>
                            <p:childTnLst>
                              <p:par>
                                <p:cTn id="69" presetID="1" presetClass="entr" presetSubtype="0" fill="hold" nodeType="afterEffect">
                                  <p:stCondLst>
                                    <p:cond delay="0"/>
                                  </p:stCondLst>
                                  <p:childTnLst>
                                    <p:set>
                                      <p:cBhvr>
                                        <p:cTn id="70" dur="1" fill="hold">
                                          <p:stCondLst>
                                            <p:cond delay="499"/>
                                          </p:stCondLst>
                                        </p:cTn>
                                        <p:tgtEl>
                                          <p:spTgt spid="53265"/>
                                        </p:tgtEl>
                                        <p:attrNameLst>
                                          <p:attrName>style.visibility</p:attrName>
                                        </p:attrNameLst>
                                      </p:cBhvr>
                                      <p:to>
                                        <p:strVal val="visible"/>
                                      </p:to>
                                    </p:set>
                                  </p:childTnLst>
                                </p:cTn>
                              </p:par>
                            </p:childTnLst>
                          </p:cTn>
                        </p:par>
                        <p:par>
                          <p:cTn id="71" fill="hold" nodeType="afterGroup">
                            <p:stCondLst>
                              <p:cond delay="1500"/>
                            </p:stCondLst>
                            <p:childTnLst>
                              <p:par>
                                <p:cTn id="72" presetID="1" presetClass="entr" presetSubtype="0" fill="hold" grpId="0" nodeType="afterEffect">
                                  <p:stCondLst>
                                    <p:cond delay="0"/>
                                  </p:stCondLst>
                                  <p:childTnLst>
                                    <p:set>
                                      <p:cBhvr>
                                        <p:cTn id="73" dur="1" fill="hold">
                                          <p:stCondLst>
                                            <p:cond delay="499"/>
                                          </p:stCondLst>
                                        </p:cTn>
                                        <p:tgtEl>
                                          <p:spTgt spid="53267"/>
                                        </p:tgtEl>
                                        <p:attrNameLst>
                                          <p:attrName>style.visibility</p:attrName>
                                        </p:attrNameLst>
                                      </p:cBhvr>
                                      <p:to>
                                        <p:strVal val="visible"/>
                                      </p:to>
                                    </p:set>
                                  </p:childTnLst>
                                </p:cTn>
                              </p:par>
                            </p:childTnLst>
                          </p:cTn>
                        </p:par>
                        <p:par>
                          <p:cTn id="74" fill="hold" nodeType="afterGroup">
                            <p:stCondLst>
                              <p:cond delay="2000"/>
                            </p:stCondLst>
                            <p:childTnLst>
                              <p:par>
                                <p:cTn id="75" presetID="1" presetClass="entr" presetSubtype="0" fill="hold" nodeType="afterEffect">
                                  <p:stCondLst>
                                    <p:cond delay="0"/>
                                  </p:stCondLst>
                                  <p:childTnLst>
                                    <p:set>
                                      <p:cBhvr>
                                        <p:cTn id="76" dur="1" fill="hold">
                                          <p:stCondLst>
                                            <p:cond delay="499"/>
                                          </p:stCondLst>
                                        </p:cTn>
                                        <p:tgtEl>
                                          <p:spTgt spid="53266"/>
                                        </p:tgtEl>
                                        <p:attrNameLst>
                                          <p:attrName>style.visibility</p:attrName>
                                        </p:attrNameLst>
                                      </p:cBhvr>
                                      <p:to>
                                        <p:strVal val="visible"/>
                                      </p:to>
                                    </p:set>
                                  </p:childTnLst>
                                </p:cTn>
                              </p:par>
                            </p:childTnLst>
                          </p:cTn>
                        </p:par>
                        <p:par>
                          <p:cTn id="77" fill="hold" nodeType="afterGroup">
                            <p:stCondLst>
                              <p:cond delay="2500"/>
                            </p:stCondLst>
                            <p:childTnLst>
                              <p:par>
                                <p:cTn id="78" presetID="1" presetClass="entr" presetSubtype="0" fill="hold" grpId="0" nodeType="afterEffect">
                                  <p:stCondLst>
                                    <p:cond delay="0"/>
                                  </p:stCondLst>
                                  <p:childTnLst>
                                    <p:set>
                                      <p:cBhvr>
                                        <p:cTn id="79" dur="1" fill="hold">
                                          <p:stCondLst>
                                            <p:cond delay="499"/>
                                          </p:stCondLst>
                                        </p:cTn>
                                        <p:tgtEl>
                                          <p:spTgt spid="53286"/>
                                        </p:tgtEl>
                                        <p:attrNameLst>
                                          <p:attrName>style.visibility</p:attrName>
                                        </p:attrNameLst>
                                      </p:cBhvr>
                                      <p:to>
                                        <p:strVal val="visible"/>
                                      </p:to>
                                    </p:set>
                                  </p:childTnLst>
                                </p:cTn>
                              </p:par>
                            </p:childTnLst>
                          </p:cTn>
                        </p:par>
                        <p:par>
                          <p:cTn id="80" fill="hold" nodeType="afterGroup">
                            <p:stCondLst>
                              <p:cond delay="3000"/>
                            </p:stCondLst>
                            <p:childTnLst>
                              <p:par>
                                <p:cTn id="81" presetID="1" presetClass="entr" presetSubtype="0" fill="hold" nodeType="afterEffect">
                                  <p:stCondLst>
                                    <p:cond delay="0"/>
                                  </p:stCondLst>
                                  <p:childTnLst>
                                    <p:set>
                                      <p:cBhvr>
                                        <p:cTn id="82" dur="1" fill="hold">
                                          <p:stCondLst>
                                            <p:cond delay="499"/>
                                          </p:stCondLst>
                                        </p:cTn>
                                        <p:tgtEl>
                                          <p:spTgt spid="53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autoUpdateAnimBg="0"/>
      <p:bldP spid="53254" grpId="0" autoUpdateAnimBg="0"/>
      <p:bldP spid="53255" grpId="0" autoUpdateAnimBg="0"/>
      <p:bldP spid="53257" grpId="0" autoUpdateAnimBg="0"/>
      <p:bldP spid="53260" grpId="0" autoUpdateAnimBg="0"/>
      <p:bldP spid="53261" grpId="0" autoUpdateAnimBg="0"/>
      <p:bldP spid="53262" grpId="0" autoUpdateAnimBg="0"/>
      <p:bldP spid="53263" grpId="0" autoUpdateAnimBg="0"/>
      <p:bldP spid="53264" grpId="0" autoUpdateAnimBg="0"/>
      <p:bldP spid="53267" grpId="0" autoUpdateAnimBg="0"/>
      <p:bldP spid="53283" grpId="0" autoUpdateAnimBg="0"/>
      <p:bldP spid="53284" grpId="0" animBg="1"/>
      <p:bldP spid="53285" grpId="0" autoUpdateAnimBg="0"/>
      <p:bldP spid="53286" grpId="0" autoUpdateAnimBg="0"/>
      <p:bldP spid="53300" grpId="0"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对称三相电源中的四次谐波</a:t>
            </a:r>
            <a:endParaRPr lang="zh-CN" altLang="en-US" dirty="0"/>
          </a:p>
        </p:txBody>
      </p:sp>
      <p:graphicFrame>
        <p:nvGraphicFramePr>
          <p:cNvPr id="4" name="Object 8"/>
          <p:cNvGraphicFramePr>
            <a:graphicFrameLocks noChangeAspect="1"/>
          </p:cNvGraphicFramePr>
          <p:nvPr>
            <p:extLst/>
          </p:nvPr>
        </p:nvGraphicFramePr>
        <p:xfrm>
          <a:off x="539552" y="1033047"/>
          <a:ext cx="3100387" cy="477838"/>
        </p:xfrm>
        <a:graphic>
          <a:graphicData uri="http://schemas.openxmlformats.org/presentationml/2006/ole">
            <mc:AlternateContent xmlns:mc="http://schemas.openxmlformats.org/markup-compatibility/2006">
              <mc:Choice xmlns:v="urn:schemas-microsoft-com:vml" Requires="v">
                <p:oleObj spid="_x0000_s140290" name="Equation" r:id="rId3" imgW="1485720" imgH="228600" progId="Equation.DSMT4">
                  <p:embed/>
                </p:oleObj>
              </mc:Choice>
              <mc:Fallback>
                <p:oleObj name="Equation" r:id="rId3" imgW="1485720" imgH="228600" progId="Equation.DSMT4">
                  <p:embed/>
                  <p:pic>
                    <p:nvPicPr>
                      <p:cNvPr id="0" name=""/>
                      <p:cNvPicPr>
                        <a:picLocks noChangeAspect="1" noChangeArrowheads="1"/>
                      </p:cNvPicPr>
                      <p:nvPr/>
                    </p:nvPicPr>
                    <p:blipFill>
                      <a:blip r:embed="rId4"/>
                      <a:srcRect/>
                      <a:stretch>
                        <a:fillRect/>
                      </a:stretch>
                    </p:blipFill>
                    <p:spPr bwMode="auto">
                      <a:xfrm>
                        <a:off x="539552" y="1033047"/>
                        <a:ext cx="3100387"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8"/>
          <p:cNvGraphicFramePr>
            <a:graphicFrameLocks noChangeAspect="1"/>
          </p:cNvGraphicFramePr>
          <p:nvPr>
            <p:extLst/>
          </p:nvPr>
        </p:nvGraphicFramePr>
        <p:xfrm>
          <a:off x="552450" y="1700213"/>
          <a:ext cx="3816350" cy="822325"/>
        </p:xfrm>
        <a:graphic>
          <a:graphicData uri="http://schemas.openxmlformats.org/presentationml/2006/ole">
            <mc:AlternateContent xmlns:mc="http://schemas.openxmlformats.org/markup-compatibility/2006">
              <mc:Choice xmlns:v="urn:schemas-microsoft-com:vml" Requires="v">
                <p:oleObj spid="_x0000_s140291" name="Equation" r:id="rId5" imgW="1828800" imgH="393480" progId="Equation.DSMT4">
                  <p:embed/>
                </p:oleObj>
              </mc:Choice>
              <mc:Fallback>
                <p:oleObj name="Equation" r:id="rId5" imgW="1828800" imgH="393480" progId="Equation.DSMT4">
                  <p:embed/>
                  <p:pic>
                    <p:nvPicPr>
                      <p:cNvPr id="0" name=""/>
                      <p:cNvPicPr>
                        <a:picLocks noChangeAspect="1" noChangeArrowheads="1"/>
                      </p:cNvPicPr>
                      <p:nvPr/>
                    </p:nvPicPr>
                    <p:blipFill>
                      <a:blip r:embed="rId6"/>
                      <a:srcRect/>
                      <a:stretch>
                        <a:fillRect/>
                      </a:stretch>
                    </p:blipFill>
                    <p:spPr bwMode="auto">
                      <a:xfrm>
                        <a:off x="552450" y="1700213"/>
                        <a:ext cx="381635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8"/>
          <p:cNvGraphicFramePr>
            <a:graphicFrameLocks noChangeAspect="1"/>
          </p:cNvGraphicFramePr>
          <p:nvPr>
            <p:extLst/>
          </p:nvPr>
        </p:nvGraphicFramePr>
        <p:xfrm>
          <a:off x="539552" y="2570163"/>
          <a:ext cx="3975100" cy="822325"/>
        </p:xfrm>
        <a:graphic>
          <a:graphicData uri="http://schemas.openxmlformats.org/presentationml/2006/ole">
            <mc:AlternateContent xmlns:mc="http://schemas.openxmlformats.org/markup-compatibility/2006">
              <mc:Choice xmlns:v="urn:schemas-microsoft-com:vml" Requires="v">
                <p:oleObj spid="_x0000_s140292" name="Equation" r:id="rId7" imgW="1904760" imgH="393480" progId="Equation.DSMT4">
                  <p:embed/>
                </p:oleObj>
              </mc:Choice>
              <mc:Fallback>
                <p:oleObj name="Equation" r:id="rId7" imgW="1904760" imgH="393480" progId="Equation.DSMT4">
                  <p:embed/>
                  <p:pic>
                    <p:nvPicPr>
                      <p:cNvPr id="0" name=""/>
                      <p:cNvPicPr>
                        <a:picLocks noChangeAspect="1" noChangeArrowheads="1"/>
                      </p:cNvPicPr>
                      <p:nvPr/>
                    </p:nvPicPr>
                    <p:blipFill>
                      <a:blip r:embed="rId8"/>
                      <a:srcRect/>
                      <a:stretch>
                        <a:fillRect/>
                      </a:stretch>
                    </p:blipFill>
                    <p:spPr bwMode="auto">
                      <a:xfrm>
                        <a:off x="539552" y="2570163"/>
                        <a:ext cx="39751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8"/>
          <p:cNvGraphicFramePr>
            <a:graphicFrameLocks noChangeAspect="1"/>
          </p:cNvGraphicFramePr>
          <p:nvPr>
            <p:extLst/>
          </p:nvPr>
        </p:nvGraphicFramePr>
        <p:xfrm>
          <a:off x="4427984" y="1742579"/>
          <a:ext cx="3367087" cy="822325"/>
        </p:xfrm>
        <a:graphic>
          <a:graphicData uri="http://schemas.openxmlformats.org/presentationml/2006/ole">
            <mc:AlternateContent xmlns:mc="http://schemas.openxmlformats.org/markup-compatibility/2006">
              <mc:Choice xmlns:v="urn:schemas-microsoft-com:vml" Requires="v">
                <p:oleObj spid="_x0000_s140293" name="Equation" r:id="rId9" imgW="1612800" imgH="393480" progId="Equation.DSMT4">
                  <p:embed/>
                </p:oleObj>
              </mc:Choice>
              <mc:Fallback>
                <p:oleObj name="Equation" r:id="rId9" imgW="1612800" imgH="393480" progId="Equation.DSMT4">
                  <p:embed/>
                  <p:pic>
                    <p:nvPicPr>
                      <p:cNvPr id="0" name=""/>
                      <p:cNvPicPr>
                        <a:picLocks noChangeAspect="1" noChangeArrowheads="1"/>
                      </p:cNvPicPr>
                      <p:nvPr/>
                    </p:nvPicPr>
                    <p:blipFill>
                      <a:blip r:embed="rId10"/>
                      <a:srcRect/>
                      <a:stretch>
                        <a:fillRect/>
                      </a:stretch>
                    </p:blipFill>
                    <p:spPr bwMode="auto">
                      <a:xfrm>
                        <a:off x="4427984" y="1742579"/>
                        <a:ext cx="3367087"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nvPr>
        </p:nvGraphicFramePr>
        <p:xfrm>
          <a:off x="4499992" y="2606675"/>
          <a:ext cx="3365500" cy="822325"/>
        </p:xfrm>
        <a:graphic>
          <a:graphicData uri="http://schemas.openxmlformats.org/presentationml/2006/ole">
            <mc:AlternateContent xmlns:mc="http://schemas.openxmlformats.org/markup-compatibility/2006">
              <mc:Choice xmlns:v="urn:schemas-microsoft-com:vml" Requires="v">
                <p:oleObj spid="_x0000_s140294" name="Equation" r:id="rId11" imgW="1612800" imgH="393480" progId="Equation.DSMT4">
                  <p:embed/>
                </p:oleObj>
              </mc:Choice>
              <mc:Fallback>
                <p:oleObj name="Equation" r:id="rId11" imgW="1612800" imgH="393480" progId="Equation.DSMT4">
                  <p:embed/>
                  <p:pic>
                    <p:nvPicPr>
                      <p:cNvPr id="0" name=""/>
                      <p:cNvPicPr>
                        <a:picLocks noChangeAspect="1" noChangeArrowheads="1"/>
                      </p:cNvPicPr>
                      <p:nvPr/>
                    </p:nvPicPr>
                    <p:blipFill>
                      <a:blip r:embed="rId12"/>
                      <a:srcRect/>
                      <a:stretch>
                        <a:fillRect/>
                      </a:stretch>
                    </p:blipFill>
                    <p:spPr bwMode="auto">
                      <a:xfrm>
                        <a:off x="4499992" y="2606675"/>
                        <a:ext cx="33655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6"/>
          <p:cNvSpPr txBox="1">
            <a:spLocks noChangeArrowheads="1"/>
          </p:cNvSpPr>
          <p:nvPr/>
        </p:nvSpPr>
        <p:spPr bwMode="auto">
          <a:xfrm>
            <a:off x="699871" y="3571670"/>
            <a:ext cx="5210081"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kumimoji="1" lang="zh-CN" altLang="en-US" sz="2600" b="1" dirty="0" smtClean="0">
                <a:solidFill>
                  <a:schemeClr val="tx2"/>
                </a:solidFill>
                <a:latin typeface="宋体" charset="-122"/>
              </a:rPr>
              <a:t>四次谐波电压对称，且相序不变。</a:t>
            </a:r>
            <a:endParaRPr kumimoji="1" lang="zh-CN" altLang="en-US" sz="2600" b="1" dirty="0">
              <a:solidFill>
                <a:schemeClr val="tx2"/>
              </a:solidFill>
              <a:latin typeface="宋体" charset="-122"/>
            </a:endParaRPr>
          </a:p>
        </p:txBody>
      </p:sp>
      <p:sp>
        <p:nvSpPr>
          <p:cNvPr id="10" name="灯片编号占位符 9"/>
          <p:cNvSpPr>
            <a:spLocks noGrp="1"/>
          </p:cNvSpPr>
          <p:nvPr>
            <p:ph type="sldNum" sz="quarter" idx="12"/>
          </p:nvPr>
        </p:nvSpPr>
        <p:spPr/>
        <p:txBody>
          <a:bodyPr/>
          <a:lstStyle/>
          <a:p>
            <a:r>
              <a:rPr lang="zh-CN" altLang="en-US" smtClean="0"/>
              <a:t>第</a:t>
            </a:r>
            <a:fld id="{220BFC1B-F569-4603-936E-A706DF1F053A}" type="slidenum">
              <a:rPr lang="zh-CN" altLang="en-US" smtClean="0"/>
              <a:pPr/>
              <a:t>160</a:t>
            </a:fld>
            <a:r>
              <a:rPr lang="zh-CN" altLang="en-US" smtClean="0"/>
              <a:t>页</a:t>
            </a:r>
            <a:endParaRPr lang="zh-CN" altLang="en-US"/>
          </a:p>
        </p:txBody>
      </p:sp>
    </p:spTree>
    <p:extLst>
      <p:ext uri="{BB962C8B-B14F-4D97-AF65-F5344CB8AC3E}">
        <p14:creationId xmlns:p14="http://schemas.microsoft.com/office/powerpoint/2010/main" val="24263531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75"/>
                                  </p:iterate>
                                  <p:childTnLst>
                                    <p:set>
                                      <p:cBhvr>
                                        <p:cTn id="30" dur="1" fill="hold">
                                          <p:stCondLst>
                                            <p:cond delay="74"/>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对称三相电源中的五次谐波</a:t>
            </a:r>
            <a:endParaRPr lang="zh-CN" altLang="en-US" dirty="0"/>
          </a:p>
        </p:txBody>
      </p:sp>
      <p:graphicFrame>
        <p:nvGraphicFramePr>
          <p:cNvPr id="4" name="Object 8"/>
          <p:cNvGraphicFramePr>
            <a:graphicFrameLocks noChangeAspect="1"/>
          </p:cNvGraphicFramePr>
          <p:nvPr>
            <p:extLst/>
          </p:nvPr>
        </p:nvGraphicFramePr>
        <p:xfrm>
          <a:off x="552450" y="1033463"/>
          <a:ext cx="3073400" cy="477837"/>
        </p:xfrm>
        <a:graphic>
          <a:graphicData uri="http://schemas.openxmlformats.org/presentationml/2006/ole">
            <mc:AlternateContent xmlns:mc="http://schemas.openxmlformats.org/markup-compatibility/2006">
              <mc:Choice xmlns:v="urn:schemas-microsoft-com:vml" Requires="v">
                <p:oleObj spid="_x0000_s141314" name="Equation" r:id="rId3" imgW="1473120" imgH="228600" progId="Equation.DSMT4">
                  <p:embed/>
                </p:oleObj>
              </mc:Choice>
              <mc:Fallback>
                <p:oleObj name="Equation" r:id="rId3" imgW="1473120" imgH="228600" progId="Equation.DSMT4">
                  <p:embed/>
                  <p:pic>
                    <p:nvPicPr>
                      <p:cNvPr id="0" name=""/>
                      <p:cNvPicPr>
                        <a:picLocks noChangeAspect="1" noChangeArrowheads="1"/>
                      </p:cNvPicPr>
                      <p:nvPr/>
                    </p:nvPicPr>
                    <p:blipFill>
                      <a:blip r:embed="rId4"/>
                      <a:srcRect/>
                      <a:stretch>
                        <a:fillRect/>
                      </a:stretch>
                    </p:blipFill>
                    <p:spPr bwMode="auto">
                      <a:xfrm>
                        <a:off x="552450" y="1033463"/>
                        <a:ext cx="3073400"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8"/>
          <p:cNvGraphicFramePr>
            <a:graphicFrameLocks noChangeAspect="1"/>
          </p:cNvGraphicFramePr>
          <p:nvPr>
            <p:extLst/>
          </p:nvPr>
        </p:nvGraphicFramePr>
        <p:xfrm>
          <a:off x="500063" y="1700213"/>
          <a:ext cx="3922712" cy="822325"/>
        </p:xfrm>
        <a:graphic>
          <a:graphicData uri="http://schemas.openxmlformats.org/presentationml/2006/ole">
            <mc:AlternateContent xmlns:mc="http://schemas.openxmlformats.org/markup-compatibility/2006">
              <mc:Choice xmlns:v="urn:schemas-microsoft-com:vml" Requires="v">
                <p:oleObj spid="_x0000_s141315" name="Equation" r:id="rId5" imgW="1879560" imgH="393480" progId="Equation.DSMT4">
                  <p:embed/>
                </p:oleObj>
              </mc:Choice>
              <mc:Fallback>
                <p:oleObj name="Equation" r:id="rId5" imgW="1879560" imgH="393480" progId="Equation.DSMT4">
                  <p:embed/>
                  <p:pic>
                    <p:nvPicPr>
                      <p:cNvPr id="0" name=""/>
                      <p:cNvPicPr>
                        <a:picLocks noChangeAspect="1" noChangeArrowheads="1"/>
                      </p:cNvPicPr>
                      <p:nvPr/>
                    </p:nvPicPr>
                    <p:blipFill>
                      <a:blip r:embed="rId6"/>
                      <a:srcRect/>
                      <a:stretch>
                        <a:fillRect/>
                      </a:stretch>
                    </p:blipFill>
                    <p:spPr bwMode="auto">
                      <a:xfrm>
                        <a:off x="500063" y="1700213"/>
                        <a:ext cx="3922712"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8"/>
          <p:cNvGraphicFramePr>
            <a:graphicFrameLocks noChangeAspect="1"/>
          </p:cNvGraphicFramePr>
          <p:nvPr>
            <p:extLst/>
          </p:nvPr>
        </p:nvGraphicFramePr>
        <p:xfrm>
          <a:off x="474663" y="2570163"/>
          <a:ext cx="3975100" cy="822325"/>
        </p:xfrm>
        <a:graphic>
          <a:graphicData uri="http://schemas.openxmlformats.org/presentationml/2006/ole">
            <mc:AlternateContent xmlns:mc="http://schemas.openxmlformats.org/markup-compatibility/2006">
              <mc:Choice xmlns:v="urn:schemas-microsoft-com:vml" Requires="v">
                <p:oleObj spid="_x0000_s141316" name="Equation" r:id="rId7" imgW="1904760" imgH="393480" progId="Equation.DSMT4">
                  <p:embed/>
                </p:oleObj>
              </mc:Choice>
              <mc:Fallback>
                <p:oleObj name="Equation" r:id="rId7" imgW="1904760" imgH="393480" progId="Equation.DSMT4">
                  <p:embed/>
                  <p:pic>
                    <p:nvPicPr>
                      <p:cNvPr id="0" name=""/>
                      <p:cNvPicPr>
                        <a:picLocks noChangeAspect="1" noChangeArrowheads="1"/>
                      </p:cNvPicPr>
                      <p:nvPr/>
                    </p:nvPicPr>
                    <p:blipFill>
                      <a:blip r:embed="rId8"/>
                      <a:srcRect/>
                      <a:stretch>
                        <a:fillRect/>
                      </a:stretch>
                    </p:blipFill>
                    <p:spPr bwMode="auto">
                      <a:xfrm>
                        <a:off x="474663" y="2570163"/>
                        <a:ext cx="39751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8"/>
          <p:cNvGraphicFramePr>
            <a:graphicFrameLocks noChangeAspect="1"/>
          </p:cNvGraphicFramePr>
          <p:nvPr>
            <p:extLst/>
          </p:nvPr>
        </p:nvGraphicFramePr>
        <p:xfrm>
          <a:off x="4440238" y="1743075"/>
          <a:ext cx="3340100" cy="822325"/>
        </p:xfrm>
        <a:graphic>
          <a:graphicData uri="http://schemas.openxmlformats.org/presentationml/2006/ole">
            <mc:AlternateContent xmlns:mc="http://schemas.openxmlformats.org/markup-compatibility/2006">
              <mc:Choice xmlns:v="urn:schemas-microsoft-com:vml" Requires="v">
                <p:oleObj spid="_x0000_s141317" name="Equation" r:id="rId9" imgW="1600200" imgH="393480" progId="Equation.DSMT4">
                  <p:embed/>
                </p:oleObj>
              </mc:Choice>
              <mc:Fallback>
                <p:oleObj name="Equation" r:id="rId9" imgW="1600200" imgH="393480" progId="Equation.DSMT4">
                  <p:embed/>
                  <p:pic>
                    <p:nvPicPr>
                      <p:cNvPr id="0" name=""/>
                      <p:cNvPicPr>
                        <a:picLocks noChangeAspect="1" noChangeArrowheads="1"/>
                      </p:cNvPicPr>
                      <p:nvPr/>
                    </p:nvPicPr>
                    <p:blipFill>
                      <a:blip r:embed="rId10"/>
                      <a:srcRect/>
                      <a:stretch>
                        <a:fillRect/>
                      </a:stretch>
                    </p:blipFill>
                    <p:spPr bwMode="auto">
                      <a:xfrm>
                        <a:off x="4440238" y="1743075"/>
                        <a:ext cx="33401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nvPr>
        </p:nvGraphicFramePr>
        <p:xfrm>
          <a:off x="4525963" y="2606675"/>
          <a:ext cx="3313112" cy="822325"/>
        </p:xfrm>
        <a:graphic>
          <a:graphicData uri="http://schemas.openxmlformats.org/presentationml/2006/ole">
            <mc:AlternateContent xmlns:mc="http://schemas.openxmlformats.org/markup-compatibility/2006">
              <mc:Choice xmlns:v="urn:schemas-microsoft-com:vml" Requires="v">
                <p:oleObj spid="_x0000_s141318" name="Equation" r:id="rId11" imgW="1587240" imgH="393480" progId="Equation.DSMT4">
                  <p:embed/>
                </p:oleObj>
              </mc:Choice>
              <mc:Fallback>
                <p:oleObj name="Equation" r:id="rId11" imgW="1587240" imgH="393480" progId="Equation.DSMT4">
                  <p:embed/>
                  <p:pic>
                    <p:nvPicPr>
                      <p:cNvPr id="0" name=""/>
                      <p:cNvPicPr>
                        <a:picLocks noChangeAspect="1" noChangeArrowheads="1"/>
                      </p:cNvPicPr>
                      <p:nvPr/>
                    </p:nvPicPr>
                    <p:blipFill>
                      <a:blip r:embed="rId12"/>
                      <a:srcRect/>
                      <a:stretch>
                        <a:fillRect/>
                      </a:stretch>
                    </p:blipFill>
                    <p:spPr bwMode="auto">
                      <a:xfrm>
                        <a:off x="4525963" y="2606675"/>
                        <a:ext cx="3313112"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6"/>
          <p:cNvSpPr txBox="1">
            <a:spLocks noChangeArrowheads="1"/>
          </p:cNvSpPr>
          <p:nvPr/>
        </p:nvSpPr>
        <p:spPr bwMode="auto">
          <a:xfrm>
            <a:off x="699871" y="3571670"/>
            <a:ext cx="5880136"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kumimoji="1" lang="zh-CN" altLang="en-US" sz="2600" b="1" dirty="0" smtClean="0">
                <a:solidFill>
                  <a:schemeClr val="tx2"/>
                </a:solidFill>
                <a:latin typeface="宋体" charset="-122"/>
              </a:rPr>
              <a:t>五次谐波电压对称，但是相序发生变化</a:t>
            </a:r>
            <a:r>
              <a:rPr kumimoji="1" lang="en-US" altLang="zh-CN" sz="2600" b="1" dirty="0" smtClean="0">
                <a:solidFill>
                  <a:schemeClr val="tx2"/>
                </a:solidFill>
                <a:latin typeface="宋体" charset="-122"/>
              </a:rPr>
              <a:t/>
            </a:r>
            <a:br>
              <a:rPr kumimoji="1" lang="en-US" altLang="zh-CN" sz="2600" b="1" dirty="0" smtClean="0">
                <a:solidFill>
                  <a:schemeClr val="tx2"/>
                </a:solidFill>
                <a:latin typeface="宋体" charset="-122"/>
              </a:rPr>
            </a:br>
            <a:r>
              <a:rPr kumimoji="1" lang="zh-CN" altLang="en-US" sz="2600" b="1" dirty="0" smtClean="0">
                <a:solidFill>
                  <a:schemeClr val="tx2"/>
                </a:solidFill>
                <a:latin typeface="宋体" charset="-122"/>
              </a:rPr>
              <a:t>基波相序：</a:t>
            </a:r>
            <a:r>
              <a:rPr kumimoji="1" lang="en-US" altLang="zh-CN" sz="2600" b="1" dirty="0" smtClean="0">
                <a:solidFill>
                  <a:schemeClr val="tx2"/>
                </a:solidFill>
                <a:latin typeface="宋体" charset="-122"/>
              </a:rPr>
              <a:t>A-B-C-A</a:t>
            </a:r>
          </a:p>
          <a:p>
            <a:pPr eaLnBrk="1" hangingPunct="1">
              <a:lnSpc>
                <a:spcPct val="150000"/>
              </a:lnSpc>
            </a:pPr>
            <a:r>
              <a:rPr kumimoji="1" lang="zh-CN" altLang="en-US" sz="2600" b="1" dirty="0">
                <a:solidFill>
                  <a:schemeClr val="tx2"/>
                </a:solidFill>
                <a:latin typeface="宋体" charset="-122"/>
              </a:rPr>
              <a:t>二</a:t>
            </a:r>
            <a:r>
              <a:rPr kumimoji="1" lang="zh-CN" altLang="en-US" sz="2600" b="1" dirty="0" smtClean="0">
                <a:solidFill>
                  <a:schemeClr val="tx2"/>
                </a:solidFill>
                <a:latin typeface="宋体" charset="-122"/>
              </a:rPr>
              <a:t>次谐波：</a:t>
            </a:r>
            <a:r>
              <a:rPr kumimoji="1" lang="en-US" altLang="zh-CN" sz="2600" b="1" dirty="0" smtClean="0">
                <a:solidFill>
                  <a:schemeClr val="tx2"/>
                </a:solidFill>
                <a:latin typeface="宋体" charset="-122"/>
              </a:rPr>
              <a:t>A-C-B-A</a:t>
            </a:r>
            <a:endParaRPr kumimoji="1" lang="zh-CN" altLang="en-US" sz="2600" b="1" dirty="0">
              <a:solidFill>
                <a:schemeClr val="tx2"/>
              </a:solidFill>
              <a:latin typeface="宋体" charset="-122"/>
            </a:endParaRPr>
          </a:p>
        </p:txBody>
      </p:sp>
      <p:sp>
        <p:nvSpPr>
          <p:cNvPr id="10" name="灯片编号占位符 9"/>
          <p:cNvSpPr>
            <a:spLocks noGrp="1"/>
          </p:cNvSpPr>
          <p:nvPr>
            <p:ph type="sldNum" sz="quarter" idx="12"/>
          </p:nvPr>
        </p:nvSpPr>
        <p:spPr/>
        <p:txBody>
          <a:bodyPr/>
          <a:lstStyle/>
          <a:p>
            <a:r>
              <a:rPr lang="zh-CN" altLang="en-US" smtClean="0"/>
              <a:t>第</a:t>
            </a:r>
            <a:fld id="{220BFC1B-F569-4603-936E-A706DF1F053A}" type="slidenum">
              <a:rPr lang="zh-CN" altLang="en-US" smtClean="0"/>
              <a:pPr/>
              <a:t>161</a:t>
            </a:fld>
            <a:r>
              <a:rPr lang="zh-CN" altLang="en-US" smtClean="0"/>
              <a:t>页</a:t>
            </a:r>
            <a:endParaRPr lang="zh-CN" altLang="en-US"/>
          </a:p>
        </p:txBody>
      </p:sp>
    </p:spTree>
    <p:extLst>
      <p:ext uri="{BB962C8B-B14F-4D97-AF65-F5344CB8AC3E}">
        <p14:creationId xmlns:p14="http://schemas.microsoft.com/office/powerpoint/2010/main" val="19110140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75"/>
                                  </p:iterate>
                                  <p:childTnLst>
                                    <p:set>
                                      <p:cBhvr>
                                        <p:cTn id="30" dur="1" fill="hold">
                                          <p:stCondLst>
                                            <p:cond delay="74"/>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对称三相电源中的六次谐波</a:t>
            </a:r>
            <a:endParaRPr lang="zh-CN" altLang="en-US" dirty="0"/>
          </a:p>
        </p:txBody>
      </p:sp>
      <p:graphicFrame>
        <p:nvGraphicFramePr>
          <p:cNvPr id="4" name="Object 8"/>
          <p:cNvGraphicFramePr>
            <a:graphicFrameLocks noChangeAspect="1"/>
          </p:cNvGraphicFramePr>
          <p:nvPr>
            <p:extLst/>
          </p:nvPr>
        </p:nvGraphicFramePr>
        <p:xfrm>
          <a:off x="607517" y="1033047"/>
          <a:ext cx="3100387" cy="477838"/>
        </p:xfrm>
        <a:graphic>
          <a:graphicData uri="http://schemas.openxmlformats.org/presentationml/2006/ole">
            <mc:AlternateContent xmlns:mc="http://schemas.openxmlformats.org/markup-compatibility/2006">
              <mc:Choice xmlns:v="urn:schemas-microsoft-com:vml" Requires="v">
                <p:oleObj spid="_x0000_s142338" name="Equation" r:id="rId3" imgW="1485720" imgH="228600" progId="Equation.DSMT4">
                  <p:embed/>
                </p:oleObj>
              </mc:Choice>
              <mc:Fallback>
                <p:oleObj name="Equation" r:id="rId3" imgW="1485720" imgH="228600" progId="Equation.DSMT4">
                  <p:embed/>
                  <p:pic>
                    <p:nvPicPr>
                      <p:cNvPr id="0" name=""/>
                      <p:cNvPicPr>
                        <a:picLocks noChangeAspect="1" noChangeArrowheads="1"/>
                      </p:cNvPicPr>
                      <p:nvPr/>
                    </p:nvPicPr>
                    <p:blipFill>
                      <a:blip r:embed="rId4"/>
                      <a:srcRect/>
                      <a:stretch>
                        <a:fillRect/>
                      </a:stretch>
                    </p:blipFill>
                    <p:spPr bwMode="auto">
                      <a:xfrm>
                        <a:off x="607517" y="1033047"/>
                        <a:ext cx="3100387"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8"/>
          <p:cNvGraphicFramePr>
            <a:graphicFrameLocks noChangeAspect="1"/>
          </p:cNvGraphicFramePr>
          <p:nvPr>
            <p:extLst/>
          </p:nvPr>
        </p:nvGraphicFramePr>
        <p:xfrm>
          <a:off x="550292" y="1700213"/>
          <a:ext cx="3949700" cy="822325"/>
        </p:xfrm>
        <a:graphic>
          <a:graphicData uri="http://schemas.openxmlformats.org/presentationml/2006/ole">
            <mc:AlternateContent xmlns:mc="http://schemas.openxmlformats.org/markup-compatibility/2006">
              <mc:Choice xmlns:v="urn:schemas-microsoft-com:vml" Requires="v">
                <p:oleObj spid="_x0000_s142339" name="Equation" r:id="rId5" imgW="1892160" imgH="393480" progId="Equation.DSMT4">
                  <p:embed/>
                </p:oleObj>
              </mc:Choice>
              <mc:Fallback>
                <p:oleObj name="Equation" r:id="rId5" imgW="1892160" imgH="393480" progId="Equation.DSMT4">
                  <p:embed/>
                  <p:pic>
                    <p:nvPicPr>
                      <p:cNvPr id="0" name=""/>
                      <p:cNvPicPr>
                        <a:picLocks noChangeAspect="1" noChangeArrowheads="1"/>
                      </p:cNvPicPr>
                      <p:nvPr/>
                    </p:nvPicPr>
                    <p:blipFill>
                      <a:blip r:embed="rId6"/>
                      <a:srcRect/>
                      <a:stretch>
                        <a:fillRect/>
                      </a:stretch>
                    </p:blipFill>
                    <p:spPr bwMode="auto">
                      <a:xfrm>
                        <a:off x="550292" y="1700213"/>
                        <a:ext cx="39497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8"/>
          <p:cNvGraphicFramePr>
            <a:graphicFrameLocks noChangeAspect="1"/>
          </p:cNvGraphicFramePr>
          <p:nvPr>
            <p:extLst/>
          </p:nvPr>
        </p:nvGraphicFramePr>
        <p:xfrm>
          <a:off x="539552" y="2570163"/>
          <a:ext cx="4002088" cy="822325"/>
        </p:xfrm>
        <a:graphic>
          <a:graphicData uri="http://schemas.openxmlformats.org/presentationml/2006/ole">
            <mc:AlternateContent xmlns:mc="http://schemas.openxmlformats.org/markup-compatibility/2006">
              <mc:Choice xmlns:v="urn:schemas-microsoft-com:vml" Requires="v">
                <p:oleObj spid="_x0000_s142340" name="Equation" r:id="rId7" imgW="1917360" imgH="393480" progId="Equation.DSMT4">
                  <p:embed/>
                </p:oleObj>
              </mc:Choice>
              <mc:Fallback>
                <p:oleObj name="Equation" r:id="rId7" imgW="1917360" imgH="393480" progId="Equation.DSMT4">
                  <p:embed/>
                  <p:pic>
                    <p:nvPicPr>
                      <p:cNvPr id="0" name=""/>
                      <p:cNvPicPr>
                        <a:picLocks noChangeAspect="1" noChangeArrowheads="1"/>
                      </p:cNvPicPr>
                      <p:nvPr/>
                    </p:nvPicPr>
                    <p:blipFill>
                      <a:blip r:embed="rId8"/>
                      <a:srcRect/>
                      <a:stretch>
                        <a:fillRect/>
                      </a:stretch>
                    </p:blipFill>
                    <p:spPr bwMode="auto">
                      <a:xfrm>
                        <a:off x="539552" y="2570163"/>
                        <a:ext cx="4002088"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8"/>
          <p:cNvGraphicFramePr>
            <a:graphicFrameLocks noChangeAspect="1"/>
          </p:cNvGraphicFramePr>
          <p:nvPr>
            <p:extLst/>
          </p:nvPr>
        </p:nvGraphicFramePr>
        <p:xfrm>
          <a:off x="4540151" y="1944638"/>
          <a:ext cx="2624137" cy="476250"/>
        </p:xfrm>
        <a:graphic>
          <a:graphicData uri="http://schemas.openxmlformats.org/presentationml/2006/ole">
            <mc:AlternateContent xmlns:mc="http://schemas.openxmlformats.org/markup-compatibility/2006">
              <mc:Choice xmlns:v="urn:schemas-microsoft-com:vml" Requires="v">
                <p:oleObj spid="_x0000_s142341" name="Equation" r:id="rId9" imgW="1257120" imgH="228600" progId="Equation.DSMT4">
                  <p:embed/>
                </p:oleObj>
              </mc:Choice>
              <mc:Fallback>
                <p:oleObj name="Equation" r:id="rId9" imgW="1257120" imgH="228600" progId="Equation.DSMT4">
                  <p:embed/>
                  <p:pic>
                    <p:nvPicPr>
                      <p:cNvPr id="0" name=""/>
                      <p:cNvPicPr>
                        <a:picLocks noChangeAspect="1" noChangeArrowheads="1"/>
                      </p:cNvPicPr>
                      <p:nvPr/>
                    </p:nvPicPr>
                    <p:blipFill>
                      <a:blip r:embed="rId10"/>
                      <a:srcRect/>
                      <a:stretch>
                        <a:fillRect/>
                      </a:stretch>
                    </p:blipFill>
                    <p:spPr bwMode="auto">
                      <a:xfrm>
                        <a:off x="4540151" y="1944638"/>
                        <a:ext cx="2624137"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nvPr>
        </p:nvGraphicFramePr>
        <p:xfrm>
          <a:off x="4581453" y="2766991"/>
          <a:ext cx="2624138" cy="477838"/>
        </p:xfrm>
        <a:graphic>
          <a:graphicData uri="http://schemas.openxmlformats.org/presentationml/2006/ole">
            <mc:AlternateContent xmlns:mc="http://schemas.openxmlformats.org/markup-compatibility/2006">
              <mc:Choice xmlns:v="urn:schemas-microsoft-com:vml" Requires="v">
                <p:oleObj spid="_x0000_s142342" name="Equation" r:id="rId11" imgW="1257120" imgH="228600" progId="Equation.DSMT4">
                  <p:embed/>
                </p:oleObj>
              </mc:Choice>
              <mc:Fallback>
                <p:oleObj name="Equation" r:id="rId11" imgW="1257120" imgH="228600" progId="Equation.DSMT4">
                  <p:embed/>
                  <p:pic>
                    <p:nvPicPr>
                      <p:cNvPr id="0" name=""/>
                      <p:cNvPicPr>
                        <a:picLocks noChangeAspect="1" noChangeArrowheads="1"/>
                      </p:cNvPicPr>
                      <p:nvPr/>
                    </p:nvPicPr>
                    <p:blipFill>
                      <a:blip r:embed="rId12"/>
                      <a:srcRect/>
                      <a:stretch>
                        <a:fillRect/>
                      </a:stretch>
                    </p:blipFill>
                    <p:spPr bwMode="auto">
                      <a:xfrm>
                        <a:off x="4581453" y="2766991"/>
                        <a:ext cx="2624138"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6"/>
          <p:cNvSpPr txBox="1">
            <a:spLocks noChangeArrowheads="1"/>
          </p:cNvSpPr>
          <p:nvPr/>
        </p:nvSpPr>
        <p:spPr bwMode="auto">
          <a:xfrm>
            <a:off x="699871" y="3571670"/>
            <a:ext cx="7220246"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kumimoji="1" lang="zh-CN" altLang="en-US" sz="2600" b="1" dirty="0" smtClean="0">
                <a:solidFill>
                  <a:schemeClr val="tx2"/>
                </a:solidFill>
                <a:latin typeface="宋体" charset="-122"/>
              </a:rPr>
              <a:t>六次谐波电压不再对称，与三次谐波情况相同。</a:t>
            </a:r>
            <a:endParaRPr kumimoji="1" lang="zh-CN" altLang="en-US" sz="2600" b="1" dirty="0">
              <a:solidFill>
                <a:schemeClr val="tx2"/>
              </a:solidFill>
              <a:latin typeface="宋体" charset="-122"/>
            </a:endParaRPr>
          </a:p>
        </p:txBody>
      </p:sp>
      <p:sp>
        <p:nvSpPr>
          <p:cNvPr id="10" name="灯片编号占位符 9"/>
          <p:cNvSpPr>
            <a:spLocks noGrp="1"/>
          </p:cNvSpPr>
          <p:nvPr>
            <p:ph type="sldNum" sz="quarter" idx="12"/>
          </p:nvPr>
        </p:nvSpPr>
        <p:spPr/>
        <p:txBody>
          <a:bodyPr/>
          <a:lstStyle/>
          <a:p>
            <a:r>
              <a:rPr lang="zh-CN" altLang="en-US" smtClean="0"/>
              <a:t>第</a:t>
            </a:r>
            <a:fld id="{220BFC1B-F569-4603-936E-A706DF1F053A}" type="slidenum">
              <a:rPr lang="zh-CN" altLang="en-US" smtClean="0"/>
              <a:pPr/>
              <a:t>162</a:t>
            </a:fld>
            <a:r>
              <a:rPr lang="zh-CN" altLang="en-US" smtClean="0"/>
              <a:t>页</a:t>
            </a:r>
            <a:endParaRPr lang="zh-CN" altLang="en-US"/>
          </a:p>
        </p:txBody>
      </p:sp>
    </p:spTree>
    <p:extLst>
      <p:ext uri="{BB962C8B-B14F-4D97-AF65-F5344CB8AC3E}">
        <p14:creationId xmlns:p14="http://schemas.microsoft.com/office/powerpoint/2010/main" val="21347523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500"/>
                            </p:stCondLst>
                            <p:childTnLst>
                              <p:par>
                                <p:cTn id="29" presetID="1" presetClass="entr" presetSubtype="0" fill="hold" grpId="0" nodeType="afterEffect">
                                  <p:stCondLst>
                                    <p:cond delay="0"/>
                                  </p:stCondLst>
                                  <p:iterate type="lt">
                                    <p:tmAbs val="75"/>
                                  </p:iterate>
                                  <p:childTnLst>
                                    <p:set>
                                      <p:cBhvr>
                                        <p:cTn id="30" dur="1" fill="hold">
                                          <p:stCondLst>
                                            <p:cond delay="74"/>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3600" b="1" baseline="0" dirty="0" smtClean="0">
                <a:solidFill>
                  <a:srgbClr val="FFFF00"/>
                </a:solidFill>
                <a:effectLst/>
                <a:latin typeface="Times New Roman" panose="02020603050405020304" pitchFamily="18" charset="0"/>
                <a:ea typeface="黑体" panose="02010609060101010101" pitchFamily="49" charset="-122"/>
                <a:cs typeface="+mj-cs"/>
              </a:rPr>
              <a:t>对称三相电源中的</a:t>
            </a:r>
            <a:r>
              <a:rPr lang="zh-CN" altLang="en-US" sz="3600" b="1" baseline="0" dirty="0" smtClean="0">
                <a:solidFill>
                  <a:srgbClr val="FFFF00"/>
                </a:solidFill>
                <a:effectLst/>
                <a:latin typeface="Times New Roman" panose="02020603050405020304" pitchFamily="18" charset="0"/>
                <a:ea typeface="黑体" panose="02010609060101010101" pitchFamily="49" charset="-122"/>
                <a:cs typeface="+mj-cs"/>
              </a:rPr>
              <a:t>反序</a:t>
            </a:r>
            <a:r>
              <a:rPr lang="zh-CN" altLang="zh-CN" sz="3600" b="1" baseline="0" dirty="0" smtClean="0">
                <a:solidFill>
                  <a:srgbClr val="FFFF00"/>
                </a:solidFill>
                <a:effectLst/>
                <a:latin typeface="Times New Roman" panose="02020603050405020304" pitchFamily="18" charset="0"/>
                <a:ea typeface="黑体" panose="02010609060101010101" pitchFamily="49" charset="-122"/>
                <a:cs typeface="+mj-cs"/>
              </a:rPr>
              <a:t>谐波</a:t>
            </a:r>
            <a:endParaRPr lang="zh-CN" altLang="en-US" dirty="0"/>
          </a:p>
        </p:txBody>
      </p:sp>
      <p:graphicFrame>
        <p:nvGraphicFramePr>
          <p:cNvPr id="4" name="Object 8"/>
          <p:cNvGraphicFramePr>
            <a:graphicFrameLocks noChangeAspect="1"/>
          </p:cNvGraphicFramePr>
          <p:nvPr>
            <p:extLst/>
          </p:nvPr>
        </p:nvGraphicFramePr>
        <p:xfrm>
          <a:off x="1321147" y="1576688"/>
          <a:ext cx="4981575" cy="503237"/>
        </p:xfrm>
        <a:graphic>
          <a:graphicData uri="http://schemas.openxmlformats.org/presentationml/2006/ole">
            <mc:AlternateContent xmlns:mc="http://schemas.openxmlformats.org/markup-compatibility/2006">
              <mc:Choice xmlns:v="urn:schemas-microsoft-com:vml" Requires="v">
                <p:oleObj spid="_x0000_s143362" name="Equation" r:id="rId4" imgW="2387520" imgH="241200" progId="Equation.DSMT4">
                  <p:embed/>
                </p:oleObj>
              </mc:Choice>
              <mc:Fallback>
                <p:oleObj name="Equation" r:id="rId4" imgW="2387520" imgH="241200" progId="Equation.DSMT4">
                  <p:embed/>
                  <p:pic>
                    <p:nvPicPr>
                      <p:cNvPr id="0" name=""/>
                      <p:cNvPicPr>
                        <a:picLocks noChangeAspect="1" noChangeArrowheads="1"/>
                      </p:cNvPicPr>
                      <p:nvPr/>
                    </p:nvPicPr>
                    <p:blipFill>
                      <a:blip r:embed="rId5"/>
                      <a:srcRect/>
                      <a:stretch>
                        <a:fillRect/>
                      </a:stretch>
                    </p:blipFill>
                    <p:spPr bwMode="auto">
                      <a:xfrm>
                        <a:off x="1321147" y="1576688"/>
                        <a:ext cx="4981575"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8"/>
          <p:cNvGraphicFramePr>
            <a:graphicFrameLocks noChangeAspect="1"/>
          </p:cNvGraphicFramePr>
          <p:nvPr>
            <p:extLst/>
          </p:nvPr>
        </p:nvGraphicFramePr>
        <p:xfrm>
          <a:off x="1321147" y="2125962"/>
          <a:ext cx="5697538" cy="820738"/>
        </p:xfrm>
        <a:graphic>
          <a:graphicData uri="http://schemas.openxmlformats.org/presentationml/2006/ole">
            <mc:AlternateContent xmlns:mc="http://schemas.openxmlformats.org/markup-compatibility/2006">
              <mc:Choice xmlns:v="urn:schemas-microsoft-com:vml" Requires="v">
                <p:oleObj spid="_x0000_s143363" name="Equation" r:id="rId6" imgW="2730240" imgH="393480" progId="Equation.DSMT4">
                  <p:embed/>
                </p:oleObj>
              </mc:Choice>
              <mc:Fallback>
                <p:oleObj name="Equation" r:id="rId6" imgW="2730240" imgH="393480" progId="Equation.DSMT4">
                  <p:embed/>
                  <p:pic>
                    <p:nvPicPr>
                      <p:cNvPr id="0" name=""/>
                      <p:cNvPicPr>
                        <a:picLocks noChangeAspect="1" noChangeArrowheads="1"/>
                      </p:cNvPicPr>
                      <p:nvPr/>
                    </p:nvPicPr>
                    <p:blipFill>
                      <a:blip r:embed="rId7"/>
                      <a:srcRect/>
                      <a:stretch>
                        <a:fillRect/>
                      </a:stretch>
                    </p:blipFill>
                    <p:spPr bwMode="auto">
                      <a:xfrm>
                        <a:off x="1321147" y="2125962"/>
                        <a:ext cx="5697538" cy="820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8"/>
          <p:cNvGraphicFramePr>
            <a:graphicFrameLocks noChangeAspect="1"/>
          </p:cNvGraphicFramePr>
          <p:nvPr>
            <p:extLst/>
          </p:nvPr>
        </p:nvGraphicFramePr>
        <p:xfrm>
          <a:off x="1321147" y="2992737"/>
          <a:ext cx="5699125" cy="822325"/>
        </p:xfrm>
        <a:graphic>
          <a:graphicData uri="http://schemas.openxmlformats.org/presentationml/2006/ole">
            <mc:AlternateContent xmlns:mc="http://schemas.openxmlformats.org/markup-compatibility/2006">
              <mc:Choice xmlns:v="urn:schemas-microsoft-com:vml" Requires="v">
                <p:oleObj spid="_x0000_s143364" name="Equation" r:id="rId8" imgW="2730240" imgH="393480" progId="Equation.DSMT4">
                  <p:embed/>
                </p:oleObj>
              </mc:Choice>
              <mc:Fallback>
                <p:oleObj name="Equation" r:id="rId8" imgW="2730240" imgH="393480" progId="Equation.DSMT4">
                  <p:embed/>
                  <p:pic>
                    <p:nvPicPr>
                      <p:cNvPr id="0" name=""/>
                      <p:cNvPicPr>
                        <a:picLocks noChangeAspect="1" noChangeArrowheads="1"/>
                      </p:cNvPicPr>
                      <p:nvPr/>
                    </p:nvPicPr>
                    <p:blipFill>
                      <a:blip r:embed="rId9"/>
                      <a:srcRect/>
                      <a:stretch>
                        <a:fillRect/>
                      </a:stretch>
                    </p:blipFill>
                    <p:spPr bwMode="auto">
                      <a:xfrm>
                        <a:off x="1321147" y="2992737"/>
                        <a:ext cx="569912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6"/>
          <p:cNvSpPr txBox="1">
            <a:spLocks noChangeArrowheads="1"/>
          </p:cNvSpPr>
          <p:nvPr/>
        </p:nvSpPr>
        <p:spPr bwMode="auto">
          <a:xfrm>
            <a:off x="323528" y="686426"/>
            <a:ext cx="7616545"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kumimoji="1" lang="zh-CN" altLang="en-US" sz="2600" b="1" dirty="0" smtClean="0">
                <a:solidFill>
                  <a:schemeClr val="tx2"/>
                </a:solidFill>
                <a:latin typeface="Times New Roman" panose="02020603050405020304" pitchFamily="18" charset="0"/>
                <a:cs typeface="Times New Roman" panose="02020603050405020304" pitchFamily="18" charset="0"/>
              </a:rPr>
              <a:t>当谐波次数为：</a:t>
            </a:r>
            <a:r>
              <a:rPr kumimoji="1" lang="en-US" altLang="zh-CN" sz="2600" b="1" i="1" dirty="0" smtClean="0">
                <a:solidFill>
                  <a:schemeClr val="tx2"/>
                </a:solidFill>
                <a:latin typeface="Times New Roman" panose="02020603050405020304" pitchFamily="18" charset="0"/>
                <a:cs typeface="Times New Roman" panose="02020603050405020304" pitchFamily="18" charset="0"/>
              </a:rPr>
              <a:t>k</a:t>
            </a:r>
            <a:r>
              <a:rPr kumimoji="1" lang="en-US" altLang="zh-CN" sz="2600" b="1" dirty="0" smtClean="0">
                <a:solidFill>
                  <a:schemeClr val="tx2"/>
                </a:solidFill>
                <a:latin typeface="Times New Roman" panose="02020603050405020304" pitchFamily="18" charset="0"/>
                <a:cs typeface="Times New Roman" panose="02020603050405020304" pitchFamily="18" charset="0"/>
              </a:rPr>
              <a:t>=3</a:t>
            </a:r>
            <a:r>
              <a:rPr kumimoji="1" lang="en-US" altLang="zh-CN" sz="2600" b="1" i="1" dirty="0" smtClean="0">
                <a:solidFill>
                  <a:schemeClr val="tx2"/>
                </a:solidFill>
                <a:latin typeface="Times New Roman" panose="02020603050405020304" pitchFamily="18" charset="0"/>
                <a:cs typeface="Times New Roman" panose="02020603050405020304" pitchFamily="18" charset="0"/>
              </a:rPr>
              <a:t>n</a:t>
            </a:r>
            <a:r>
              <a:rPr kumimoji="1" lang="en-US" altLang="zh-CN" sz="2600" b="1" dirty="0" smtClean="0">
                <a:solidFill>
                  <a:schemeClr val="tx2"/>
                </a:solidFill>
                <a:latin typeface="Times New Roman" panose="02020603050405020304" pitchFamily="18" charset="0"/>
                <a:cs typeface="Times New Roman" panose="02020603050405020304" pitchFamily="18" charset="0"/>
              </a:rPr>
              <a:t>-1</a:t>
            </a:r>
            <a:r>
              <a:rPr kumimoji="1" lang="zh-CN" altLang="en-US" sz="2600" b="1" dirty="0" smtClean="0">
                <a:solidFill>
                  <a:schemeClr val="tx2"/>
                </a:solidFill>
                <a:latin typeface="Times New Roman" panose="02020603050405020304" pitchFamily="18" charset="0"/>
                <a:cs typeface="Times New Roman" panose="02020603050405020304" pitchFamily="18" charset="0"/>
              </a:rPr>
              <a:t>（</a:t>
            </a:r>
            <a:r>
              <a:rPr kumimoji="1" lang="en-US" altLang="zh-CN" sz="2600" b="1" dirty="0" smtClean="0">
                <a:solidFill>
                  <a:schemeClr val="tx2"/>
                </a:solidFill>
                <a:latin typeface="Times New Roman" panose="02020603050405020304" pitchFamily="18" charset="0"/>
                <a:cs typeface="Times New Roman" panose="02020603050405020304" pitchFamily="18" charset="0"/>
              </a:rPr>
              <a:t>2</a:t>
            </a:r>
            <a:r>
              <a:rPr kumimoji="1" lang="zh-CN" altLang="en-US" sz="2600" b="1" dirty="0" smtClean="0">
                <a:solidFill>
                  <a:schemeClr val="tx2"/>
                </a:solidFill>
                <a:latin typeface="Times New Roman" panose="02020603050405020304" pitchFamily="18" charset="0"/>
                <a:cs typeface="Times New Roman" panose="02020603050405020304" pitchFamily="18" charset="0"/>
              </a:rPr>
              <a:t>、</a:t>
            </a:r>
            <a:r>
              <a:rPr kumimoji="1" lang="en-US" altLang="zh-CN" sz="2600" b="1" dirty="0" smtClean="0">
                <a:solidFill>
                  <a:schemeClr val="tx2"/>
                </a:solidFill>
                <a:latin typeface="Times New Roman" panose="02020603050405020304" pitchFamily="18" charset="0"/>
                <a:cs typeface="Times New Roman" panose="02020603050405020304" pitchFamily="18" charset="0"/>
              </a:rPr>
              <a:t>5</a:t>
            </a:r>
            <a:r>
              <a:rPr kumimoji="1" lang="zh-CN" altLang="en-US" sz="2600" b="1" dirty="0" smtClean="0">
                <a:solidFill>
                  <a:schemeClr val="tx2"/>
                </a:solidFill>
                <a:latin typeface="Times New Roman" panose="02020603050405020304" pitchFamily="18" charset="0"/>
                <a:cs typeface="Times New Roman" panose="02020603050405020304" pitchFamily="18" charset="0"/>
              </a:rPr>
              <a:t>、</a:t>
            </a:r>
            <a:r>
              <a:rPr kumimoji="1" lang="en-US" altLang="zh-CN" sz="2600" b="1" dirty="0" smtClean="0">
                <a:solidFill>
                  <a:schemeClr val="tx2"/>
                </a:solidFill>
                <a:latin typeface="Times New Roman" panose="02020603050405020304" pitchFamily="18" charset="0"/>
                <a:cs typeface="Times New Roman" panose="02020603050405020304" pitchFamily="18" charset="0"/>
              </a:rPr>
              <a:t>8</a:t>
            </a:r>
            <a:r>
              <a:rPr kumimoji="1" lang="zh-CN" altLang="en-US" sz="2600" b="1" dirty="0" smtClean="0">
                <a:solidFill>
                  <a:schemeClr val="tx2"/>
                </a:solidFill>
                <a:latin typeface="Times New Roman" panose="02020603050405020304" pitchFamily="18" charset="0"/>
                <a:cs typeface="Times New Roman" panose="02020603050405020304" pitchFamily="18" charset="0"/>
              </a:rPr>
              <a:t>、</a:t>
            </a:r>
            <a:r>
              <a:rPr kumimoji="1" lang="en-US" altLang="zh-CN" sz="2600" b="1" dirty="0" smtClean="0">
                <a:solidFill>
                  <a:schemeClr val="tx2"/>
                </a:solidFill>
                <a:latin typeface="Times New Roman" panose="02020603050405020304" pitchFamily="18" charset="0"/>
                <a:cs typeface="Times New Roman" panose="02020603050405020304" pitchFamily="18" charset="0"/>
              </a:rPr>
              <a:t>…</a:t>
            </a:r>
            <a:r>
              <a:rPr kumimoji="1" lang="zh-CN" altLang="en-US" sz="2600" b="1" dirty="0" smtClean="0">
                <a:solidFill>
                  <a:schemeClr val="tx2"/>
                </a:solidFill>
                <a:latin typeface="Times New Roman" panose="02020603050405020304" pitchFamily="18" charset="0"/>
                <a:cs typeface="Times New Roman" panose="02020603050405020304" pitchFamily="18" charset="0"/>
              </a:rPr>
              <a:t>）时</a:t>
            </a:r>
            <a:endParaRPr kumimoji="1" lang="zh-CN" altLang="en-US" sz="2600" b="1" dirty="0">
              <a:solidFill>
                <a:schemeClr val="tx2"/>
              </a:solidFill>
              <a:latin typeface="Times New Roman" panose="02020603050405020304" pitchFamily="18" charset="0"/>
              <a:cs typeface="Times New Roman" panose="02020603050405020304" pitchFamily="18" charset="0"/>
            </a:endParaRPr>
          </a:p>
        </p:txBody>
      </p:sp>
      <p:sp>
        <p:nvSpPr>
          <p:cNvPr id="8" name="Text Box 16"/>
          <p:cNvSpPr txBox="1">
            <a:spLocks noChangeArrowheads="1"/>
          </p:cNvSpPr>
          <p:nvPr/>
        </p:nvSpPr>
        <p:spPr bwMode="auto">
          <a:xfrm>
            <a:off x="685656" y="3659624"/>
            <a:ext cx="791915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150000"/>
              </a:lnSpc>
            </a:pPr>
            <a:r>
              <a:rPr kumimoji="1" lang="zh-CN" altLang="en-US" sz="2400" b="1" dirty="0" smtClean="0">
                <a:solidFill>
                  <a:schemeClr val="tx2"/>
                </a:solidFill>
                <a:latin typeface="宋体" charset="-122"/>
              </a:rPr>
              <a:t>谐波电压</a:t>
            </a:r>
            <a:r>
              <a:rPr kumimoji="1" lang="zh-CN" altLang="en-US" sz="2400" b="1" dirty="0">
                <a:solidFill>
                  <a:schemeClr val="tx2"/>
                </a:solidFill>
                <a:latin typeface="宋体" charset="-122"/>
              </a:rPr>
              <a:t>虽然</a:t>
            </a:r>
            <a:r>
              <a:rPr kumimoji="1" lang="zh-CN" altLang="en-US" sz="2400" b="1" dirty="0" smtClean="0">
                <a:solidFill>
                  <a:schemeClr val="tx2"/>
                </a:solidFill>
                <a:latin typeface="宋体" charset="-122"/>
              </a:rPr>
              <a:t>对称，但是相序发生变化，称为反序谐波。</a:t>
            </a:r>
            <a:r>
              <a:rPr kumimoji="1" lang="en-US" altLang="zh-CN" sz="2400" b="1" dirty="0" smtClean="0">
                <a:solidFill>
                  <a:schemeClr val="tx2"/>
                </a:solidFill>
                <a:latin typeface="宋体" charset="-122"/>
              </a:rPr>
              <a:t/>
            </a:r>
            <a:br>
              <a:rPr kumimoji="1" lang="en-US" altLang="zh-CN" sz="2400" b="1" dirty="0" smtClean="0">
                <a:solidFill>
                  <a:schemeClr val="tx2"/>
                </a:solidFill>
                <a:latin typeface="宋体" charset="-122"/>
              </a:rPr>
            </a:br>
            <a:r>
              <a:rPr kumimoji="1" lang="zh-CN" altLang="en-US" sz="2400" b="1" dirty="0" smtClean="0">
                <a:solidFill>
                  <a:schemeClr val="tx2"/>
                </a:solidFill>
                <a:latin typeface="宋体" charset="-122"/>
              </a:rPr>
              <a:t>基波相序：</a:t>
            </a:r>
            <a:r>
              <a:rPr kumimoji="1" lang="en-US" altLang="zh-CN" sz="2400" b="1" dirty="0" smtClean="0">
                <a:solidFill>
                  <a:schemeClr val="tx2"/>
                </a:solidFill>
                <a:latin typeface="宋体" charset="-122"/>
              </a:rPr>
              <a:t>A-B-C-A</a:t>
            </a:r>
          </a:p>
          <a:p>
            <a:pPr algn="ctr" eaLnBrk="1" hangingPunct="1">
              <a:lnSpc>
                <a:spcPct val="150000"/>
              </a:lnSpc>
            </a:pPr>
            <a:r>
              <a:rPr kumimoji="1" lang="zh-CN" altLang="en-US" sz="2400" b="1" dirty="0" smtClean="0">
                <a:solidFill>
                  <a:schemeClr val="tx2"/>
                </a:solidFill>
                <a:latin typeface="宋体" charset="-122"/>
              </a:rPr>
              <a:t>谐波相序：</a:t>
            </a:r>
            <a:r>
              <a:rPr kumimoji="1" lang="en-US" altLang="zh-CN" sz="2400" b="1" dirty="0" smtClean="0">
                <a:solidFill>
                  <a:schemeClr val="tx2"/>
                </a:solidFill>
                <a:latin typeface="宋体" charset="-122"/>
              </a:rPr>
              <a:t>A-C-B-A</a:t>
            </a:r>
          </a:p>
          <a:p>
            <a:pPr eaLnBrk="1" hangingPunct="1">
              <a:lnSpc>
                <a:spcPct val="150000"/>
              </a:lnSpc>
            </a:pPr>
            <a:r>
              <a:rPr kumimoji="1" lang="zh-CN" altLang="en-US" sz="2400" b="1" dirty="0" smtClean="0">
                <a:solidFill>
                  <a:schemeClr val="tx2"/>
                </a:solidFill>
                <a:latin typeface="宋体" charset="-122"/>
              </a:rPr>
              <a:t>这类谐波将在电动机中形成反向转矩。</a:t>
            </a:r>
            <a:endParaRPr kumimoji="1" lang="zh-CN" altLang="en-US" sz="2400" b="1" dirty="0">
              <a:solidFill>
                <a:schemeClr val="tx2"/>
              </a:solidFill>
              <a:latin typeface="宋体" charset="-122"/>
            </a:endParaRPr>
          </a:p>
        </p:txBody>
      </p:sp>
      <p:sp>
        <p:nvSpPr>
          <p:cNvPr id="9" name="灯片编号占位符 8"/>
          <p:cNvSpPr>
            <a:spLocks noGrp="1"/>
          </p:cNvSpPr>
          <p:nvPr>
            <p:ph type="sldNum" sz="quarter" idx="12"/>
          </p:nvPr>
        </p:nvSpPr>
        <p:spPr/>
        <p:txBody>
          <a:bodyPr/>
          <a:lstStyle/>
          <a:p>
            <a:r>
              <a:rPr lang="zh-CN" altLang="en-US" smtClean="0"/>
              <a:t>第</a:t>
            </a:r>
            <a:fld id="{220BFC1B-F569-4603-936E-A706DF1F053A}" type="slidenum">
              <a:rPr lang="zh-CN" altLang="en-US" smtClean="0"/>
              <a:pPr/>
              <a:t>163</a:t>
            </a:fld>
            <a:r>
              <a:rPr lang="zh-CN" altLang="en-US" smtClean="0"/>
              <a:t>页</a:t>
            </a:r>
            <a:endParaRPr lang="zh-CN" altLang="en-US"/>
          </a:p>
        </p:txBody>
      </p:sp>
    </p:spTree>
    <p:extLst>
      <p:ext uri="{BB962C8B-B14F-4D97-AF65-F5344CB8AC3E}">
        <p14:creationId xmlns:p14="http://schemas.microsoft.com/office/powerpoint/2010/main" val="18717309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75"/>
                                  </p:iterate>
                                  <p:childTnLst>
                                    <p:set>
                                      <p:cBhvr>
                                        <p:cTn id="6" dur="1" fill="hold">
                                          <p:stCondLst>
                                            <p:cond delay="74"/>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75"/>
                                  </p:iterate>
                                  <p:childTnLst>
                                    <p:set>
                                      <p:cBhvr>
                                        <p:cTn id="24" dur="1" fill="hold">
                                          <p:stCondLst>
                                            <p:cond delay="74"/>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3600" b="1" baseline="0" dirty="0" smtClean="0">
                <a:solidFill>
                  <a:srgbClr val="FFFF00"/>
                </a:solidFill>
                <a:effectLst/>
                <a:latin typeface="Times New Roman" panose="02020603050405020304" pitchFamily="18" charset="0"/>
                <a:ea typeface="黑体" panose="02010609060101010101" pitchFamily="49" charset="-122"/>
                <a:cs typeface="+mj-cs"/>
              </a:rPr>
              <a:t>对称三相电源中的</a:t>
            </a:r>
            <a:r>
              <a:rPr lang="zh-CN" altLang="en-US" sz="3600" b="1" baseline="0" dirty="0" smtClean="0">
                <a:solidFill>
                  <a:srgbClr val="FFFF00"/>
                </a:solidFill>
                <a:effectLst/>
                <a:latin typeface="Times New Roman" panose="02020603050405020304" pitchFamily="18" charset="0"/>
                <a:ea typeface="黑体" panose="02010609060101010101" pitchFamily="49" charset="-122"/>
                <a:cs typeface="+mj-cs"/>
              </a:rPr>
              <a:t>零序</a:t>
            </a:r>
            <a:r>
              <a:rPr lang="zh-CN" altLang="zh-CN" sz="3600" b="1" baseline="0" dirty="0" smtClean="0">
                <a:solidFill>
                  <a:srgbClr val="FFFF00"/>
                </a:solidFill>
                <a:effectLst/>
                <a:latin typeface="Times New Roman" panose="02020603050405020304" pitchFamily="18" charset="0"/>
                <a:ea typeface="黑体" panose="02010609060101010101" pitchFamily="49" charset="-122"/>
                <a:cs typeface="+mj-cs"/>
              </a:rPr>
              <a:t>谐波</a:t>
            </a:r>
            <a:endParaRPr lang="zh-CN" altLang="en-US" dirty="0"/>
          </a:p>
        </p:txBody>
      </p:sp>
      <p:graphicFrame>
        <p:nvGraphicFramePr>
          <p:cNvPr id="4" name="Object 8"/>
          <p:cNvGraphicFramePr>
            <a:graphicFrameLocks noChangeAspect="1"/>
          </p:cNvGraphicFramePr>
          <p:nvPr>
            <p:extLst/>
          </p:nvPr>
        </p:nvGraphicFramePr>
        <p:xfrm>
          <a:off x="1321147" y="1527724"/>
          <a:ext cx="3841750" cy="503237"/>
        </p:xfrm>
        <a:graphic>
          <a:graphicData uri="http://schemas.openxmlformats.org/presentationml/2006/ole">
            <mc:AlternateContent xmlns:mc="http://schemas.openxmlformats.org/markup-compatibility/2006">
              <mc:Choice xmlns:v="urn:schemas-microsoft-com:vml" Requires="v">
                <p:oleObj spid="_x0000_s144386" name="Equation" r:id="rId3" imgW="1841400" imgH="241200" progId="Equation.DSMT4">
                  <p:embed/>
                </p:oleObj>
              </mc:Choice>
              <mc:Fallback>
                <p:oleObj name="Equation" r:id="rId3" imgW="1841400" imgH="241200" progId="Equation.DSMT4">
                  <p:embed/>
                  <p:pic>
                    <p:nvPicPr>
                      <p:cNvPr id="0" name=""/>
                      <p:cNvPicPr>
                        <a:picLocks noChangeAspect="1" noChangeArrowheads="1"/>
                      </p:cNvPicPr>
                      <p:nvPr/>
                    </p:nvPicPr>
                    <p:blipFill>
                      <a:blip r:embed="rId4"/>
                      <a:srcRect/>
                      <a:stretch>
                        <a:fillRect/>
                      </a:stretch>
                    </p:blipFill>
                    <p:spPr bwMode="auto">
                      <a:xfrm>
                        <a:off x="1321147" y="1527724"/>
                        <a:ext cx="384175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8"/>
          <p:cNvGraphicFramePr>
            <a:graphicFrameLocks noChangeAspect="1"/>
          </p:cNvGraphicFramePr>
          <p:nvPr>
            <p:extLst/>
          </p:nvPr>
        </p:nvGraphicFramePr>
        <p:xfrm>
          <a:off x="1321147" y="2283219"/>
          <a:ext cx="3843338" cy="503237"/>
        </p:xfrm>
        <a:graphic>
          <a:graphicData uri="http://schemas.openxmlformats.org/presentationml/2006/ole">
            <mc:AlternateContent xmlns:mc="http://schemas.openxmlformats.org/markup-compatibility/2006">
              <mc:Choice xmlns:v="urn:schemas-microsoft-com:vml" Requires="v">
                <p:oleObj spid="_x0000_s144387" name="Equation" r:id="rId5" imgW="1841400" imgH="241200" progId="Equation.DSMT4">
                  <p:embed/>
                </p:oleObj>
              </mc:Choice>
              <mc:Fallback>
                <p:oleObj name="Equation" r:id="rId5" imgW="1841400" imgH="241200" progId="Equation.DSMT4">
                  <p:embed/>
                  <p:pic>
                    <p:nvPicPr>
                      <p:cNvPr id="0" name=""/>
                      <p:cNvPicPr>
                        <a:picLocks noChangeAspect="1" noChangeArrowheads="1"/>
                      </p:cNvPicPr>
                      <p:nvPr/>
                    </p:nvPicPr>
                    <p:blipFill>
                      <a:blip r:embed="rId6"/>
                      <a:srcRect/>
                      <a:stretch>
                        <a:fillRect/>
                      </a:stretch>
                    </p:blipFill>
                    <p:spPr bwMode="auto">
                      <a:xfrm>
                        <a:off x="1321147" y="2283219"/>
                        <a:ext cx="3843338"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8"/>
          <p:cNvGraphicFramePr>
            <a:graphicFrameLocks noChangeAspect="1"/>
          </p:cNvGraphicFramePr>
          <p:nvPr>
            <p:extLst/>
          </p:nvPr>
        </p:nvGraphicFramePr>
        <p:xfrm>
          <a:off x="1321147" y="3038714"/>
          <a:ext cx="3843338" cy="504825"/>
        </p:xfrm>
        <a:graphic>
          <a:graphicData uri="http://schemas.openxmlformats.org/presentationml/2006/ole">
            <mc:AlternateContent xmlns:mc="http://schemas.openxmlformats.org/markup-compatibility/2006">
              <mc:Choice xmlns:v="urn:schemas-microsoft-com:vml" Requires="v">
                <p:oleObj spid="_x0000_s144388" name="Equation" r:id="rId7" imgW="1841400" imgH="241200" progId="Equation.DSMT4">
                  <p:embed/>
                </p:oleObj>
              </mc:Choice>
              <mc:Fallback>
                <p:oleObj name="Equation" r:id="rId7" imgW="1841400" imgH="241200" progId="Equation.DSMT4">
                  <p:embed/>
                  <p:pic>
                    <p:nvPicPr>
                      <p:cNvPr id="0" name=""/>
                      <p:cNvPicPr>
                        <a:picLocks noChangeAspect="1" noChangeArrowheads="1"/>
                      </p:cNvPicPr>
                      <p:nvPr/>
                    </p:nvPicPr>
                    <p:blipFill>
                      <a:blip r:embed="rId8"/>
                      <a:srcRect/>
                      <a:stretch>
                        <a:fillRect/>
                      </a:stretch>
                    </p:blipFill>
                    <p:spPr bwMode="auto">
                      <a:xfrm>
                        <a:off x="1321147" y="3038714"/>
                        <a:ext cx="384333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6"/>
          <p:cNvSpPr txBox="1">
            <a:spLocks noChangeArrowheads="1"/>
          </p:cNvSpPr>
          <p:nvPr/>
        </p:nvSpPr>
        <p:spPr bwMode="auto">
          <a:xfrm>
            <a:off x="323528" y="686426"/>
            <a:ext cx="7616545"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kumimoji="1" lang="zh-CN" altLang="en-US" sz="2600" b="1" dirty="0" smtClean="0">
                <a:solidFill>
                  <a:schemeClr val="tx2"/>
                </a:solidFill>
                <a:latin typeface="Times New Roman" panose="02020603050405020304" pitchFamily="18" charset="0"/>
                <a:cs typeface="Times New Roman" panose="02020603050405020304" pitchFamily="18" charset="0"/>
              </a:rPr>
              <a:t>当谐波次数为：</a:t>
            </a:r>
            <a:r>
              <a:rPr kumimoji="1" lang="en-US" altLang="zh-CN" sz="2600" b="1" i="1" dirty="0" smtClean="0">
                <a:solidFill>
                  <a:schemeClr val="tx2"/>
                </a:solidFill>
                <a:latin typeface="Times New Roman" panose="02020603050405020304" pitchFamily="18" charset="0"/>
                <a:cs typeface="Times New Roman" panose="02020603050405020304" pitchFamily="18" charset="0"/>
              </a:rPr>
              <a:t>k</a:t>
            </a:r>
            <a:r>
              <a:rPr kumimoji="1" lang="en-US" altLang="zh-CN" sz="2600" b="1" dirty="0" smtClean="0">
                <a:solidFill>
                  <a:schemeClr val="tx2"/>
                </a:solidFill>
                <a:latin typeface="Times New Roman" panose="02020603050405020304" pitchFamily="18" charset="0"/>
                <a:cs typeface="Times New Roman" panose="02020603050405020304" pitchFamily="18" charset="0"/>
              </a:rPr>
              <a:t>=3</a:t>
            </a:r>
            <a:r>
              <a:rPr kumimoji="1" lang="en-US" altLang="zh-CN" sz="2600" b="1" i="1" dirty="0" smtClean="0">
                <a:solidFill>
                  <a:schemeClr val="tx2"/>
                </a:solidFill>
                <a:latin typeface="Times New Roman" panose="02020603050405020304" pitchFamily="18" charset="0"/>
                <a:cs typeface="Times New Roman" panose="02020603050405020304" pitchFamily="18" charset="0"/>
              </a:rPr>
              <a:t>n</a:t>
            </a:r>
            <a:r>
              <a:rPr kumimoji="1" lang="zh-CN" altLang="en-US" sz="2600" b="1" dirty="0" smtClean="0">
                <a:solidFill>
                  <a:schemeClr val="tx2"/>
                </a:solidFill>
                <a:latin typeface="Times New Roman" panose="02020603050405020304" pitchFamily="18" charset="0"/>
                <a:cs typeface="Times New Roman" panose="02020603050405020304" pitchFamily="18" charset="0"/>
              </a:rPr>
              <a:t>（</a:t>
            </a:r>
            <a:r>
              <a:rPr kumimoji="1" lang="en-US" altLang="zh-CN" sz="2600" b="1" dirty="0" smtClean="0">
                <a:solidFill>
                  <a:schemeClr val="tx2"/>
                </a:solidFill>
                <a:latin typeface="Times New Roman" panose="02020603050405020304" pitchFamily="18" charset="0"/>
                <a:cs typeface="Times New Roman" panose="02020603050405020304" pitchFamily="18" charset="0"/>
              </a:rPr>
              <a:t>3</a:t>
            </a:r>
            <a:r>
              <a:rPr kumimoji="1" lang="zh-CN" altLang="en-US" sz="2600" b="1" dirty="0" smtClean="0">
                <a:solidFill>
                  <a:schemeClr val="tx2"/>
                </a:solidFill>
                <a:latin typeface="Times New Roman" panose="02020603050405020304" pitchFamily="18" charset="0"/>
                <a:cs typeface="Times New Roman" panose="02020603050405020304" pitchFamily="18" charset="0"/>
              </a:rPr>
              <a:t>、</a:t>
            </a:r>
            <a:r>
              <a:rPr kumimoji="1" lang="en-US" altLang="zh-CN" sz="2600" b="1" dirty="0" smtClean="0">
                <a:solidFill>
                  <a:schemeClr val="tx2"/>
                </a:solidFill>
                <a:latin typeface="Times New Roman" panose="02020603050405020304" pitchFamily="18" charset="0"/>
                <a:cs typeface="Times New Roman" panose="02020603050405020304" pitchFamily="18" charset="0"/>
              </a:rPr>
              <a:t>6</a:t>
            </a:r>
            <a:r>
              <a:rPr kumimoji="1" lang="zh-CN" altLang="en-US" sz="2600" b="1" dirty="0" smtClean="0">
                <a:solidFill>
                  <a:schemeClr val="tx2"/>
                </a:solidFill>
                <a:latin typeface="Times New Roman" panose="02020603050405020304" pitchFamily="18" charset="0"/>
                <a:cs typeface="Times New Roman" panose="02020603050405020304" pitchFamily="18" charset="0"/>
              </a:rPr>
              <a:t>、</a:t>
            </a:r>
            <a:r>
              <a:rPr kumimoji="1" lang="en-US" altLang="zh-CN" sz="2600" b="1" dirty="0" smtClean="0">
                <a:solidFill>
                  <a:schemeClr val="tx2"/>
                </a:solidFill>
                <a:latin typeface="Times New Roman" panose="02020603050405020304" pitchFamily="18" charset="0"/>
                <a:cs typeface="Times New Roman" panose="02020603050405020304" pitchFamily="18" charset="0"/>
              </a:rPr>
              <a:t>9</a:t>
            </a:r>
            <a:r>
              <a:rPr kumimoji="1" lang="zh-CN" altLang="en-US" sz="2600" b="1" dirty="0" smtClean="0">
                <a:solidFill>
                  <a:schemeClr val="tx2"/>
                </a:solidFill>
                <a:latin typeface="Times New Roman" panose="02020603050405020304" pitchFamily="18" charset="0"/>
                <a:cs typeface="Times New Roman" panose="02020603050405020304" pitchFamily="18" charset="0"/>
              </a:rPr>
              <a:t>、</a:t>
            </a:r>
            <a:r>
              <a:rPr kumimoji="1" lang="en-US" altLang="zh-CN" sz="2600" b="1" dirty="0" smtClean="0">
                <a:solidFill>
                  <a:schemeClr val="tx2"/>
                </a:solidFill>
                <a:latin typeface="Times New Roman" panose="02020603050405020304" pitchFamily="18" charset="0"/>
                <a:cs typeface="Times New Roman" panose="02020603050405020304" pitchFamily="18" charset="0"/>
              </a:rPr>
              <a:t>…</a:t>
            </a:r>
            <a:r>
              <a:rPr kumimoji="1" lang="zh-CN" altLang="en-US" sz="2600" b="1" dirty="0" smtClean="0">
                <a:solidFill>
                  <a:schemeClr val="tx2"/>
                </a:solidFill>
                <a:latin typeface="Times New Roman" panose="02020603050405020304" pitchFamily="18" charset="0"/>
                <a:cs typeface="Times New Roman" panose="02020603050405020304" pitchFamily="18" charset="0"/>
              </a:rPr>
              <a:t>）时</a:t>
            </a:r>
            <a:endParaRPr kumimoji="1" lang="zh-CN" altLang="en-US" sz="2600" b="1" dirty="0">
              <a:solidFill>
                <a:schemeClr val="tx2"/>
              </a:solidFill>
              <a:latin typeface="Times New Roman" panose="02020603050405020304" pitchFamily="18" charset="0"/>
              <a:cs typeface="Times New Roman" panose="02020603050405020304" pitchFamily="18" charset="0"/>
            </a:endParaRPr>
          </a:p>
        </p:txBody>
      </p:sp>
      <p:sp>
        <p:nvSpPr>
          <p:cNvPr id="8" name="Text Box 16"/>
          <p:cNvSpPr txBox="1">
            <a:spLocks noChangeArrowheads="1"/>
          </p:cNvSpPr>
          <p:nvPr/>
        </p:nvSpPr>
        <p:spPr bwMode="auto">
          <a:xfrm>
            <a:off x="539552" y="3861048"/>
            <a:ext cx="7300396"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kumimoji="1" lang="zh-CN" altLang="en-US" sz="2400" b="1" dirty="0" smtClean="0">
                <a:solidFill>
                  <a:schemeClr val="tx2"/>
                </a:solidFill>
                <a:latin typeface="宋体" charset="-122"/>
              </a:rPr>
              <a:t>谐波电压</a:t>
            </a:r>
            <a:r>
              <a:rPr kumimoji="1" lang="zh-CN" altLang="en-US" sz="2400" b="1" dirty="0">
                <a:solidFill>
                  <a:schemeClr val="tx2"/>
                </a:solidFill>
                <a:latin typeface="宋体" charset="-122"/>
              </a:rPr>
              <a:t>不再</a:t>
            </a:r>
            <a:r>
              <a:rPr kumimoji="1" lang="zh-CN" altLang="en-US" sz="2400" b="1" dirty="0" smtClean="0">
                <a:solidFill>
                  <a:schemeClr val="tx2"/>
                </a:solidFill>
                <a:latin typeface="宋体" charset="-122"/>
              </a:rPr>
              <a:t>对称，三相谐波同相，称为零序谐波。</a:t>
            </a:r>
            <a:r>
              <a:rPr kumimoji="1" lang="en-US" altLang="zh-CN" sz="2400" b="1" dirty="0" smtClean="0">
                <a:solidFill>
                  <a:schemeClr val="tx2"/>
                </a:solidFill>
                <a:latin typeface="宋体" charset="-122"/>
              </a:rPr>
              <a:t/>
            </a:r>
            <a:br>
              <a:rPr kumimoji="1" lang="en-US" altLang="zh-CN" sz="2400" b="1" dirty="0" smtClean="0">
                <a:solidFill>
                  <a:schemeClr val="tx2"/>
                </a:solidFill>
                <a:latin typeface="宋体" charset="-122"/>
              </a:rPr>
            </a:br>
            <a:r>
              <a:rPr kumimoji="1" lang="zh-CN" altLang="en-US" sz="2400" b="1" dirty="0" smtClean="0">
                <a:solidFill>
                  <a:schemeClr val="tx2"/>
                </a:solidFill>
                <a:latin typeface="宋体" charset="-122"/>
              </a:rPr>
              <a:t>对电力系统危害最大。</a:t>
            </a:r>
            <a:endParaRPr kumimoji="1" lang="zh-CN" altLang="en-US" sz="2400" b="1" dirty="0">
              <a:solidFill>
                <a:schemeClr val="tx2"/>
              </a:solidFill>
              <a:latin typeface="宋体" charset="-122"/>
            </a:endParaRPr>
          </a:p>
        </p:txBody>
      </p:sp>
      <p:sp>
        <p:nvSpPr>
          <p:cNvPr id="9" name="灯片编号占位符 8"/>
          <p:cNvSpPr>
            <a:spLocks noGrp="1"/>
          </p:cNvSpPr>
          <p:nvPr>
            <p:ph type="sldNum" sz="quarter" idx="12"/>
          </p:nvPr>
        </p:nvSpPr>
        <p:spPr/>
        <p:txBody>
          <a:bodyPr/>
          <a:lstStyle/>
          <a:p>
            <a:r>
              <a:rPr lang="zh-CN" altLang="en-US" smtClean="0"/>
              <a:t>第</a:t>
            </a:r>
            <a:fld id="{220BFC1B-F569-4603-936E-A706DF1F053A}" type="slidenum">
              <a:rPr lang="zh-CN" altLang="en-US" smtClean="0"/>
              <a:pPr/>
              <a:t>164</a:t>
            </a:fld>
            <a:r>
              <a:rPr lang="zh-CN" altLang="en-US" smtClean="0"/>
              <a:t>页</a:t>
            </a:r>
            <a:endParaRPr lang="zh-CN" altLang="en-US"/>
          </a:p>
        </p:txBody>
      </p:sp>
    </p:spTree>
    <p:extLst>
      <p:ext uri="{BB962C8B-B14F-4D97-AF65-F5344CB8AC3E}">
        <p14:creationId xmlns:p14="http://schemas.microsoft.com/office/powerpoint/2010/main" val="6836511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75"/>
                                  </p:iterate>
                                  <p:childTnLst>
                                    <p:set>
                                      <p:cBhvr>
                                        <p:cTn id="6" dur="1" fill="hold">
                                          <p:stCondLst>
                                            <p:cond delay="74"/>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75"/>
                                  </p:iterate>
                                  <p:childTnLst>
                                    <p:set>
                                      <p:cBhvr>
                                        <p:cTn id="24" dur="1" fill="hold">
                                          <p:stCondLst>
                                            <p:cond delay="74"/>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3600" b="1" baseline="0" dirty="0" smtClean="0">
                <a:solidFill>
                  <a:srgbClr val="FFFF00"/>
                </a:solidFill>
                <a:effectLst/>
                <a:latin typeface="Times New Roman" panose="02020603050405020304" pitchFamily="18" charset="0"/>
                <a:ea typeface="黑体" panose="02010609060101010101" pitchFamily="49" charset="-122"/>
                <a:cs typeface="+mj-cs"/>
              </a:rPr>
              <a:t>对称三相电源中的</a:t>
            </a:r>
            <a:r>
              <a:rPr lang="zh-CN" altLang="en-US" sz="3600" b="1" baseline="0" dirty="0" smtClean="0">
                <a:solidFill>
                  <a:srgbClr val="FFFF00"/>
                </a:solidFill>
                <a:effectLst/>
                <a:latin typeface="Times New Roman" panose="02020603050405020304" pitchFamily="18" charset="0"/>
                <a:ea typeface="黑体" panose="02010609060101010101" pitchFamily="49" charset="-122"/>
                <a:cs typeface="+mj-cs"/>
              </a:rPr>
              <a:t>正序</a:t>
            </a:r>
            <a:r>
              <a:rPr lang="zh-CN" altLang="zh-CN" sz="3600" b="1" baseline="0" dirty="0" smtClean="0">
                <a:solidFill>
                  <a:srgbClr val="FFFF00"/>
                </a:solidFill>
                <a:effectLst/>
                <a:latin typeface="Times New Roman" panose="02020603050405020304" pitchFamily="18" charset="0"/>
                <a:ea typeface="黑体" panose="02010609060101010101" pitchFamily="49" charset="-122"/>
                <a:cs typeface="+mj-cs"/>
              </a:rPr>
              <a:t>谐波</a:t>
            </a:r>
            <a:endParaRPr lang="zh-CN" altLang="en-US" dirty="0"/>
          </a:p>
        </p:txBody>
      </p:sp>
      <p:graphicFrame>
        <p:nvGraphicFramePr>
          <p:cNvPr id="4" name="Object 8"/>
          <p:cNvGraphicFramePr>
            <a:graphicFrameLocks noChangeAspect="1"/>
          </p:cNvGraphicFramePr>
          <p:nvPr>
            <p:extLst/>
          </p:nvPr>
        </p:nvGraphicFramePr>
        <p:xfrm>
          <a:off x="1321147" y="1576688"/>
          <a:ext cx="4981575" cy="503237"/>
        </p:xfrm>
        <a:graphic>
          <a:graphicData uri="http://schemas.openxmlformats.org/presentationml/2006/ole">
            <mc:AlternateContent xmlns:mc="http://schemas.openxmlformats.org/markup-compatibility/2006">
              <mc:Choice xmlns:v="urn:schemas-microsoft-com:vml" Requires="v">
                <p:oleObj spid="_x0000_s145410" name="Equation" r:id="rId3" imgW="2387520" imgH="241200" progId="Equation.DSMT4">
                  <p:embed/>
                </p:oleObj>
              </mc:Choice>
              <mc:Fallback>
                <p:oleObj name="Equation" r:id="rId3" imgW="2387520" imgH="241200" progId="Equation.DSMT4">
                  <p:embed/>
                  <p:pic>
                    <p:nvPicPr>
                      <p:cNvPr id="0" name=""/>
                      <p:cNvPicPr>
                        <a:picLocks noChangeAspect="1" noChangeArrowheads="1"/>
                      </p:cNvPicPr>
                      <p:nvPr/>
                    </p:nvPicPr>
                    <p:blipFill>
                      <a:blip r:embed="rId4"/>
                      <a:srcRect/>
                      <a:stretch>
                        <a:fillRect/>
                      </a:stretch>
                    </p:blipFill>
                    <p:spPr bwMode="auto">
                      <a:xfrm>
                        <a:off x="1321147" y="1576688"/>
                        <a:ext cx="4981575"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8"/>
          <p:cNvGraphicFramePr>
            <a:graphicFrameLocks noChangeAspect="1"/>
          </p:cNvGraphicFramePr>
          <p:nvPr>
            <p:extLst/>
          </p:nvPr>
        </p:nvGraphicFramePr>
        <p:xfrm>
          <a:off x="1308100" y="2125663"/>
          <a:ext cx="5724525" cy="820737"/>
        </p:xfrm>
        <a:graphic>
          <a:graphicData uri="http://schemas.openxmlformats.org/presentationml/2006/ole">
            <mc:AlternateContent xmlns:mc="http://schemas.openxmlformats.org/markup-compatibility/2006">
              <mc:Choice xmlns:v="urn:schemas-microsoft-com:vml" Requires="v">
                <p:oleObj spid="_x0000_s145411" name="Equation" r:id="rId5" imgW="2743200" imgH="393480" progId="Equation.DSMT4">
                  <p:embed/>
                </p:oleObj>
              </mc:Choice>
              <mc:Fallback>
                <p:oleObj name="Equation" r:id="rId5" imgW="2743200" imgH="393480" progId="Equation.DSMT4">
                  <p:embed/>
                  <p:pic>
                    <p:nvPicPr>
                      <p:cNvPr id="0" name=""/>
                      <p:cNvPicPr>
                        <a:picLocks noChangeAspect="1" noChangeArrowheads="1"/>
                      </p:cNvPicPr>
                      <p:nvPr/>
                    </p:nvPicPr>
                    <p:blipFill>
                      <a:blip r:embed="rId6"/>
                      <a:srcRect/>
                      <a:stretch>
                        <a:fillRect/>
                      </a:stretch>
                    </p:blipFill>
                    <p:spPr bwMode="auto">
                      <a:xfrm>
                        <a:off x="1308100" y="2125663"/>
                        <a:ext cx="5724525" cy="820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8"/>
          <p:cNvGraphicFramePr>
            <a:graphicFrameLocks noChangeAspect="1"/>
          </p:cNvGraphicFramePr>
          <p:nvPr>
            <p:extLst/>
          </p:nvPr>
        </p:nvGraphicFramePr>
        <p:xfrm>
          <a:off x="1308100" y="2992438"/>
          <a:ext cx="5726113" cy="822325"/>
        </p:xfrm>
        <a:graphic>
          <a:graphicData uri="http://schemas.openxmlformats.org/presentationml/2006/ole">
            <mc:AlternateContent xmlns:mc="http://schemas.openxmlformats.org/markup-compatibility/2006">
              <mc:Choice xmlns:v="urn:schemas-microsoft-com:vml" Requires="v">
                <p:oleObj spid="_x0000_s145412" name="Equation" r:id="rId7" imgW="2743200" imgH="393480" progId="Equation.DSMT4">
                  <p:embed/>
                </p:oleObj>
              </mc:Choice>
              <mc:Fallback>
                <p:oleObj name="Equation" r:id="rId7" imgW="2743200" imgH="393480" progId="Equation.DSMT4">
                  <p:embed/>
                  <p:pic>
                    <p:nvPicPr>
                      <p:cNvPr id="0" name=""/>
                      <p:cNvPicPr>
                        <a:picLocks noChangeAspect="1" noChangeArrowheads="1"/>
                      </p:cNvPicPr>
                      <p:nvPr/>
                    </p:nvPicPr>
                    <p:blipFill>
                      <a:blip r:embed="rId8"/>
                      <a:srcRect/>
                      <a:stretch>
                        <a:fillRect/>
                      </a:stretch>
                    </p:blipFill>
                    <p:spPr bwMode="auto">
                      <a:xfrm>
                        <a:off x="1308100" y="2992438"/>
                        <a:ext cx="5726113"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6"/>
          <p:cNvSpPr txBox="1">
            <a:spLocks noChangeArrowheads="1"/>
          </p:cNvSpPr>
          <p:nvPr/>
        </p:nvSpPr>
        <p:spPr bwMode="auto">
          <a:xfrm>
            <a:off x="323528" y="686426"/>
            <a:ext cx="7616545"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kumimoji="1" lang="zh-CN" altLang="en-US" sz="2600" b="1" dirty="0" smtClean="0">
                <a:solidFill>
                  <a:schemeClr val="tx2"/>
                </a:solidFill>
                <a:latin typeface="Times New Roman" panose="02020603050405020304" pitchFamily="18" charset="0"/>
                <a:cs typeface="Times New Roman" panose="02020603050405020304" pitchFamily="18" charset="0"/>
              </a:rPr>
              <a:t>当谐波次数为：</a:t>
            </a:r>
            <a:r>
              <a:rPr kumimoji="1" lang="en-US" altLang="zh-CN" sz="2600" b="1" i="1" dirty="0" smtClean="0">
                <a:solidFill>
                  <a:schemeClr val="tx2"/>
                </a:solidFill>
                <a:latin typeface="Times New Roman" panose="02020603050405020304" pitchFamily="18" charset="0"/>
                <a:cs typeface="Times New Roman" panose="02020603050405020304" pitchFamily="18" charset="0"/>
              </a:rPr>
              <a:t>k</a:t>
            </a:r>
            <a:r>
              <a:rPr kumimoji="1" lang="en-US" altLang="zh-CN" sz="2600" b="1" dirty="0" smtClean="0">
                <a:solidFill>
                  <a:schemeClr val="tx2"/>
                </a:solidFill>
                <a:latin typeface="Times New Roman" panose="02020603050405020304" pitchFamily="18" charset="0"/>
                <a:cs typeface="Times New Roman" panose="02020603050405020304" pitchFamily="18" charset="0"/>
              </a:rPr>
              <a:t>=3</a:t>
            </a:r>
            <a:r>
              <a:rPr kumimoji="1" lang="en-US" altLang="zh-CN" sz="2600" b="1" i="1" dirty="0" smtClean="0">
                <a:solidFill>
                  <a:schemeClr val="tx2"/>
                </a:solidFill>
                <a:latin typeface="Times New Roman" panose="02020603050405020304" pitchFamily="18" charset="0"/>
                <a:cs typeface="Times New Roman" panose="02020603050405020304" pitchFamily="18" charset="0"/>
              </a:rPr>
              <a:t>n</a:t>
            </a:r>
            <a:r>
              <a:rPr kumimoji="1" lang="en-US" altLang="zh-CN" sz="2600" b="1" dirty="0" smtClean="0">
                <a:solidFill>
                  <a:schemeClr val="tx2"/>
                </a:solidFill>
                <a:latin typeface="Times New Roman" panose="02020603050405020304" pitchFamily="18" charset="0"/>
                <a:cs typeface="Times New Roman" panose="02020603050405020304" pitchFamily="18" charset="0"/>
              </a:rPr>
              <a:t>+1</a:t>
            </a:r>
            <a:r>
              <a:rPr kumimoji="1" lang="zh-CN" altLang="en-US" sz="2600" b="1" dirty="0" smtClean="0">
                <a:solidFill>
                  <a:schemeClr val="tx2"/>
                </a:solidFill>
                <a:latin typeface="Times New Roman" panose="02020603050405020304" pitchFamily="18" charset="0"/>
                <a:cs typeface="Times New Roman" panose="02020603050405020304" pitchFamily="18" charset="0"/>
              </a:rPr>
              <a:t>（</a:t>
            </a:r>
            <a:r>
              <a:rPr kumimoji="1" lang="en-US" altLang="zh-CN" sz="2600" b="1" dirty="0" smtClean="0">
                <a:solidFill>
                  <a:schemeClr val="tx2"/>
                </a:solidFill>
                <a:latin typeface="Times New Roman" panose="02020603050405020304" pitchFamily="18" charset="0"/>
                <a:cs typeface="Times New Roman" panose="02020603050405020304" pitchFamily="18" charset="0"/>
              </a:rPr>
              <a:t>4</a:t>
            </a:r>
            <a:r>
              <a:rPr kumimoji="1" lang="zh-CN" altLang="en-US" sz="2600" b="1" dirty="0" smtClean="0">
                <a:solidFill>
                  <a:schemeClr val="tx2"/>
                </a:solidFill>
                <a:latin typeface="Times New Roman" panose="02020603050405020304" pitchFamily="18" charset="0"/>
                <a:cs typeface="Times New Roman" panose="02020603050405020304" pitchFamily="18" charset="0"/>
              </a:rPr>
              <a:t>、</a:t>
            </a:r>
            <a:r>
              <a:rPr kumimoji="1" lang="en-US" altLang="zh-CN" sz="2600" b="1" dirty="0" smtClean="0">
                <a:solidFill>
                  <a:schemeClr val="tx2"/>
                </a:solidFill>
                <a:latin typeface="Times New Roman" panose="02020603050405020304" pitchFamily="18" charset="0"/>
                <a:cs typeface="Times New Roman" panose="02020603050405020304" pitchFamily="18" charset="0"/>
              </a:rPr>
              <a:t>7</a:t>
            </a:r>
            <a:r>
              <a:rPr kumimoji="1" lang="zh-CN" altLang="en-US" sz="2600" b="1" dirty="0" smtClean="0">
                <a:solidFill>
                  <a:schemeClr val="tx2"/>
                </a:solidFill>
                <a:latin typeface="Times New Roman" panose="02020603050405020304" pitchFamily="18" charset="0"/>
                <a:cs typeface="Times New Roman" panose="02020603050405020304" pitchFamily="18" charset="0"/>
              </a:rPr>
              <a:t>、</a:t>
            </a:r>
            <a:r>
              <a:rPr kumimoji="1" lang="en-US" altLang="zh-CN" sz="2600" b="1" dirty="0" smtClean="0">
                <a:solidFill>
                  <a:schemeClr val="tx2"/>
                </a:solidFill>
                <a:latin typeface="Times New Roman" panose="02020603050405020304" pitchFamily="18" charset="0"/>
                <a:cs typeface="Times New Roman" panose="02020603050405020304" pitchFamily="18" charset="0"/>
              </a:rPr>
              <a:t>10</a:t>
            </a:r>
            <a:r>
              <a:rPr kumimoji="1" lang="zh-CN" altLang="en-US" sz="2600" b="1" dirty="0" smtClean="0">
                <a:solidFill>
                  <a:schemeClr val="tx2"/>
                </a:solidFill>
                <a:latin typeface="Times New Roman" panose="02020603050405020304" pitchFamily="18" charset="0"/>
                <a:cs typeface="Times New Roman" panose="02020603050405020304" pitchFamily="18" charset="0"/>
              </a:rPr>
              <a:t>、</a:t>
            </a:r>
            <a:r>
              <a:rPr kumimoji="1" lang="en-US" altLang="zh-CN" sz="2600" b="1" dirty="0" smtClean="0">
                <a:solidFill>
                  <a:schemeClr val="tx2"/>
                </a:solidFill>
                <a:latin typeface="Times New Roman" panose="02020603050405020304" pitchFamily="18" charset="0"/>
                <a:cs typeface="Times New Roman" panose="02020603050405020304" pitchFamily="18" charset="0"/>
              </a:rPr>
              <a:t>…</a:t>
            </a:r>
            <a:r>
              <a:rPr kumimoji="1" lang="zh-CN" altLang="en-US" sz="2600" b="1" dirty="0" smtClean="0">
                <a:solidFill>
                  <a:schemeClr val="tx2"/>
                </a:solidFill>
                <a:latin typeface="Times New Roman" panose="02020603050405020304" pitchFamily="18" charset="0"/>
                <a:cs typeface="Times New Roman" panose="02020603050405020304" pitchFamily="18" charset="0"/>
              </a:rPr>
              <a:t>）时</a:t>
            </a:r>
            <a:endParaRPr kumimoji="1" lang="zh-CN" altLang="en-US" sz="2600" b="1" dirty="0">
              <a:solidFill>
                <a:schemeClr val="tx2"/>
              </a:solidFill>
              <a:latin typeface="Times New Roman" panose="02020603050405020304" pitchFamily="18" charset="0"/>
              <a:cs typeface="Times New Roman" panose="02020603050405020304" pitchFamily="18" charset="0"/>
            </a:endParaRPr>
          </a:p>
        </p:txBody>
      </p:sp>
      <p:sp>
        <p:nvSpPr>
          <p:cNvPr id="8" name="Text Box 16"/>
          <p:cNvSpPr txBox="1">
            <a:spLocks noChangeArrowheads="1"/>
          </p:cNvSpPr>
          <p:nvPr/>
        </p:nvSpPr>
        <p:spPr bwMode="auto">
          <a:xfrm>
            <a:off x="664840" y="4077072"/>
            <a:ext cx="6681636"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150000"/>
              </a:lnSpc>
            </a:pPr>
            <a:r>
              <a:rPr kumimoji="1" lang="zh-CN" altLang="en-US" sz="2400" b="1" dirty="0" smtClean="0">
                <a:solidFill>
                  <a:schemeClr val="tx2"/>
                </a:solidFill>
                <a:latin typeface="宋体" charset="-122"/>
              </a:rPr>
              <a:t>谐波电压对称，且相序未变化，称为正序谐波。</a:t>
            </a:r>
            <a:endParaRPr kumimoji="1" lang="zh-CN" altLang="en-US" sz="2400" b="1" dirty="0">
              <a:solidFill>
                <a:schemeClr val="tx2"/>
              </a:solidFill>
              <a:latin typeface="宋体" charset="-122"/>
            </a:endParaRPr>
          </a:p>
        </p:txBody>
      </p:sp>
      <p:sp>
        <p:nvSpPr>
          <p:cNvPr id="9" name="灯片编号占位符 8"/>
          <p:cNvSpPr>
            <a:spLocks noGrp="1"/>
          </p:cNvSpPr>
          <p:nvPr>
            <p:ph type="sldNum" sz="quarter" idx="12"/>
          </p:nvPr>
        </p:nvSpPr>
        <p:spPr/>
        <p:txBody>
          <a:bodyPr/>
          <a:lstStyle/>
          <a:p>
            <a:r>
              <a:rPr lang="zh-CN" altLang="en-US" smtClean="0"/>
              <a:t>第</a:t>
            </a:r>
            <a:fld id="{220BFC1B-F569-4603-936E-A706DF1F053A}" type="slidenum">
              <a:rPr lang="zh-CN" altLang="en-US" smtClean="0"/>
              <a:pPr/>
              <a:t>165</a:t>
            </a:fld>
            <a:r>
              <a:rPr lang="zh-CN" altLang="en-US" smtClean="0"/>
              <a:t>页</a:t>
            </a:r>
            <a:endParaRPr lang="zh-CN" altLang="en-US"/>
          </a:p>
        </p:txBody>
      </p:sp>
    </p:spTree>
    <p:extLst>
      <p:ext uri="{BB962C8B-B14F-4D97-AF65-F5344CB8AC3E}">
        <p14:creationId xmlns:p14="http://schemas.microsoft.com/office/powerpoint/2010/main" val="31496667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75"/>
                                  </p:iterate>
                                  <p:childTnLst>
                                    <p:set>
                                      <p:cBhvr>
                                        <p:cTn id="6" dur="1" fill="hold">
                                          <p:stCondLst>
                                            <p:cond delay="74"/>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500"/>
                            </p:stCondLst>
                            <p:childTnLst>
                              <p:par>
                                <p:cTn id="23" presetID="1" presetClass="entr" presetSubtype="0" fill="hold" grpId="0" nodeType="afterEffect">
                                  <p:stCondLst>
                                    <p:cond delay="0"/>
                                  </p:stCondLst>
                                  <p:iterate type="lt">
                                    <p:tmAbs val="75"/>
                                  </p:iterate>
                                  <p:childTnLst>
                                    <p:set>
                                      <p:cBhvr>
                                        <p:cTn id="24" dur="1" fill="hold">
                                          <p:stCondLst>
                                            <p:cond delay="74"/>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 name="Rectangle 2"/>
          <p:cNvSpPr>
            <a:spLocks noGrp="1" noChangeArrowheads="1"/>
          </p:cNvSpPr>
          <p:nvPr>
            <p:ph type="title"/>
          </p:nvPr>
        </p:nvSpPr>
        <p:spPr/>
        <p:txBody>
          <a:bodyPr/>
          <a:lstStyle/>
          <a:p>
            <a:pPr eaLnBrk="1" hangingPunct="1"/>
            <a:r>
              <a:rPr lang="en-US" altLang="zh-CN" smtClean="0">
                <a:ea typeface="宋体" charset="-122"/>
              </a:rPr>
              <a:t>3.3.1 </a:t>
            </a:r>
            <a:r>
              <a:rPr lang="en-US" smtClean="0"/>
              <a:t>元件的相量模型</a:t>
            </a:r>
            <a:r>
              <a:rPr lang="zh-CN" altLang="en-US" smtClean="0">
                <a:ea typeface="楷体_GB2312" pitchFamily="49" charset="-122"/>
              </a:rPr>
              <a:t>（续</a:t>
            </a:r>
            <a:r>
              <a:rPr lang="en-US" altLang="zh-CN" smtClean="0">
                <a:ea typeface="楷体_GB2312" pitchFamily="49" charset="-122"/>
              </a:rPr>
              <a:t>2</a:t>
            </a:r>
            <a:r>
              <a:rPr lang="zh-CN" altLang="en-US" smtClean="0">
                <a:ea typeface="楷体_GB2312" pitchFamily="49" charset="-122"/>
              </a:rPr>
              <a:t>）</a:t>
            </a:r>
            <a:endParaRPr lang="zh-CN" altLang="en-US" smtClean="0">
              <a:ea typeface="宋体" charset="-122"/>
            </a:endParaRPr>
          </a:p>
        </p:txBody>
      </p:sp>
      <p:sp>
        <p:nvSpPr>
          <p:cNvPr id="11275" name="Text Box 3"/>
          <p:cNvSpPr txBox="1">
            <a:spLocks noChangeArrowheads="1"/>
          </p:cNvSpPr>
          <p:nvPr/>
        </p:nvSpPr>
        <p:spPr bwMode="auto">
          <a:xfrm>
            <a:off x="0" y="764704"/>
            <a:ext cx="1901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dirty="0">
                <a:solidFill>
                  <a:schemeClr val="tx2"/>
                </a:solidFill>
              </a:rPr>
              <a:t>三</a:t>
            </a:r>
            <a:r>
              <a:rPr kumimoji="1" lang="en-US" altLang="zh-CN" sz="2400" b="1" dirty="0">
                <a:solidFill>
                  <a:schemeClr val="tx2"/>
                </a:solidFill>
              </a:rPr>
              <a:t>. </a:t>
            </a:r>
            <a:r>
              <a:rPr kumimoji="1" lang="zh-CN" altLang="en-US" sz="2400" b="1" dirty="0">
                <a:solidFill>
                  <a:schemeClr val="tx2"/>
                </a:solidFill>
              </a:rPr>
              <a:t>电感元件</a:t>
            </a:r>
          </a:p>
        </p:txBody>
      </p:sp>
      <p:sp>
        <p:nvSpPr>
          <p:cNvPr id="99332" name="Text Box 4"/>
          <p:cNvSpPr txBox="1">
            <a:spLocks noChangeArrowheads="1"/>
          </p:cNvSpPr>
          <p:nvPr/>
        </p:nvSpPr>
        <p:spPr bwMode="auto">
          <a:xfrm>
            <a:off x="375667" y="1321446"/>
            <a:ext cx="3279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1. </a:t>
            </a:r>
            <a:r>
              <a:rPr kumimoji="1" lang="zh-CN" altLang="en-US" sz="2000" b="1">
                <a:solidFill>
                  <a:schemeClr val="tx2"/>
                </a:solidFill>
                <a:latin typeface="Times New Roman" pitchFamily="18" charset="0"/>
                <a:cs typeface="Times New Roman" pitchFamily="18" charset="0"/>
              </a:rPr>
              <a:t>电路符号及其基本特性：</a:t>
            </a:r>
          </a:p>
        </p:txBody>
      </p:sp>
      <p:sp>
        <p:nvSpPr>
          <p:cNvPr id="99333" name="Text Box 5"/>
          <p:cNvSpPr txBox="1">
            <a:spLocks noChangeArrowheads="1"/>
          </p:cNvSpPr>
          <p:nvPr/>
        </p:nvSpPr>
        <p:spPr bwMode="auto">
          <a:xfrm>
            <a:off x="4444429" y="1038871"/>
            <a:ext cx="1731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2. </a:t>
            </a:r>
            <a:r>
              <a:rPr kumimoji="1" lang="zh-CN" altLang="en-US" sz="2000" b="1">
                <a:solidFill>
                  <a:schemeClr val="tx2"/>
                </a:solidFill>
                <a:latin typeface="Times New Roman" pitchFamily="18" charset="0"/>
                <a:cs typeface="Times New Roman" pitchFamily="18" charset="0"/>
              </a:rPr>
              <a:t>时域特性：</a:t>
            </a:r>
          </a:p>
        </p:txBody>
      </p:sp>
      <p:sp>
        <p:nvSpPr>
          <p:cNvPr id="99334" name="Text Box 6"/>
          <p:cNvSpPr txBox="1">
            <a:spLocks noChangeArrowheads="1"/>
          </p:cNvSpPr>
          <p:nvPr/>
        </p:nvSpPr>
        <p:spPr bwMode="auto">
          <a:xfrm>
            <a:off x="4444429" y="1577033"/>
            <a:ext cx="3279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3. </a:t>
            </a:r>
            <a:r>
              <a:rPr kumimoji="1" lang="zh-CN" altLang="en-US" sz="2000" b="1">
                <a:solidFill>
                  <a:schemeClr val="tx2"/>
                </a:solidFill>
                <a:latin typeface="Times New Roman" pitchFamily="18" charset="0"/>
                <a:cs typeface="Times New Roman" pitchFamily="18" charset="0"/>
              </a:rPr>
              <a:t>正弦稳态下的电压电流：</a:t>
            </a:r>
          </a:p>
        </p:txBody>
      </p:sp>
      <p:graphicFrame>
        <p:nvGraphicFramePr>
          <p:cNvPr id="99335" name="Object 2"/>
          <p:cNvGraphicFramePr>
            <a:graphicFrameLocks noChangeAspect="1"/>
          </p:cNvGraphicFramePr>
          <p:nvPr>
            <p:extLst>
              <p:ext uri="{D42A27DB-BD31-4B8C-83A1-F6EECF244321}">
                <p14:modId xmlns:p14="http://schemas.microsoft.com/office/powerpoint/2010/main" val="1147633234"/>
              </p:ext>
            </p:extLst>
          </p:nvPr>
        </p:nvGraphicFramePr>
        <p:xfrm>
          <a:off x="6541517" y="891233"/>
          <a:ext cx="2314575" cy="708025"/>
        </p:xfrm>
        <a:graphic>
          <a:graphicData uri="http://schemas.openxmlformats.org/presentationml/2006/ole">
            <mc:AlternateContent xmlns:mc="http://schemas.openxmlformats.org/markup-compatibility/2006">
              <mc:Choice xmlns:v="urn:schemas-microsoft-com:vml" Requires="v">
                <p:oleObj spid="_x0000_s11658" name="Equation" r:id="rId3" imgW="1703520" imgH="507600" progId="">
                  <p:embed/>
                </p:oleObj>
              </mc:Choice>
              <mc:Fallback>
                <p:oleObj name="Equation" r:id="rId3" imgW="1703520" imgH="507600" progId="">
                  <p:embed/>
                  <p:pic>
                    <p:nvPicPr>
                      <p:cNvPr id="0" name="Picture 3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1517" y="891233"/>
                        <a:ext cx="2314575" cy="70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36" name="Text Box 8"/>
          <p:cNvSpPr txBox="1">
            <a:spLocks noChangeArrowheads="1"/>
          </p:cNvSpPr>
          <p:nvPr/>
        </p:nvSpPr>
        <p:spPr bwMode="auto">
          <a:xfrm>
            <a:off x="4685729" y="2051696"/>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设</a:t>
            </a:r>
          </a:p>
        </p:txBody>
      </p:sp>
      <p:graphicFrame>
        <p:nvGraphicFramePr>
          <p:cNvPr id="99337" name="Object 3"/>
          <p:cNvGraphicFramePr>
            <a:graphicFrameLocks noChangeAspect="1"/>
          </p:cNvGraphicFramePr>
          <p:nvPr>
            <p:extLst>
              <p:ext uri="{D42A27DB-BD31-4B8C-83A1-F6EECF244321}">
                <p14:modId xmlns:p14="http://schemas.microsoft.com/office/powerpoint/2010/main" val="3192321027"/>
              </p:ext>
            </p:extLst>
          </p:nvPr>
        </p:nvGraphicFramePr>
        <p:xfrm>
          <a:off x="5398517" y="2470796"/>
          <a:ext cx="3657600" cy="2147887"/>
        </p:xfrm>
        <a:graphic>
          <a:graphicData uri="http://schemas.openxmlformats.org/presentationml/2006/ole">
            <mc:AlternateContent xmlns:mc="http://schemas.openxmlformats.org/markup-compatibility/2006">
              <mc:Choice xmlns:v="urn:schemas-microsoft-com:vml" Requires="v">
                <p:oleObj spid="_x0000_s11659" name="Equation" r:id="rId5" imgW="2682360" imgH="1573560" progId="">
                  <p:embed/>
                </p:oleObj>
              </mc:Choice>
              <mc:Fallback>
                <p:oleObj name="Equation" r:id="rId5" imgW="2682360" imgH="1573560" progId="">
                  <p:embed/>
                  <p:pic>
                    <p:nvPicPr>
                      <p:cNvPr id="0" name="Picture 3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8517" y="2470796"/>
                        <a:ext cx="3657600" cy="2147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38" name="Object 4"/>
          <p:cNvGraphicFramePr>
            <a:graphicFrameLocks noChangeAspect="1"/>
          </p:cNvGraphicFramePr>
          <p:nvPr>
            <p:extLst>
              <p:ext uri="{D42A27DB-BD31-4B8C-83A1-F6EECF244321}">
                <p14:modId xmlns:p14="http://schemas.microsoft.com/office/powerpoint/2010/main" val="2509647828"/>
              </p:ext>
            </p:extLst>
          </p:nvPr>
        </p:nvGraphicFramePr>
        <p:xfrm>
          <a:off x="5477892" y="2105671"/>
          <a:ext cx="2606675" cy="455612"/>
        </p:xfrm>
        <a:graphic>
          <a:graphicData uri="http://schemas.openxmlformats.org/presentationml/2006/ole">
            <mc:AlternateContent xmlns:mc="http://schemas.openxmlformats.org/markup-compatibility/2006">
              <mc:Choice xmlns:v="urn:schemas-microsoft-com:vml" Requires="v">
                <p:oleObj spid="_x0000_s11660" name="Equation" r:id="rId7" imgW="1919520" imgH="330120" progId="">
                  <p:embed/>
                </p:oleObj>
              </mc:Choice>
              <mc:Fallback>
                <p:oleObj name="Equation" r:id="rId7" imgW="1919520" imgH="330120" progId="">
                  <p:embed/>
                  <p:pic>
                    <p:nvPicPr>
                      <p:cNvPr id="0" name="Picture 3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7892" y="2105671"/>
                        <a:ext cx="2606675"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39" name="Text Box 11"/>
          <p:cNvSpPr txBox="1">
            <a:spLocks noChangeArrowheads="1"/>
          </p:cNvSpPr>
          <p:nvPr/>
        </p:nvSpPr>
        <p:spPr bwMode="auto">
          <a:xfrm>
            <a:off x="4839717" y="4585346"/>
            <a:ext cx="4191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根据时域特性</a:t>
            </a:r>
            <a:r>
              <a:rPr kumimoji="1" lang="zh-CN" altLang="en-US" sz="2000" b="1" i="1">
                <a:solidFill>
                  <a:schemeClr val="tx2"/>
                </a:solidFill>
                <a:latin typeface="Times New Roman" pitchFamily="18" charset="0"/>
                <a:cs typeface="Times New Roman" pitchFamily="18" charset="0"/>
              </a:rPr>
              <a:t>，</a:t>
            </a:r>
            <a:r>
              <a:rPr kumimoji="1" lang="en-US" altLang="zh-CN" sz="2000" b="1" i="1">
                <a:solidFill>
                  <a:schemeClr val="tx2"/>
                </a:solidFill>
                <a:latin typeface="Times New Roman" pitchFamily="18" charset="0"/>
                <a:cs typeface="Times New Roman" pitchFamily="18" charset="0"/>
              </a:rPr>
              <a:t>u</a:t>
            </a:r>
            <a:r>
              <a:rPr kumimoji="1" lang="en-US" altLang="zh-CN" sz="2000" b="1">
                <a:solidFill>
                  <a:schemeClr val="tx2"/>
                </a:solidFill>
                <a:latin typeface="Times New Roman" pitchFamily="18" charset="0"/>
                <a:cs typeface="Times New Roman" pitchFamily="18" charset="0"/>
              </a:rPr>
              <a:t>(</a:t>
            </a:r>
            <a:r>
              <a:rPr kumimoji="1" lang="en-US" altLang="zh-CN" sz="2000" b="1" i="1">
                <a:solidFill>
                  <a:schemeClr val="tx2"/>
                </a:solidFill>
                <a:latin typeface="Times New Roman" pitchFamily="18" charset="0"/>
                <a:cs typeface="Times New Roman" pitchFamily="18" charset="0"/>
              </a:rPr>
              <a:t>t</a:t>
            </a:r>
            <a:r>
              <a:rPr kumimoji="1" lang="en-US" altLang="zh-CN" sz="2000" b="1">
                <a:solidFill>
                  <a:schemeClr val="tx2"/>
                </a:solidFill>
                <a:latin typeface="Times New Roman" pitchFamily="18" charset="0"/>
                <a:cs typeface="Times New Roman" pitchFamily="18" charset="0"/>
              </a:rPr>
              <a:t>)</a:t>
            </a:r>
            <a:r>
              <a:rPr kumimoji="1" lang="zh-CN" altLang="zh-CN" sz="2000" b="1">
                <a:solidFill>
                  <a:schemeClr val="tx2"/>
                </a:solidFill>
                <a:latin typeface="Times New Roman" pitchFamily="18" charset="0"/>
                <a:cs typeface="Times New Roman" pitchFamily="18" charset="0"/>
              </a:rPr>
              <a:t>和</a:t>
            </a:r>
            <a:r>
              <a:rPr kumimoji="1" lang="en-US" altLang="zh-CN" sz="2000" b="1" i="1">
                <a:solidFill>
                  <a:schemeClr val="tx2"/>
                </a:solidFill>
                <a:latin typeface="Times New Roman" pitchFamily="18" charset="0"/>
                <a:cs typeface="Times New Roman" pitchFamily="18" charset="0"/>
              </a:rPr>
              <a:t>i</a:t>
            </a:r>
            <a:r>
              <a:rPr kumimoji="1" lang="en-US" altLang="zh-CN" sz="2000" b="1">
                <a:solidFill>
                  <a:schemeClr val="tx2"/>
                </a:solidFill>
                <a:latin typeface="Times New Roman" pitchFamily="18" charset="0"/>
                <a:cs typeface="Times New Roman" pitchFamily="18" charset="0"/>
              </a:rPr>
              <a:t>(</a:t>
            </a:r>
            <a:r>
              <a:rPr kumimoji="1" lang="en-US" altLang="zh-CN" sz="2000" b="1" i="1">
                <a:solidFill>
                  <a:schemeClr val="tx2"/>
                </a:solidFill>
                <a:latin typeface="Times New Roman" pitchFamily="18" charset="0"/>
                <a:cs typeface="Times New Roman" pitchFamily="18" charset="0"/>
              </a:rPr>
              <a:t>t</a:t>
            </a:r>
            <a:r>
              <a:rPr kumimoji="1" lang="en-US" altLang="zh-CN" sz="2000" b="1">
                <a:solidFill>
                  <a:schemeClr val="tx2"/>
                </a:solidFill>
                <a:latin typeface="Times New Roman" pitchFamily="18" charset="0"/>
                <a:cs typeface="Times New Roman" pitchFamily="18" charset="0"/>
              </a:rPr>
              <a:t>)</a:t>
            </a:r>
            <a:r>
              <a:rPr kumimoji="1" lang="zh-CN" altLang="zh-CN" sz="2000" b="1">
                <a:solidFill>
                  <a:schemeClr val="tx2"/>
                </a:solidFill>
                <a:latin typeface="Times New Roman" pitchFamily="18" charset="0"/>
                <a:cs typeface="Times New Roman" pitchFamily="18" charset="0"/>
              </a:rPr>
              <a:t>满足</a:t>
            </a:r>
            <a:endParaRPr kumimoji="1" lang="zh-CN" altLang="en-US" sz="2000" b="1">
              <a:solidFill>
                <a:schemeClr val="tx2"/>
              </a:solidFill>
              <a:latin typeface="Times New Roman" pitchFamily="18" charset="0"/>
              <a:cs typeface="Times New Roman" pitchFamily="18" charset="0"/>
            </a:endParaRPr>
          </a:p>
        </p:txBody>
      </p:sp>
      <p:sp>
        <p:nvSpPr>
          <p:cNvPr id="99340" name="Text Box 12"/>
          <p:cNvSpPr txBox="1">
            <a:spLocks noChangeArrowheads="1"/>
          </p:cNvSpPr>
          <p:nvPr/>
        </p:nvSpPr>
        <p:spPr bwMode="auto">
          <a:xfrm>
            <a:off x="4555554" y="4985396"/>
            <a:ext cx="160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a:t>
            </a:r>
            <a:r>
              <a:rPr kumimoji="1" lang="en-US" altLang="zh-CN" sz="2000" b="1">
                <a:solidFill>
                  <a:schemeClr val="tx2"/>
                </a:solidFill>
                <a:latin typeface="Times New Roman" pitchFamily="18" charset="0"/>
                <a:cs typeface="Times New Roman" pitchFamily="18" charset="0"/>
              </a:rPr>
              <a:t>1</a:t>
            </a:r>
            <a:r>
              <a:rPr kumimoji="1" lang="zh-CN" altLang="en-US" sz="2000" b="1">
                <a:solidFill>
                  <a:schemeClr val="tx2"/>
                </a:solidFill>
                <a:latin typeface="Times New Roman" pitchFamily="18" charset="0"/>
                <a:cs typeface="Times New Roman" pitchFamily="18" charset="0"/>
              </a:rPr>
              <a:t>）同频率</a:t>
            </a:r>
          </a:p>
        </p:txBody>
      </p:sp>
      <p:sp>
        <p:nvSpPr>
          <p:cNvPr id="99341" name="Text Box 13"/>
          <p:cNvSpPr txBox="1">
            <a:spLocks noChangeArrowheads="1"/>
          </p:cNvSpPr>
          <p:nvPr/>
        </p:nvSpPr>
        <p:spPr bwMode="auto">
          <a:xfrm>
            <a:off x="4555554" y="5420371"/>
            <a:ext cx="4552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a:t>
            </a:r>
            <a:r>
              <a:rPr kumimoji="1" lang="en-US" altLang="zh-CN" sz="2000" b="1">
                <a:solidFill>
                  <a:schemeClr val="tx2"/>
                </a:solidFill>
                <a:latin typeface="Times New Roman" pitchFamily="18" charset="0"/>
                <a:cs typeface="Times New Roman" pitchFamily="18" charset="0"/>
              </a:rPr>
              <a:t>2</a:t>
            </a:r>
            <a:r>
              <a:rPr kumimoji="1" lang="zh-CN" altLang="en-US" sz="2000" b="1">
                <a:solidFill>
                  <a:schemeClr val="tx2"/>
                </a:solidFill>
                <a:latin typeface="Times New Roman" pitchFamily="18" charset="0"/>
                <a:cs typeface="Times New Roman" pitchFamily="18" charset="0"/>
              </a:rPr>
              <a:t>）电压超前电流：</a:t>
            </a:r>
            <a:r>
              <a:rPr kumimoji="1" lang="zh-CN" altLang="en-US" sz="2000" b="1" i="1">
                <a:solidFill>
                  <a:schemeClr val="tx2"/>
                </a:solidFill>
                <a:latin typeface="Times New Roman" pitchFamily="18" charset="0"/>
                <a:cs typeface="Times New Roman" pitchFamily="18" charset="0"/>
                <a:sym typeface="Symbol" pitchFamily="18" charset="2"/>
              </a:rPr>
              <a:t></a:t>
            </a:r>
            <a:r>
              <a:rPr kumimoji="1" lang="en-US" altLang="zh-CN" sz="2000" b="1" i="1" baseline="-25000">
                <a:solidFill>
                  <a:schemeClr val="tx2"/>
                </a:solidFill>
                <a:latin typeface="Times New Roman" pitchFamily="18" charset="0"/>
                <a:cs typeface="Times New Roman" pitchFamily="18" charset="0"/>
                <a:sym typeface="Symbol" pitchFamily="18" charset="2"/>
              </a:rPr>
              <a:t>u</a:t>
            </a:r>
            <a:r>
              <a:rPr kumimoji="1" lang="en-US" altLang="zh-CN" sz="2000" b="1">
                <a:solidFill>
                  <a:schemeClr val="tx2"/>
                </a:solidFill>
                <a:latin typeface="Times New Roman" pitchFamily="18" charset="0"/>
                <a:cs typeface="Times New Roman" pitchFamily="18" charset="0"/>
                <a:sym typeface="Symbol" pitchFamily="18" charset="2"/>
              </a:rPr>
              <a:t>=</a:t>
            </a:r>
            <a:r>
              <a:rPr kumimoji="1" lang="en-US" altLang="zh-CN" sz="2000" b="1" i="1">
                <a:solidFill>
                  <a:schemeClr val="tx2"/>
                </a:solidFill>
                <a:latin typeface="Times New Roman" pitchFamily="18" charset="0"/>
                <a:cs typeface="Times New Roman" pitchFamily="18" charset="0"/>
                <a:sym typeface="Symbol" pitchFamily="18" charset="2"/>
              </a:rPr>
              <a:t></a:t>
            </a:r>
            <a:r>
              <a:rPr kumimoji="1" lang="en-US" altLang="zh-CN" sz="2000" b="1" i="1" baseline="-25000">
                <a:solidFill>
                  <a:schemeClr val="tx2"/>
                </a:solidFill>
                <a:latin typeface="Times New Roman" pitchFamily="18" charset="0"/>
                <a:cs typeface="Times New Roman" pitchFamily="18" charset="0"/>
                <a:sym typeface="Symbol" pitchFamily="18" charset="2"/>
              </a:rPr>
              <a:t>i</a:t>
            </a:r>
            <a:r>
              <a:rPr kumimoji="1" lang="en-US" altLang="zh-CN" sz="2000" b="1">
                <a:solidFill>
                  <a:schemeClr val="tx2"/>
                </a:solidFill>
                <a:latin typeface="Times New Roman" pitchFamily="18" charset="0"/>
                <a:cs typeface="Times New Roman" pitchFamily="18" charset="0"/>
                <a:sym typeface="Symbol" pitchFamily="18" charset="2"/>
              </a:rPr>
              <a:t>+</a:t>
            </a:r>
            <a:r>
              <a:rPr kumimoji="1" lang="en-US" altLang="zh-CN" sz="2000" b="1">
                <a:solidFill>
                  <a:schemeClr val="tx2"/>
                </a:solidFill>
                <a:latin typeface="Times New Roman" pitchFamily="18" charset="0"/>
                <a:cs typeface="Times New Roman" pitchFamily="18" charset="0"/>
              </a:rPr>
              <a:t>90º</a:t>
            </a:r>
          </a:p>
        </p:txBody>
      </p:sp>
      <p:sp>
        <p:nvSpPr>
          <p:cNvPr id="99342" name="Text Box 14"/>
          <p:cNvSpPr txBox="1">
            <a:spLocks noChangeArrowheads="1"/>
          </p:cNvSpPr>
          <p:nvPr/>
        </p:nvSpPr>
        <p:spPr bwMode="auto">
          <a:xfrm>
            <a:off x="4555554" y="5855346"/>
            <a:ext cx="1582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a:t>
            </a:r>
            <a:r>
              <a:rPr kumimoji="1" lang="en-US" altLang="zh-CN" sz="2000" b="1">
                <a:solidFill>
                  <a:schemeClr val="tx2"/>
                </a:solidFill>
                <a:latin typeface="Times New Roman" pitchFamily="18" charset="0"/>
                <a:cs typeface="Times New Roman" pitchFamily="18" charset="0"/>
              </a:rPr>
              <a:t>3</a:t>
            </a:r>
            <a:r>
              <a:rPr kumimoji="1" lang="zh-CN" altLang="en-US" sz="2000" b="1">
                <a:solidFill>
                  <a:schemeClr val="tx2"/>
                </a:solidFill>
                <a:latin typeface="Times New Roman" pitchFamily="18" charset="0"/>
                <a:cs typeface="Times New Roman" pitchFamily="18" charset="0"/>
              </a:rPr>
              <a:t>）</a:t>
            </a:r>
            <a:r>
              <a:rPr kumimoji="1" lang="en-US" altLang="zh-CN" sz="2000" b="1" i="1">
                <a:solidFill>
                  <a:schemeClr val="tx2"/>
                </a:solidFill>
                <a:latin typeface="Times New Roman" pitchFamily="18" charset="0"/>
                <a:cs typeface="Times New Roman" pitchFamily="18" charset="0"/>
              </a:rPr>
              <a:t>U=</a:t>
            </a:r>
            <a:r>
              <a:rPr kumimoji="1" lang="en-US" altLang="zh-CN" sz="2000" b="1" i="1">
                <a:solidFill>
                  <a:schemeClr val="tx2"/>
                </a:solidFill>
                <a:latin typeface="Times New Roman" pitchFamily="18" charset="0"/>
                <a:cs typeface="Times New Roman" pitchFamily="18" charset="0"/>
                <a:sym typeface="Symbol" pitchFamily="18" charset="2"/>
              </a:rPr>
              <a:t></a:t>
            </a:r>
            <a:r>
              <a:rPr kumimoji="1" lang="en-US" altLang="zh-CN" sz="2000" b="1" i="1">
                <a:solidFill>
                  <a:schemeClr val="tx2"/>
                </a:solidFill>
                <a:latin typeface="Times New Roman" pitchFamily="18" charset="0"/>
                <a:cs typeface="Times New Roman" pitchFamily="18" charset="0"/>
              </a:rPr>
              <a:t>LI</a:t>
            </a:r>
            <a:endParaRPr kumimoji="1" lang="en-US" altLang="zh-CN" sz="2000" b="1">
              <a:solidFill>
                <a:schemeClr val="tx2"/>
              </a:solidFill>
              <a:latin typeface="Times New Roman" pitchFamily="18" charset="0"/>
              <a:cs typeface="Times New Roman" pitchFamily="18" charset="0"/>
            </a:endParaRPr>
          </a:p>
        </p:txBody>
      </p:sp>
      <p:sp>
        <p:nvSpPr>
          <p:cNvPr id="99343" name="Text Box 15"/>
          <p:cNvSpPr txBox="1">
            <a:spLocks noChangeArrowheads="1"/>
          </p:cNvSpPr>
          <p:nvPr/>
        </p:nvSpPr>
        <p:spPr bwMode="auto">
          <a:xfrm>
            <a:off x="375667" y="3320108"/>
            <a:ext cx="3279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4. </a:t>
            </a:r>
            <a:r>
              <a:rPr kumimoji="1" lang="zh-CN" altLang="en-US" sz="2000" b="1">
                <a:solidFill>
                  <a:schemeClr val="tx2"/>
                </a:solidFill>
                <a:latin typeface="Times New Roman" pitchFamily="18" charset="0"/>
                <a:cs typeface="Times New Roman" pitchFamily="18" charset="0"/>
              </a:rPr>
              <a:t>相量域模型及其特性描述</a:t>
            </a:r>
          </a:p>
        </p:txBody>
      </p:sp>
      <p:graphicFrame>
        <p:nvGraphicFramePr>
          <p:cNvPr id="99344" name="Object 5"/>
          <p:cNvGraphicFramePr>
            <a:graphicFrameLocks noChangeAspect="1"/>
          </p:cNvGraphicFramePr>
          <p:nvPr>
            <p:extLst>
              <p:ext uri="{D42A27DB-BD31-4B8C-83A1-F6EECF244321}">
                <p14:modId xmlns:p14="http://schemas.microsoft.com/office/powerpoint/2010/main" val="579934458"/>
              </p:ext>
            </p:extLst>
          </p:nvPr>
        </p:nvGraphicFramePr>
        <p:xfrm>
          <a:off x="2509267" y="3840808"/>
          <a:ext cx="1295400" cy="1233488"/>
        </p:xfrm>
        <a:graphic>
          <a:graphicData uri="http://schemas.openxmlformats.org/presentationml/2006/ole">
            <mc:AlternateContent xmlns:mc="http://schemas.openxmlformats.org/markup-compatibility/2006">
              <mc:Choice xmlns:v="urn:schemas-microsoft-com:vml" Requires="v">
                <p:oleObj spid="_x0000_s11661" name="Equation" r:id="rId9" imgW="953280" imgH="901080" progId="">
                  <p:embed/>
                </p:oleObj>
              </mc:Choice>
              <mc:Fallback>
                <p:oleObj name="Equation" r:id="rId9" imgW="953280" imgH="901080" progId="">
                  <p:embed/>
                  <p:pic>
                    <p:nvPicPr>
                      <p:cNvPr id="0" name="Picture 3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9267" y="3840808"/>
                        <a:ext cx="1295400" cy="1233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45" name="Object 6"/>
          <p:cNvGraphicFramePr>
            <a:graphicFrameLocks noChangeAspect="1"/>
          </p:cNvGraphicFramePr>
          <p:nvPr>
            <p:extLst>
              <p:ext uri="{D42A27DB-BD31-4B8C-83A1-F6EECF244321}">
                <p14:modId xmlns:p14="http://schemas.microsoft.com/office/powerpoint/2010/main" val="3947483870"/>
              </p:ext>
            </p:extLst>
          </p:nvPr>
        </p:nvGraphicFramePr>
        <p:xfrm>
          <a:off x="585217" y="5464821"/>
          <a:ext cx="1555750" cy="752475"/>
        </p:xfrm>
        <a:graphic>
          <a:graphicData uri="http://schemas.openxmlformats.org/presentationml/2006/ole">
            <mc:AlternateContent xmlns:mc="http://schemas.openxmlformats.org/markup-compatibility/2006">
              <mc:Choice xmlns:v="urn:schemas-microsoft-com:vml" Requires="v">
                <p:oleObj spid="_x0000_s11662" name="Equation" r:id="rId11" imgW="1144080" imgH="545760" progId="">
                  <p:embed/>
                </p:oleObj>
              </mc:Choice>
              <mc:Fallback>
                <p:oleObj name="Equation" r:id="rId11" imgW="1144080" imgH="545760" progId="">
                  <p:embed/>
                  <p:pic>
                    <p:nvPicPr>
                      <p:cNvPr id="0" name="Picture 34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5217" y="5464821"/>
                        <a:ext cx="1555750"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46" name="Text Box 18"/>
          <p:cNvSpPr txBox="1">
            <a:spLocks noChangeArrowheads="1"/>
          </p:cNvSpPr>
          <p:nvPr/>
        </p:nvSpPr>
        <p:spPr bwMode="auto">
          <a:xfrm>
            <a:off x="374079" y="5007621"/>
            <a:ext cx="17331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dirty="0" smtClean="0">
                <a:solidFill>
                  <a:schemeClr val="tx2"/>
                </a:solidFill>
                <a:latin typeface="Times New Roman" pitchFamily="18" charset="0"/>
                <a:cs typeface="Times New Roman" pitchFamily="18" charset="0"/>
              </a:rPr>
              <a:t>电感元件</a:t>
            </a:r>
            <a:r>
              <a:rPr kumimoji="1" lang="zh-CN" altLang="en-US" sz="2000" b="1" dirty="0">
                <a:solidFill>
                  <a:schemeClr val="tx2"/>
                </a:solidFill>
                <a:latin typeface="Times New Roman" pitchFamily="18" charset="0"/>
                <a:cs typeface="Times New Roman" pitchFamily="18" charset="0"/>
              </a:rPr>
              <a:t>阻抗</a:t>
            </a:r>
          </a:p>
        </p:txBody>
      </p:sp>
      <p:sp>
        <p:nvSpPr>
          <p:cNvPr id="99365" name="Text Box 37"/>
          <p:cNvSpPr txBox="1">
            <a:spLocks noChangeArrowheads="1"/>
          </p:cNvSpPr>
          <p:nvPr/>
        </p:nvSpPr>
        <p:spPr bwMode="auto">
          <a:xfrm>
            <a:off x="2371154" y="5007621"/>
            <a:ext cx="17331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dirty="0" smtClean="0">
                <a:solidFill>
                  <a:schemeClr val="tx2"/>
                </a:solidFill>
                <a:latin typeface="Times New Roman" pitchFamily="18" charset="0"/>
                <a:cs typeface="Times New Roman" pitchFamily="18" charset="0"/>
              </a:rPr>
              <a:t>电感元件</a:t>
            </a:r>
            <a:r>
              <a:rPr kumimoji="1" lang="zh-CN" altLang="en-US" sz="2000" b="1" dirty="0">
                <a:solidFill>
                  <a:schemeClr val="tx2"/>
                </a:solidFill>
                <a:latin typeface="Times New Roman" pitchFamily="18" charset="0"/>
                <a:cs typeface="Times New Roman" pitchFamily="18" charset="0"/>
              </a:rPr>
              <a:t>导纳</a:t>
            </a:r>
          </a:p>
        </p:txBody>
      </p:sp>
      <p:graphicFrame>
        <p:nvGraphicFramePr>
          <p:cNvPr id="99366" name="Object 7"/>
          <p:cNvGraphicFramePr>
            <a:graphicFrameLocks noChangeAspect="1"/>
          </p:cNvGraphicFramePr>
          <p:nvPr>
            <p:extLst>
              <p:ext uri="{D42A27DB-BD31-4B8C-83A1-F6EECF244321}">
                <p14:modId xmlns:p14="http://schemas.microsoft.com/office/powerpoint/2010/main" val="941344507"/>
              </p:ext>
            </p:extLst>
          </p:nvPr>
        </p:nvGraphicFramePr>
        <p:xfrm>
          <a:off x="2466404" y="5431483"/>
          <a:ext cx="2065338" cy="796925"/>
        </p:xfrm>
        <a:graphic>
          <a:graphicData uri="http://schemas.openxmlformats.org/presentationml/2006/ole">
            <mc:AlternateContent xmlns:mc="http://schemas.openxmlformats.org/markup-compatibility/2006">
              <mc:Choice xmlns:v="urn:schemas-microsoft-com:vml" Requires="v">
                <p:oleObj spid="_x0000_s11663" name="Equation" r:id="rId13" imgW="1525680" imgH="583920" progId="">
                  <p:embed/>
                </p:oleObj>
              </mc:Choice>
              <mc:Fallback>
                <p:oleObj name="Equation" r:id="rId13" imgW="1525680" imgH="583920" progId="">
                  <p:embed/>
                  <p:pic>
                    <p:nvPicPr>
                      <p:cNvPr id="0" name="Picture 34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66404" y="5431483"/>
                        <a:ext cx="2065338"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79" name="Text Box 51"/>
          <p:cNvSpPr txBox="1">
            <a:spLocks noChangeArrowheads="1"/>
          </p:cNvSpPr>
          <p:nvPr/>
        </p:nvSpPr>
        <p:spPr bwMode="auto">
          <a:xfrm>
            <a:off x="4704779" y="2581921"/>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latin typeface="Times New Roman" pitchFamily="18" charset="0"/>
                <a:cs typeface="Times New Roman" pitchFamily="18" charset="0"/>
              </a:rPr>
              <a:t>则</a:t>
            </a:r>
          </a:p>
        </p:txBody>
      </p:sp>
      <p:grpSp>
        <p:nvGrpSpPr>
          <p:cNvPr id="2" name="Group 75"/>
          <p:cNvGrpSpPr>
            <a:grpSpLocks/>
          </p:cNvGrpSpPr>
          <p:nvPr/>
        </p:nvGrpSpPr>
        <p:grpSpPr bwMode="auto">
          <a:xfrm>
            <a:off x="2048892" y="1867546"/>
            <a:ext cx="2220912" cy="1447800"/>
            <a:chOff x="1200" y="1008"/>
            <a:chExt cx="1399" cy="912"/>
          </a:xfrm>
        </p:grpSpPr>
        <p:sp>
          <p:nvSpPr>
            <p:cNvPr id="11318" name="Line 76"/>
            <p:cNvSpPr>
              <a:spLocks noChangeShapeType="1"/>
            </p:cNvSpPr>
            <p:nvPr/>
          </p:nvSpPr>
          <p:spPr bwMode="auto">
            <a:xfrm>
              <a:off x="1200" y="1584"/>
              <a:ext cx="1296"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19" name="Line 77"/>
            <p:cNvSpPr>
              <a:spLocks noChangeShapeType="1"/>
            </p:cNvSpPr>
            <p:nvPr/>
          </p:nvSpPr>
          <p:spPr bwMode="auto">
            <a:xfrm flipV="1">
              <a:off x="1632" y="1008"/>
              <a:ext cx="0" cy="912"/>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20" name="Text Box 78"/>
            <p:cNvSpPr txBox="1">
              <a:spLocks noChangeArrowheads="1"/>
            </p:cNvSpPr>
            <p:nvPr/>
          </p:nvSpPr>
          <p:spPr bwMode="auto">
            <a:xfrm>
              <a:off x="1622" y="1545"/>
              <a:ext cx="1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0</a:t>
              </a:r>
            </a:p>
          </p:txBody>
        </p:sp>
        <p:sp>
          <p:nvSpPr>
            <p:cNvPr id="11321" name="Text Box 79"/>
            <p:cNvSpPr txBox="1">
              <a:spLocks noChangeArrowheads="1"/>
            </p:cNvSpPr>
            <p:nvPr/>
          </p:nvSpPr>
          <p:spPr bwMode="auto">
            <a:xfrm>
              <a:off x="2438" y="1593"/>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en-US" sz="2000" b="1" i="1">
                  <a:solidFill>
                    <a:schemeClr val="tx2"/>
                  </a:solidFill>
                  <a:latin typeface="Times New Roman" pitchFamily="18" charset="0"/>
                  <a:cs typeface="Times New Roman" pitchFamily="18" charset="0"/>
                </a:rPr>
                <a:t>i</a:t>
              </a:r>
              <a:endParaRPr kumimoji="1" lang="en-US" altLang="zh-CN" sz="2000" b="1">
                <a:solidFill>
                  <a:schemeClr val="tx2"/>
                </a:solidFill>
                <a:latin typeface="Times New Roman" pitchFamily="18" charset="0"/>
                <a:cs typeface="Times New Roman" pitchFamily="18" charset="0"/>
              </a:endParaRPr>
            </a:p>
          </p:txBody>
        </p:sp>
      </p:grpSp>
      <p:sp>
        <p:nvSpPr>
          <p:cNvPr id="99408" name="Line 80"/>
          <p:cNvSpPr>
            <a:spLocks noChangeShapeType="1"/>
          </p:cNvSpPr>
          <p:nvPr/>
        </p:nvSpPr>
        <p:spPr bwMode="auto">
          <a:xfrm flipV="1">
            <a:off x="2125092" y="1959621"/>
            <a:ext cx="1905000" cy="121920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409" name="Text Box 81"/>
          <p:cNvSpPr txBox="1">
            <a:spLocks noChangeArrowheads="1"/>
          </p:cNvSpPr>
          <p:nvPr/>
        </p:nvSpPr>
        <p:spPr bwMode="auto">
          <a:xfrm>
            <a:off x="2963292" y="2893071"/>
            <a:ext cx="949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zh-CN" sz="2000" b="1" i="1">
                <a:solidFill>
                  <a:schemeClr val="tx2"/>
                </a:solidFill>
                <a:latin typeface="Times New Roman" pitchFamily="18" charset="0"/>
                <a:cs typeface="Times New Roman" pitchFamily="18" charset="0"/>
                <a:sym typeface="Symbol" pitchFamily="18" charset="2"/>
              </a:rPr>
              <a:t></a:t>
            </a:r>
            <a:r>
              <a:rPr kumimoji="1" lang="zh-CN" altLang="zh-CN" sz="2000" b="1">
                <a:solidFill>
                  <a:schemeClr val="tx2"/>
                </a:solidFill>
                <a:latin typeface="Times New Roman" pitchFamily="18" charset="0"/>
                <a:cs typeface="Times New Roman" pitchFamily="18" charset="0"/>
              </a:rPr>
              <a:t> = </a:t>
            </a:r>
            <a:r>
              <a:rPr kumimoji="1" lang="en-US" altLang="zh-CN" sz="2000" b="1" i="1">
                <a:solidFill>
                  <a:schemeClr val="tx2"/>
                </a:solidFill>
                <a:latin typeface="Times New Roman" pitchFamily="18" charset="0"/>
                <a:cs typeface="Times New Roman" pitchFamily="18" charset="0"/>
              </a:rPr>
              <a:t>L</a:t>
            </a:r>
            <a:r>
              <a:rPr kumimoji="1" lang="en-US" altLang="zh-CN" sz="2000" b="1">
                <a:solidFill>
                  <a:schemeClr val="tx2"/>
                </a:solidFill>
                <a:latin typeface="Times New Roman" pitchFamily="18" charset="0"/>
                <a:cs typeface="Times New Roman" pitchFamily="18" charset="0"/>
              </a:rPr>
              <a:t> </a:t>
            </a:r>
            <a:r>
              <a:rPr kumimoji="1" lang="en-US" altLang="zh-CN" sz="2000" b="1" i="1">
                <a:solidFill>
                  <a:schemeClr val="tx2"/>
                </a:solidFill>
                <a:latin typeface="Times New Roman" pitchFamily="18" charset="0"/>
                <a:cs typeface="Times New Roman" pitchFamily="18" charset="0"/>
              </a:rPr>
              <a:t>i</a:t>
            </a:r>
            <a:endParaRPr kumimoji="1" lang="en-US" altLang="zh-CN" sz="2000" b="1">
              <a:solidFill>
                <a:schemeClr val="tx2"/>
              </a:solidFill>
              <a:latin typeface="Times New Roman" pitchFamily="18" charset="0"/>
              <a:cs typeface="Times New Roman" pitchFamily="18" charset="0"/>
            </a:endParaRPr>
          </a:p>
        </p:txBody>
      </p:sp>
      <p:sp>
        <p:nvSpPr>
          <p:cNvPr id="99410" name="Text Box 82"/>
          <p:cNvSpPr txBox="1">
            <a:spLocks noChangeArrowheads="1"/>
          </p:cNvSpPr>
          <p:nvPr/>
        </p:nvSpPr>
        <p:spPr bwMode="auto">
          <a:xfrm>
            <a:off x="2782317" y="1772296"/>
            <a:ext cx="358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zh-CN" sz="2000" b="1" i="1">
                <a:solidFill>
                  <a:schemeClr val="tx2"/>
                </a:solidFill>
                <a:latin typeface="Times New Roman" pitchFamily="18" charset="0"/>
                <a:cs typeface="Times New Roman" pitchFamily="18" charset="0"/>
                <a:sym typeface="Symbol" pitchFamily="18" charset="2"/>
              </a:rPr>
              <a:t></a:t>
            </a:r>
            <a:endParaRPr kumimoji="1" lang="zh-CN" altLang="zh-CN" sz="2000" b="1">
              <a:solidFill>
                <a:schemeClr val="tx2"/>
              </a:solidFill>
              <a:latin typeface="Times New Roman" pitchFamily="18" charset="0"/>
              <a:cs typeface="Times New Roman" pitchFamily="18" charset="0"/>
            </a:endParaRPr>
          </a:p>
        </p:txBody>
      </p:sp>
      <p:grpSp>
        <p:nvGrpSpPr>
          <p:cNvPr id="3" name="Group 99"/>
          <p:cNvGrpSpPr>
            <a:grpSpLocks/>
          </p:cNvGrpSpPr>
          <p:nvPr/>
        </p:nvGrpSpPr>
        <p:grpSpPr bwMode="auto">
          <a:xfrm>
            <a:off x="777304" y="1875483"/>
            <a:ext cx="1425575" cy="1208088"/>
            <a:chOff x="512" y="1344"/>
            <a:chExt cx="898" cy="761"/>
          </a:xfrm>
        </p:grpSpPr>
        <p:sp>
          <p:nvSpPr>
            <p:cNvPr id="11305" name="Freeform 67"/>
            <p:cNvSpPr>
              <a:spLocks/>
            </p:cNvSpPr>
            <p:nvPr/>
          </p:nvSpPr>
          <p:spPr bwMode="auto">
            <a:xfrm>
              <a:off x="673" y="1383"/>
              <a:ext cx="432" cy="218"/>
            </a:xfrm>
            <a:custGeom>
              <a:avLst/>
              <a:gdLst>
                <a:gd name="T0" fmla="*/ 432 w 432"/>
                <a:gd name="T1" fmla="*/ 363 h 192"/>
                <a:gd name="T2" fmla="*/ 432 w 432"/>
                <a:gd name="T3" fmla="*/ 0 h 192"/>
                <a:gd name="T4" fmla="*/ 0 w 432"/>
                <a:gd name="T5" fmla="*/ 0 h 192"/>
                <a:gd name="T6" fmla="*/ 0 60000 65536"/>
                <a:gd name="T7" fmla="*/ 0 60000 65536"/>
                <a:gd name="T8" fmla="*/ 0 60000 65536"/>
                <a:gd name="T9" fmla="*/ 0 w 432"/>
                <a:gd name="T10" fmla="*/ 0 h 192"/>
                <a:gd name="T11" fmla="*/ 432 w 432"/>
                <a:gd name="T12" fmla="*/ 192 h 192"/>
              </a:gdLst>
              <a:ahLst/>
              <a:cxnLst>
                <a:cxn ang="T6">
                  <a:pos x="T0" y="T1"/>
                </a:cxn>
                <a:cxn ang="T7">
                  <a:pos x="T2" y="T3"/>
                </a:cxn>
                <a:cxn ang="T8">
                  <a:pos x="T4" y="T5"/>
                </a:cxn>
              </a:cxnLst>
              <a:rect l="T9" t="T10" r="T11" b="T12"/>
              <a:pathLst>
                <a:path w="432" h="192">
                  <a:moveTo>
                    <a:pt x="432" y="192"/>
                  </a:moveTo>
                  <a:lnTo>
                    <a:pt x="432" y="0"/>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1306" name="Freeform 68"/>
            <p:cNvSpPr>
              <a:spLocks/>
            </p:cNvSpPr>
            <p:nvPr/>
          </p:nvSpPr>
          <p:spPr bwMode="auto">
            <a:xfrm flipV="1">
              <a:off x="669" y="1841"/>
              <a:ext cx="432" cy="264"/>
            </a:xfrm>
            <a:custGeom>
              <a:avLst/>
              <a:gdLst>
                <a:gd name="T0" fmla="*/ 432 w 432"/>
                <a:gd name="T1" fmla="*/ 943 h 192"/>
                <a:gd name="T2" fmla="*/ 432 w 432"/>
                <a:gd name="T3" fmla="*/ 0 h 192"/>
                <a:gd name="T4" fmla="*/ 0 w 432"/>
                <a:gd name="T5" fmla="*/ 0 h 192"/>
                <a:gd name="T6" fmla="*/ 0 60000 65536"/>
                <a:gd name="T7" fmla="*/ 0 60000 65536"/>
                <a:gd name="T8" fmla="*/ 0 60000 65536"/>
                <a:gd name="T9" fmla="*/ 0 w 432"/>
                <a:gd name="T10" fmla="*/ 0 h 192"/>
                <a:gd name="T11" fmla="*/ 432 w 432"/>
                <a:gd name="T12" fmla="*/ 192 h 192"/>
              </a:gdLst>
              <a:ahLst/>
              <a:cxnLst>
                <a:cxn ang="T6">
                  <a:pos x="T0" y="T1"/>
                </a:cxn>
                <a:cxn ang="T7">
                  <a:pos x="T2" y="T3"/>
                </a:cxn>
                <a:cxn ang="T8">
                  <a:pos x="T4" y="T5"/>
                </a:cxn>
              </a:cxnLst>
              <a:rect l="T9" t="T10" r="T11" b="T12"/>
              <a:pathLst>
                <a:path w="432" h="192">
                  <a:moveTo>
                    <a:pt x="432" y="192"/>
                  </a:moveTo>
                  <a:lnTo>
                    <a:pt x="432" y="0"/>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1307" name="Text Box 69"/>
            <p:cNvSpPr txBox="1">
              <a:spLocks noChangeArrowheads="1"/>
            </p:cNvSpPr>
            <p:nvPr/>
          </p:nvSpPr>
          <p:spPr bwMode="auto">
            <a:xfrm>
              <a:off x="817" y="1584"/>
              <a:ext cx="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L</a:t>
              </a:r>
            </a:p>
          </p:txBody>
        </p:sp>
        <p:sp>
          <p:nvSpPr>
            <p:cNvPr id="11308" name="Text Box 71"/>
            <p:cNvSpPr txBox="1">
              <a:spLocks noChangeArrowheads="1"/>
            </p:cNvSpPr>
            <p:nvPr/>
          </p:nvSpPr>
          <p:spPr bwMode="auto">
            <a:xfrm>
              <a:off x="512" y="1385"/>
              <a:ext cx="208"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a:t>
              </a:r>
            </a:p>
            <a:p>
              <a:pPr eaLnBrk="1" hangingPunct="1"/>
              <a:r>
                <a:rPr kumimoji="1" lang="en-US" altLang="zh-CN" sz="2000" b="1" i="1">
                  <a:solidFill>
                    <a:schemeClr val="tx2"/>
                  </a:solidFill>
                  <a:latin typeface="Times New Roman" pitchFamily="18" charset="0"/>
                  <a:cs typeface="Times New Roman" pitchFamily="18" charset="0"/>
                </a:rPr>
                <a:t>u</a:t>
              </a:r>
            </a:p>
            <a:p>
              <a:pPr eaLnBrk="1" hangingPunct="1"/>
              <a:r>
                <a:rPr kumimoji="1" lang="en-US" altLang="zh-CN" sz="2000" b="1" i="1">
                  <a:solidFill>
                    <a:schemeClr val="tx2"/>
                  </a:solidFill>
                  <a:latin typeface="Times New Roman" pitchFamily="18" charset="0"/>
                  <a:cs typeface="Times New Roman" pitchFamily="18" charset="0"/>
                </a:rPr>
                <a:t>_</a:t>
              </a:r>
            </a:p>
          </p:txBody>
        </p:sp>
        <p:sp>
          <p:nvSpPr>
            <p:cNvPr id="11309" name="Line 72"/>
            <p:cNvSpPr>
              <a:spLocks noChangeShapeType="1"/>
            </p:cNvSpPr>
            <p:nvPr/>
          </p:nvSpPr>
          <p:spPr bwMode="auto">
            <a:xfrm>
              <a:off x="1239" y="1431"/>
              <a:ext cx="0" cy="384"/>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10" name="Text Box 73"/>
            <p:cNvSpPr txBox="1">
              <a:spLocks noChangeArrowheads="1"/>
            </p:cNvSpPr>
            <p:nvPr/>
          </p:nvSpPr>
          <p:spPr bwMode="auto">
            <a:xfrm>
              <a:off x="1249" y="1344"/>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i</a:t>
              </a:r>
            </a:p>
          </p:txBody>
        </p:sp>
        <p:grpSp>
          <p:nvGrpSpPr>
            <p:cNvPr id="11311" name="Group 92"/>
            <p:cNvGrpSpPr>
              <a:grpSpLocks/>
            </p:cNvGrpSpPr>
            <p:nvPr/>
          </p:nvGrpSpPr>
          <p:grpSpPr bwMode="auto">
            <a:xfrm rot="5400000">
              <a:off x="957" y="1718"/>
              <a:ext cx="326" cy="52"/>
              <a:chOff x="1877" y="383"/>
              <a:chExt cx="326" cy="52"/>
            </a:xfrm>
          </p:grpSpPr>
          <p:sp>
            <p:nvSpPr>
              <p:cNvPr id="11312" name="Freeform 93"/>
              <p:cNvSpPr>
                <a:spLocks/>
              </p:cNvSpPr>
              <p:nvPr/>
            </p:nvSpPr>
            <p:spPr bwMode="auto">
              <a:xfrm rot="10800000" flipH="1" flipV="1">
                <a:off x="1925" y="384"/>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tx2"/>
                  </a:solidFill>
                  <a:latin typeface="Times New Roman" pitchFamily="18" charset="0"/>
                  <a:cs typeface="Times New Roman" pitchFamily="18" charset="0"/>
                </a:endParaRPr>
              </a:p>
            </p:txBody>
          </p:sp>
          <p:sp>
            <p:nvSpPr>
              <p:cNvPr id="11313" name="Freeform 94"/>
              <p:cNvSpPr>
                <a:spLocks/>
              </p:cNvSpPr>
              <p:nvPr/>
            </p:nvSpPr>
            <p:spPr bwMode="auto">
              <a:xfrm rot="10800000" flipH="1" flipV="1">
                <a:off x="1981" y="383"/>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tx2"/>
                  </a:solidFill>
                  <a:latin typeface="Times New Roman" pitchFamily="18" charset="0"/>
                  <a:cs typeface="Times New Roman" pitchFamily="18" charset="0"/>
                </a:endParaRPr>
              </a:p>
            </p:txBody>
          </p:sp>
          <p:sp>
            <p:nvSpPr>
              <p:cNvPr id="11314" name="Freeform 95"/>
              <p:cNvSpPr>
                <a:spLocks/>
              </p:cNvSpPr>
              <p:nvPr/>
            </p:nvSpPr>
            <p:spPr bwMode="auto">
              <a:xfrm rot="10800000" flipH="1" flipV="1">
                <a:off x="2039" y="383"/>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tx2"/>
                  </a:solidFill>
                  <a:latin typeface="Times New Roman" pitchFamily="18" charset="0"/>
                  <a:cs typeface="Times New Roman" pitchFamily="18" charset="0"/>
                </a:endParaRPr>
              </a:p>
            </p:txBody>
          </p:sp>
          <p:sp>
            <p:nvSpPr>
              <p:cNvPr id="11315" name="Freeform 96"/>
              <p:cNvSpPr>
                <a:spLocks/>
              </p:cNvSpPr>
              <p:nvPr/>
            </p:nvSpPr>
            <p:spPr bwMode="auto">
              <a:xfrm rot="10800000" flipH="1" flipV="1">
                <a:off x="2097" y="383"/>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tx2"/>
                  </a:solidFill>
                  <a:latin typeface="Times New Roman" pitchFamily="18" charset="0"/>
                  <a:cs typeface="Times New Roman" pitchFamily="18" charset="0"/>
                </a:endParaRPr>
              </a:p>
            </p:txBody>
          </p:sp>
          <p:sp>
            <p:nvSpPr>
              <p:cNvPr id="11316" name="Line 97"/>
              <p:cNvSpPr>
                <a:spLocks noChangeShapeType="1"/>
              </p:cNvSpPr>
              <p:nvPr/>
            </p:nvSpPr>
            <p:spPr bwMode="auto">
              <a:xfrm rot="10800000" flipH="1" flipV="1">
                <a:off x="1877" y="433"/>
                <a:ext cx="4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17" name="Line 98"/>
              <p:cNvSpPr>
                <a:spLocks noChangeShapeType="1"/>
              </p:cNvSpPr>
              <p:nvPr/>
            </p:nvSpPr>
            <p:spPr bwMode="auto">
              <a:xfrm rot="10800000" flipH="1" flipV="1">
                <a:off x="2155" y="432"/>
                <a:ext cx="4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 name="Group 107"/>
          <p:cNvGrpSpPr>
            <a:grpSpLocks/>
          </p:cNvGrpSpPr>
          <p:nvPr/>
        </p:nvGrpSpPr>
        <p:grpSpPr bwMode="auto">
          <a:xfrm>
            <a:off x="821754" y="3764608"/>
            <a:ext cx="1512888" cy="1257300"/>
            <a:chOff x="540" y="2534"/>
            <a:chExt cx="953" cy="792"/>
          </a:xfrm>
        </p:grpSpPr>
        <p:graphicFrame>
          <p:nvGraphicFramePr>
            <p:cNvPr id="11272" name="Object 8"/>
            <p:cNvGraphicFramePr>
              <a:graphicFrameLocks noChangeAspect="1"/>
            </p:cNvGraphicFramePr>
            <p:nvPr/>
          </p:nvGraphicFramePr>
          <p:xfrm>
            <a:off x="540" y="2565"/>
            <a:ext cx="207" cy="736"/>
          </p:xfrm>
          <a:graphic>
            <a:graphicData uri="http://schemas.openxmlformats.org/presentationml/2006/ole">
              <mc:AlternateContent xmlns:mc="http://schemas.openxmlformats.org/markup-compatibility/2006">
                <mc:Choice xmlns:v="urn:schemas-microsoft-com:vml" Requires="v">
                  <p:oleObj spid="_x0000_s11664" name="Equation" r:id="rId15" imgW="203400" imgH="761400" progId="">
                    <p:embed/>
                  </p:oleObj>
                </mc:Choice>
                <mc:Fallback>
                  <p:oleObj name="Equation" r:id="rId15" imgW="203400" imgH="761400" progId="">
                    <p:embed/>
                    <p:pic>
                      <p:nvPicPr>
                        <p:cNvPr id="0" name="Picture 34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0" y="2565"/>
                          <a:ext cx="207" cy="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3" name="Object 9"/>
            <p:cNvGraphicFramePr>
              <a:graphicFrameLocks noChangeAspect="1"/>
            </p:cNvGraphicFramePr>
            <p:nvPr/>
          </p:nvGraphicFramePr>
          <p:xfrm>
            <a:off x="1334" y="2534"/>
            <a:ext cx="159" cy="241"/>
          </p:xfrm>
          <a:graphic>
            <a:graphicData uri="http://schemas.openxmlformats.org/presentationml/2006/ole">
              <mc:AlternateContent xmlns:mc="http://schemas.openxmlformats.org/markup-compatibility/2006">
                <mc:Choice xmlns:v="urn:schemas-microsoft-com:vml" Requires="v">
                  <p:oleObj spid="_x0000_s11665" name="公式" r:id="rId17" imgW="152640" imgH="241200" progId="Equation.3">
                    <p:embed/>
                  </p:oleObj>
                </mc:Choice>
                <mc:Fallback>
                  <p:oleObj name="公式" r:id="rId17" imgW="152640" imgH="241200" progId="Equation.3">
                    <p:embed/>
                    <p:pic>
                      <p:nvPicPr>
                        <p:cNvPr id="0" name="Picture 34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34" y="2534"/>
                          <a:ext cx="159" cy="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94" name="Freeform 86"/>
            <p:cNvSpPr>
              <a:spLocks/>
            </p:cNvSpPr>
            <p:nvPr/>
          </p:nvSpPr>
          <p:spPr bwMode="auto">
            <a:xfrm>
              <a:off x="720" y="2604"/>
              <a:ext cx="432" cy="218"/>
            </a:xfrm>
            <a:custGeom>
              <a:avLst/>
              <a:gdLst>
                <a:gd name="T0" fmla="*/ 432 w 432"/>
                <a:gd name="T1" fmla="*/ 363 h 192"/>
                <a:gd name="T2" fmla="*/ 432 w 432"/>
                <a:gd name="T3" fmla="*/ 0 h 192"/>
                <a:gd name="T4" fmla="*/ 0 w 432"/>
                <a:gd name="T5" fmla="*/ 0 h 192"/>
                <a:gd name="T6" fmla="*/ 0 60000 65536"/>
                <a:gd name="T7" fmla="*/ 0 60000 65536"/>
                <a:gd name="T8" fmla="*/ 0 60000 65536"/>
                <a:gd name="T9" fmla="*/ 0 w 432"/>
                <a:gd name="T10" fmla="*/ 0 h 192"/>
                <a:gd name="T11" fmla="*/ 432 w 432"/>
                <a:gd name="T12" fmla="*/ 192 h 192"/>
              </a:gdLst>
              <a:ahLst/>
              <a:cxnLst>
                <a:cxn ang="T6">
                  <a:pos x="T0" y="T1"/>
                </a:cxn>
                <a:cxn ang="T7">
                  <a:pos x="T2" y="T3"/>
                </a:cxn>
                <a:cxn ang="T8">
                  <a:pos x="T4" y="T5"/>
                </a:cxn>
              </a:cxnLst>
              <a:rect l="T9" t="T10" r="T11" b="T12"/>
              <a:pathLst>
                <a:path w="432" h="192">
                  <a:moveTo>
                    <a:pt x="432" y="192"/>
                  </a:moveTo>
                  <a:lnTo>
                    <a:pt x="432" y="0"/>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295" name="Freeform 87"/>
            <p:cNvSpPr>
              <a:spLocks/>
            </p:cNvSpPr>
            <p:nvPr/>
          </p:nvSpPr>
          <p:spPr bwMode="auto">
            <a:xfrm flipV="1">
              <a:off x="716" y="3062"/>
              <a:ext cx="432" cy="264"/>
            </a:xfrm>
            <a:custGeom>
              <a:avLst/>
              <a:gdLst>
                <a:gd name="T0" fmla="*/ 432 w 432"/>
                <a:gd name="T1" fmla="*/ 943 h 192"/>
                <a:gd name="T2" fmla="*/ 432 w 432"/>
                <a:gd name="T3" fmla="*/ 0 h 192"/>
                <a:gd name="T4" fmla="*/ 0 w 432"/>
                <a:gd name="T5" fmla="*/ 0 h 192"/>
                <a:gd name="T6" fmla="*/ 0 60000 65536"/>
                <a:gd name="T7" fmla="*/ 0 60000 65536"/>
                <a:gd name="T8" fmla="*/ 0 60000 65536"/>
                <a:gd name="T9" fmla="*/ 0 w 432"/>
                <a:gd name="T10" fmla="*/ 0 h 192"/>
                <a:gd name="T11" fmla="*/ 432 w 432"/>
                <a:gd name="T12" fmla="*/ 192 h 192"/>
              </a:gdLst>
              <a:ahLst/>
              <a:cxnLst>
                <a:cxn ang="T6">
                  <a:pos x="T0" y="T1"/>
                </a:cxn>
                <a:cxn ang="T7">
                  <a:pos x="T2" y="T3"/>
                </a:cxn>
                <a:cxn ang="T8">
                  <a:pos x="T4" y="T5"/>
                </a:cxn>
              </a:cxnLst>
              <a:rect l="T9" t="T10" r="T11" b="T12"/>
              <a:pathLst>
                <a:path w="432" h="192">
                  <a:moveTo>
                    <a:pt x="432" y="192"/>
                  </a:moveTo>
                  <a:lnTo>
                    <a:pt x="432" y="0"/>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296" name="Text Box 88"/>
            <p:cNvSpPr txBox="1">
              <a:spLocks noChangeArrowheads="1"/>
            </p:cNvSpPr>
            <p:nvPr/>
          </p:nvSpPr>
          <p:spPr bwMode="auto">
            <a:xfrm>
              <a:off x="734" y="2801"/>
              <a:ext cx="3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t>j</a:t>
              </a:r>
              <a:r>
                <a:rPr kumimoji="1" lang="en-US" altLang="zh-CN" sz="2000" i="1">
                  <a:latin typeface="Times New Roman" pitchFamily="18" charset="0"/>
                  <a:cs typeface="Times New Roman" pitchFamily="18" charset="0"/>
                  <a:sym typeface="Symbol" pitchFamily="18" charset="2"/>
                </a:rPr>
                <a:t></a:t>
              </a:r>
              <a:r>
                <a:rPr kumimoji="1" lang="en-US" altLang="zh-CN" sz="2000" i="1">
                  <a:latin typeface="Times New Roman" pitchFamily="18" charset="0"/>
                  <a:cs typeface="Times New Roman" pitchFamily="18" charset="0"/>
                </a:rPr>
                <a:t>L</a:t>
              </a:r>
            </a:p>
          </p:txBody>
        </p:sp>
        <p:sp>
          <p:nvSpPr>
            <p:cNvPr id="11297" name="Line 90"/>
            <p:cNvSpPr>
              <a:spLocks noChangeShapeType="1"/>
            </p:cNvSpPr>
            <p:nvPr/>
          </p:nvSpPr>
          <p:spPr bwMode="auto">
            <a:xfrm>
              <a:off x="1286" y="2652"/>
              <a:ext cx="0" cy="384"/>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1298" name="Group 100"/>
            <p:cNvGrpSpPr>
              <a:grpSpLocks/>
            </p:cNvGrpSpPr>
            <p:nvPr/>
          </p:nvGrpSpPr>
          <p:grpSpPr bwMode="auto">
            <a:xfrm rot="5400000">
              <a:off x="1014" y="2927"/>
              <a:ext cx="326" cy="52"/>
              <a:chOff x="1877" y="383"/>
              <a:chExt cx="326" cy="52"/>
            </a:xfrm>
          </p:grpSpPr>
          <p:sp>
            <p:nvSpPr>
              <p:cNvPr id="11299" name="Freeform 101"/>
              <p:cNvSpPr>
                <a:spLocks/>
              </p:cNvSpPr>
              <p:nvPr/>
            </p:nvSpPr>
            <p:spPr bwMode="auto">
              <a:xfrm rot="10800000" flipH="1" flipV="1">
                <a:off x="1925" y="384"/>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00" name="Freeform 102"/>
              <p:cNvSpPr>
                <a:spLocks/>
              </p:cNvSpPr>
              <p:nvPr/>
            </p:nvSpPr>
            <p:spPr bwMode="auto">
              <a:xfrm rot="10800000" flipH="1" flipV="1">
                <a:off x="1981" y="383"/>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01" name="Freeform 103"/>
              <p:cNvSpPr>
                <a:spLocks/>
              </p:cNvSpPr>
              <p:nvPr/>
            </p:nvSpPr>
            <p:spPr bwMode="auto">
              <a:xfrm rot="10800000" flipH="1" flipV="1">
                <a:off x="2039" y="383"/>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02" name="Freeform 104"/>
              <p:cNvSpPr>
                <a:spLocks/>
              </p:cNvSpPr>
              <p:nvPr/>
            </p:nvSpPr>
            <p:spPr bwMode="auto">
              <a:xfrm rot="10800000" flipH="1" flipV="1">
                <a:off x="2097" y="383"/>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03" name="Line 105"/>
              <p:cNvSpPr>
                <a:spLocks noChangeShapeType="1"/>
              </p:cNvSpPr>
              <p:nvPr/>
            </p:nvSpPr>
            <p:spPr bwMode="auto">
              <a:xfrm rot="10800000" flipH="1" flipV="1">
                <a:off x="1877" y="433"/>
                <a:ext cx="4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04" name="Line 106"/>
              <p:cNvSpPr>
                <a:spLocks noChangeShapeType="1"/>
              </p:cNvSpPr>
              <p:nvPr/>
            </p:nvSpPr>
            <p:spPr bwMode="auto">
              <a:xfrm rot="10800000" flipH="1" flipV="1">
                <a:off x="2155" y="432"/>
                <a:ext cx="4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8" name="灯片编号占位符 7"/>
          <p:cNvSpPr>
            <a:spLocks noGrp="1"/>
          </p:cNvSpPr>
          <p:nvPr>
            <p:ph type="sldNum" sz="quarter" idx="10"/>
          </p:nvPr>
        </p:nvSpPr>
        <p:spPr/>
        <p:txBody>
          <a:bodyPr/>
          <a:lstStyle/>
          <a:p>
            <a:pPr>
              <a:defRPr/>
            </a:pPr>
            <a:fld id="{E4DCDFD6-397A-4776-9F04-AECACB83C822}" type="slidenum">
              <a:rPr lang="zh-CN" altLang="en-US" smtClean="0"/>
              <a:pPr>
                <a:defRPr/>
              </a:pPr>
              <a:t>17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nodeType="afterGroup">
                            <p:stCondLst>
                              <p:cond delay="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par>
                          <p:cTn id="15" fill="hold" nodeType="afterGroup">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99410"/>
                                        </p:tgtEl>
                                        <p:attrNameLst>
                                          <p:attrName>style.visibility</p:attrName>
                                        </p:attrNameLst>
                                      </p:cBhvr>
                                      <p:to>
                                        <p:strVal val="visible"/>
                                      </p:to>
                                    </p:set>
                                    <p:animEffect transition="in" filter="wipe(left)">
                                      <p:cBhvr>
                                        <p:cTn id="18" dur="500"/>
                                        <p:tgtEl>
                                          <p:spTgt spid="99410"/>
                                        </p:tgtEl>
                                      </p:cBhvr>
                                    </p:animEffect>
                                  </p:childTnLst>
                                </p:cTn>
                              </p:par>
                            </p:childTnLst>
                          </p:cTn>
                        </p:par>
                        <p:par>
                          <p:cTn id="19" fill="hold" nodeType="afterGroup">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99408"/>
                                        </p:tgtEl>
                                        <p:attrNameLst>
                                          <p:attrName>style.visibility</p:attrName>
                                        </p:attrNameLst>
                                      </p:cBhvr>
                                      <p:to>
                                        <p:strVal val="visible"/>
                                      </p:to>
                                    </p:set>
                                    <p:animEffect transition="in" filter="wipe(left)">
                                      <p:cBhvr>
                                        <p:cTn id="22" dur="500"/>
                                        <p:tgtEl>
                                          <p:spTgt spid="99408"/>
                                        </p:tgtEl>
                                      </p:cBhvr>
                                    </p:animEffect>
                                  </p:childTnLst>
                                </p:cTn>
                              </p:par>
                            </p:childTnLst>
                          </p:cTn>
                        </p:par>
                        <p:par>
                          <p:cTn id="23" fill="hold" nodeType="afterGroup">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99409"/>
                                        </p:tgtEl>
                                        <p:attrNameLst>
                                          <p:attrName>style.visibility</p:attrName>
                                        </p:attrNameLst>
                                      </p:cBhvr>
                                      <p:to>
                                        <p:strVal val="visible"/>
                                      </p:to>
                                    </p:set>
                                    <p:animEffect transition="in" filter="wipe(left)">
                                      <p:cBhvr>
                                        <p:cTn id="26" dur="500"/>
                                        <p:tgtEl>
                                          <p:spTgt spid="9940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9333"/>
                                        </p:tgtEl>
                                        <p:attrNameLst>
                                          <p:attrName>style.visibility</p:attrName>
                                        </p:attrNameLst>
                                      </p:cBhvr>
                                      <p:to>
                                        <p:strVal val="visible"/>
                                      </p:to>
                                    </p:set>
                                  </p:childTnLst>
                                </p:cTn>
                              </p:par>
                            </p:childTnLst>
                          </p:cTn>
                        </p:par>
                        <p:par>
                          <p:cTn id="31" fill="hold" nodeType="afterGroup">
                            <p:stCondLst>
                              <p:cond delay="500"/>
                            </p:stCondLst>
                            <p:childTnLst>
                              <p:par>
                                <p:cTn id="32" presetID="1" presetClass="entr" presetSubtype="0" fill="hold" nodeType="afterEffect">
                                  <p:stCondLst>
                                    <p:cond delay="0"/>
                                  </p:stCondLst>
                                  <p:childTnLst>
                                    <p:set>
                                      <p:cBhvr>
                                        <p:cTn id="33" dur="1" fill="hold">
                                          <p:stCondLst>
                                            <p:cond delay="499"/>
                                          </p:stCondLst>
                                        </p:cTn>
                                        <p:tgtEl>
                                          <p:spTgt spid="99335"/>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99334"/>
                                        </p:tgtEl>
                                        <p:attrNameLst>
                                          <p:attrName>style.visibility</p:attrName>
                                        </p:attrNameLst>
                                      </p:cBhvr>
                                      <p:to>
                                        <p:strVal val="visible"/>
                                      </p:to>
                                    </p:set>
                                  </p:childTnLst>
                                </p:cTn>
                              </p:par>
                            </p:childTnLst>
                          </p:cTn>
                        </p:par>
                        <p:par>
                          <p:cTn id="38" fill="hold" nodeType="afterGroup">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99336"/>
                                        </p:tgtEl>
                                        <p:attrNameLst>
                                          <p:attrName>style.visibility</p:attrName>
                                        </p:attrNameLst>
                                      </p:cBhvr>
                                      <p:to>
                                        <p:strVal val="visible"/>
                                      </p:to>
                                    </p:set>
                                    <p:animEffect transition="in" filter="wipe(left)">
                                      <p:cBhvr>
                                        <p:cTn id="41" dur="500"/>
                                        <p:tgtEl>
                                          <p:spTgt spid="99336"/>
                                        </p:tgtEl>
                                      </p:cBhvr>
                                    </p:animEffect>
                                  </p:childTnLst>
                                </p:cTn>
                              </p:par>
                            </p:childTnLst>
                          </p:cTn>
                        </p:par>
                        <p:par>
                          <p:cTn id="42" fill="hold" nodeType="afterGroup">
                            <p:stCondLst>
                              <p:cond delay="1000"/>
                            </p:stCondLst>
                            <p:childTnLst>
                              <p:par>
                                <p:cTn id="43" presetID="22" presetClass="entr" presetSubtype="8" fill="hold" nodeType="afterEffect">
                                  <p:stCondLst>
                                    <p:cond delay="0"/>
                                  </p:stCondLst>
                                  <p:childTnLst>
                                    <p:set>
                                      <p:cBhvr>
                                        <p:cTn id="44" dur="1" fill="hold">
                                          <p:stCondLst>
                                            <p:cond delay="0"/>
                                          </p:stCondLst>
                                        </p:cTn>
                                        <p:tgtEl>
                                          <p:spTgt spid="99338"/>
                                        </p:tgtEl>
                                        <p:attrNameLst>
                                          <p:attrName>style.visibility</p:attrName>
                                        </p:attrNameLst>
                                      </p:cBhvr>
                                      <p:to>
                                        <p:strVal val="visible"/>
                                      </p:to>
                                    </p:set>
                                    <p:animEffect transition="in" filter="wipe(left)">
                                      <p:cBhvr>
                                        <p:cTn id="45" dur="500"/>
                                        <p:tgtEl>
                                          <p:spTgt spid="99338"/>
                                        </p:tgtEl>
                                      </p:cBhvr>
                                    </p:animEffect>
                                  </p:childTnLst>
                                </p:cTn>
                              </p:par>
                            </p:childTnLst>
                          </p:cTn>
                        </p:par>
                        <p:par>
                          <p:cTn id="46" fill="hold" nodeType="afterGroup">
                            <p:stCondLst>
                              <p:cond delay="1500"/>
                            </p:stCondLst>
                            <p:childTnLst>
                              <p:par>
                                <p:cTn id="47" presetID="1" presetClass="entr" presetSubtype="0" fill="hold" grpId="0" nodeType="afterEffect">
                                  <p:stCondLst>
                                    <p:cond delay="0"/>
                                  </p:stCondLst>
                                  <p:childTnLst>
                                    <p:set>
                                      <p:cBhvr>
                                        <p:cTn id="48" dur="1" fill="hold">
                                          <p:stCondLst>
                                            <p:cond delay="499"/>
                                          </p:stCondLst>
                                        </p:cTn>
                                        <p:tgtEl>
                                          <p:spTgt spid="99379"/>
                                        </p:tgtEl>
                                        <p:attrNameLst>
                                          <p:attrName>style.visibility</p:attrName>
                                        </p:attrNameLst>
                                      </p:cBhvr>
                                      <p:to>
                                        <p:strVal val="visible"/>
                                      </p:to>
                                    </p:set>
                                  </p:childTnLst>
                                </p:cTn>
                              </p:par>
                            </p:childTnLst>
                          </p:cTn>
                        </p:par>
                        <p:par>
                          <p:cTn id="49" fill="hold" nodeType="afterGroup">
                            <p:stCondLst>
                              <p:cond delay="2000"/>
                            </p:stCondLst>
                            <p:childTnLst>
                              <p:par>
                                <p:cTn id="50" presetID="22" presetClass="entr" presetSubtype="8" fill="hold" nodeType="afterEffect">
                                  <p:stCondLst>
                                    <p:cond delay="0"/>
                                  </p:stCondLst>
                                  <p:childTnLst>
                                    <p:set>
                                      <p:cBhvr>
                                        <p:cTn id="51" dur="1" fill="hold">
                                          <p:stCondLst>
                                            <p:cond delay="0"/>
                                          </p:stCondLst>
                                        </p:cTn>
                                        <p:tgtEl>
                                          <p:spTgt spid="99337"/>
                                        </p:tgtEl>
                                        <p:attrNameLst>
                                          <p:attrName>style.visibility</p:attrName>
                                        </p:attrNameLst>
                                      </p:cBhvr>
                                      <p:to>
                                        <p:strVal val="visible"/>
                                      </p:to>
                                    </p:set>
                                    <p:animEffect transition="in" filter="wipe(left)">
                                      <p:cBhvr>
                                        <p:cTn id="52" dur="500"/>
                                        <p:tgtEl>
                                          <p:spTgt spid="9933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99339"/>
                                        </p:tgtEl>
                                        <p:attrNameLst>
                                          <p:attrName>style.visibility</p:attrName>
                                        </p:attrNameLst>
                                      </p:cBhvr>
                                      <p:to>
                                        <p:strVal val="visible"/>
                                      </p:to>
                                    </p:set>
                                  </p:childTnLst>
                                </p:cTn>
                              </p:par>
                            </p:childTnLst>
                          </p:cTn>
                        </p:par>
                        <p:par>
                          <p:cTn id="57" fill="hold" nodeType="afterGroup">
                            <p:stCondLst>
                              <p:cond delay="500"/>
                            </p:stCondLst>
                            <p:childTnLst>
                              <p:par>
                                <p:cTn id="58" presetID="1" presetClass="entr" presetSubtype="0" fill="hold" grpId="0" nodeType="afterEffect">
                                  <p:stCondLst>
                                    <p:cond delay="0"/>
                                  </p:stCondLst>
                                  <p:childTnLst>
                                    <p:set>
                                      <p:cBhvr>
                                        <p:cTn id="59" dur="1" fill="hold">
                                          <p:stCondLst>
                                            <p:cond delay="499"/>
                                          </p:stCondLst>
                                        </p:cTn>
                                        <p:tgtEl>
                                          <p:spTgt spid="99340"/>
                                        </p:tgtEl>
                                        <p:attrNameLst>
                                          <p:attrName>style.visibility</p:attrName>
                                        </p:attrNameLst>
                                      </p:cBhvr>
                                      <p:to>
                                        <p:strVal val="visible"/>
                                      </p:to>
                                    </p:set>
                                  </p:childTnLst>
                                </p:cTn>
                              </p:par>
                            </p:childTnLst>
                          </p:cTn>
                        </p:par>
                        <p:par>
                          <p:cTn id="60" fill="hold" nodeType="afterGroup">
                            <p:stCondLst>
                              <p:cond delay="1000"/>
                            </p:stCondLst>
                            <p:childTnLst>
                              <p:par>
                                <p:cTn id="61" presetID="1" presetClass="entr" presetSubtype="0" fill="hold" grpId="0" nodeType="afterEffect">
                                  <p:stCondLst>
                                    <p:cond delay="0"/>
                                  </p:stCondLst>
                                  <p:childTnLst>
                                    <p:set>
                                      <p:cBhvr>
                                        <p:cTn id="62" dur="1" fill="hold">
                                          <p:stCondLst>
                                            <p:cond delay="499"/>
                                          </p:stCondLst>
                                        </p:cTn>
                                        <p:tgtEl>
                                          <p:spTgt spid="99341"/>
                                        </p:tgtEl>
                                        <p:attrNameLst>
                                          <p:attrName>style.visibility</p:attrName>
                                        </p:attrNameLst>
                                      </p:cBhvr>
                                      <p:to>
                                        <p:strVal val="visible"/>
                                      </p:to>
                                    </p:set>
                                  </p:childTnLst>
                                </p:cTn>
                              </p:par>
                            </p:childTnLst>
                          </p:cTn>
                        </p:par>
                        <p:par>
                          <p:cTn id="63" fill="hold" nodeType="afterGroup">
                            <p:stCondLst>
                              <p:cond delay="1500"/>
                            </p:stCondLst>
                            <p:childTnLst>
                              <p:par>
                                <p:cTn id="64" presetID="1" presetClass="entr" presetSubtype="0" fill="hold" grpId="0" nodeType="afterEffect">
                                  <p:stCondLst>
                                    <p:cond delay="0"/>
                                  </p:stCondLst>
                                  <p:childTnLst>
                                    <p:set>
                                      <p:cBhvr>
                                        <p:cTn id="65" dur="1" fill="hold">
                                          <p:stCondLst>
                                            <p:cond delay="499"/>
                                          </p:stCondLst>
                                        </p:cTn>
                                        <p:tgtEl>
                                          <p:spTgt spid="99342"/>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99343"/>
                                        </p:tgtEl>
                                        <p:attrNameLst>
                                          <p:attrName>style.visibility</p:attrName>
                                        </p:attrNameLst>
                                      </p:cBhvr>
                                      <p:to>
                                        <p:strVal val="visible"/>
                                      </p:to>
                                    </p:set>
                                  </p:childTnLst>
                                </p:cTn>
                              </p:par>
                            </p:childTnLst>
                          </p:cTn>
                        </p:par>
                        <p:par>
                          <p:cTn id="70" fill="hold" nodeType="afterGroup">
                            <p:stCondLst>
                              <p:cond delay="500"/>
                            </p:stCondLst>
                            <p:childTnLst>
                              <p:par>
                                <p:cTn id="71" presetID="1" presetClass="entr" presetSubtype="0" fill="hold" nodeType="afterEffect">
                                  <p:stCondLst>
                                    <p:cond delay="0"/>
                                  </p:stCondLst>
                                  <p:childTnLst>
                                    <p:set>
                                      <p:cBhvr>
                                        <p:cTn id="72" dur="1" fill="hold">
                                          <p:stCondLst>
                                            <p:cond delay="0"/>
                                          </p:stCondLst>
                                        </p:cTn>
                                        <p:tgtEl>
                                          <p:spTgt spid="5"/>
                                        </p:tgtEl>
                                        <p:attrNameLst>
                                          <p:attrName>style.visibility</p:attrName>
                                        </p:attrNameLst>
                                      </p:cBhvr>
                                      <p:to>
                                        <p:strVal val="visible"/>
                                      </p:to>
                                    </p:set>
                                  </p:childTnLst>
                                </p:cTn>
                              </p:par>
                            </p:childTnLst>
                          </p:cTn>
                        </p:par>
                        <p:par>
                          <p:cTn id="73" fill="hold" nodeType="afterGroup">
                            <p:stCondLst>
                              <p:cond delay="500"/>
                            </p:stCondLst>
                            <p:childTnLst>
                              <p:par>
                                <p:cTn id="74" presetID="1" presetClass="entr" presetSubtype="0" fill="hold" nodeType="afterEffect">
                                  <p:stCondLst>
                                    <p:cond delay="0"/>
                                  </p:stCondLst>
                                  <p:childTnLst>
                                    <p:set>
                                      <p:cBhvr>
                                        <p:cTn id="75" dur="1" fill="hold">
                                          <p:stCondLst>
                                            <p:cond delay="499"/>
                                          </p:stCondLst>
                                        </p:cTn>
                                        <p:tgtEl>
                                          <p:spTgt spid="99344"/>
                                        </p:tgtEl>
                                        <p:attrNameLst>
                                          <p:attrName>style.visibility</p:attrName>
                                        </p:attrNameLst>
                                      </p:cBhvr>
                                      <p:to>
                                        <p:strVal val="visible"/>
                                      </p:to>
                                    </p:set>
                                  </p:childTnLst>
                                </p:cTn>
                              </p:par>
                            </p:childTnLst>
                          </p:cTn>
                        </p:par>
                        <p:par>
                          <p:cTn id="76" fill="hold" nodeType="afterGroup">
                            <p:stCondLst>
                              <p:cond delay="1000"/>
                            </p:stCondLst>
                            <p:childTnLst>
                              <p:par>
                                <p:cTn id="77" presetID="1" presetClass="entr" presetSubtype="0" fill="hold" grpId="0" nodeType="afterEffect">
                                  <p:stCondLst>
                                    <p:cond delay="0"/>
                                  </p:stCondLst>
                                  <p:childTnLst>
                                    <p:set>
                                      <p:cBhvr>
                                        <p:cTn id="78" dur="1" fill="hold">
                                          <p:stCondLst>
                                            <p:cond delay="499"/>
                                          </p:stCondLst>
                                        </p:cTn>
                                        <p:tgtEl>
                                          <p:spTgt spid="99346"/>
                                        </p:tgtEl>
                                        <p:attrNameLst>
                                          <p:attrName>style.visibility</p:attrName>
                                        </p:attrNameLst>
                                      </p:cBhvr>
                                      <p:to>
                                        <p:strVal val="visible"/>
                                      </p:to>
                                    </p:set>
                                  </p:childTnLst>
                                </p:cTn>
                              </p:par>
                            </p:childTnLst>
                          </p:cTn>
                        </p:par>
                        <p:par>
                          <p:cTn id="79" fill="hold" nodeType="afterGroup">
                            <p:stCondLst>
                              <p:cond delay="1500"/>
                            </p:stCondLst>
                            <p:childTnLst>
                              <p:par>
                                <p:cTn id="80" presetID="1" presetClass="entr" presetSubtype="0" fill="hold" nodeType="afterEffect">
                                  <p:stCondLst>
                                    <p:cond delay="0"/>
                                  </p:stCondLst>
                                  <p:childTnLst>
                                    <p:set>
                                      <p:cBhvr>
                                        <p:cTn id="81" dur="1" fill="hold">
                                          <p:stCondLst>
                                            <p:cond delay="499"/>
                                          </p:stCondLst>
                                        </p:cTn>
                                        <p:tgtEl>
                                          <p:spTgt spid="99345"/>
                                        </p:tgtEl>
                                        <p:attrNameLst>
                                          <p:attrName>style.visibility</p:attrName>
                                        </p:attrNameLst>
                                      </p:cBhvr>
                                      <p:to>
                                        <p:strVal val="visible"/>
                                      </p:to>
                                    </p:set>
                                  </p:childTnLst>
                                </p:cTn>
                              </p:par>
                            </p:childTnLst>
                          </p:cTn>
                        </p:par>
                        <p:par>
                          <p:cTn id="82" fill="hold" nodeType="afterGroup">
                            <p:stCondLst>
                              <p:cond delay="2000"/>
                            </p:stCondLst>
                            <p:childTnLst>
                              <p:par>
                                <p:cTn id="83" presetID="1" presetClass="entr" presetSubtype="0" fill="hold" grpId="0" nodeType="afterEffect">
                                  <p:stCondLst>
                                    <p:cond delay="0"/>
                                  </p:stCondLst>
                                  <p:childTnLst>
                                    <p:set>
                                      <p:cBhvr>
                                        <p:cTn id="84" dur="1" fill="hold">
                                          <p:stCondLst>
                                            <p:cond delay="499"/>
                                          </p:stCondLst>
                                        </p:cTn>
                                        <p:tgtEl>
                                          <p:spTgt spid="99365"/>
                                        </p:tgtEl>
                                        <p:attrNameLst>
                                          <p:attrName>style.visibility</p:attrName>
                                        </p:attrNameLst>
                                      </p:cBhvr>
                                      <p:to>
                                        <p:strVal val="visible"/>
                                      </p:to>
                                    </p:set>
                                  </p:childTnLst>
                                </p:cTn>
                              </p:par>
                            </p:childTnLst>
                          </p:cTn>
                        </p:par>
                        <p:par>
                          <p:cTn id="85" fill="hold" nodeType="afterGroup">
                            <p:stCondLst>
                              <p:cond delay="2500"/>
                            </p:stCondLst>
                            <p:childTnLst>
                              <p:par>
                                <p:cTn id="86" presetID="1" presetClass="entr" presetSubtype="0" fill="hold" nodeType="afterEffect">
                                  <p:stCondLst>
                                    <p:cond delay="0"/>
                                  </p:stCondLst>
                                  <p:childTnLst>
                                    <p:set>
                                      <p:cBhvr>
                                        <p:cTn id="87" dur="1" fill="hold">
                                          <p:stCondLst>
                                            <p:cond delay="499"/>
                                          </p:stCondLst>
                                        </p:cTn>
                                        <p:tgtEl>
                                          <p:spTgt spid="99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utoUpdateAnimBg="0"/>
      <p:bldP spid="99333" grpId="0" autoUpdateAnimBg="0"/>
      <p:bldP spid="99334" grpId="0" autoUpdateAnimBg="0"/>
      <p:bldP spid="99336" grpId="0" autoUpdateAnimBg="0"/>
      <p:bldP spid="99339" grpId="0" autoUpdateAnimBg="0"/>
      <p:bldP spid="99340" grpId="0" autoUpdateAnimBg="0"/>
      <p:bldP spid="99341" grpId="0" autoUpdateAnimBg="0"/>
      <p:bldP spid="99342" grpId="0" autoUpdateAnimBg="0"/>
      <p:bldP spid="99343" grpId="0" autoUpdateAnimBg="0"/>
      <p:bldP spid="99346" grpId="0" autoUpdateAnimBg="0"/>
      <p:bldP spid="99365" grpId="0" autoUpdateAnimBg="0"/>
      <p:bldP spid="99379" grpId="0" autoUpdateAnimBg="0"/>
      <p:bldP spid="99408" grpId="0" animBg="1"/>
      <p:bldP spid="99409" grpId="0" autoUpdateAnimBg="0"/>
      <p:bldP spid="99410"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3" name="Rectangle 2"/>
          <p:cNvSpPr>
            <a:spLocks noGrp="1" noChangeArrowheads="1"/>
          </p:cNvSpPr>
          <p:nvPr>
            <p:ph type="title"/>
          </p:nvPr>
        </p:nvSpPr>
        <p:spPr/>
        <p:txBody>
          <a:bodyPr/>
          <a:lstStyle/>
          <a:p>
            <a:pPr eaLnBrk="1" hangingPunct="1"/>
            <a:r>
              <a:rPr lang="en-US" altLang="zh-CN" smtClean="0">
                <a:ea typeface="宋体" charset="-122"/>
              </a:rPr>
              <a:t>3.3.1 </a:t>
            </a:r>
            <a:r>
              <a:rPr lang="en-US" smtClean="0"/>
              <a:t>元件的相量模型</a:t>
            </a:r>
            <a:r>
              <a:rPr lang="zh-CN" altLang="en-US" smtClean="0">
                <a:ea typeface="楷体_GB2312" pitchFamily="49" charset="-122"/>
              </a:rPr>
              <a:t>（续</a:t>
            </a:r>
            <a:r>
              <a:rPr lang="en-US" altLang="zh-CN" smtClean="0">
                <a:ea typeface="楷体_GB2312" pitchFamily="49" charset="-122"/>
              </a:rPr>
              <a:t>3</a:t>
            </a:r>
            <a:r>
              <a:rPr lang="zh-CN" altLang="en-US" smtClean="0">
                <a:ea typeface="楷体_GB2312" pitchFamily="49" charset="-122"/>
              </a:rPr>
              <a:t>）</a:t>
            </a:r>
            <a:endParaRPr lang="zh-CN" altLang="en-US" smtClean="0">
              <a:ea typeface="宋体" charset="-122"/>
            </a:endParaRPr>
          </a:p>
        </p:txBody>
      </p:sp>
      <p:sp>
        <p:nvSpPr>
          <p:cNvPr id="12304" name="Rectangle 4"/>
          <p:cNvSpPr>
            <a:spLocks noChangeArrowheads="1"/>
          </p:cNvSpPr>
          <p:nvPr/>
        </p:nvSpPr>
        <p:spPr bwMode="auto">
          <a:xfrm>
            <a:off x="107504" y="764704"/>
            <a:ext cx="44751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just"/>
            <a:r>
              <a:rPr kumimoji="1" lang="zh-CN" altLang="en-US" sz="2400" b="1">
                <a:solidFill>
                  <a:schemeClr val="tx2"/>
                </a:solidFill>
                <a:latin typeface="Times New Roman" pitchFamily="18" charset="0"/>
                <a:cs typeface="Times New Roman" pitchFamily="18" charset="0"/>
              </a:rPr>
              <a:t>四</a:t>
            </a:r>
            <a:r>
              <a:rPr kumimoji="1" lang="en-US" altLang="zh-CN" sz="2400" b="1">
                <a:solidFill>
                  <a:schemeClr val="tx2"/>
                </a:solidFill>
                <a:latin typeface="Times New Roman" pitchFamily="18" charset="0"/>
                <a:cs typeface="Times New Roman" pitchFamily="18" charset="0"/>
              </a:rPr>
              <a:t>. </a:t>
            </a:r>
            <a:r>
              <a:rPr kumimoji="1" lang="en-US" altLang="zh-CN" sz="2400" b="1" i="1">
                <a:solidFill>
                  <a:schemeClr val="tx2"/>
                </a:solidFill>
                <a:latin typeface="Times New Roman" pitchFamily="18" charset="0"/>
                <a:cs typeface="Times New Roman" pitchFamily="18" charset="0"/>
              </a:rPr>
              <a:t> R</a:t>
            </a:r>
            <a:r>
              <a:rPr kumimoji="1" lang="zh-CN" altLang="en-US" sz="2400" b="1">
                <a:solidFill>
                  <a:schemeClr val="tx2"/>
                </a:solidFill>
                <a:latin typeface="Times New Roman" pitchFamily="18" charset="0"/>
                <a:cs typeface="Times New Roman" pitchFamily="18" charset="0"/>
              </a:rPr>
              <a:t>、</a:t>
            </a:r>
            <a:r>
              <a:rPr kumimoji="1" lang="en-US" altLang="zh-CN" sz="2400" b="1" i="1">
                <a:solidFill>
                  <a:schemeClr val="tx2"/>
                </a:solidFill>
                <a:latin typeface="Times New Roman" pitchFamily="18" charset="0"/>
                <a:cs typeface="Times New Roman" pitchFamily="18" charset="0"/>
              </a:rPr>
              <a:t>L</a:t>
            </a:r>
            <a:r>
              <a:rPr kumimoji="1" lang="zh-CN" altLang="en-US" sz="2400" b="1">
                <a:solidFill>
                  <a:schemeClr val="tx2"/>
                </a:solidFill>
                <a:latin typeface="Times New Roman" pitchFamily="18" charset="0"/>
                <a:cs typeface="Times New Roman" pitchFamily="18" charset="0"/>
              </a:rPr>
              <a:t>、</a:t>
            </a:r>
            <a:r>
              <a:rPr kumimoji="1" lang="en-US" altLang="zh-CN" sz="2400" b="1" i="1">
                <a:solidFill>
                  <a:schemeClr val="tx2"/>
                </a:solidFill>
                <a:latin typeface="Times New Roman" pitchFamily="18" charset="0"/>
                <a:cs typeface="Times New Roman" pitchFamily="18" charset="0"/>
              </a:rPr>
              <a:t>C</a:t>
            </a:r>
            <a:r>
              <a:rPr kumimoji="1" lang="zh-CN" altLang="en-US" sz="2400" b="1">
                <a:solidFill>
                  <a:schemeClr val="tx2"/>
                </a:solidFill>
                <a:latin typeface="Times New Roman" pitchFamily="18" charset="0"/>
                <a:cs typeface="Times New Roman" pitchFamily="18" charset="0"/>
              </a:rPr>
              <a:t>元件的相量图</a:t>
            </a:r>
          </a:p>
        </p:txBody>
      </p:sp>
      <p:grpSp>
        <p:nvGrpSpPr>
          <p:cNvPr id="2" name="Group 5"/>
          <p:cNvGrpSpPr>
            <a:grpSpLocks/>
          </p:cNvGrpSpPr>
          <p:nvPr/>
        </p:nvGrpSpPr>
        <p:grpSpPr bwMode="auto">
          <a:xfrm>
            <a:off x="850454" y="1448917"/>
            <a:ext cx="1531938" cy="1244600"/>
            <a:chOff x="490" y="816"/>
            <a:chExt cx="965" cy="784"/>
          </a:xfrm>
        </p:grpSpPr>
        <p:sp>
          <p:nvSpPr>
            <p:cNvPr id="12333" name="Rectangle 6"/>
            <p:cNvSpPr>
              <a:spLocks noChangeArrowheads="1"/>
            </p:cNvSpPr>
            <p:nvPr/>
          </p:nvSpPr>
          <p:spPr bwMode="auto">
            <a:xfrm>
              <a:off x="1124" y="1078"/>
              <a:ext cx="96" cy="288"/>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2334" name="Freeform 7"/>
            <p:cNvSpPr>
              <a:spLocks/>
            </p:cNvSpPr>
            <p:nvPr/>
          </p:nvSpPr>
          <p:spPr bwMode="auto">
            <a:xfrm>
              <a:off x="740" y="886"/>
              <a:ext cx="432" cy="192"/>
            </a:xfrm>
            <a:custGeom>
              <a:avLst/>
              <a:gdLst>
                <a:gd name="T0" fmla="*/ 432 w 432"/>
                <a:gd name="T1" fmla="*/ 192 h 192"/>
                <a:gd name="T2" fmla="*/ 432 w 432"/>
                <a:gd name="T3" fmla="*/ 0 h 192"/>
                <a:gd name="T4" fmla="*/ 0 w 432"/>
                <a:gd name="T5" fmla="*/ 0 h 192"/>
                <a:gd name="T6" fmla="*/ 0 60000 65536"/>
                <a:gd name="T7" fmla="*/ 0 60000 65536"/>
                <a:gd name="T8" fmla="*/ 0 60000 65536"/>
                <a:gd name="T9" fmla="*/ 0 w 432"/>
                <a:gd name="T10" fmla="*/ 0 h 192"/>
                <a:gd name="T11" fmla="*/ 432 w 432"/>
                <a:gd name="T12" fmla="*/ 192 h 192"/>
              </a:gdLst>
              <a:ahLst/>
              <a:cxnLst>
                <a:cxn ang="T6">
                  <a:pos x="T0" y="T1"/>
                </a:cxn>
                <a:cxn ang="T7">
                  <a:pos x="T2" y="T3"/>
                </a:cxn>
                <a:cxn ang="T8">
                  <a:pos x="T4" y="T5"/>
                </a:cxn>
              </a:cxnLst>
              <a:rect l="T9" t="T10" r="T11" b="T12"/>
              <a:pathLst>
                <a:path w="432" h="192">
                  <a:moveTo>
                    <a:pt x="432" y="192"/>
                  </a:moveTo>
                  <a:lnTo>
                    <a:pt x="432" y="0"/>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2335" name="Freeform 8"/>
            <p:cNvSpPr>
              <a:spLocks/>
            </p:cNvSpPr>
            <p:nvPr/>
          </p:nvSpPr>
          <p:spPr bwMode="auto">
            <a:xfrm flipV="1">
              <a:off x="746" y="1368"/>
              <a:ext cx="432" cy="192"/>
            </a:xfrm>
            <a:custGeom>
              <a:avLst/>
              <a:gdLst>
                <a:gd name="T0" fmla="*/ 432 w 432"/>
                <a:gd name="T1" fmla="*/ 192 h 192"/>
                <a:gd name="T2" fmla="*/ 432 w 432"/>
                <a:gd name="T3" fmla="*/ 0 h 192"/>
                <a:gd name="T4" fmla="*/ 0 w 432"/>
                <a:gd name="T5" fmla="*/ 0 h 192"/>
                <a:gd name="T6" fmla="*/ 0 60000 65536"/>
                <a:gd name="T7" fmla="*/ 0 60000 65536"/>
                <a:gd name="T8" fmla="*/ 0 60000 65536"/>
                <a:gd name="T9" fmla="*/ 0 w 432"/>
                <a:gd name="T10" fmla="*/ 0 h 192"/>
                <a:gd name="T11" fmla="*/ 432 w 432"/>
                <a:gd name="T12" fmla="*/ 192 h 192"/>
              </a:gdLst>
              <a:ahLst/>
              <a:cxnLst>
                <a:cxn ang="T6">
                  <a:pos x="T0" y="T1"/>
                </a:cxn>
                <a:cxn ang="T7">
                  <a:pos x="T2" y="T3"/>
                </a:cxn>
                <a:cxn ang="T8">
                  <a:pos x="T4" y="T5"/>
                </a:cxn>
              </a:cxnLst>
              <a:rect l="T9" t="T10" r="T11" b="T12"/>
              <a:pathLst>
                <a:path w="432" h="192">
                  <a:moveTo>
                    <a:pt x="432" y="192"/>
                  </a:moveTo>
                  <a:lnTo>
                    <a:pt x="432" y="0"/>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2336" name="Text Box 9"/>
            <p:cNvSpPr txBox="1">
              <a:spLocks noChangeArrowheads="1"/>
            </p:cNvSpPr>
            <p:nvPr/>
          </p:nvSpPr>
          <p:spPr bwMode="auto">
            <a:xfrm>
              <a:off x="874" y="1056"/>
              <a:ext cx="2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R</a:t>
              </a:r>
            </a:p>
          </p:txBody>
        </p:sp>
        <p:sp>
          <p:nvSpPr>
            <p:cNvPr id="12337" name="Line 11"/>
            <p:cNvSpPr>
              <a:spLocks noChangeShapeType="1"/>
            </p:cNvSpPr>
            <p:nvPr/>
          </p:nvSpPr>
          <p:spPr bwMode="auto">
            <a:xfrm>
              <a:off x="1268" y="934"/>
              <a:ext cx="0" cy="384"/>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2301" name="Object 13"/>
            <p:cNvGraphicFramePr>
              <a:graphicFrameLocks noChangeAspect="1"/>
            </p:cNvGraphicFramePr>
            <p:nvPr/>
          </p:nvGraphicFramePr>
          <p:xfrm>
            <a:off x="490" y="864"/>
            <a:ext cx="207" cy="736"/>
          </p:xfrm>
          <a:graphic>
            <a:graphicData uri="http://schemas.openxmlformats.org/presentationml/2006/ole">
              <mc:AlternateContent xmlns:mc="http://schemas.openxmlformats.org/markup-compatibility/2006">
                <mc:Choice xmlns:v="urn:schemas-microsoft-com:vml" Requires="v">
                  <p:oleObj spid="_x0000_s12871" name="Equation" r:id="rId3" imgW="203400" imgH="761400" progId="">
                    <p:embed/>
                  </p:oleObj>
                </mc:Choice>
                <mc:Fallback>
                  <p:oleObj name="Equation" r:id="rId3" imgW="203400" imgH="761400" progId="">
                    <p:embed/>
                    <p:pic>
                      <p:nvPicPr>
                        <p:cNvPr id="0" name="Picture 4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 y="864"/>
                          <a:ext cx="207" cy="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2" name="Object 14"/>
            <p:cNvGraphicFramePr>
              <a:graphicFrameLocks noChangeAspect="1"/>
            </p:cNvGraphicFramePr>
            <p:nvPr/>
          </p:nvGraphicFramePr>
          <p:xfrm>
            <a:off x="1296" y="816"/>
            <a:ext cx="159" cy="241"/>
          </p:xfrm>
          <a:graphic>
            <a:graphicData uri="http://schemas.openxmlformats.org/presentationml/2006/ole">
              <mc:AlternateContent xmlns:mc="http://schemas.openxmlformats.org/markup-compatibility/2006">
                <mc:Choice xmlns:v="urn:schemas-microsoft-com:vml" Requires="v">
                  <p:oleObj spid="_x0000_s12872" name="公式" r:id="rId5" imgW="152640" imgH="241200" progId="Equation.3">
                    <p:embed/>
                  </p:oleObj>
                </mc:Choice>
                <mc:Fallback>
                  <p:oleObj name="公式" r:id="rId5" imgW="152640" imgH="241200" progId="Equation.3">
                    <p:embed/>
                    <p:pic>
                      <p:nvPicPr>
                        <p:cNvPr id="0" name="Picture 4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 y="816"/>
                          <a:ext cx="159" cy="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5310" name="Line 14"/>
          <p:cNvSpPr>
            <a:spLocks noChangeShapeType="1"/>
          </p:cNvSpPr>
          <p:nvPr/>
        </p:nvSpPr>
        <p:spPr bwMode="auto">
          <a:xfrm>
            <a:off x="2701479" y="2126779"/>
            <a:ext cx="1295400" cy="0"/>
          </a:xfrm>
          <a:prstGeom prst="line">
            <a:avLst/>
          </a:prstGeom>
          <a:noFill/>
          <a:ln w="12700"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5311" name="Object 2"/>
          <p:cNvGraphicFramePr>
            <a:graphicFrameLocks noChangeAspect="1"/>
          </p:cNvGraphicFramePr>
          <p:nvPr>
            <p:extLst>
              <p:ext uri="{D42A27DB-BD31-4B8C-83A1-F6EECF244321}">
                <p14:modId xmlns:p14="http://schemas.microsoft.com/office/powerpoint/2010/main" val="777811623"/>
              </p:ext>
            </p:extLst>
          </p:nvPr>
        </p:nvGraphicFramePr>
        <p:xfrm>
          <a:off x="3920679" y="1669579"/>
          <a:ext cx="252413" cy="382588"/>
        </p:xfrm>
        <a:graphic>
          <a:graphicData uri="http://schemas.openxmlformats.org/presentationml/2006/ole">
            <mc:AlternateContent xmlns:mc="http://schemas.openxmlformats.org/markup-compatibility/2006">
              <mc:Choice xmlns:v="urn:schemas-microsoft-com:vml" Requires="v">
                <p:oleObj spid="_x0000_s12873" name="公式" r:id="rId7" imgW="152640" imgH="241200" progId="Equation.3">
                  <p:embed/>
                </p:oleObj>
              </mc:Choice>
              <mc:Fallback>
                <p:oleObj name="公式" r:id="rId7" imgW="152640" imgH="241200" progId="Equation.3">
                  <p:embed/>
                  <p:pic>
                    <p:nvPicPr>
                      <p:cNvPr id="0" name="Picture 49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0679" y="1669579"/>
                        <a:ext cx="252413" cy="382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12" name="Line 16"/>
          <p:cNvSpPr>
            <a:spLocks noChangeShapeType="1"/>
          </p:cNvSpPr>
          <p:nvPr/>
        </p:nvSpPr>
        <p:spPr bwMode="auto">
          <a:xfrm>
            <a:off x="2701479" y="2126779"/>
            <a:ext cx="2057400" cy="0"/>
          </a:xfrm>
          <a:prstGeom prst="line">
            <a:avLst/>
          </a:prstGeom>
          <a:noFill/>
          <a:ln w="28575"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5313" name="Object 3"/>
          <p:cNvGraphicFramePr>
            <a:graphicFrameLocks noChangeAspect="1"/>
          </p:cNvGraphicFramePr>
          <p:nvPr>
            <p:extLst>
              <p:ext uri="{D42A27DB-BD31-4B8C-83A1-F6EECF244321}">
                <p14:modId xmlns:p14="http://schemas.microsoft.com/office/powerpoint/2010/main" val="1501726411"/>
              </p:ext>
            </p:extLst>
          </p:nvPr>
        </p:nvGraphicFramePr>
        <p:xfrm>
          <a:off x="4808092" y="1898179"/>
          <a:ext cx="1169987" cy="406400"/>
        </p:xfrm>
        <a:graphic>
          <a:graphicData uri="http://schemas.openxmlformats.org/presentationml/2006/ole">
            <mc:AlternateContent xmlns:mc="http://schemas.openxmlformats.org/markup-compatibility/2006">
              <mc:Choice xmlns:v="urn:schemas-microsoft-com:vml" Requires="v">
                <p:oleObj spid="_x0000_s12874" name="公式" r:id="rId9" imgW="762840" imgH="253800" progId="Equation.3">
                  <p:embed/>
                </p:oleObj>
              </mc:Choice>
              <mc:Fallback>
                <p:oleObj name="公式" r:id="rId9" imgW="762840" imgH="253800" progId="Equation.3">
                  <p:embed/>
                  <p:pic>
                    <p:nvPicPr>
                      <p:cNvPr id="0" name="Picture 49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8092" y="1898179"/>
                        <a:ext cx="1169987"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14" name="Line 18"/>
          <p:cNvSpPr>
            <a:spLocks noChangeShapeType="1"/>
          </p:cNvSpPr>
          <p:nvPr/>
        </p:nvSpPr>
        <p:spPr bwMode="auto">
          <a:xfrm>
            <a:off x="2777679" y="4030192"/>
            <a:ext cx="1066800" cy="0"/>
          </a:xfrm>
          <a:prstGeom prst="line">
            <a:avLst/>
          </a:prstGeom>
          <a:noFill/>
          <a:ln w="28575"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5315" name="Object 4"/>
          <p:cNvGraphicFramePr>
            <a:graphicFrameLocks noChangeAspect="1"/>
          </p:cNvGraphicFramePr>
          <p:nvPr>
            <p:extLst>
              <p:ext uri="{D42A27DB-BD31-4B8C-83A1-F6EECF244321}">
                <p14:modId xmlns:p14="http://schemas.microsoft.com/office/powerpoint/2010/main" val="1203050982"/>
              </p:ext>
            </p:extLst>
          </p:nvPr>
        </p:nvGraphicFramePr>
        <p:xfrm>
          <a:off x="3844479" y="3801592"/>
          <a:ext cx="252413" cy="382587"/>
        </p:xfrm>
        <a:graphic>
          <a:graphicData uri="http://schemas.openxmlformats.org/presentationml/2006/ole">
            <mc:AlternateContent xmlns:mc="http://schemas.openxmlformats.org/markup-compatibility/2006">
              <mc:Choice xmlns:v="urn:schemas-microsoft-com:vml" Requires="v">
                <p:oleObj spid="_x0000_s12875" name="公式" r:id="rId11" imgW="152640" imgH="241200" progId="Equation.3">
                  <p:embed/>
                </p:oleObj>
              </mc:Choice>
              <mc:Fallback>
                <p:oleObj name="公式" r:id="rId11" imgW="152640" imgH="241200" progId="Equation.3">
                  <p:embed/>
                  <p:pic>
                    <p:nvPicPr>
                      <p:cNvPr id="0" name="Picture 49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44479" y="3801592"/>
                        <a:ext cx="252413"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16" name="Line 20"/>
          <p:cNvSpPr>
            <a:spLocks noChangeShapeType="1"/>
          </p:cNvSpPr>
          <p:nvPr/>
        </p:nvSpPr>
        <p:spPr bwMode="auto">
          <a:xfrm flipV="1">
            <a:off x="2777679" y="2963392"/>
            <a:ext cx="0" cy="1066800"/>
          </a:xfrm>
          <a:prstGeom prst="line">
            <a:avLst/>
          </a:prstGeom>
          <a:noFill/>
          <a:ln w="28575"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5317" name="Object 5"/>
          <p:cNvGraphicFramePr>
            <a:graphicFrameLocks noChangeAspect="1"/>
          </p:cNvGraphicFramePr>
          <p:nvPr>
            <p:extLst>
              <p:ext uri="{D42A27DB-BD31-4B8C-83A1-F6EECF244321}">
                <p14:modId xmlns:p14="http://schemas.microsoft.com/office/powerpoint/2010/main" val="502332599"/>
              </p:ext>
            </p:extLst>
          </p:nvPr>
        </p:nvGraphicFramePr>
        <p:xfrm>
          <a:off x="2955479" y="2784004"/>
          <a:ext cx="1452563" cy="461963"/>
        </p:xfrm>
        <a:graphic>
          <a:graphicData uri="http://schemas.openxmlformats.org/presentationml/2006/ole">
            <mc:AlternateContent xmlns:mc="http://schemas.openxmlformats.org/markup-compatibility/2006">
              <mc:Choice xmlns:v="urn:schemas-microsoft-com:vml" Requires="v">
                <p:oleObj spid="_x0000_s12876" name="Equation" r:id="rId13" imgW="953280" imgH="291960" progId="">
                  <p:embed/>
                </p:oleObj>
              </mc:Choice>
              <mc:Fallback>
                <p:oleObj name="Equation" r:id="rId13" imgW="953280" imgH="291960" progId="">
                  <p:embed/>
                  <p:pic>
                    <p:nvPicPr>
                      <p:cNvPr id="0" name="Picture 49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55479" y="2784004"/>
                        <a:ext cx="1452563"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18" name="Line 22"/>
          <p:cNvSpPr>
            <a:spLocks noChangeShapeType="1"/>
          </p:cNvSpPr>
          <p:nvPr/>
        </p:nvSpPr>
        <p:spPr bwMode="auto">
          <a:xfrm>
            <a:off x="2793554" y="4800129"/>
            <a:ext cx="1066800" cy="0"/>
          </a:xfrm>
          <a:prstGeom prst="line">
            <a:avLst/>
          </a:prstGeom>
          <a:noFill/>
          <a:ln w="28575"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5319" name="Object 6"/>
          <p:cNvGraphicFramePr>
            <a:graphicFrameLocks noChangeAspect="1"/>
          </p:cNvGraphicFramePr>
          <p:nvPr>
            <p:extLst>
              <p:ext uri="{D42A27DB-BD31-4B8C-83A1-F6EECF244321}">
                <p14:modId xmlns:p14="http://schemas.microsoft.com/office/powerpoint/2010/main" val="105577517"/>
              </p:ext>
            </p:extLst>
          </p:nvPr>
        </p:nvGraphicFramePr>
        <p:xfrm>
          <a:off x="3996879" y="4571529"/>
          <a:ext cx="252413" cy="382588"/>
        </p:xfrm>
        <a:graphic>
          <a:graphicData uri="http://schemas.openxmlformats.org/presentationml/2006/ole">
            <mc:AlternateContent xmlns:mc="http://schemas.openxmlformats.org/markup-compatibility/2006">
              <mc:Choice xmlns:v="urn:schemas-microsoft-com:vml" Requires="v">
                <p:oleObj spid="_x0000_s12877" name="公式" r:id="rId15" imgW="152640" imgH="241200" progId="Equation.3">
                  <p:embed/>
                </p:oleObj>
              </mc:Choice>
              <mc:Fallback>
                <p:oleObj name="公式" r:id="rId15" imgW="152640" imgH="241200" progId="Equation.3">
                  <p:embed/>
                  <p:pic>
                    <p:nvPicPr>
                      <p:cNvPr id="0" name="Picture 49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96879" y="4571529"/>
                        <a:ext cx="252413" cy="382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20" name="Line 24"/>
          <p:cNvSpPr>
            <a:spLocks noChangeShapeType="1"/>
          </p:cNvSpPr>
          <p:nvPr/>
        </p:nvSpPr>
        <p:spPr bwMode="auto">
          <a:xfrm flipV="1">
            <a:off x="2777679" y="4819179"/>
            <a:ext cx="0" cy="1066800"/>
          </a:xfrm>
          <a:prstGeom prst="line">
            <a:avLst/>
          </a:prstGeom>
          <a:noFill/>
          <a:ln w="28575" cap="sq">
            <a:solidFill>
              <a:schemeClr val="tx1"/>
            </a:solidFill>
            <a:round/>
            <a:headEnd type="stealth" w="lg" len="lg"/>
            <a:tailEnd type="none" w="lg"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5321" name="Object 7"/>
          <p:cNvGraphicFramePr>
            <a:graphicFrameLocks noChangeAspect="1"/>
          </p:cNvGraphicFramePr>
          <p:nvPr>
            <p:extLst>
              <p:ext uri="{D42A27DB-BD31-4B8C-83A1-F6EECF244321}">
                <p14:modId xmlns:p14="http://schemas.microsoft.com/office/powerpoint/2010/main" val="4135051244"/>
              </p:ext>
            </p:extLst>
          </p:nvPr>
        </p:nvGraphicFramePr>
        <p:xfrm>
          <a:off x="3134867" y="5346229"/>
          <a:ext cx="1246187" cy="895350"/>
        </p:xfrm>
        <a:graphic>
          <a:graphicData uri="http://schemas.openxmlformats.org/presentationml/2006/ole">
            <mc:AlternateContent xmlns:mc="http://schemas.openxmlformats.org/markup-compatibility/2006">
              <mc:Choice xmlns:v="urn:schemas-microsoft-com:vml" Requires="v">
                <p:oleObj spid="_x0000_s12878" name="Equation" r:id="rId17" imgW="813600" imgH="583920" progId="">
                  <p:embed/>
                </p:oleObj>
              </mc:Choice>
              <mc:Fallback>
                <p:oleObj name="Equation" r:id="rId17" imgW="813600" imgH="583920" progId="">
                  <p:embed/>
                  <p:pic>
                    <p:nvPicPr>
                      <p:cNvPr id="0" name="Picture 49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34867" y="5346229"/>
                        <a:ext cx="1246187"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6"/>
          <p:cNvGrpSpPr>
            <a:grpSpLocks/>
          </p:cNvGrpSpPr>
          <p:nvPr/>
        </p:nvGrpSpPr>
        <p:grpSpPr bwMode="auto">
          <a:xfrm>
            <a:off x="758379" y="4611217"/>
            <a:ext cx="1700213" cy="1257300"/>
            <a:chOff x="3024" y="2304"/>
            <a:chExt cx="1071" cy="792"/>
          </a:xfrm>
        </p:grpSpPr>
        <p:grpSp>
          <p:nvGrpSpPr>
            <p:cNvPr id="12326" name="Group 27"/>
            <p:cNvGrpSpPr>
              <a:grpSpLocks/>
            </p:cNvGrpSpPr>
            <p:nvPr/>
          </p:nvGrpSpPr>
          <p:grpSpPr bwMode="auto">
            <a:xfrm>
              <a:off x="3024" y="2304"/>
              <a:ext cx="1071" cy="792"/>
              <a:chOff x="3504" y="2496"/>
              <a:chExt cx="1071" cy="792"/>
            </a:xfrm>
          </p:grpSpPr>
          <p:graphicFrame>
            <p:nvGraphicFramePr>
              <p:cNvPr id="12299" name="Object 11"/>
              <p:cNvGraphicFramePr>
                <a:graphicFrameLocks noChangeAspect="1"/>
              </p:cNvGraphicFramePr>
              <p:nvPr/>
            </p:nvGraphicFramePr>
            <p:xfrm>
              <a:off x="3504" y="2544"/>
              <a:ext cx="207" cy="736"/>
            </p:xfrm>
            <a:graphic>
              <a:graphicData uri="http://schemas.openxmlformats.org/presentationml/2006/ole">
                <mc:AlternateContent xmlns:mc="http://schemas.openxmlformats.org/markup-compatibility/2006">
                  <mc:Choice xmlns:v="urn:schemas-microsoft-com:vml" Requires="v">
                    <p:oleObj spid="_x0000_s12879" name="Equation" r:id="rId19" imgW="203400" imgH="761400" progId="">
                      <p:embed/>
                    </p:oleObj>
                  </mc:Choice>
                  <mc:Fallback>
                    <p:oleObj name="Equation" r:id="rId19" imgW="203400" imgH="761400" progId="">
                      <p:embed/>
                      <p:pic>
                        <p:nvPicPr>
                          <p:cNvPr id="0" name="Picture 50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04" y="2544"/>
                            <a:ext cx="207" cy="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0" name="Object 12"/>
              <p:cNvGraphicFramePr>
                <a:graphicFrameLocks noChangeAspect="1"/>
              </p:cNvGraphicFramePr>
              <p:nvPr/>
            </p:nvGraphicFramePr>
            <p:xfrm>
              <a:off x="4416" y="2496"/>
              <a:ext cx="159" cy="241"/>
            </p:xfrm>
            <a:graphic>
              <a:graphicData uri="http://schemas.openxmlformats.org/presentationml/2006/ole">
                <mc:AlternateContent xmlns:mc="http://schemas.openxmlformats.org/markup-compatibility/2006">
                  <mc:Choice xmlns:v="urn:schemas-microsoft-com:vml" Requires="v">
                    <p:oleObj spid="_x0000_s12880" name="公式" r:id="rId21" imgW="152640" imgH="241200" progId="Equation.3">
                      <p:embed/>
                    </p:oleObj>
                  </mc:Choice>
                  <mc:Fallback>
                    <p:oleObj name="公式" r:id="rId21" imgW="152640" imgH="241200" progId="Equation.3">
                      <p:embed/>
                      <p:pic>
                        <p:nvPicPr>
                          <p:cNvPr id="0" name="Picture 50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16" y="2496"/>
                            <a:ext cx="159" cy="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27" name="Freeform 30"/>
              <p:cNvSpPr>
                <a:spLocks/>
              </p:cNvSpPr>
              <p:nvPr/>
            </p:nvSpPr>
            <p:spPr bwMode="auto">
              <a:xfrm>
                <a:off x="3802" y="2614"/>
                <a:ext cx="432" cy="266"/>
              </a:xfrm>
              <a:custGeom>
                <a:avLst/>
                <a:gdLst>
                  <a:gd name="T0" fmla="*/ 432 w 432"/>
                  <a:gd name="T1" fmla="*/ 981 h 192"/>
                  <a:gd name="T2" fmla="*/ 432 w 432"/>
                  <a:gd name="T3" fmla="*/ 0 h 192"/>
                  <a:gd name="T4" fmla="*/ 0 w 432"/>
                  <a:gd name="T5" fmla="*/ 0 h 192"/>
                  <a:gd name="T6" fmla="*/ 0 60000 65536"/>
                  <a:gd name="T7" fmla="*/ 0 60000 65536"/>
                  <a:gd name="T8" fmla="*/ 0 60000 65536"/>
                  <a:gd name="T9" fmla="*/ 0 w 432"/>
                  <a:gd name="T10" fmla="*/ 0 h 192"/>
                  <a:gd name="T11" fmla="*/ 432 w 432"/>
                  <a:gd name="T12" fmla="*/ 192 h 192"/>
                </a:gdLst>
                <a:ahLst/>
                <a:cxnLst>
                  <a:cxn ang="T6">
                    <a:pos x="T0" y="T1"/>
                  </a:cxn>
                  <a:cxn ang="T7">
                    <a:pos x="T2" y="T3"/>
                  </a:cxn>
                  <a:cxn ang="T8">
                    <a:pos x="T4" y="T5"/>
                  </a:cxn>
                </a:cxnLst>
                <a:rect l="T9" t="T10" r="T11" b="T12"/>
                <a:pathLst>
                  <a:path w="432" h="192">
                    <a:moveTo>
                      <a:pt x="432" y="192"/>
                    </a:moveTo>
                    <a:lnTo>
                      <a:pt x="432" y="0"/>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2328" name="Freeform 31"/>
              <p:cNvSpPr>
                <a:spLocks/>
              </p:cNvSpPr>
              <p:nvPr/>
            </p:nvSpPr>
            <p:spPr bwMode="auto">
              <a:xfrm flipV="1">
                <a:off x="3798" y="2976"/>
                <a:ext cx="432" cy="312"/>
              </a:xfrm>
              <a:custGeom>
                <a:avLst/>
                <a:gdLst>
                  <a:gd name="T0" fmla="*/ 432 w 432"/>
                  <a:gd name="T1" fmla="*/ 2176 h 192"/>
                  <a:gd name="T2" fmla="*/ 432 w 432"/>
                  <a:gd name="T3" fmla="*/ 0 h 192"/>
                  <a:gd name="T4" fmla="*/ 0 w 432"/>
                  <a:gd name="T5" fmla="*/ 0 h 192"/>
                  <a:gd name="T6" fmla="*/ 0 60000 65536"/>
                  <a:gd name="T7" fmla="*/ 0 60000 65536"/>
                  <a:gd name="T8" fmla="*/ 0 60000 65536"/>
                  <a:gd name="T9" fmla="*/ 0 w 432"/>
                  <a:gd name="T10" fmla="*/ 0 h 192"/>
                  <a:gd name="T11" fmla="*/ 432 w 432"/>
                  <a:gd name="T12" fmla="*/ 192 h 192"/>
                </a:gdLst>
                <a:ahLst/>
                <a:cxnLst>
                  <a:cxn ang="T6">
                    <a:pos x="T0" y="T1"/>
                  </a:cxn>
                  <a:cxn ang="T7">
                    <a:pos x="T2" y="T3"/>
                  </a:cxn>
                  <a:cxn ang="T8">
                    <a:pos x="T4" y="T5"/>
                  </a:cxn>
                </a:cxnLst>
                <a:rect l="T9" t="T10" r="T11" b="T12"/>
                <a:pathLst>
                  <a:path w="432" h="192">
                    <a:moveTo>
                      <a:pt x="432" y="192"/>
                    </a:moveTo>
                    <a:lnTo>
                      <a:pt x="432" y="0"/>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2329" name="Text Box 32"/>
              <p:cNvSpPr txBox="1">
                <a:spLocks noChangeArrowheads="1"/>
              </p:cNvSpPr>
              <p:nvPr/>
            </p:nvSpPr>
            <p:spPr bwMode="auto">
              <a:xfrm>
                <a:off x="3946" y="2771"/>
                <a:ext cx="1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kumimoji="1" lang="zh-CN" altLang="zh-CN" b="1" i="1">
                  <a:solidFill>
                    <a:schemeClr val="tx2"/>
                  </a:solidFill>
                  <a:latin typeface="Times New Roman" pitchFamily="18" charset="0"/>
                  <a:cs typeface="Times New Roman" pitchFamily="18" charset="0"/>
                </a:endParaRPr>
              </a:p>
            </p:txBody>
          </p:sp>
          <p:sp>
            <p:nvSpPr>
              <p:cNvPr id="12330" name="Line 34"/>
              <p:cNvSpPr>
                <a:spLocks noChangeShapeType="1"/>
              </p:cNvSpPr>
              <p:nvPr/>
            </p:nvSpPr>
            <p:spPr bwMode="auto">
              <a:xfrm>
                <a:off x="4368" y="2662"/>
                <a:ext cx="0" cy="384"/>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1" name="Line 35"/>
              <p:cNvSpPr>
                <a:spLocks noChangeShapeType="1"/>
              </p:cNvSpPr>
              <p:nvPr/>
            </p:nvSpPr>
            <p:spPr bwMode="auto">
              <a:xfrm>
                <a:off x="4176" y="2880"/>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2" name="Line 36"/>
              <p:cNvSpPr>
                <a:spLocks noChangeShapeType="1"/>
              </p:cNvSpPr>
              <p:nvPr/>
            </p:nvSpPr>
            <p:spPr bwMode="auto">
              <a:xfrm>
                <a:off x="4176" y="2956"/>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12298" name="Object 10"/>
            <p:cNvGraphicFramePr>
              <a:graphicFrameLocks noChangeAspect="1"/>
            </p:cNvGraphicFramePr>
            <p:nvPr/>
          </p:nvGraphicFramePr>
          <p:xfrm>
            <a:off x="3312" y="2478"/>
            <a:ext cx="349" cy="480"/>
          </p:xfrm>
          <a:graphic>
            <a:graphicData uri="http://schemas.openxmlformats.org/presentationml/2006/ole">
              <mc:AlternateContent xmlns:mc="http://schemas.openxmlformats.org/markup-compatibility/2006">
                <mc:Choice xmlns:v="urn:schemas-microsoft-com:vml" Requires="v">
                  <p:oleObj spid="_x0000_s12881" name="Equation" r:id="rId23" imgW="444960" imgH="545760" progId="">
                    <p:embed/>
                  </p:oleObj>
                </mc:Choice>
                <mc:Fallback>
                  <p:oleObj name="Equation" r:id="rId23" imgW="444960" imgH="545760" progId="">
                    <p:embed/>
                    <p:pic>
                      <p:nvPicPr>
                        <p:cNvPr id="0" name="Picture 50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12" y="2478"/>
                          <a:ext cx="349" cy="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5343" name="Rectangle 47"/>
          <p:cNvSpPr>
            <a:spLocks noChangeArrowheads="1"/>
          </p:cNvSpPr>
          <p:nvPr/>
        </p:nvSpPr>
        <p:spPr bwMode="auto">
          <a:xfrm>
            <a:off x="4622354" y="3392017"/>
            <a:ext cx="4160838" cy="1981200"/>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r>
              <a:rPr kumimoji="1" lang="zh-CN" altLang="en-US" sz="2400" b="1">
                <a:solidFill>
                  <a:schemeClr val="tx2"/>
                </a:solidFill>
                <a:latin typeface="Times New Roman" pitchFamily="18" charset="0"/>
                <a:cs typeface="Times New Roman" pitchFamily="18" charset="0"/>
              </a:rPr>
              <a:t>虚数因子 </a:t>
            </a:r>
            <a:r>
              <a:rPr kumimoji="1" lang="en-US" altLang="zh-CN" sz="2400" b="1">
                <a:solidFill>
                  <a:schemeClr val="tx2"/>
                </a:solidFill>
                <a:latin typeface="Times New Roman" pitchFamily="18" charset="0"/>
                <a:cs typeface="Times New Roman" pitchFamily="18" charset="0"/>
              </a:rPr>
              <a:t>j </a:t>
            </a:r>
            <a:r>
              <a:rPr kumimoji="1" lang="zh-CN" altLang="en-US" sz="2400" b="1">
                <a:solidFill>
                  <a:schemeClr val="tx2"/>
                </a:solidFill>
                <a:latin typeface="Times New Roman" pitchFamily="18" charset="0"/>
                <a:cs typeface="Times New Roman" pitchFamily="18" charset="0"/>
              </a:rPr>
              <a:t>为一个</a:t>
            </a:r>
            <a:r>
              <a:rPr kumimoji="1" lang="en-US" altLang="zh-CN" sz="2400" b="1">
                <a:solidFill>
                  <a:schemeClr val="tx2"/>
                </a:solidFill>
                <a:latin typeface="Times New Roman" pitchFamily="18" charset="0"/>
                <a:cs typeface="Times New Roman" pitchFamily="18" charset="0"/>
              </a:rPr>
              <a:t>90º</a:t>
            </a:r>
            <a:r>
              <a:rPr kumimoji="1" lang="zh-CN" altLang="en-US" sz="2400" b="1">
                <a:solidFill>
                  <a:schemeClr val="tx2"/>
                </a:solidFill>
                <a:latin typeface="Times New Roman" pitchFamily="18" charset="0"/>
                <a:cs typeface="Times New Roman" pitchFamily="18" charset="0"/>
              </a:rPr>
              <a:t>旋转因子</a:t>
            </a:r>
          </a:p>
          <a:p>
            <a:pPr algn="just"/>
            <a:endParaRPr kumimoji="1" lang="zh-CN" altLang="en-US" sz="2400" b="1">
              <a:solidFill>
                <a:schemeClr val="tx2"/>
              </a:solidFill>
              <a:latin typeface="Times New Roman" pitchFamily="18" charset="0"/>
              <a:cs typeface="Times New Roman" pitchFamily="18" charset="0"/>
            </a:endParaRPr>
          </a:p>
          <a:p>
            <a:pPr algn="just"/>
            <a:r>
              <a:rPr kumimoji="1" lang="zh-CN" altLang="en-US" sz="2400" b="1">
                <a:solidFill>
                  <a:schemeClr val="tx2"/>
                </a:solidFill>
                <a:latin typeface="Times New Roman" pitchFamily="18" charset="0"/>
                <a:cs typeface="Times New Roman" pitchFamily="18" charset="0"/>
              </a:rPr>
              <a:t>相量乘以 </a:t>
            </a:r>
            <a:r>
              <a:rPr kumimoji="1" lang="en-US" altLang="zh-CN" sz="2400" b="1">
                <a:solidFill>
                  <a:schemeClr val="tx2"/>
                </a:solidFill>
                <a:latin typeface="Times New Roman" pitchFamily="18" charset="0"/>
                <a:cs typeface="Times New Roman" pitchFamily="18" charset="0"/>
              </a:rPr>
              <a:t>j</a:t>
            </a:r>
            <a:r>
              <a:rPr kumimoji="1" lang="en-US" altLang="zh-CN" sz="2400" b="1" i="1">
                <a:solidFill>
                  <a:schemeClr val="tx2"/>
                </a:solidFill>
                <a:latin typeface="Times New Roman" pitchFamily="18" charset="0"/>
                <a:cs typeface="Times New Roman" pitchFamily="18" charset="0"/>
              </a:rPr>
              <a:t> </a:t>
            </a:r>
            <a:r>
              <a:rPr kumimoji="1" lang="zh-CN" altLang="en-US" sz="2400" b="1">
                <a:solidFill>
                  <a:schemeClr val="tx2"/>
                </a:solidFill>
                <a:latin typeface="Times New Roman" pitchFamily="18" charset="0"/>
                <a:cs typeface="Times New Roman" pitchFamily="18" charset="0"/>
              </a:rPr>
              <a:t>将逆时针旋转</a:t>
            </a:r>
            <a:r>
              <a:rPr kumimoji="1" lang="en-US" altLang="zh-CN" sz="2400" b="1">
                <a:solidFill>
                  <a:schemeClr val="tx2"/>
                </a:solidFill>
                <a:latin typeface="Times New Roman" pitchFamily="18" charset="0"/>
                <a:cs typeface="Times New Roman" pitchFamily="18" charset="0"/>
              </a:rPr>
              <a:t>90º</a:t>
            </a:r>
          </a:p>
          <a:p>
            <a:pPr algn="just"/>
            <a:endParaRPr kumimoji="1" lang="en-US" altLang="zh-CN" sz="2400" b="1">
              <a:solidFill>
                <a:schemeClr val="tx2"/>
              </a:solidFill>
              <a:latin typeface="Times New Roman" pitchFamily="18" charset="0"/>
              <a:cs typeface="Times New Roman" pitchFamily="18" charset="0"/>
            </a:endParaRPr>
          </a:p>
          <a:p>
            <a:pPr algn="just"/>
            <a:r>
              <a:rPr kumimoji="1" lang="zh-CN" altLang="en-US" sz="2400" b="1">
                <a:solidFill>
                  <a:schemeClr val="tx2"/>
                </a:solidFill>
                <a:latin typeface="Times New Roman" pitchFamily="18" charset="0"/>
                <a:cs typeface="Times New Roman" pitchFamily="18" charset="0"/>
              </a:rPr>
              <a:t>相量乘以 </a:t>
            </a:r>
            <a:r>
              <a:rPr kumimoji="1" lang="en-US" altLang="zh-CN" sz="2400" b="1">
                <a:solidFill>
                  <a:schemeClr val="tx2"/>
                </a:solidFill>
                <a:latin typeface="Times New Roman" pitchFamily="18" charset="0"/>
                <a:cs typeface="Times New Roman" pitchFamily="18" charset="0"/>
              </a:rPr>
              <a:t>-j</a:t>
            </a:r>
            <a:r>
              <a:rPr kumimoji="1" lang="en-US" altLang="zh-CN" sz="2400" b="1" i="1">
                <a:solidFill>
                  <a:schemeClr val="tx2"/>
                </a:solidFill>
                <a:latin typeface="Times New Roman" pitchFamily="18" charset="0"/>
                <a:cs typeface="Times New Roman" pitchFamily="18" charset="0"/>
              </a:rPr>
              <a:t> </a:t>
            </a:r>
            <a:r>
              <a:rPr kumimoji="1" lang="zh-CN" altLang="en-US" sz="2400" b="1">
                <a:solidFill>
                  <a:schemeClr val="tx2"/>
                </a:solidFill>
                <a:latin typeface="Times New Roman" pitchFamily="18" charset="0"/>
                <a:cs typeface="Times New Roman" pitchFamily="18" charset="0"/>
              </a:rPr>
              <a:t>将顺时针旋转</a:t>
            </a:r>
            <a:r>
              <a:rPr kumimoji="1" lang="en-US" altLang="zh-CN" sz="2400" b="1">
                <a:solidFill>
                  <a:schemeClr val="tx2"/>
                </a:solidFill>
                <a:latin typeface="Times New Roman" pitchFamily="18" charset="0"/>
                <a:cs typeface="Times New Roman" pitchFamily="18" charset="0"/>
              </a:rPr>
              <a:t>90º</a:t>
            </a:r>
          </a:p>
        </p:txBody>
      </p:sp>
      <p:grpSp>
        <p:nvGrpSpPr>
          <p:cNvPr id="5" name="Group 55"/>
          <p:cNvGrpSpPr>
            <a:grpSpLocks/>
          </p:cNvGrpSpPr>
          <p:nvPr/>
        </p:nvGrpSpPr>
        <p:grpSpPr bwMode="auto">
          <a:xfrm>
            <a:off x="782192" y="2934817"/>
            <a:ext cx="1700212" cy="1257300"/>
            <a:chOff x="605" y="1997"/>
            <a:chExt cx="1071" cy="792"/>
          </a:xfrm>
        </p:grpSpPr>
        <p:graphicFrame>
          <p:nvGraphicFramePr>
            <p:cNvPr id="12296" name="Object 8"/>
            <p:cNvGraphicFramePr>
              <a:graphicFrameLocks noChangeAspect="1"/>
            </p:cNvGraphicFramePr>
            <p:nvPr/>
          </p:nvGraphicFramePr>
          <p:xfrm>
            <a:off x="605" y="2045"/>
            <a:ext cx="207" cy="736"/>
          </p:xfrm>
          <a:graphic>
            <a:graphicData uri="http://schemas.openxmlformats.org/presentationml/2006/ole">
              <mc:AlternateContent xmlns:mc="http://schemas.openxmlformats.org/markup-compatibility/2006">
                <mc:Choice xmlns:v="urn:schemas-microsoft-com:vml" Requires="v">
                  <p:oleObj spid="_x0000_s12882" name="Equation" r:id="rId25" imgW="203400" imgH="761400" progId="">
                    <p:embed/>
                  </p:oleObj>
                </mc:Choice>
                <mc:Fallback>
                  <p:oleObj name="Equation" r:id="rId25" imgW="203400" imgH="761400" progId="">
                    <p:embed/>
                    <p:pic>
                      <p:nvPicPr>
                        <p:cNvPr id="0" name="Picture 50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05" y="2045"/>
                          <a:ext cx="207" cy="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7" name="Object 9"/>
            <p:cNvGraphicFramePr>
              <a:graphicFrameLocks noChangeAspect="1"/>
            </p:cNvGraphicFramePr>
            <p:nvPr/>
          </p:nvGraphicFramePr>
          <p:xfrm>
            <a:off x="1517" y="1997"/>
            <a:ext cx="159" cy="241"/>
          </p:xfrm>
          <a:graphic>
            <a:graphicData uri="http://schemas.openxmlformats.org/presentationml/2006/ole">
              <mc:AlternateContent xmlns:mc="http://schemas.openxmlformats.org/markup-compatibility/2006">
                <mc:Choice xmlns:v="urn:schemas-microsoft-com:vml" Requires="v">
                  <p:oleObj spid="_x0000_s12883" name="公式" r:id="rId27" imgW="152640" imgH="241200" progId="Equation.3">
                    <p:embed/>
                  </p:oleObj>
                </mc:Choice>
                <mc:Fallback>
                  <p:oleObj name="公式" r:id="rId27" imgW="152640" imgH="241200" progId="Equation.3">
                    <p:embed/>
                    <p:pic>
                      <p:nvPicPr>
                        <p:cNvPr id="0" name="Picture 50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17" y="1997"/>
                          <a:ext cx="159" cy="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15" name="Freeform 41"/>
            <p:cNvSpPr>
              <a:spLocks/>
            </p:cNvSpPr>
            <p:nvPr/>
          </p:nvSpPr>
          <p:spPr bwMode="auto">
            <a:xfrm>
              <a:off x="903" y="2067"/>
              <a:ext cx="432" cy="218"/>
            </a:xfrm>
            <a:custGeom>
              <a:avLst/>
              <a:gdLst>
                <a:gd name="T0" fmla="*/ 432 w 432"/>
                <a:gd name="T1" fmla="*/ 363 h 192"/>
                <a:gd name="T2" fmla="*/ 432 w 432"/>
                <a:gd name="T3" fmla="*/ 0 h 192"/>
                <a:gd name="T4" fmla="*/ 0 w 432"/>
                <a:gd name="T5" fmla="*/ 0 h 192"/>
                <a:gd name="T6" fmla="*/ 0 60000 65536"/>
                <a:gd name="T7" fmla="*/ 0 60000 65536"/>
                <a:gd name="T8" fmla="*/ 0 60000 65536"/>
                <a:gd name="T9" fmla="*/ 0 w 432"/>
                <a:gd name="T10" fmla="*/ 0 h 192"/>
                <a:gd name="T11" fmla="*/ 432 w 432"/>
                <a:gd name="T12" fmla="*/ 192 h 192"/>
              </a:gdLst>
              <a:ahLst/>
              <a:cxnLst>
                <a:cxn ang="T6">
                  <a:pos x="T0" y="T1"/>
                </a:cxn>
                <a:cxn ang="T7">
                  <a:pos x="T2" y="T3"/>
                </a:cxn>
                <a:cxn ang="T8">
                  <a:pos x="T4" y="T5"/>
                </a:cxn>
              </a:cxnLst>
              <a:rect l="T9" t="T10" r="T11" b="T12"/>
              <a:pathLst>
                <a:path w="432" h="192">
                  <a:moveTo>
                    <a:pt x="432" y="192"/>
                  </a:moveTo>
                  <a:lnTo>
                    <a:pt x="432" y="0"/>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2316" name="Freeform 42"/>
            <p:cNvSpPr>
              <a:spLocks/>
            </p:cNvSpPr>
            <p:nvPr/>
          </p:nvSpPr>
          <p:spPr bwMode="auto">
            <a:xfrm flipV="1">
              <a:off x="899" y="2525"/>
              <a:ext cx="432" cy="264"/>
            </a:xfrm>
            <a:custGeom>
              <a:avLst/>
              <a:gdLst>
                <a:gd name="T0" fmla="*/ 432 w 432"/>
                <a:gd name="T1" fmla="*/ 943 h 192"/>
                <a:gd name="T2" fmla="*/ 432 w 432"/>
                <a:gd name="T3" fmla="*/ 0 h 192"/>
                <a:gd name="T4" fmla="*/ 0 w 432"/>
                <a:gd name="T5" fmla="*/ 0 h 192"/>
                <a:gd name="T6" fmla="*/ 0 60000 65536"/>
                <a:gd name="T7" fmla="*/ 0 60000 65536"/>
                <a:gd name="T8" fmla="*/ 0 60000 65536"/>
                <a:gd name="T9" fmla="*/ 0 w 432"/>
                <a:gd name="T10" fmla="*/ 0 h 192"/>
                <a:gd name="T11" fmla="*/ 432 w 432"/>
                <a:gd name="T12" fmla="*/ 192 h 192"/>
              </a:gdLst>
              <a:ahLst/>
              <a:cxnLst>
                <a:cxn ang="T6">
                  <a:pos x="T0" y="T1"/>
                </a:cxn>
                <a:cxn ang="T7">
                  <a:pos x="T2" y="T3"/>
                </a:cxn>
                <a:cxn ang="T8">
                  <a:pos x="T4" y="T5"/>
                </a:cxn>
              </a:cxnLst>
              <a:rect l="T9" t="T10" r="T11" b="T12"/>
              <a:pathLst>
                <a:path w="432" h="192">
                  <a:moveTo>
                    <a:pt x="432" y="192"/>
                  </a:moveTo>
                  <a:lnTo>
                    <a:pt x="432" y="0"/>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2317" name="Text Box 43"/>
            <p:cNvSpPr txBox="1">
              <a:spLocks noChangeArrowheads="1"/>
            </p:cNvSpPr>
            <p:nvPr/>
          </p:nvSpPr>
          <p:spPr bwMode="auto">
            <a:xfrm>
              <a:off x="917" y="2233"/>
              <a:ext cx="3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a:solidFill>
                    <a:schemeClr val="tx2"/>
                  </a:solidFill>
                  <a:latin typeface="Times New Roman" pitchFamily="18" charset="0"/>
                  <a:cs typeface="Times New Roman" pitchFamily="18" charset="0"/>
                </a:rPr>
                <a:t>j</a:t>
              </a:r>
              <a:r>
                <a:rPr kumimoji="1" lang="en-US" altLang="zh-CN" b="1" i="1">
                  <a:solidFill>
                    <a:schemeClr val="tx2"/>
                  </a:solidFill>
                  <a:latin typeface="Times New Roman" pitchFamily="18" charset="0"/>
                  <a:cs typeface="Times New Roman" pitchFamily="18" charset="0"/>
                  <a:sym typeface="Symbol" pitchFamily="18" charset="2"/>
                </a:rPr>
                <a:t></a:t>
              </a:r>
              <a:r>
                <a:rPr kumimoji="1" lang="en-US" altLang="zh-CN" b="1" i="1">
                  <a:solidFill>
                    <a:schemeClr val="tx2"/>
                  </a:solidFill>
                  <a:latin typeface="Times New Roman" pitchFamily="18" charset="0"/>
                  <a:cs typeface="Times New Roman" pitchFamily="18" charset="0"/>
                </a:rPr>
                <a:t>L</a:t>
              </a:r>
            </a:p>
          </p:txBody>
        </p:sp>
        <p:sp>
          <p:nvSpPr>
            <p:cNvPr id="12318" name="Line 45"/>
            <p:cNvSpPr>
              <a:spLocks noChangeShapeType="1"/>
            </p:cNvSpPr>
            <p:nvPr/>
          </p:nvSpPr>
          <p:spPr bwMode="auto">
            <a:xfrm>
              <a:off x="1469" y="2115"/>
              <a:ext cx="0" cy="384"/>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319" name="Group 48"/>
            <p:cNvGrpSpPr>
              <a:grpSpLocks/>
            </p:cNvGrpSpPr>
            <p:nvPr/>
          </p:nvGrpSpPr>
          <p:grpSpPr bwMode="auto">
            <a:xfrm rot="5400000">
              <a:off x="1197" y="2371"/>
              <a:ext cx="326" cy="52"/>
              <a:chOff x="1877" y="383"/>
              <a:chExt cx="326" cy="52"/>
            </a:xfrm>
          </p:grpSpPr>
          <p:sp>
            <p:nvSpPr>
              <p:cNvPr id="12320" name="Freeform 49"/>
              <p:cNvSpPr>
                <a:spLocks/>
              </p:cNvSpPr>
              <p:nvPr/>
            </p:nvSpPr>
            <p:spPr bwMode="auto">
              <a:xfrm rot="10800000" flipH="1" flipV="1">
                <a:off x="1925" y="384"/>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tx2"/>
                  </a:solidFill>
                  <a:latin typeface="Times New Roman" pitchFamily="18" charset="0"/>
                  <a:cs typeface="Times New Roman" pitchFamily="18" charset="0"/>
                </a:endParaRPr>
              </a:p>
            </p:txBody>
          </p:sp>
          <p:sp>
            <p:nvSpPr>
              <p:cNvPr id="12321" name="Freeform 50"/>
              <p:cNvSpPr>
                <a:spLocks/>
              </p:cNvSpPr>
              <p:nvPr/>
            </p:nvSpPr>
            <p:spPr bwMode="auto">
              <a:xfrm rot="10800000" flipH="1" flipV="1">
                <a:off x="1981" y="383"/>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tx2"/>
                  </a:solidFill>
                  <a:latin typeface="Times New Roman" pitchFamily="18" charset="0"/>
                  <a:cs typeface="Times New Roman" pitchFamily="18" charset="0"/>
                </a:endParaRPr>
              </a:p>
            </p:txBody>
          </p:sp>
          <p:sp>
            <p:nvSpPr>
              <p:cNvPr id="12322" name="Freeform 51"/>
              <p:cNvSpPr>
                <a:spLocks/>
              </p:cNvSpPr>
              <p:nvPr/>
            </p:nvSpPr>
            <p:spPr bwMode="auto">
              <a:xfrm rot="10800000" flipH="1" flipV="1">
                <a:off x="2039" y="383"/>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tx2"/>
                  </a:solidFill>
                  <a:latin typeface="Times New Roman" pitchFamily="18" charset="0"/>
                  <a:cs typeface="Times New Roman" pitchFamily="18" charset="0"/>
                </a:endParaRPr>
              </a:p>
            </p:txBody>
          </p:sp>
          <p:sp>
            <p:nvSpPr>
              <p:cNvPr id="12323" name="Freeform 52"/>
              <p:cNvSpPr>
                <a:spLocks/>
              </p:cNvSpPr>
              <p:nvPr/>
            </p:nvSpPr>
            <p:spPr bwMode="auto">
              <a:xfrm rot="10800000" flipH="1" flipV="1">
                <a:off x="2097" y="383"/>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tx2"/>
                  </a:solidFill>
                  <a:latin typeface="Times New Roman" pitchFamily="18" charset="0"/>
                  <a:cs typeface="Times New Roman" pitchFamily="18" charset="0"/>
                </a:endParaRPr>
              </a:p>
            </p:txBody>
          </p:sp>
          <p:sp>
            <p:nvSpPr>
              <p:cNvPr id="12324" name="Line 53"/>
              <p:cNvSpPr>
                <a:spLocks noChangeShapeType="1"/>
              </p:cNvSpPr>
              <p:nvPr/>
            </p:nvSpPr>
            <p:spPr bwMode="auto">
              <a:xfrm rot="10800000" flipH="1" flipV="1">
                <a:off x="1877" y="433"/>
                <a:ext cx="4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25" name="Line 54"/>
              <p:cNvSpPr>
                <a:spLocks noChangeShapeType="1"/>
              </p:cNvSpPr>
              <p:nvPr/>
            </p:nvSpPr>
            <p:spPr bwMode="auto">
              <a:xfrm rot="10800000" flipH="1" flipV="1">
                <a:off x="2155" y="432"/>
                <a:ext cx="4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8" name="灯片编号占位符 7"/>
          <p:cNvSpPr>
            <a:spLocks noGrp="1"/>
          </p:cNvSpPr>
          <p:nvPr>
            <p:ph type="sldNum" sz="quarter" idx="10"/>
          </p:nvPr>
        </p:nvSpPr>
        <p:spPr/>
        <p:txBody>
          <a:bodyPr/>
          <a:lstStyle/>
          <a:p>
            <a:pPr>
              <a:defRPr/>
            </a:pPr>
            <a:fld id="{E4DCDFD6-397A-4776-9F04-AECACB83C822}" type="slidenum">
              <a:rPr lang="zh-CN" altLang="en-US" smtClean="0"/>
              <a:pPr>
                <a:defRPr/>
              </a:pPr>
              <a:t>18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55310"/>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55311"/>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55312"/>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nodeType="afterEffect">
                                  <p:stCondLst>
                                    <p:cond delay="0"/>
                                  </p:stCondLst>
                                  <p:childTnLst>
                                    <p:set>
                                      <p:cBhvr>
                                        <p:cTn id="18" dur="1" fill="hold">
                                          <p:stCondLst>
                                            <p:cond delay="499"/>
                                          </p:stCondLst>
                                        </p:cTn>
                                        <p:tgtEl>
                                          <p:spTgt spid="553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nodeType="afterGroup">
                            <p:stCondLst>
                              <p:cond delay="0"/>
                            </p:stCondLst>
                            <p:childTnLst>
                              <p:par>
                                <p:cTn id="24" presetID="1" presetClass="entr" presetSubtype="0" fill="hold" grpId="0" nodeType="afterEffect">
                                  <p:stCondLst>
                                    <p:cond delay="0"/>
                                  </p:stCondLst>
                                  <p:childTnLst>
                                    <p:set>
                                      <p:cBhvr>
                                        <p:cTn id="25" dur="1" fill="hold">
                                          <p:stCondLst>
                                            <p:cond delay="499"/>
                                          </p:stCondLst>
                                        </p:cTn>
                                        <p:tgtEl>
                                          <p:spTgt spid="55314"/>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499"/>
                                          </p:stCondLst>
                                        </p:cTn>
                                        <p:tgtEl>
                                          <p:spTgt spid="55315"/>
                                        </p:tgtEl>
                                        <p:attrNameLst>
                                          <p:attrName>style.visibility</p:attrName>
                                        </p:attrNameLst>
                                      </p:cBhvr>
                                      <p:to>
                                        <p:strVal val="visible"/>
                                      </p:to>
                                    </p:set>
                                  </p:childTnLst>
                                </p:cTn>
                              </p:par>
                            </p:childTnLst>
                          </p:cTn>
                        </p:par>
                        <p:par>
                          <p:cTn id="29" fill="hold" nodeType="afterGroup">
                            <p:stCondLst>
                              <p:cond delay="1000"/>
                            </p:stCondLst>
                            <p:childTnLst>
                              <p:par>
                                <p:cTn id="30" presetID="1" presetClass="entr" presetSubtype="0" fill="hold" grpId="0" nodeType="afterEffect">
                                  <p:stCondLst>
                                    <p:cond delay="0"/>
                                  </p:stCondLst>
                                  <p:childTnLst>
                                    <p:set>
                                      <p:cBhvr>
                                        <p:cTn id="31" dur="1" fill="hold">
                                          <p:stCondLst>
                                            <p:cond delay="499"/>
                                          </p:stCondLst>
                                        </p:cTn>
                                        <p:tgtEl>
                                          <p:spTgt spid="55316"/>
                                        </p:tgtEl>
                                        <p:attrNameLst>
                                          <p:attrName>style.visibility</p:attrName>
                                        </p:attrNameLst>
                                      </p:cBhvr>
                                      <p:to>
                                        <p:strVal val="visible"/>
                                      </p:to>
                                    </p:set>
                                  </p:childTnLst>
                                </p:cTn>
                              </p:par>
                            </p:childTnLst>
                          </p:cTn>
                        </p:par>
                        <p:par>
                          <p:cTn id="32" fill="hold" nodeType="afterGroup">
                            <p:stCondLst>
                              <p:cond delay="1500"/>
                            </p:stCondLst>
                            <p:childTnLst>
                              <p:par>
                                <p:cTn id="33" presetID="1" presetClass="entr" presetSubtype="0" fill="hold" nodeType="afterEffect">
                                  <p:stCondLst>
                                    <p:cond delay="0"/>
                                  </p:stCondLst>
                                  <p:childTnLst>
                                    <p:set>
                                      <p:cBhvr>
                                        <p:cTn id="34" dur="1" fill="hold">
                                          <p:stCondLst>
                                            <p:cond delay="499"/>
                                          </p:stCondLst>
                                        </p:cTn>
                                        <p:tgtEl>
                                          <p:spTgt spid="5531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3"/>
                                        </p:tgtEl>
                                        <p:attrNameLst>
                                          <p:attrName>style.visibility</p:attrName>
                                        </p:attrNameLst>
                                      </p:cBhvr>
                                      <p:to>
                                        <p:strVal val="visible"/>
                                      </p:to>
                                    </p:set>
                                  </p:childTnLst>
                                </p:cTn>
                              </p:par>
                            </p:childTnLst>
                          </p:cTn>
                        </p:par>
                        <p:par>
                          <p:cTn id="39" fill="hold" nodeType="afterGroup">
                            <p:stCondLst>
                              <p:cond delay="500"/>
                            </p:stCondLst>
                            <p:childTnLst>
                              <p:par>
                                <p:cTn id="40" presetID="1" presetClass="entr" presetSubtype="0" fill="hold" grpId="0" nodeType="afterEffect">
                                  <p:stCondLst>
                                    <p:cond delay="0"/>
                                  </p:stCondLst>
                                  <p:childTnLst>
                                    <p:set>
                                      <p:cBhvr>
                                        <p:cTn id="41" dur="1" fill="hold">
                                          <p:stCondLst>
                                            <p:cond delay="499"/>
                                          </p:stCondLst>
                                        </p:cTn>
                                        <p:tgtEl>
                                          <p:spTgt spid="55318"/>
                                        </p:tgtEl>
                                        <p:attrNameLst>
                                          <p:attrName>style.visibility</p:attrName>
                                        </p:attrNameLst>
                                      </p:cBhvr>
                                      <p:to>
                                        <p:strVal val="visible"/>
                                      </p:to>
                                    </p:set>
                                  </p:childTnLst>
                                </p:cTn>
                              </p:par>
                            </p:childTnLst>
                          </p:cTn>
                        </p:par>
                        <p:par>
                          <p:cTn id="42" fill="hold" nodeType="afterGroup">
                            <p:stCondLst>
                              <p:cond delay="1000"/>
                            </p:stCondLst>
                            <p:childTnLst>
                              <p:par>
                                <p:cTn id="43" presetID="1" presetClass="entr" presetSubtype="0" fill="hold" nodeType="afterEffect">
                                  <p:stCondLst>
                                    <p:cond delay="0"/>
                                  </p:stCondLst>
                                  <p:childTnLst>
                                    <p:set>
                                      <p:cBhvr>
                                        <p:cTn id="44" dur="1" fill="hold">
                                          <p:stCondLst>
                                            <p:cond delay="499"/>
                                          </p:stCondLst>
                                        </p:cTn>
                                        <p:tgtEl>
                                          <p:spTgt spid="55319"/>
                                        </p:tgtEl>
                                        <p:attrNameLst>
                                          <p:attrName>style.visibility</p:attrName>
                                        </p:attrNameLst>
                                      </p:cBhvr>
                                      <p:to>
                                        <p:strVal val="visible"/>
                                      </p:to>
                                    </p:set>
                                  </p:childTnLst>
                                </p:cTn>
                              </p:par>
                            </p:childTnLst>
                          </p:cTn>
                        </p:par>
                        <p:par>
                          <p:cTn id="45" fill="hold" nodeType="afterGroup">
                            <p:stCondLst>
                              <p:cond delay="1500"/>
                            </p:stCondLst>
                            <p:childTnLst>
                              <p:par>
                                <p:cTn id="46" presetID="1" presetClass="entr" presetSubtype="0" fill="hold" grpId="0" nodeType="afterEffect">
                                  <p:stCondLst>
                                    <p:cond delay="0"/>
                                  </p:stCondLst>
                                  <p:childTnLst>
                                    <p:set>
                                      <p:cBhvr>
                                        <p:cTn id="47" dur="1" fill="hold">
                                          <p:stCondLst>
                                            <p:cond delay="499"/>
                                          </p:stCondLst>
                                        </p:cTn>
                                        <p:tgtEl>
                                          <p:spTgt spid="55320"/>
                                        </p:tgtEl>
                                        <p:attrNameLst>
                                          <p:attrName>style.visibility</p:attrName>
                                        </p:attrNameLst>
                                      </p:cBhvr>
                                      <p:to>
                                        <p:strVal val="visible"/>
                                      </p:to>
                                    </p:set>
                                  </p:childTnLst>
                                </p:cTn>
                              </p:par>
                            </p:childTnLst>
                          </p:cTn>
                        </p:par>
                        <p:par>
                          <p:cTn id="48" fill="hold" nodeType="afterGroup">
                            <p:stCondLst>
                              <p:cond delay="2000"/>
                            </p:stCondLst>
                            <p:childTnLst>
                              <p:par>
                                <p:cTn id="49" presetID="1" presetClass="entr" presetSubtype="0" fill="hold" nodeType="afterEffect">
                                  <p:stCondLst>
                                    <p:cond delay="0"/>
                                  </p:stCondLst>
                                  <p:childTnLst>
                                    <p:set>
                                      <p:cBhvr>
                                        <p:cTn id="50" dur="1" fill="hold">
                                          <p:stCondLst>
                                            <p:cond delay="499"/>
                                          </p:stCondLst>
                                        </p:cTn>
                                        <p:tgtEl>
                                          <p:spTgt spid="55321"/>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5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10" grpId="0" animBg="1"/>
      <p:bldP spid="55312" grpId="0" animBg="1"/>
      <p:bldP spid="55314" grpId="0" animBg="1"/>
      <p:bldP spid="55316" grpId="0" animBg="1"/>
      <p:bldP spid="55318" grpId="0" animBg="1"/>
      <p:bldP spid="55320" grpId="0" animBg="1"/>
      <p:bldP spid="55343"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smtClean="0">
                <a:ea typeface="宋体" charset="-122"/>
              </a:rPr>
              <a:t>3.3.2 </a:t>
            </a:r>
            <a:r>
              <a:rPr lang="zh-CN" altLang="en-US" smtClean="0">
                <a:ea typeface="宋体" charset="-122"/>
              </a:rPr>
              <a:t>电路的相量模型</a:t>
            </a:r>
            <a:endParaRPr lang="zh-CN" altLang="en-US" smtClean="0">
              <a:ea typeface="楷体_GB2312" pitchFamily="49" charset="-122"/>
            </a:endParaRPr>
          </a:p>
        </p:txBody>
      </p:sp>
      <p:sp>
        <p:nvSpPr>
          <p:cNvPr id="89091" name="Rectangle 3"/>
          <p:cNvSpPr>
            <a:spLocks noGrp="1" noChangeArrowheads="1"/>
          </p:cNvSpPr>
          <p:nvPr>
            <p:ph sz="quarter" idx="11"/>
          </p:nvPr>
        </p:nvSpPr>
        <p:spPr>
          <a:xfrm>
            <a:off x="0" y="692696"/>
            <a:ext cx="8892480" cy="5544616"/>
          </a:xfrm>
        </p:spPr>
        <p:txBody>
          <a:bodyPr/>
          <a:lstStyle/>
          <a:p>
            <a:pPr marL="514350" indent="-514350" eaLnBrk="1" hangingPunct="1">
              <a:lnSpc>
                <a:spcPct val="200000"/>
              </a:lnSpc>
              <a:buFont typeface="+mj-lt"/>
              <a:buAutoNum type="arabicPeriod"/>
            </a:pPr>
            <a:r>
              <a:rPr lang="zh-CN" altLang="en-US" dirty="0" smtClean="0">
                <a:ea typeface="宋体" charset="-122"/>
              </a:rPr>
              <a:t>所有电源电压和电流转换为相量；</a:t>
            </a:r>
            <a:endParaRPr lang="en-US" altLang="zh-CN" dirty="0" smtClean="0">
              <a:ea typeface="宋体" charset="-122"/>
            </a:endParaRPr>
          </a:p>
          <a:p>
            <a:pPr marL="514350" indent="-514350" eaLnBrk="1" hangingPunct="1">
              <a:lnSpc>
                <a:spcPct val="200000"/>
              </a:lnSpc>
              <a:buFont typeface="+mj-lt"/>
              <a:buAutoNum type="arabicPeriod"/>
            </a:pPr>
            <a:r>
              <a:rPr lang="zh-CN" altLang="en-US" dirty="0" smtClean="0">
                <a:ea typeface="宋体" charset="-122"/>
              </a:rPr>
              <a:t>所有支路电压和电流变量用其相量表示；</a:t>
            </a:r>
          </a:p>
          <a:p>
            <a:pPr marL="514350" indent="-514350" eaLnBrk="1" hangingPunct="1">
              <a:lnSpc>
                <a:spcPct val="200000"/>
              </a:lnSpc>
              <a:buFont typeface="+mj-lt"/>
              <a:buAutoNum type="arabicPeriod"/>
            </a:pPr>
            <a:r>
              <a:rPr lang="zh-CN" altLang="en-US" dirty="0" smtClean="0">
                <a:ea typeface="宋体" charset="-122"/>
              </a:rPr>
              <a:t>无源元件</a:t>
            </a:r>
            <a:r>
              <a:rPr lang="en-US" altLang="zh-CN" i="1" dirty="0" smtClean="0">
                <a:ea typeface="宋体" charset="-122"/>
              </a:rPr>
              <a:t>R</a:t>
            </a:r>
            <a:r>
              <a:rPr lang="zh-CN" altLang="en-US" dirty="0" smtClean="0">
                <a:ea typeface="宋体" charset="-122"/>
              </a:rPr>
              <a:t>、</a:t>
            </a:r>
            <a:r>
              <a:rPr lang="en-US" altLang="zh-CN" i="1" dirty="0" smtClean="0">
                <a:ea typeface="宋体" charset="-122"/>
              </a:rPr>
              <a:t>L</a:t>
            </a:r>
            <a:r>
              <a:rPr lang="zh-CN" altLang="en-US" dirty="0" smtClean="0">
                <a:ea typeface="宋体" charset="-122"/>
              </a:rPr>
              <a:t>和</a:t>
            </a:r>
            <a:r>
              <a:rPr lang="en-US" altLang="zh-CN" i="1" dirty="0" smtClean="0">
                <a:ea typeface="宋体" charset="-122"/>
              </a:rPr>
              <a:t>C</a:t>
            </a:r>
            <a:r>
              <a:rPr lang="zh-CN" altLang="en-US" dirty="0" smtClean="0">
                <a:ea typeface="宋体" charset="-122"/>
              </a:rPr>
              <a:t>分别用其相量模型表示。 </a:t>
            </a: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19</a:t>
            </a:fld>
            <a:endParaRPr lang="zh-CN" altLang="en-US"/>
          </a:p>
        </p:txBody>
      </p:sp>
      <p:sp>
        <p:nvSpPr>
          <p:cNvPr id="2" name="矩形 1"/>
          <p:cNvSpPr/>
          <p:nvPr/>
        </p:nvSpPr>
        <p:spPr>
          <a:xfrm>
            <a:off x="1259632" y="3645024"/>
            <a:ext cx="2016224" cy="23042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chemeClr val="tx1"/>
                </a:solidFill>
                <a:latin typeface="宋体" panose="02010600030101010101" pitchFamily="2" charset="-122"/>
                <a:ea typeface="宋体" panose="02010600030101010101" pitchFamily="2" charset="-122"/>
              </a:rPr>
              <a:t>时域电路</a:t>
            </a:r>
            <a:endParaRPr lang="zh-CN" altLang="en-US" sz="2800" b="1" dirty="0">
              <a:solidFill>
                <a:schemeClr val="tx1"/>
              </a:solidFill>
              <a:latin typeface="宋体" panose="02010600030101010101" pitchFamily="2" charset="-122"/>
              <a:ea typeface="宋体" panose="02010600030101010101" pitchFamily="2" charset="-122"/>
            </a:endParaRPr>
          </a:p>
        </p:txBody>
      </p:sp>
      <p:sp>
        <p:nvSpPr>
          <p:cNvPr id="3" name="右箭头 2"/>
          <p:cNvSpPr/>
          <p:nvPr/>
        </p:nvSpPr>
        <p:spPr>
          <a:xfrm>
            <a:off x="3851920" y="4545124"/>
            <a:ext cx="864096"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76056" y="3645024"/>
            <a:ext cx="2016224" cy="23042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chemeClr val="tx1"/>
                </a:solidFill>
                <a:latin typeface="宋体" panose="02010600030101010101" pitchFamily="2" charset="-122"/>
                <a:ea typeface="宋体" panose="02010600030101010101" pitchFamily="2" charset="-122"/>
              </a:rPr>
              <a:t>相量域模型</a:t>
            </a:r>
            <a:endParaRPr lang="zh-CN" altLang="en-US" sz="2800" b="1" dirty="0">
              <a:solidFill>
                <a:schemeClr val="tx1"/>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wipe(left)">
                                      <p:cBhvr>
                                        <p:cTn id="7" dur="500"/>
                                        <p:tgtEl>
                                          <p:spTgt spid="890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9091">
                                            <p:txEl>
                                              <p:pRg st="1" end="1"/>
                                            </p:txEl>
                                          </p:spTgt>
                                        </p:tgtEl>
                                        <p:attrNameLst>
                                          <p:attrName>style.visibility</p:attrName>
                                        </p:attrNameLst>
                                      </p:cBhvr>
                                      <p:to>
                                        <p:strVal val="visible"/>
                                      </p:to>
                                    </p:set>
                                    <p:animEffect transition="in" filter="wipe(left)">
                                      <p:cBhvr>
                                        <p:cTn id="12" dur="500"/>
                                        <p:tgtEl>
                                          <p:spTgt spid="890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9091">
                                            <p:txEl>
                                              <p:pRg st="2" end="2"/>
                                            </p:txEl>
                                          </p:spTgt>
                                        </p:tgtEl>
                                        <p:attrNameLst>
                                          <p:attrName>style.visibility</p:attrName>
                                        </p:attrNameLst>
                                      </p:cBhvr>
                                      <p:to>
                                        <p:strVal val="visible"/>
                                      </p:to>
                                    </p:set>
                                    <p:animEffect transition="in" filter="wipe(left)">
                                      <p:cBhvr>
                                        <p:cTn id="17" dur="500"/>
                                        <p:tgtEl>
                                          <p:spTgt spid="89091">
                                            <p:txEl>
                                              <p:pRg st="2" end="2"/>
                                            </p:txEl>
                                          </p:spTgt>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uiExpand="1" build="p"/>
      <p:bldP spid="2" grpId="0" animBg="1"/>
      <p:bldP spid="3"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标题 3"/>
          <p:cNvSpPr>
            <a:spLocks noGrp="1"/>
          </p:cNvSpPr>
          <p:nvPr>
            <p:ph type="title"/>
          </p:nvPr>
        </p:nvSpPr>
        <p:spPr/>
        <p:txBody>
          <a:bodyPr/>
          <a:lstStyle/>
          <a:p>
            <a:pPr eaLnBrk="1" hangingPunct="1"/>
            <a:r>
              <a:rPr lang="zh-CN" altLang="en-US" smtClean="0">
                <a:ea typeface="宋体" charset="-122"/>
              </a:rPr>
              <a:t>本章教学内容</a:t>
            </a:r>
          </a:p>
        </p:txBody>
      </p:sp>
      <p:sp>
        <p:nvSpPr>
          <p:cNvPr id="83971" name="内容占位符 4"/>
          <p:cNvSpPr>
            <a:spLocks noGrp="1"/>
          </p:cNvSpPr>
          <p:nvPr>
            <p:ph sz="quarter" idx="11"/>
          </p:nvPr>
        </p:nvSpPr>
        <p:spPr/>
        <p:txBody>
          <a:bodyPr/>
          <a:lstStyle/>
          <a:p>
            <a:pPr eaLnBrk="1" hangingPunct="1">
              <a:lnSpc>
                <a:spcPct val="150000"/>
              </a:lnSpc>
              <a:buFont typeface="Wingdings" pitchFamily="2" charset="2"/>
              <a:buNone/>
            </a:pPr>
            <a:r>
              <a:rPr lang="en-US" altLang="zh-CN" dirty="0" smtClean="0">
                <a:ea typeface="宋体" charset="-122"/>
              </a:rPr>
              <a:t>3.1 </a:t>
            </a:r>
            <a:r>
              <a:rPr lang="zh-CN" altLang="en-US" dirty="0" smtClean="0">
                <a:ea typeface="宋体" charset="-122"/>
              </a:rPr>
              <a:t>正弦量的基本概念</a:t>
            </a:r>
            <a:endParaRPr lang="en-US" altLang="zh-CN" dirty="0" smtClean="0">
              <a:ea typeface="宋体" charset="-122"/>
            </a:endParaRPr>
          </a:p>
          <a:p>
            <a:pPr eaLnBrk="1" hangingPunct="1">
              <a:lnSpc>
                <a:spcPct val="150000"/>
              </a:lnSpc>
              <a:buFont typeface="Wingdings" pitchFamily="2" charset="2"/>
              <a:buNone/>
            </a:pPr>
            <a:r>
              <a:rPr lang="en-US" altLang="zh-CN" dirty="0" smtClean="0">
                <a:ea typeface="宋体" charset="-122"/>
              </a:rPr>
              <a:t>3.2</a:t>
            </a:r>
            <a:r>
              <a:rPr lang="zh-CN" altLang="en-US" dirty="0" smtClean="0">
                <a:ea typeface="宋体" charset="-122"/>
              </a:rPr>
              <a:t>正弦量的相量表示法及相量图</a:t>
            </a:r>
            <a:endParaRPr lang="en-US" altLang="zh-CN" dirty="0" smtClean="0">
              <a:ea typeface="宋体" charset="-122"/>
            </a:endParaRPr>
          </a:p>
          <a:p>
            <a:pPr eaLnBrk="1" hangingPunct="1">
              <a:lnSpc>
                <a:spcPct val="150000"/>
              </a:lnSpc>
              <a:buFont typeface="Wingdings" pitchFamily="2" charset="2"/>
              <a:buNone/>
            </a:pPr>
            <a:r>
              <a:rPr lang="en-US" altLang="zh-CN" dirty="0" smtClean="0">
                <a:ea typeface="宋体" charset="-122"/>
              </a:rPr>
              <a:t>3.3</a:t>
            </a:r>
            <a:r>
              <a:rPr lang="zh-CN" altLang="en-US" dirty="0" smtClean="0">
                <a:ea typeface="宋体" charset="-122"/>
              </a:rPr>
              <a:t>单一频率正弦稳态电路分析</a:t>
            </a:r>
            <a:endParaRPr lang="en-US" altLang="zh-CN" dirty="0" smtClean="0">
              <a:ea typeface="宋体" charset="-122"/>
            </a:endParaRPr>
          </a:p>
          <a:p>
            <a:pPr eaLnBrk="1" hangingPunct="1">
              <a:lnSpc>
                <a:spcPct val="150000"/>
              </a:lnSpc>
              <a:buFont typeface="Wingdings" pitchFamily="2" charset="2"/>
              <a:buNone/>
            </a:pPr>
            <a:r>
              <a:rPr lang="en-US" altLang="zh-CN" dirty="0" smtClean="0">
                <a:ea typeface="宋体" charset="-122"/>
              </a:rPr>
              <a:t>3.4</a:t>
            </a:r>
            <a:r>
              <a:rPr lang="zh-CN" altLang="en-US" dirty="0" smtClean="0">
                <a:ea typeface="宋体" charset="-122"/>
              </a:rPr>
              <a:t>正弦稳态电路的功率及功率因数的提高</a:t>
            </a:r>
            <a:endParaRPr lang="en-US" altLang="zh-CN" dirty="0" smtClean="0">
              <a:ea typeface="宋体" charset="-122"/>
            </a:endParaRPr>
          </a:p>
          <a:p>
            <a:pPr eaLnBrk="1" hangingPunct="1">
              <a:lnSpc>
                <a:spcPct val="150000"/>
              </a:lnSpc>
              <a:buFont typeface="Wingdings" pitchFamily="2" charset="2"/>
              <a:buNone/>
            </a:pPr>
            <a:r>
              <a:rPr lang="en-US" altLang="zh-CN" dirty="0" smtClean="0">
                <a:ea typeface="宋体" charset="-122"/>
              </a:rPr>
              <a:t>3.5</a:t>
            </a:r>
            <a:r>
              <a:rPr lang="zh-CN" altLang="en-US" dirty="0" smtClean="0">
                <a:ea typeface="宋体" charset="-122"/>
              </a:rPr>
              <a:t>正弦稳态电路中的谐振</a:t>
            </a:r>
            <a:endParaRPr lang="en-US" altLang="zh-CN" dirty="0" smtClean="0">
              <a:ea typeface="宋体" charset="-122"/>
            </a:endParaRPr>
          </a:p>
          <a:p>
            <a:pPr eaLnBrk="1" hangingPunct="1">
              <a:lnSpc>
                <a:spcPct val="150000"/>
              </a:lnSpc>
              <a:buFont typeface="Wingdings" pitchFamily="2" charset="2"/>
              <a:buNone/>
            </a:pPr>
            <a:r>
              <a:rPr lang="en-US" altLang="zh-CN" dirty="0" smtClean="0">
                <a:ea typeface="宋体" charset="-122"/>
              </a:rPr>
              <a:t>3.6 </a:t>
            </a:r>
            <a:r>
              <a:rPr lang="zh-CN" altLang="en-US" dirty="0" smtClean="0">
                <a:ea typeface="宋体" charset="-122"/>
              </a:rPr>
              <a:t>三相交流电路</a:t>
            </a:r>
            <a:endParaRPr lang="en-US" altLang="zh-CN" dirty="0" smtClean="0">
              <a:ea typeface="宋体" charset="-122"/>
            </a:endParaRPr>
          </a:p>
          <a:p>
            <a:pPr eaLnBrk="1" hangingPunct="1">
              <a:lnSpc>
                <a:spcPct val="150000"/>
              </a:lnSpc>
              <a:buFont typeface="Wingdings" pitchFamily="2" charset="2"/>
              <a:buNone/>
            </a:pPr>
            <a:r>
              <a:rPr lang="en-US" altLang="zh-CN" dirty="0" smtClean="0">
                <a:ea typeface="宋体" charset="-122"/>
              </a:rPr>
              <a:t>3.7 </a:t>
            </a:r>
            <a:r>
              <a:rPr lang="zh-CN" altLang="en-US" dirty="0" smtClean="0">
                <a:ea typeface="宋体" charset="-122"/>
              </a:rPr>
              <a:t>非正弦周期交流稳态电路</a:t>
            </a:r>
            <a:endParaRPr lang="en-US" altLang="zh-CN" sz="2400" dirty="0" smtClean="0">
              <a:ea typeface="宋体" charset="-122"/>
            </a:endParaRPr>
          </a:p>
          <a:p>
            <a:pPr eaLnBrk="1" hangingPunct="1">
              <a:buFont typeface="Wingdings" pitchFamily="2" charset="2"/>
              <a:buNone/>
            </a:pPr>
            <a:endParaRPr lang="zh-CN" altLang="en-US" sz="2400" dirty="0" smtClean="0">
              <a:ea typeface="宋体" charset="-122"/>
            </a:endParaRP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animEffect transition="in" filter="wipe(left)">
                                      <p:cBhvr>
                                        <p:cTn id="7" dur="500"/>
                                        <p:tgtEl>
                                          <p:spTgt spid="8397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3971">
                                            <p:txEl>
                                              <p:pRg st="1" end="1"/>
                                            </p:txEl>
                                          </p:spTgt>
                                        </p:tgtEl>
                                        <p:attrNameLst>
                                          <p:attrName>style.visibility</p:attrName>
                                        </p:attrNameLst>
                                      </p:cBhvr>
                                      <p:to>
                                        <p:strVal val="visible"/>
                                      </p:to>
                                    </p:set>
                                    <p:animEffect transition="in" filter="wipe(left)">
                                      <p:cBhvr>
                                        <p:cTn id="11" dur="500"/>
                                        <p:tgtEl>
                                          <p:spTgt spid="83971">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3971">
                                            <p:txEl>
                                              <p:pRg st="2" end="2"/>
                                            </p:txEl>
                                          </p:spTgt>
                                        </p:tgtEl>
                                        <p:attrNameLst>
                                          <p:attrName>style.visibility</p:attrName>
                                        </p:attrNameLst>
                                      </p:cBhvr>
                                      <p:to>
                                        <p:strVal val="visible"/>
                                      </p:to>
                                    </p:set>
                                    <p:animEffect transition="in" filter="wipe(left)">
                                      <p:cBhvr>
                                        <p:cTn id="15" dur="500"/>
                                        <p:tgtEl>
                                          <p:spTgt spid="83971">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3971">
                                            <p:txEl>
                                              <p:pRg st="3" end="3"/>
                                            </p:txEl>
                                          </p:spTgt>
                                        </p:tgtEl>
                                        <p:attrNameLst>
                                          <p:attrName>style.visibility</p:attrName>
                                        </p:attrNameLst>
                                      </p:cBhvr>
                                      <p:to>
                                        <p:strVal val="visible"/>
                                      </p:to>
                                    </p:set>
                                    <p:animEffect transition="in" filter="wipe(left)">
                                      <p:cBhvr>
                                        <p:cTn id="19" dur="500"/>
                                        <p:tgtEl>
                                          <p:spTgt spid="83971">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3971">
                                            <p:txEl>
                                              <p:pRg st="4" end="4"/>
                                            </p:txEl>
                                          </p:spTgt>
                                        </p:tgtEl>
                                        <p:attrNameLst>
                                          <p:attrName>style.visibility</p:attrName>
                                        </p:attrNameLst>
                                      </p:cBhvr>
                                      <p:to>
                                        <p:strVal val="visible"/>
                                      </p:to>
                                    </p:set>
                                    <p:animEffect transition="in" filter="wipe(left)">
                                      <p:cBhvr>
                                        <p:cTn id="23" dur="500"/>
                                        <p:tgtEl>
                                          <p:spTgt spid="83971">
                                            <p:txEl>
                                              <p:pRg st="4" end="4"/>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83971">
                                            <p:txEl>
                                              <p:pRg st="5" end="5"/>
                                            </p:txEl>
                                          </p:spTgt>
                                        </p:tgtEl>
                                        <p:attrNameLst>
                                          <p:attrName>style.visibility</p:attrName>
                                        </p:attrNameLst>
                                      </p:cBhvr>
                                      <p:to>
                                        <p:strVal val="visible"/>
                                      </p:to>
                                    </p:set>
                                    <p:animEffect transition="in" filter="wipe(left)">
                                      <p:cBhvr>
                                        <p:cTn id="27" dur="500"/>
                                        <p:tgtEl>
                                          <p:spTgt spid="83971">
                                            <p:txEl>
                                              <p:pRg st="5" end="5"/>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83971">
                                            <p:txEl>
                                              <p:pRg st="6" end="6"/>
                                            </p:txEl>
                                          </p:spTgt>
                                        </p:tgtEl>
                                        <p:attrNameLst>
                                          <p:attrName>style.visibility</p:attrName>
                                        </p:attrNameLst>
                                      </p:cBhvr>
                                      <p:to>
                                        <p:strVal val="visible"/>
                                      </p:to>
                                    </p:set>
                                    <p:animEffect transition="in" filter="wipe(left)">
                                      <p:cBhvr>
                                        <p:cTn id="31" dur="500"/>
                                        <p:tgtEl>
                                          <p:spTgt spid="839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2"/>
          <p:cNvSpPr>
            <a:spLocks noGrp="1" noChangeArrowheads="1"/>
          </p:cNvSpPr>
          <p:nvPr>
            <p:ph type="title"/>
          </p:nvPr>
        </p:nvSpPr>
        <p:spPr/>
        <p:txBody>
          <a:bodyPr/>
          <a:lstStyle/>
          <a:p>
            <a:pPr eaLnBrk="1" hangingPunct="1"/>
            <a:r>
              <a:rPr lang="en-US" altLang="zh-CN" smtClean="0">
                <a:ea typeface="宋体" charset="-122"/>
              </a:rPr>
              <a:t>3.3.3 </a:t>
            </a:r>
            <a:r>
              <a:rPr lang="zh-CN" altLang="en-US" smtClean="0">
                <a:ea typeface="宋体" charset="-122"/>
              </a:rPr>
              <a:t>电路定律的相量形式</a:t>
            </a:r>
          </a:p>
        </p:txBody>
      </p:sp>
      <p:sp>
        <p:nvSpPr>
          <p:cNvPr id="13319" name="Rectangle 3"/>
          <p:cNvSpPr>
            <a:spLocks noGrp="1" noChangeArrowheads="1"/>
          </p:cNvSpPr>
          <p:nvPr>
            <p:ph sz="quarter" idx="11"/>
          </p:nvPr>
        </p:nvSpPr>
        <p:spPr/>
        <p:txBody>
          <a:bodyPr/>
          <a:lstStyle/>
          <a:p>
            <a:pPr lvl="1" eaLnBrk="1" hangingPunct="1"/>
            <a:r>
              <a:rPr lang="zh-CN" altLang="en-US" dirty="0" smtClean="0"/>
              <a:t>基尔霍夫定律</a:t>
            </a:r>
          </a:p>
        </p:txBody>
      </p:sp>
      <p:sp>
        <p:nvSpPr>
          <p:cNvPr id="13320" name="Rectangle 6"/>
          <p:cNvSpPr>
            <a:spLocks noChangeArrowheads="1"/>
          </p:cNvSpPr>
          <p:nvPr/>
        </p:nvSpPr>
        <p:spPr bwMode="auto">
          <a:xfrm>
            <a:off x="0" y="17637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endParaRPr lang="zh-CN" altLang="en-US"/>
          </a:p>
        </p:txBody>
      </p:sp>
      <p:graphicFrame>
        <p:nvGraphicFramePr>
          <p:cNvPr id="56325" name="Object 2"/>
          <p:cNvGraphicFramePr>
            <a:graphicFrameLocks noChangeAspect="1"/>
          </p:cNvGraphicFramePr>
          <p:nvPr>
            <p:extLst>
              <p:ext uri="{D42A27DB-BD31-4B8C-83A1-F6EECF244321}">
                <p14:modId xmlns:p14="http://schemas.microsoft.com/office/powerpoint/2010/main" val="1969312230"/>
              </p:ext>
            </p:extLst>
          </p:nvPr>
        </p:nvGraphicFramePr>
        <p:xfrm>
          <a:off x="2273350" y="1412776"/>
          <a:ext cx="5715000" cy="1403350"/>
        </p:xfrm>
        <a:graphic>
          <a:graphicData uri="http://schemas.openxmlformats.org/presentationml/2006/ole">
            <mc:AlternateContent xmlns:mc="http://schemas.openxmlformats.org/markup-compatibility/2006">
              <mc:Choice xmlns:v="urn:schemas-microsoft-com:vml" Requires="v">
                <p:oleObj spid="_x0000_s13492" name="Equation" r:id="rId3" imgW="2908300" imgH="711200" progId="">
                  <p:embed/>
                </p:oleObj>
              </mc:Choice>
              <mc:Fallback>
                <p:oleObj name="Equation" r:id="rId3" imgW="2908300" imgH="711200" progId="">
                  <p:embed/>
                  <p:pic>
                    <p:nvPicPr>
                      <p:cNvPr id="0" name="Picture 1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350" y="1412776"/>
                        <a:ext cx="5715000" cy="1403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4" name="Object 3"/>
          <p:cNvGraphicFramePr>
            <a:graphicFrameLocks noChangeAspect="1"/>
          </p:cNvGraphicFramePr>
          <p:nvPr>
            <p:extLst>
              <p:ext uri="{D42A27DB-BD31-4B8C-83A1-F6EECF244321}">
                <p14:modId xmlns:p14="http://schemas.microsoft.com/office/powerpoint/2010/main" val="201101777"/>
              </p:ext>
            </p:extLst>
          </p:nvPr>
        </p:nvGraphicFramePr>
        <p:xfrm>
          <a:off x="2297162" y="2965351"/>
          <a:ext cx="4865688" cy="1377950"/>
        </p:xfrm>
        <a:graphic>
          <a:graphicData uri="http://schemas.openxmlformats.org/presentationml/2006/ole">
            <mc:AlternateContent xmlns:mc="http://schemas.openxmlformats.org/markup-compatibility/2006">
              <mc:Choice xmlns:v="urn:schemas-microsoft-com:vml" Requires="v">
                <p:oleObj spid="_x0000_s13493" name="Equation" r:id="rId5" imgW="2527300" imgH="711200" progId="">
                  <p:embed/>
                </p:oleObj>
              </mc:Choice>
              <mc:Fallback>
                <p:oleObj name="Equation" r:id="rId5" imgW="2527300" imgH="711200" progId="">
                  <p:embed/>
                  <p:pic>
                    <p:nvPicPr>
                      <p:cNvPr id="0" name="Picture 1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7162" y="2965351"/>
                        <a:ext cx="4865688" cy="1377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9" name="Text Box 9"/>
          <p:cNvSpPr txBox="1">
            <a:spLocks noChangeArrowheads="1"/>
          </p:cNvSpPr>
          <p:nvPr/>
        </p:nvSpPr>
        <p:spPr bwMode="auto">
          <a:xfrm>
            <a:off x="971600" y="1842989"/>
            <a:ext cx="11128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rPr>
              <a:t>时间域</a:t>
            </a:r>
          </a:p>
        </p:txBody>
      </p:sp>
      <p:sp>
        <p:nvSpPr>
          <p:cNvPr id="56330" name="Text Box 10"/>
          <p:cNvSpPr txBox="1">
            <a:spLocks noChangeArrowheads="1"/>
          </p:cNvSpPr>
          <p:nvPr/>
        </p:nvSpPr>
        <p:spPr bwMode="auto">
          <a:xfrm>
            <a:off x="971600" y="3301901"/>
            <a:ext cx="1112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dirty="0">
                <a:solidFill>
                  <a:schemeClr val="tx2"/>
                </a:solidFill>
              </a:rPr>
              <a:t>相量域</a:t>
            </a:r>
          </a:p>
        </p:txBody>
      </p:sp>
      <p:sp>
        <p:nvSpPr>
          <p:cNvPr id="56331" name="Text Box 11"/>
          <p:cNvSpPr txBox="1">
            <a:spLocks noChangeArrowheads="1"/>
          </p:cNvSpPr>
          <p:nvPr/>
        </p:nvSpPr>
        <p:spPr bwMode="auto">
          <a:xfrm>
            <a:off x="302344" y="4437112"/>
            <a:ext cx="2757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SzPct val="100000"/>
              <a:buFont typeface="Wingdings" pitchFamily="2" charset="2"/>
              <a:buChar char="Ø"/>
            </a:pPr>
            <a:r>
              <a:rPr lang="en-US" altLang="zh-CN" sz="2800" b="1" dirty="0">
                <a:solidFill>
                  <a:schemeClr val="tx2"/>
                </a:solidFill>
                <a:latin typeface="+mn-ea"/>
                <a:ea typeface="+mn-ea"/>
              </a:rPr>
              <a:t> </a:t>
            </a:r>
            <a:r>
              <a:rPr lang="zh-CN" altLang="en-US" sz="2800" b="1" dirty="0">
                <a:solidFill>
                  <a:schemeClr val="tx2"/>
                </a:solidFill>
                <a:latin typeface="+mn-ea"/>
                <a:ea typeface="+mn-ea"/>
              </a:rPr>
              <a:t>广义欧姆定律</a:t>
            </a:r>
          </a:p>
        </p:txBody>
      </p:sp>
      <p:graphicFrame>
        <p:nvGraphicFramePr>
          <p:cNvPr id="56332" name="Object 4"/>
          <p:cNvGraphicFramePr>
            <a:graphicFrameLocks noChangeAspect="1"/>
          </p:cNvGraphicFramePr>
          <p:nvPr>
            <p:extLst>
              <p:ext uri="{D42A27DB-BD31-4B8C-83A1-F6EECF244321}">
                <p14:modId xmlns:p14="http://schemas.microsoft.com/office/powerpoint/2010/main" val="3220863232"/>
              </p:ext>
            </p:extLst>
          </p:nvPr>
        </p:nvGraphicFramePr>
        <p:xfrm>
          <a:off x="2267744" y="5085184"/>
          <a:ext cx="1100137" cy="393700"/>
        </p:xfrm>
        <a:graphic>
          <a:graphicData uri="http://schemas.openxmlformats.org/presentationml/2006/ole">
            <mc:AlternateContent xmlns:mc="http://schemas.openxmlformats.org/markup-compatibility/2006">
              <mc:Choice xmlns:v="urn:schemas-microsoft-com:vml" Requires="v">
                <p:oleObj spid="_x0000_s13494" name="Equation" r:id="rId7" imgW="571252" imgH="203112" progId="">
                  <p:embed/>
                </p:oleObj>
              </mc:Choice>
              <mc:Fallback>
                <p:oleObj name="Equation" r:id="rId7" imgW="571252" imgH="203112" progId="">
                  <p:embed/>
                  <p:pic>
                    <p:nvPicPr>
                      <p:cNvPr id="0" name="Picture 1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7744" y="5085184"/>
                        <a:ext cx="1100137"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33" name="Object 5"/>
          <p:cNvGraphicFramePr>
            <a:graphicFrameLocks noChangeAspect="1"/>
          </p:cNvGraphicFramePr>
          <p:nvPr>
            <p:extLst>
              <p:ext uri="{D42A27DB-BD31-4B8C-83A1-F6EECF244321}">
                <p14:modId xmlns:p14="http://schemas.microsoft.com/office/powerpoint/2010/main" val="338897082"/>
              </p:ext>
            </p:extLst>
          </p:nvPr>
        </p:nvGraphicFramePr>
        <p:xfrm>
          <a:off x="2886720" y="5517232"/>
          <a:ext cx="5573712" cy="811213"/>
        </p:xfrm>
        <a:graphic>
          <a:graphicData uri="http://schemas.openxmlformats.org/presentationml/2006/ole">
            <mc:AlternateContent xmlns:mc="http://schemas.openxmlformats.org/markup-compatibility/2006">
              <mc:Choice xmlns:v="urn:schemas-microsoft-com:vml" Requires="v">
                <p:oleObj spid="_x0000_s13495" name="Equation" r:id="rId9" imgW="2895600" imgH="419100" progId="">
                  <p:embed/>
                </p:oleObj>
              </mc:Choice>
              <mc:Fallback>
                <p:oleObj name="Equation" r:id="rId9" imgW="2895600" imgH="419100" progId="">
                  <p:embed/>
                  <p:pic>
                    <p:nvPicPr>
                      <p:cNvPr id="0" name="Picture 15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6720" y="5517232"/>
                        <a:ext cx="5573712" cy="811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20</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329"/>
                                        </p:tgtEl>
                                        <p:attrNameLst>
                                          <p:attrName>style.visibility</p:attrName>
                                        </p:attrNameLst>
                                      </p:cBhvr>
                                      <p:to>
                                        <p:strVal val="visible"/>
                                      </p:to>
                                    </p:set>
                                    <p:animEffect transition="in" filter="wipe(left)">
                                      <p:cBhvr>
                                        <p:cTn id="7" dur="500"/>
                                        <p:tgtEl>
                                          <p:spTgt spid="56329"/>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56325"/>
                                        </p:tgtEl>
                                        <p:attrNameLst>
                                          <p:attrName>style.visibility</p:attrName>
                                        </p:attrNameLst>
                                      </p:cBhvr>
                                      <p:to>
                                        <p:strVal val="visible"/>
                                      </p:to>
                                    </p:set>
                                    <p:animEffect transition="in" filter="wipe(left)">
                                      <p:cBhvr>
                                        <p:cTn id="11" dur="500"/>
                                        <p:tgtEl>
                                          <p:spTgt spid="5632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6330"/>
                                        </p:tgtEl>
                                        <p:attrNameLst>
                                          <p:attrName>style.visibility</p:attrName>
                                        </p:attrNameLst>
                                      </p:cBhvr>
                                      <p:to>
                                        <p:strVal val="visible"/>
                                      </p:to>
                                    </p:set>
                                    <p:animEffect transition="in" filter="wipe(left)">
                                      <p:cBhvr>
                                        <p:cTn id="16" dur="500"/>
                                        <p:tgtEl>
                                          <p:spTgt spid="56330"/>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56324"/>
                                        </p:tgtEl>
                                        <p:attrNameLst>
                                          <p:attrName>style.visibility</p:attrName>
                                        </p:attrNameLst>
                                      </p:cBhvr>
                                      <p:to>
                                        <p:strVal val="visible"/>
                                      </p:to>
                                    </p:set>
                                    <p:animEffect transition="in" filter="wipe(left)">
                                      <p:cBhvr>
                                        <p:cTn id="20" dur="500"/>
                                        <p:tgtEl>
                                          <p:spTgt spid="5632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6331"/>
                                        </p:tgtEl>
                                        <p:attrNameLst>
                                          <p:attrName>style.visibility</p:attrName>
                                        </p:attrNameLst>
                                      </p:cBhvr>
                                      <p:to>
                                        <p:strVal val="visible"/>
                                      </p:to>
                                    </p:set>
                                    <p:animEffect transition="in" filter="wipe(left)">
                                      <p:cBhvr>
                                        <p:cTn id="25" dur="500"/>
                                        <p:tgtEl>
                                          <p:spTgt spid="56331"/>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56332"/>
                                        </p:tgtEl>
                                        <p:attrNameLst>
                                          <p:attrName>style.visibility</p:attrName>
                                        </p:attrNameLst>
                                      </p:cBhvr>
                                      <p:to>
                                        <p:strVal val="visible"/>
                                      </p:to>
                                    </p:set>
                                    <p:animEffect transition="in" filter="wipe(left)">
                                      <p:cBhvr>
                                        <p:cTn id="29" dur="500"/>
                                        <p:tgtEl>
                                          <p:spTgt spid="56332"/>
                                        </p:tgtEl>
                                      </p:cBhvr>
                                    </p:animEffect>
                                  </p:childTnLst>
                                </p:cTn>
                              </p:par>
                            </p:childTnLst>
                          </p:cTn>
                        </p:par>
                        <p:par>
                          <p:cTn id="30" fill="hold" nodeType="afterGroup">
                            <p:stCondLst>
                              <p:cond delay="1000"/>
                            </p:stCondLst>
                            <p:childTnLst>
                              <p:par>
                                <p:cTn id="31" presetID="22" presetClass="entr" presetSubtype="8" fill="hold" nodeType="afterEffect">
                                  <p:stCondLst>
                                    <p:cond delay="0"/>
                                  </p:stCondLst>
                                  <p:childTnLst>
                                    <p:set>
                                      <p:cBhvr>
                                        <p:cTn id="32" dur="1" fill="hold">
                                          <p:stCondLst>
                                            <p:cond delay="0"/>
                                          </p:stCondLst>
                                        </p:cTn>
                                        <p:tgtEl>
                                          <p:spTgt spid="56333"/>
                                        </p:tgtEl>
                                        <p:attrNameLst>
                                          <p:attrName>style.visibility</p:attrName>
                                        </p:attrNameLst>
                                      </p:cBhvr>
                                      <p:to>
                                        <p:strVal val="visible"/>
                                      </p:to>
                                    </p:set>
                                    <p:animEffect transition="in" filter="wipe(left)">
                                      <p:cBhvr>
                                        <p:cTn id="33" dur="500"/>
                                        <p:tgtEl>
                                          <p:spTgt spid="56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9" grpId="0"/>
      <p:bldP spid="56330" grpId="0"/>
      <p:bldP spid="56331"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smtClean="0">
                <a:ea typeface="宋体" charset="-122"/>
              </a:rPr>
              <a:t>3.3.4 </a:t>
            </a:r>
            <a:r>
              <a:rPr lang="zh-CN" altLang="en-US" smtClean="0">
                <a:ea typeface="宋体" charset="-122"/>
              </a:rPr>
              <a:t>阻抗和导纳</a:t>
            </a:r>
          </a:p>
        </p:txBody>
      </p:sp>
      <p:sp>
        <p:nvSpPr>
          <p:cNvPr id="35843" name="Rectangle 3"/>
          <p:cNvSpPr>
            <a:spLocks noGrp="1" noChangeArrowheads="1"/>
          </p:cNvSpPr>
          <p:nvPr>
            <p:ph sz="quarter" idx="11"/>
          </p:nvPr>
        </p:nvSpPr>
        <p:spPr/>
        <p:txBody>
          <a:bodyPr/>
          <a:lstStyle/>
          <a:p>
            <a:pPr eaLnBrk="1" hangingPunct="1"/>
            <a:r>
              <a:rPr lang="zh-CN" altLang="en-US" sz="2400" dirty="0" smtClean="0">
                <a:ea typeface="宋体" charset="-122"/>
              </a:rPr>
              <a:t>正弦稳态电路中，无源二端网络</a:t>
            </a:r>
            <a:r>
              <a:rPr lang="en-US" altLang="zh-CN" sz="2400" dirty="0" smtClean="0">
                <a:ea typeface="宋体" charset="-122"/>
              </a:rPr>
              <a:t>(</a:t>
            </a:r>
            <a:r>
              <a:rPr lang="zh-CN" altLang="en-US" sz="2400" dirty="0" smtClean="0">
                <a:ea typeface="宋体" charset="-122"/>
              </a:rPr>
              <a:t>元件</a:t>
            </a:r>
            <a:r>
              <a:rPr lang="en-US" altLang="zh-CN" sz="2400" dirty="0" smtClean="0">
                <a:ea typeface="宋体" charset="-122"/>
              </a:rPr>
              <a:t>)</a:t>
            </a:r>
            <a:r>
              <a:rPr lang="zh-CN" altLang="en-US" sz="2400" dirty="0" smtClean="0">
                <a:ea typeface="宋体" charset="-122"/>
              </a:rPr>
              <a:t>的电压相量与电流相量之比称为该二端网络的阻抗，记作</a:t>
            </a:r>
            <a:r>
              <a:rPr lang="en-US" altLang="zh-CN" sz="2400" i="1" dirty="0" smtClean="0">
                <a:ea typeface="宋体" charset="-122"/>
              </a:rPr>
              <a:t>Z</a:t>
            </a:r>
            <a:r>
              <a:rPr lang="zh-CN" altLang="en-US" sz="2400" dirty="0" smtClean="0">
                <a:ea typeface="宋体" charset="-122"/>
              </a:rPr>
              <a:t>，阻抗具有电阻的量纲，单位欧姆</a:t>
            </a:r>
            <a:r>
              <a:rPr lang="en-US" altLang="zh-CN" sz="2400" dirty="0" smtClean="0">
                <a:ea typeface="宋体" charset="-122"/>
              </a:rPr>
              <a:t>(</a:t>
            </a:r>
            <a:r>
              <a:rPr lang="en-US" altLang="zh-CN" sz="2400" dirty="0" smtClean="0">
                <a:ea typeface="宋体" charset="-122"/>
                <a:sym typeface="Symbol" pitchFamily="18" charset="2"/>
              </a:rPr>
              <a:t>)</a:t>
            </a:r>
            <a:r>
              <a:rPr lang="zh-CN" altLang="en-US" sz="2400" dirty="0" smtClean="0">
                <a:ea typeface="宋体" charset="-122"/>
                <a:sym typeface="Symbol" pitchFamily="18" charset="2"/>
              </a:rPr>
              <a:t>。</a:t>
            </a:r>
            <a:br>
              <a:rPr lang="zh-CN" altLang="en-US" sz="2400" dirty="0" smtClean="0">
                <a:ea typeface="宋体" charset="-122"/>
                <a:sym typeface="Symbol" pitchFamily="18" charset="2"/>
              </a:rPr>
            </a:br>
            <a:endParaRPr lang="zh-CN" altLang="en-US" dirty="0" smtClean="0">
              <a:ea typeface="宋体" charset="-122"/>
              <a:sym typeface="Symbol" pitchFamily="18" charset="2"/>
            </a:endParaRPr>
          </a:p>
          <a:p>
            <a:pPr eaLnBrk="1" hangingPunct="1"/>
            <a:r>
              <a:rPr lang="zh-CN" altLang="en-US" sz="2400" dirty="0" smtClean="0">
                <a:ea typeface="宋体" charset="-122"/>
              </a:rPr>
              <a:t>正弦稳态电路中，无源二端网络</a:t>
            </a:r>
            <a:r>
              <a:rPr lang="en-US" altLang="zh-CN" sz="2400" dirty="0" smtClean="0">
                <a:ea typeface="宋体" charset="-122"/>
              </a:rPr>
              <a:t>(</a:t>
            </a:r>
            <a:r>
              <a:rPr lang="zh-CN" altLang="en-US" sz="2400" dirty="0" smtClean="0">
                <a:ea typeface="宋体" charset="-122"/>
              </a:rPr>
              <a:t>元件</a:t>
            </a:r>
            <a:r>
              <a:rPr lang="en-US" altLang="zh-CN" sz="2400" dirty="0" smtClean="0">
                <a:ea typeface="宋体" charset="-122"/>
              </a:rPr>
              <a:t>)</a:t>
            </a:r>
            <a:r>
              <a:rPr lang="zh-CN" altLang="en-US" sz="2400" dirty="0" smtClean="0">
                <a:ea typeface="宋体" charset="-122"/>
              </a:rPr>
              <a:t>的电流相量与电压相量之比称为该二端网络的导纳，记作</a:t>
            </a:r>
            <a:r>
              <a:rPr lang="en-US" altLang="zh-CN" sz="2400" i="1" dirty="0" smtClean="0">
                <a:ea typeface="宋体" charset="-122"/>
              </a:rPr>
              <a:t>Y</a:t>
            </a:r>
            <a:r>
              <a:rPr lang="zh-CN" altLang="en-US" sz="2400" dirty="0" smtClean="0">
                <a:ea typeface="宋体" charset="-122"/>
              </a:rPr>
              <a:t>，导纳具有电导的量纲，单位西门子</a:t>
            </a:r>
            <a:r>
              <a:rPr lang="en-US" altLang="zh-CN" sz="2400" dirty="0" smtClean="0">
                <a:ea typeface="宋体" charset="-122"/>
              </a:rPr>
              <a:t>(</a:t>
            </a:r>
            <a:r>
              <a:rPr lang="en-US" altLang="zh-CN" sz="2400" dirty="0" smtClean="0">
                <a:ea typeface="宋体" charset="-122"/>
                <a:sym typeface="Symbol" pitchFamily="18" charset="2"/>
              </a:rPr>
              <a:t>S)</a:t>
            </a:r>
            <a:r>
              <a:rPr lang="zh-CN" altLang="en-US" sz="2400" dirty="0" smtClean="0">
                <a:ea typeface="宋体" charset="-122"/>
                <a:sym typeface="Symbol" pitchFamily="18" charset="2"/>
              </a:rPr>
              <a:t>。</a:t>
            </a:r>
            <a:br>
              <a:rPr lang="zh-CN" altLang="en-US" sz="2400" dirty="0" smtClean="0">
                <a:ea typeface="宋体" charset="-122"/>
                <a:sym typeface="Symbol" pitchFamily="18" charset="2"/>
              </a:rPr>
            </a:br>
            <a:endParaRPr lang="zh-CN" altLang="en-US" dirty="0" smtClean="0">
              <a:ea typeface="宋体" charset="-122"/>
              <a:sym typeface="Symbol" pitchFamily="18" charset="2"/>
            </a:endParaRPr>
          </a:p>
          <a:p>
            <a:pPr eaLnBrk="1" hangingPunct="1"/>
            <a:r>
              <a:rPr lang="zh-CN" altLang="en-US" sz="2400" dirty="0" smtClean="0">
                <a:ea typeface="宋体" charset="-122"/>
                <a:sym typeface="Symbol" pitchFamily="18" charset="2"/>
              </a:rPr>
              <a:t>阻抗与导纳互为倒数，一般都是复数。</a:t>
            </a:r>
          </a:p>
        </p:txBody>
      </p:sp>
      <p:graphicFrame>
        <p:nvGraphicFramePr>
          <p:cNvPr id="35845" name="Object 2"/>
          <p:cNvGraphicFramePr>
            <a:graphicFrameLocks noChangeAspect="1"/>
          </p:cNvGraphicFramePr>
          <p:nvPr>
            <p:extLst>
              <p:ext uri="{D42A27DB-BD31-4B8C-83A1-F6EECF244321}">
                <p14:modId xmlns:p14="http://schemas.microsoft.com/office/powerpoint/2010/main" val="3843205659"/>
              </p:ext>
            </p:extLst>
          </p:nvPr>
        </p:nvGraphicFramePr>
        <p:xfrm>
          <a:off x="3059832" y="2060848"/>
          <a:ext cx="984250" cy="928688"/>
        </p:xfrm>
        <a:graphic>
          <a:graphicData uri="http://schemas.openxmlformats.org/presentationml/2006/ole">
            <mc:AlternateContent xmlns:mc="http://schemas.openxmlformats.org/markup-compatibility/2006">
              <mc:Choice xmlns:v="urn:schemas-microsoft-com:vml" Requires="v">
                <p:oleObj spid="_x0000_s14508" name="Equation" r:id="rId3" imgW="444307" imgH="418918" progId="">
                  <p:embed/>
                </p:oleObj>
              </mc:Choice>
              <mc:Fallback>
                <p:oleObj name="Equation" r:id="rId3" imgW="444307" imgH="418918" progId="">
                  <p:embed/>
                  <p:pic>
                    <p:nvPicPr>
                      <p:cNvPr id="0" name="Picture 1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060848"/>
                        <a:ext cx="984250"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6" name="Object 3"/>
          <p:cNvGraphicFramePr>
            <a:graphicFrameLocks noChangeAspect="1"/>
          </p:cNvGraphicFramePr>
          <p:nvPr>
            <p:extLst>
              <p:ext uri="{D42A27DB-BD31-4B8C-83A1-F6EECF244321}">
                <p14:modId xmlns:p14="http://schemas.microsoft.com/office/powerpoint/2010/main" val="3217466255"/>
              </p:ext>
            </p:extLst>
          </p:nvPr>
        </p:nvGraphicFramePr>
        <p:xfrm>
          <a:off x="3059832" y="4437112"/>
          <a:ext cx="957263" cy="928688"/>
        </p:xfrm>
        <a:graphic>
          <a:graphicData uri="http://schemas.openxmlformats.org/presentationml/2006/ole">
            <mc:AlternateContent xmlns:mc="http://schemas.openxmlformats.org/markup-compatibility/2006">
              <mc:Choice xmlns:v="urn:schemas-microsoft-com:vml" Requires="v">
                <p:oleObj spid="_x0000_s14509" name="Equation" r:id="rId5" imgW="431613" imgH="418918" progId="">
                  <p:embed/>
                </p:oleObj>
              </mc:Choice>
              <mc:Fallback>
                <p:oleObj name="Equation" r:id="rId5" imgW="431613" imgH="418918" progId="">
                  <p:embed/>
                  <p:pic>
                    <p:nvPicPr>
                      <p:cNvPr id="0"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832" y="4437112"/>
                        <a:ext cx="957263"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7" name="Object 4"/>
          <p:cNvGraphicFramePr>
            <a:graphicFrameLocks noChangeAspect="1"/>
          </p:cNvGraphicFramePr>
          <p:nvPr>
            <p:extLst>
              <p:ext uri="{D42A27DB-BD31-4B8C-83A1-F6EECF244321}">
                <p14:modId xmlns:p14="http://schemas.microsoft.com/office/powerpoint/2010/main" val="1041350106"/>
              </p:ext>
            </p:extLst>
          </p:nvPr>
        </p:nvGraphicFramePr>
        <p:xfrm>
          <a:off x="4096469" y="2089423"/>
          <a:ext cx="619125" cy="873125"/>
        </p:xfrm>
        <a:graphic>
          <a:graphicData uri="http://schemas.openxmlformats.org/presentationml/2006/ole">
            <mc:AlternateContent xmlns:mc="http://schemas.openxmlformats.org/markup-compatibility/2006">
              <mc:Choice xmlns:v="urn:schemas-microsoft-com:vml" Requires="v">
                <p:oleObj spid="_x0000_s14510" name="Equation" r:id="rId7" imgW="279279" imgH="393529" progId="">
                  <p:embed/>
                </p:oleObj>
              </mc:Choice>
              <mc:Fallback>
                <p:oleObj name="Equation" r:id="rId7" imgW="279279" imgH="393529" progId="">
                  <p:embed/>
                  <p:pic>
                    <p:nvPicPr>
                      <p:cNvPr id="0" name="Picture 1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96469" y="2089423"/>
                        <a:ext cx="619125" cy="873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8" name="Object 5"/>
          <p:cNvGraphicFramePr>
            <a:graphicFrameLocks noChangeAspect="1"/>
          </p:cNvGraphicFramePr>
          <p:nvPr>
            <p:extLst>
              <p:ext uri="{D42A27DB-BD31-4B8C-83A1-F6EECF244321}">
                <p14:modId xmlns:p14="http://schemas.microsoft.com/office/powerpoint/2010/main" val="1289920372"/>
              </p:ext>
            </p:extLst>
          </p:nvPr>
        </p:nvGraphicFramePr>
        <p:xfrm>
          <a:off x="4110757" y="4465687"/>
          <a:ext cx="647700" cy="873125"/>
        </p:xfrm>
        <a:graphic>
          <a:graphicData uri="http://schemas.openxmlformats.org/presentationml/2006/ole">
            <mc:AlternateContent xmlns:mc="http://schemas.openxmlformats.org/markup-compatibility/2006">
              <mc:Choice xmlns:v="urn:schemas-microsoft-com:vml" Requires="v">
                <p:oleObj spid="_x0000_s14511" name="Equation" r:id="rId9" imgW="291973" imgH="393529" progId="">
                  <p:embed/>
                </p:oleObj>
              </mc:Choice>
              <mc:Fallback>
                <p:oleObj name="Equation" r:id="rId9" imgW="291973" imgH="393529" progId="">
                  <p:embed/>
                  <p:pic>
                    <p:nvPicPr>
                      <p:cNvPr id="0" name="Picture 14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0757" y="4465687"/>
                        <a:ext cx="647700" cy="873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21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358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type="lt">
                                    <p:tmAbs val="50"/>
                                  </p:iterate>
                                  <p:childTnLst>
                                    <p:set>
                                      <p:cBhvr>
                                        <p:cTn id="10" dur="1" fill="hold">
                                          <p:stCondLst>
                                            <p:cond delay="0"/>
                                          </p:stCondLst>
                                        </p:cTn>
                                        <p:tgtEl>
                                          <p:spTgt spid="35843">
                                            <p:txEl>
                                              <p:pRg st="0" end="0"/>
                                            </p:txEl>
                                          </p:spTgt>
                                        </p:tgtEl>
                                        <p:attrNameLst>
                                          <p:attrName>style.visibility</p:attrName>
                                        </p:attrNameLst>
                                      </p:cBhvr>
                                      <p:to>
                                        <p:strVal val="visible"/>
                                      </p:to>
                                    </p:set>
                                  </p:childTnLst>
                                </p:cTn>
                              </p:par>
                            </p:childTnLst>
                          </p:cTn>
                        </p:par>
                        <p:par>
                          <p:cTn id="11" fill="hold" nodeType="afterGroup">
                            <p:stCondLst>
                              <p:cond delay="3101"/>
                            </p:stCondLst>
                            <p:childTnLst>
                              <p:par>
                                <p:cTn id="12" presetID="22" presetClass="entr" presetSubtype="8" fill="hold" nodeType="afterEffect">
                                  <p:stCondLst>
                                    <p:cond delay="0"/>
                                  </p:stCondLst>
                                  <p:childTnLst>
                                    <p:set>
                                      <p:cBhvr>
                                        <p:cTn id="13" dur="1" fill="hold">
                                          <p:stCondLst>
                                            <p:cond delay="0"/>
                                          </p:stCondLst>
                                        </p:cTn>
                                        <p:tgtEl>
                                          <p:spTgt spid="35845"/>
                                        </p:tgtEl>
                                        <p:attrNameLst>
                                          <p:attrName>style.visibility</p:attrName>
                                        </p:attrNameLst>
                                      </p:cBhvr>
                                      <p:to>
                                        <p:strVal val="visible"/>
                                      </p:to>
                                    </p:set>
                                    <p:animEffect transition="in" filter="wipe(left)">
                                      <p:cBhvr>
                                        <p:cTn id="14" dur="500"/>
                                        <p:tgtEl>
                                          <p:spTgt spid="3584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iterate type="lt">
                                    <p:tmAbs val="50"/>
                                  </p:iterate>
                                  <p:childTnLst>
                                    <p:set>
                                      <p:cBhvr>
                                        <p:cTn id="18" dur="1" fill="hold">
                                          <p:stCondLst>
                                            <p:cond delay="0"/>
                                          </p:stCondLst>
                                        </p:cTn>
                                        <p:tgtEl>
                                          <p:spTgt spid="35843">
                                            <p:txEl>
                                              <p:pRg st="1" end="1"/>
                                            </p:txEl>
                                          </p:spTgt>
                                        </p:tgtEl>
                                        <p:attrNameLst>
                                          <p:attrName>style.visibility</p:attrName>
                                        </p:attrNameLst>
                                      </p:cBhvr>
                                      <p:to>
                                        <p:strVal val="visible"/>
                                      </p:to>
                                    </p:set>
                                  </p:childTnLst>
                                </p:cTn>
                              </p:par>
                            </p:childTnLst>
                          </p:cTn>
                        </p:par>
                        <p:par>
                          <p:cTn id="19" fill="hold" nodeType="afterGroup">
                            <p:stCondLst>
                              <p:cond delay="3151"/>
                            </p:stCondLst>
                            <p:childTnLst>
                              <p:par>
                                <p:cTn id="20" presetID="22" presetClass="entr" presetSubtype="8" fill="hold" nodeType="afterEffect">
                                  <p:stCondLst>
                                    <p:cond delay="0"/>
                                  </p:stCondLst>
                                  <p:childTnLst>
                                    <p:set>
                                      <p:cBhvr>
                                        <p:cTn id="21" dur="1" fill="hold">
                                          <p:stCondLst>
                                            <p:cond delay="0"/>
                                          </p:stCondLst>
                                        </p:cTn>
                                        <p:tgtEl>
                                          <p:spTgt spid="35846"/>
                                        </p:tgtEl>
                                        <p:attrNameLst>
                                          <p:attrName>style.visibility</p:attrName>
                                        </p:attrNameLst>
                                      </p:cBhvr>
                                      <p:to>
                                        <p:strVal val="visible"/>
                                      </p:to>
                                    </p:set>
                                    <p:animEffect transition="in" filter="wipe(left)">
                                      <p:cBhvr>
                                        <p:cTn id="22" dur="500"/>
                                        <p:tgtEl>
                                          <p:spTgt spid="3584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iterate type="lt">
                                    <p:tmAbs val="50"/>
                                  </p:iterate>
                                  <p:childTnLst>
                                    <p:set>
                                      <p:cBhvr>
                                        <p:cTn id="26" dur="1" fill="hold">
                                          <p:stCondLst>
                                            <p:cond delay="0"/>
                                          </p:stCondLst>
                                        </p:cTn>
                                        <p:tgtEl>
                                          <p:spTgt spid="35843">
                                            <p:txEl>
                                              <p:pRg st="2" end="2"/>
                                            </p:txEl>
                                          </p:spTgt>
                                        </p:tgtEl>
                                        <p:attrNameLst>
                                          <p:attrName>style.visibility</p:attrName>
                                        </p:attrNameLst>
                                      </p:cBhvr>
                                      <p:to>
                                        <p:strVal val="visible"/>
                                      </p:to>
                                    </p:set>
                                  </p:childTnLst>
                                </p:cTn>
                              </p:par>
                            </p:childTnLst>
                          </p:cTn>
                        </p:par>
                        <p:par>
                          <p:cTn id="27" fill="hold" nodeType="afterGroup">
                            <p:stCondLst>
                              <p:cond delay="801"/>
                            </p:stCondLst>
                            <p:childTnLst>
                              <p:par>
                                <p:cTn id="28" presetID="1" presetClass="entr" presetSubtype="0" fill="hold" nodeType="afterEffect">
                                  <p:stCondLst>
                                    <p:cond delay="0"/>
                                  </p:stCondLst>
                                  <p:childTnLst>
                                    <p:set>
                                      <p:cBhvr>
                                        <p:cTn id="29" dur="1" fill="hold">
                                          <p:stCondLst>
                                            <p:cond delay="0"/>
                                          </p:stCondLst>
                                        </p:cTn>
                                        <p:tgtEl>
                                          <p:spTgt spid="3584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5848"/>
                                        </p:tgtEl>
                                        <p:attrNameLst>
                                          <p:attrName>style.visibility</p:attrName>
                                        </p:attrNameLst>
                                      </p:cBhvr>
                                      <p:to>
                                        <p:strVal val="visible"/>
                                      </p:to>
                                    </p:set>
                                  </p:childTnLst>
                                </p:cTn>
                              </p:par>
                              <p:par>
                                <p:cTn id="32" presetID="35" presetClass="emph" presetSubtype="0" repeatCount="3000" fill="hold" nodeType="withEffect">
                                  <p:stCondLst>
                                    <p:cond delay="0"/>
                                  </p:stCondLst>
                                  <p:childTnLst>
                                    <p:anim calcmode="discrete" valueType="str">
                                      <p:cBhvr>
                                        <p:cTn id="33" dur="1000" fill="hold"/>
                                        <p:tgtEl>
                                          <p:spTgt spid="35847"/>
                                        </p:tgtEl>
                                        <p:attrNameLst>
                                          <p:attrName>style.visibility</p:attrName>
                                        </p:attrNameLst>
                                      </p:cBhvr>
                                      <p:tavLst>
                                        <p:tav tm="0">
                                          <p:val>
                                            <p:strVal val="hidden"/>
                                          </p:val>
                                        </p:tav>
                                        <p:tav tm="50000">
                                          <p:val>
                                            <p:strVal val="visible"/>
                                          </p:val>
                                        </p:tav>
                                      </p:tavLst>
                                    </p:anim>
                                  </p:childTnLst>
                                </p:cTn>
                              </p:par>
                              <p:par>
                                <p:cTn id="34" presetID="35" presetClass="emph" presetSubtype="0" repeatCount="3000" fill="hold" nodeType="withEffect">
                                  <p:stCondLst>
                                    <p:cond delay="0"/>
                                  </p:stCondLst>
                                  <p:childTnLst>
                                    <p:anim calcmode="discrete" valueType="str">
                                      <p:cBhvr>
                                        <p:cTn id="35" dur="1000" fill="hold"/>
                                        <p:tgtEl>
                                          <p:spTgt spid="3584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p:bldP spid="35843" grpId="0" build="p" bldLvl="5"/>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ltLang="zh-CN" smtClean="0">
                <a:ea typeface="宋体" charset="-122"/>
              </a:rPr>
              <a:t>3.3.4 </a:t>
            </a:r>
            <a:r>
              <a:rPr lang="zh-CN" altLang="en-US" smtClean="0">
                <a:ea typeface="宋体" charset="-122"/>
              </a:rPr>
              <a:t>阻抗和导纳</a:t>
            </a:r>
            <a:r>
              <a:rPr lang="zh-CN" altLang="en-US" smtClean="0">
                <a:ea typeface="楷体_GB2312" pitchFamily="49" charset="-122"/>
              </a:rPr>
              <a:t>（续</a:t>
            </a:r>
            <a:r>
              <a:rPr lang="en-US" altLang="zh-CN" smtClean="0">
                <a:ea typeface="楷体_GB2312" pitchFamily="49" charset="-122"/>
              </a:rPr>
              <a:t>1</a:t>
            </a:r>
            <a:r>
              <a:rPr lang="zh-CN" altLang="en-US" smtClean="0">
                <a:ea typeface="楷体_GB2312" pitchFamily="49" charset="-122"/>
              </a:rPr>
              <a:t>）</a:t>
            </a:r>
            <a:endParaRPr lang="zh-CN" altLang="en-US" smtClean="0">
              <a:ea typeface="宋体" charset="-122"/>
            </a:endParaRPr>
          </a:p>
        </p:txBody>
      </p:sp>
      <p:sp>
        <p:nvSpPr>
          <p:cNvPr id="90115" name="Rectangle 3"/>
          <p:cNvSpPr>
            <a:spLocks noGrp="1" noChangeArrowheads="1"/>
          </p:cNvSpPr>
          <p:nvPr>
            <p:ph sz="quarter" idx="11"/>
          </p:nvPr>
        </p:nvSpPr>
        <p:spPr>
          <a:xfrm>
            <a:off x="35496" y="692696"/>
            <a:ext cx="8686800" cy="5392737"/>
          </a:xfrm>
        </p:spPr>
        <p:txBody>
          <a:bodyPr/>
          <a:lstStyle/>
          <a:p>
            <a:pPr eaLnBrk="1" hangingPunct="1"/>
            <a:r>
              <a:rPr lang="zh-CN" altLang="en-US" sz="2400" dirty="0" smtClean="0">
                <a:ea typeface="宋体" charset="-122"/>
              </a:rPr>
              <a:t>一般情况下，阻抗</a:t>
            </a:r>
            <a:r>
              <a:rPr lang="en-US" altLang="zh-CN" sz="2400" i="1" dirty="0" smtClean="0">
                <a:ea typeface="宋体" charset="-122"/>
              </a:rPr>
              <a:t>Z</a:t>
            </a:r>
            <a:r>
              <a:rPr lang="zh-CN" altLang="en-US" sz="2400" dirty="0" smtClean="0">
                <a:ea typeface="宋体" charset="-122"/>
              </a:rPr>
              <a:t>和导纳</a:t>
            </a:r>
            <a:r>
              <a:rPr lang="en-US" altLang="zh-CN" sz="2400" i="1" dirty="0" smtClean="0">
                <a:ea typeface="宋体" charset="-122"/>
              </a:rPr>
              <a:t>Y</a:t>
            </a:r>
            <a:r>
              <a:rPr lang="zh-CN" altLang="en-US" sz="2400" dirty="0" smtClean="0">
                <a:ea typeface="宋体" charset="-122"/>
              </a:rPr>
              <a:t>是复数，而且都是频率的函数。作为复数存在实部和虚部</a:t>
            </a:r>
          </a:p>
        </p:txBody>
      </p:sp>
      <p:sp>
        <p:nvSpPr>
          <p:cNvPr id="61444" name="Text Box 4"/>
          <p:cNvSpPr txBox="1">
            <a:spLocks noChangeArrowheads="1"/>
          </p:cNvSpPr>
          <p:nvPr/>
        </p:nvSpPr>
        <p:spPr bwMode="auto">
          <a:xfrm>
            <a:off x="1020763" y="1857375"/>
            <a:ext cx="2792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en-US" sz="2400" b="1" i="1">
                <a:solidFill>
                  <a:schemeClr val="tx2"/>
                </a:solidFill>
                <a:latin typeface="Times New Roman" pitchFamily="18" charset="0"/>
                <a:cs typeface="Times New Roman" pitchFamily="18" charset="0"/>
              </a:rPr>
              <a:t>Z</a:t>
            </a:r>
            <a:r>
              <a:rPr kumimoji="1" lang="en-US" altLang="en-US" sz="2400" b="1">
                <a:solidFill>
                  <a:schemeClr val="tx2"/>
                </a:solidFill>
                <a:latin typeface="Times New Roman" pitchFamily="18" charset="0"/>
                <a:cs typeface="Times New Roman" pitchFamily="18" charset="0"/>
              </a:rPr>
              <a:t>(j</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sym typeface="Symbol" pitchFamily="18" charset="2"/>
              </a:rPr>
              <a:t>)</a:t>
            </a:r>
            <a:r>
              <a:rPr kumimoji="1" lang="en-US" altLang="en-US" sz="2400" b="1" i="1">
                <a:solidFill>
                  <a:schemeClr val="tx2"/>
                </a:solidFill>
                <a:latin typeface="Times New Roman" pitchFamily="18" charset="0"/>
                <a:cs typeface="Times New Roman" pitchFamily="18" charset="0"/>
                <a:sym typeface="Symbol" pitchFamily="18" charset="2"/>
              </a:rPr>
              <a:t>=R</a:t>
            </a:r>
            <a:r>
              <a:rPr kumimoji="1" lang="en-US" altLang="en-US" sz="2400" b="1">
                <a:solidFill>
                  <a:schemeClr val="tx2"/>
                </a:solidFill>
                <a:latin typeface="Times New Roman" pitchFamily="18" charset="0"/>
                <a:cs typeface="Times New Roman" pitchFamily="18" charset="0"/>
              </a:rPr>
              <a:t>(j</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sym typeface="Symbol" pitchFamily="18" charset="2"/>
              </a:rPr>
              <a:t>)</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sym typeface="Symbol" pitchFamily="18" charset="2"/>
              </a:rPr>
              <a:t>j</a:t>
            </a:r>
            <a:r>
              <a:rPr kumimoji="1" lang="en-US" altLang="en-US" sz="2400" b="1" i="1">
                <a:solidFill>
                  <a:schemeClr val="tx2"/>
                </a:solidFill>
                <a:latin typeface="Times New Roman" pitchFamily="18" charset="0"/>
                <a:cs typeface="Times New Roman" pitchFamily="18" charset="0"/>
                <a:sym typeface="Symbol" pitchFamily="18" charset="2"/>
              </a:rPr>
              <a:t>X</a:t>
            </a:r>
            <a:r>
              <a:rPr kumimoji="1" lang="en-US" altLang="en-US" sz="2400" b="1">
                <a:solidFill>
                  <a:schemeClr val="tx2"/>
                </a:solidFill>
                <a:latin typeface="Times New Roman" pitchFamily="18" charset="0"/>
                <a:cs typeface="Times New Roman" pitchFamily="18" charset="0"/>
              </a:rPr>
              <a:t>(j</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sym typeface="Symbol" pitchFamily="18" charset="2"/>
              </a:rPr>
              <a:t>)</a:t>
            </a:r>
            <a:endParaRPr kumimoji="1" lang="en-US" altLang="zh-CN" sz="2400" b="1">
              <a:solidFill>
                <a:schemeClr val="tx2"/>
              </a:solidFill>
              <a:latin typeface="Times New Roman" pitchFamily="18" charset="0"/>
              <a:cs typeface="Times New Roman" pitchFamily="18" charset="0"/>
              <a:sym typeface="Symbol" pitchFamily="18" charset="2"/>
            </a:endParaRPr>
          </a:p>
        </p:txBody>
      </p:sp>
      <p:sp>
        <p:nvSpPr>
          <p:cNvPr id="61445" name="Text Box 5"/>
          <p:cNvSpPr txBox="1">
            <a:spLocks noChangeArrowheads="1"/>
          </p:cNvSpPr>
          <p:nvPr/>
        </p:nvSpPr>
        <p:spPr bwMode="auto">
          <a:xfrm>
            <a:off x="3840163" y="1858963"/>
            <a:ext cx="4775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dirty="0">
                <a:solidFill>
                  <a:schemeClr val="tx2"/>
                </a:solidFill>
                <a:latin typeface="Times New Roman" pitchFamily="18" charset="0"/>
                <a:cs typeface="Times New Roman" pitchFamily="18" charset="0"/>
              </a:rPr>
              <a:t>R</a:t>
            </a:r>
            <a:r>
              <a:rPr kumimoji="1" lang="en-US" altLang="en-US" sz="2400" b="1" dirty="0">
                <a:solidFill>
                  <a:schemeClr val="tx2"/>
                </a:solidFill>
                <a:latin typeface="Times New Roman" pitchFamily="18" charset="0"/>
                <a:cs typeface="Times New Roman" pitchFamily="18" charset="0"/>
              </a:rPr>
              <a:t>(j</a:t>
            </a:r>
            <a:r>
              <a:rPr kumimoji="1" lang="en-US" altLang="en-US" sz="2400" b="1" i="1" dirty="0">
                <a:solidFill>
                  <a:schemeClr val="tx2"/>
                </a:solidFill>
                <a:latin typeface="Times New Roman" pitchFamily="18" charset="0"/>
                <a:cs typeface="Times New Roman" pitchFamily="18" charset="0"/>
                <a:sym typeface="Symbol" pitchFamily="18" charset="2"/>
              </a:rPr>
              <a:t></a:t>
            </a:r>
            <a:r>
              <a:rPr kumimoji="1" lang="en-US" altLang="en-US" sz="2400" b="1" dirty="0">
                <a:solidFill>
                  <a:schemeClr val="tx2"/>
                </a:solidFill>
                <a:latin typeface="Times New Roman" pitchFamily="18" charset="0"/>
                <a:cs typeface="Times New Roman" pitchFamily="18" charset="0"/>
                <a:sym typeface="Symbol" pitchFamily="18" charset="2"/>
              </a:rPr>
              <a:t>): </a:t>
            </a:r>
            <a:r>
              <a:rPr kumimoji="1" lang="zh-CN" altLang="en-US" sz="2400" b="1" dirty="0">
                <a:solidFill>
                  <a:schemeClr val="tx2"/>
                </a:solidFill>
                <a:latin typeface="Times New Roman" pitchFamily="18" charset="0"/>
                <a:cs typeface="Times New Roman" pitchFamily="18" charset="0"/>
                <a:sym typeface="Symbol" pitchFamily="18" charset="2"/>
              </a:rPr>
              <a:t>电阻部分；</a:t>
            </a:r>
            <a:r>
              <a:rPr kumimoji="1" lang="en-US" altLang="zh-CN" sz="2400" b="1" i="1" dirty="0">
                <a:solidFill>
                  <a:schemeClr val="tx2"/>
                </a:solidFill>
                <a:latin typeface="Times New Roman" pitchFamily="18" charset="0"/>
                <a:cs typeface="Times New Roman" pitchFamily="18" charset="0"/>
                <a:sym typeface="Symbol" pitchFamily="18" charset="2"/>
              </a:rPr>
              <a:t>X</a:t>
            </a:r>
            <a:r>
              <a:rPr kumimoji="1" lang="en-US" altLang="en-US" sz="2400" b="1" dirty="0">
                <a:solidFill>
                  <a:schemeClr val="tx2"/>
                </a:solidFill>
                <a:latin typeface="Times New Roman" pitchFamily="18" charset="0"/>
                <a:cs typeface="Times New Roman" pitchFamily="18" charset="0"/>
              </a:rPr>
              <a:t>(j</a:t>
            </a:r>
            <a:r>
              <a:rPr kumimoji="1" lang="en-US" altLang="en-US" sz="2400" b="1" i="1" dirty="0">
                <a:solidFill>
                  <a:schemeClr val="tx2"/>
                </a:solidFill>
                <a:latin typeface="Times New Roman" pitchFamily="18" charset="0"/>
                <a:cs typeface="Times New Roman" pitchFamily="18" charset="0"/>
                <a:sym typeface="Symbol" pitchFamily="18" charset="2"/>
              </a:rPr>
              <a:t></a:t>
            </a:r>
            <a:r>
              <a:rPr kumimoji="1" lang="en-US" altLang="en-US" sz="2400" b="1" dirty="0">
                <a:solidFill>
                  <a:schemeClr val="tx2"/>
                </a:solidFill>
                <a:latin typeface="Times New Roman" pitchFamily="18" charset="0"/>
                <a:cs typeface="Times New Roman" pitchFamily="18" charset="0"/>
                <a:sym typeface="Symbol" pitchFamily="18" charset="2"/>
              </a:rPr>
              <a:t>): </a:t>
            </a:r>
            <a:r>
              <a:rPr kumimoji="1" lang="zh-CN" altLang="en-US" sz="2400" b="1" dirty="0">
                <a:solidFill>
                  <a:schemeClr val="tx2"/>
                </a:solidFill>
                <a:latin typeface="Times New Roman" pitchFamily="18" charset="0"/>
                <a:cs typeface="Times New Roman" pitchFamily="18" charset="0"/>
                <a:sym typeface="Symbol" pitchFamily="18" charset="2"/>
              </a:rPr>
              <a:t>电抗部分</a:t>
            </a:r>
          </a:p>
        </p:txBody>
      </p:sp>
      <p:sp>
        <p:nvSpPr>
          <p:cNvPr id="61446" name="Text Box 6"/>
          <p:cNvSpPr txBox="1">
            <a:spLocks noChangeArrowheads="1"/>
          </p:cNvSpPr>
          <p:nvPr/>
        </p:nvSpPr>
        <p:spPr bwMode="auto">
          <a:xfrm>
            <a:off x="1020763" y="2416175"/>
            <a:ext cx="2800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en-US" sz="2400" b="1" i="1">
                <a:solidFill>
                  <a:schemeClr val="tx2"/>
                </a:solidFill>
                <a:latin typeface="Times New Roman" pitchFamily="18" charset="0"/>
                <a:cs typeface="Times New Roman" pitchFamily="18" charset="0"/>
              </a:rPr>
              <a:t>Y</a:t>
            </a:r>
            <a:r>
              <a:rPr kumimoji="1" lang="en-US" altLang="en-US" sz="2400" b="1">
                <a:solidFill>
                  <a:schemeClr val="tx2"/>
                </a:solidFill>
                <a:latin typeface="Times New Roman" pitchFamily="18" charset="0"/>
                <a:cs typeface="Times New Roman" pitchFamily="18" charset="0"/>
              </a:rPr>
              <a:t>(j</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sym typeface="Symbol" pitchFamily="18" charset="2"/>
              </a:rPr>
              <a:t>)=</a:t>
            </a:r>
            <a:r>
              <a:rPr kumimoji="1" lang="en-US" altLang="en-US" sz="2400" b="1" i="1">
                <a:solidFill>
                  <a:schemeClr val="tx2"/>
                </a:solidFill>
                <a:latin typeface="Times New Roman" pitchFamily="18" charset="0"/>
                <a:cs typeface="Times New Roman" pitchFamily="18" charset="0"/>
                <a:sym typeface="Symbol" pitchFamily="18" charset="2"/>
              </a:rPr>
              <a:t>G</a:t>
            </a:r>
            <a:r>
              <a:rPr kumimoji="1" lang="en-US" altLang="en-US" sz="2400" b="1">
                <a:solidFill>
                  <a:schemeClr val="tx2"/>
                </a:solidFill>
                <a:latin typeface="Times New Roman" pitchFamily="18" charset="0"/>
                <a:cs typeface="Times New Roman" pitchFamily="18" charset="0"/>
              </a:rPr>
              <a:t>(j</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sym typeface="Symbol" pitchFamily="18" charset="2"/>
              </a:rPr>
              <a:t>)+j</a:t>
            </a:r>
            <a:r>
              <a:rPr kumimoji="1" lang="en-US" altLang="en-US" sz="2400" b="1" i="1">
                <a:solidFill>
                  <a:schemeClr val="tx2"/>
                </a:solidFill>
                <a:latin typeface="Times New Roman" pitchFamily="18" charset="0"/>
                <a:cs typeface="Times New Roman" pitchFamily="18" charset="0"/>
                <a:sym typeface="Symbol" pitchFamily="18" charset="2"/>
              </a:rPr>
              <a:t>B</a:t>
            </a:r>
            <a:r>
              <a:rPr kumimoji="1" lang="en-US" altLang="en-US" sz="2400" b="1">
                <a:solidFill>
                  <a:schemeClr val="tx2"/>
                </a:solidFill>
                <a:latin typeface="Times New Roman" pitchFamily="18" charset="0"/>
                <a:cs typeface="Times New Roman" pitchFamily="18" charset="0"/>
              </a:rPr>
              <a:t>(j</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sym typeface="Symbol" pitchFamily="18" charset="2"/>
              </a:rPr>
              <a:t>)</a:t>
            </a:r>
            <a:endParaRPr kumimoji="1" lang="en-US" altLang="zh-CN" sz="2400" b="1">
              <a:solidFill>
                <a:schemeClr val="tx2"/>
              </a:solidFill>
              <a:latin typeface="Times New Roman" pitchFamily="18" charset="0"/>
              <a:cs typeface="Times New Roman" pitchFamily="18" charset="0"/>
              <a:sym typeface="Symbol" pitchFamily="18" charset="2"/>
            </a:endParaRPr>
          </a:p>
        </p:txBody>
      </p:sp>
      <p:sp>
        <p:nvSpPr>
          <p:cNvPr id="61447" name="Text Box 7"/>
          <p:cNvSpPr txBox="1">
            <a:spLocks noChangeArrowheads="1"/>
          </p:cNvSpPr>
          <p:nvPr/>
        </p:nvSpPr>
        <p:spPr bwMode="auto">
          <a:xfrm>
            <a:off x="3840163" y="2428875"/>
            <a:ext cx="48085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G</a:t>
            </a:r>
            <a:r>
              <a:rPr kumimoji="1" lang="en-US" altLang="en-US" sz="2400" b="1">
                <a:solidFill>
                  <a:schemeClr val="tx2"/>
                </a:solidFill>
                <a:latin typeface="Times New Roman" pitchFamily="18" charset="0"/>
                <a:cs typeface="Times New Roman" pitchFamily="18" charset="0"/>
              </a:rPr>
              <a:t>(j</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sym typeface="Symbol" pitchFamily="18" charset="2"/>
              </a:rPr>
              <a:t>): </a:t>
            </a:r>
            <a:r>
              <a:rPr kumimoji="1" lang="zh-CN" altLang="en-US" sz="2400" b="1">
                <a:solidFill>
                  <a:schemeClr val="tx2"/>
                </a:solidFill>
                <a:latin typeface="Times New Roman" pitchFamily="18" charset="0"/>
                <a:cs typeface="Times New Roman" pitchFamily="18" charset="0"/>
                <a:sym typeface="Symbol" pitchFamily="18" charset="2"/>
              </a:rPr>
              <a:t>电导部分；</a:t>
            </a:r>
            <a:r>
              <a:rPr kumimoji="1" lang="en-US" altLang="zh-CN" sz="2400" b="1" i="1">
                <a:solidFill>
                  <a:schemeClr val="tx2"/>
                </a:solidFill>
                <a:latin typeface="Times New Roman" pitchFamily="18" charset="0"/>
                <a:cs typeface="Times New Roman" pitchFamily="18" charset="0"/>
                <a:sym typeface="Symbol" pitchFamily="18" charset="2"/>
              </a:rPr>
              <a:t>B</a:t>
            </a:r>
            <a:r>
              <a:rPr kumimoji="1" lang="en-US" altLang="en-US" sz="2400" b="1">
                <a:solidFill>
                  <a:schemeClr val="tx2"/>
                </a:solidFill>
                <a:latin typeface="Times New Roman" pitchFamily="18" charset="0"/>
                <a:cs typeface="Times New Roman" pitchFamily="18" charset="0"/>
              </a:rPr>
              <a:t>(j</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sym typeface="Symbol" pitchFamily="18" charset="2"/>
              </a:rPr>
              <a:t>): </a:t>
            </a:r>
            <a:r>
              <a:rPr kumimoji="1" lang="zh-CN" altLang="en-US" sz="2400" b="1">
                <a:solidFill>
                  <a:schemeClr val="tx2"/>
                </a:solidFill>
                <a:latin typeface="Times New Roman" pitchFamily="18" charset="0"/>
                <a:cs typeface="Times New Roman" pitchFamily="18" charset="0"/>
                <a:sym typeface="Symbol" pitchFamily="18" charset="2"/>
              </a:rPr>
              <a:t>电纳部分</a:t>
            </a:r>
          </a:p>
        </p:txBody>
      </p:sp>
      <p:sp>
        <p:nvSpPr>
          <p:cNvPr id="61448" name="Text Box 8"/>
          <p:cNvSpPr txBox="1">
            <a:spLocks noChangeArrowheads="1"/>
          </p:cNvSpPr>
          <p:nvPr/>
        </p:nvSpPr>
        <p:spPr bwMode="auto">
          <a:xfrm>
            <a:off x="717550" y="2970213"/>
            <a:ext cx="8186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dirty="0">
                <a:solidFill>
                  <a:schemeClr val="tx2"/>
                </a:solidFill>
                <a:latin typeface="Times New Roman" pitchFamily="18" charset="0"/>
                <a:cs typeface="Times New Roman" pitchFamily="18" charset="0"/>
              </a:rPr>
              <a:t>电阻（导）部分是有损耗的，而电抗（纳）部分则无损耗。</a:t>
            </a:r>
          </a:p>
        </p:txBody>
      </p:sp>
      <p:sp>
        <p:nvSpPr>
          <p:cNvPr id="61449" name="Text Box 9"/>
          <p:cNvSpPr txBox="1">
            <a:spLocks noChangeArrowheads="1"/>
          </p:cNvSpPr>
          <p:nvPr/>
        </p:nvSpPr>
        <p:spPr bwMode="auto">
          <a:xfrm>
            <a:off x="525346" y="3471391"/>
            <a:ext cx="6062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dirty="0">
                <a:solidFill>
                  <a:schemeClr val="tx2"/>
                </a:solidFill>
                <a:latin typeface="宋体" charset="-122"/>
              </a:rPr>
              <a:t>复数阻抗和导纳还可以用其模和相角表示：</a:t>
            </a:r>
          </a:p>
        </p:txBody>
      </p:sp>
      <p:sp>
        <p:nvSpPr>
          <p:cNvPr id="61450" name="Text Box 10"/>
          <p:cNvSpPr txBox="1">
            <a:spLocks noChangeArrowheads="1"/>
          </p:cNvSpPr>
          <p:nvPr/>
        </p:nvSpPr>
        <p:spPr bwMode="auto">
          <a:xfrm>
            <a:off x="885825" y="4019550"/>
            <a:ext cx="3043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en-US" sz="2400" b="1" i="1">
                <a:solidFill>
                  <a:schemeClr val="tx2"/>
                </a:solidFill>
                <a:latin typeface="Times New Roman" pitchFamily="18" charset="0"/>
                <a:cs typeface="Times New Roman" pitchFamily="18" charset="0"/>
              </a:rPr>
              <a:t>Z</a:t>
            </a:r>
            <a:r>
              <a:rPr kumimoji="1" lang="en-US" altLang="en-US" sz="2400" b="1">
                <a:solidFill>
                  <a:schemeClr val="tx2"/>
                </a:solidFill>
                <a:latin typeface="Times New Roman" pitchFamily="18" charset="0"/>
                <a:cs typeface="Times New Roman" pitchFamily="18" charset="0"/>
              </a:rPr>
              <a:t>(j</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sym typeface="Symbol" pitchFamily="18" charset="2"/>
              </a:rPr>
              <a:t>)=|</a:t>
            </a:r>
            <a:r>
              <a:rPr kumimoji="1" lang="en-US" altLang="en-US" sz="2400" b="1" i="1">
                <a:solidFill>
                  <a:schemeClr val="tx2"/>
                </a:solidFill>
                <a:latin typeface="Times New Roman" pitchFamily="18" charset="0"/>
                <a:cs typeface="Times New Roman" pitchFamily="18" charset="0"/>
                <a:sym typeface="Symbol" pitchFamily="18" charset="2"/>
              </a:rPr>
              <a:t>Z</a:t>
            </a:r>
            <a:r>
              <a:rPr kumimoji="1" lang="en-US" altLang="en-US" sz="2400" b="1">
                <a:solidFill>
                  <a:schemeClr val="tx2"/>
                </a:solidFill>
                <a:latin typeface="Times New Roman" pitchFamily="18" charset="0"/>
                <a:cs typeface="Times New Roman" pitchFamily="18" charset="0"/>
              </a:rPr>
              <a:t>(j</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sym typeface="Symbol" pitchFamily="18" charset="2"/>
              </a:rPr>
              <a:t>)|</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i="1" baseline="-25000">
                <a:solidFill>
                  <a:schemeClr val="tx2"/>
                </a:solidFill>
                <a:latin typeface="Times New Roman" pitchFamily="18" charset="0"/>
                <a:cs typeface="Times New Roman" pitchFamily="18" charset="0"/>
                <a:sym typeface="Symbol" pitchFamily="18" charset="2"/>
              </a:rPr>
              <a:t>z</a:t>
            </a:r>
            <a:r>
              <a:rPr kumimoji="1" lang="en-US" altLang="zh-CN" sz="2400" b="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rPr>
              <a:t>j</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sym typeface="Symbol" pitchFamily="18" charset="2"/>
              </a:rPr>
              <a:t>)</a:t>
            </a:r>
            <a:endParaRPr kumimoji="1" lang="en-US" altLang="zh-CN" sz="2400" b="1">
              <a:solidFill>
                <a:schemeClr val="tx2"/>
              </a:solidFill>
              <a:latin typeface="Times New Roman" pitchFamily="18" charset="0"/>
              <a:cs typeface="Times New Roman" pitchFamily="18" charset="0"/>
              <a:sym typeface="Symbol" pitchFamily="18" charset="2"/>
            </a:endParaRPr>
          </a:p>
        </p:txBody>
      </p:sp>
      <p:sp>
        <p:nvSpPr>
          <p:cNvPr id="61451" name="Text Box 11"/>
          <p:cNvSpPr txBox="1">
            <a:spLocks noChangeArrowheads="1"/>
          </p:cNvSpPr>
          <p:nvPr/>
        </p:nvSpPr>
        <p:spPr bwMode="auto">
          <a:xfrm>
            <a:off x="885825" y="4541838"/>
            <a:ext cx="2971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en-US" sz="2400" b="1" i="1">
                <a:solidFill>
                  <a:schemeClr val="tx2"/>
                </a:solidFill>
                <a:latin typeface="Times New Roman" pitchFamily="18" charset="0"/>
                <a:cs typeface="Times New Roman" pitchFamily="18" charset="0"/>
              </a:rPr>
              <a:t>Y</a:t>
            </a:r>
            <a:r>
              <a:rPr kumimoji="1" lang="en-US" altLang="en-US" sz="2400" b="1">
                <a:solidFill>
                  <a:schemeClr val="tx2"/>
                </a:solidFill>
                <a:latin typeface="Times New Roman" pitchFamily="18" charset="0"/>
                <a:cs typeface="Times New Roman" pitchFamily="18" charset="0"/>
              </a:rPr>
              <a:t>(j</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sym typeface="Symbol" pitchFamily="18" charset="2"/>
              </a:rPr>
              <a:t>)=|</a:t>
            </a:r>
            <a:r>
              <a:rPr kumimoji="1" lang="en-US" altLang="en-US" sz="2400" b="1" i="1">
                <a:solidFill>
                  <a:schemeClr val="tx2"/>
                </a:solidFill>
                <a:latin typeface="Times New Roman" pitchFamily="18" charset="0"/>
                <a:cs typeface="Times New Roman" pitchFamily="18" charset="0"/>
                <a:sym typeface="Symbol" pitchFamily="18" charset="2"/>
              </a:rPr>
              <a:t>Y</a:t>
            </a:r>
            <a:r>
              <a:rPr kumimoji="1" lang="en-US" altLang="en-US" sz="2400" b="1">
                <a:solidFill>
                  <a:schemeClr val="tx2"/>
                </a:solidFill>
                <a:latin typeface="Times New Roman" pitchFamily="18" charset="0"/>
                <a:cs typeface="Times New Roman" pitchFamily="18" charset="0"/>
              </a:rPr>
              <a:t>(j</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sym typeface="Symbol" pitchFamily="18" charset="2"/>
              </a:rPr>
              <a:t>)|</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i="1" baseline="-25000">
                <a:solidFill>
                  <a:schemeClr val="tx2"/>
                </a:solidFill>
                <a:latin typeface="Times New Roman" pitchFamily="18" charset="0"/>
                <a:cs typeface="Times New Roman" pitchFamily="18" charset="0"/>
                <a:sym typeface="Symbol" pitchFamily="18" charset="2"/>
              </a:rPr>
              <a:t>y</a:t>
            </a:r>
            <a:r>
              <a:rPr kumimoji="1" lang="en-US" altLang="zh-CN" sz="2400" b="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rPr>
              <a:t>j</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sym typeface="Symbol" pitchFamily="18" charset="2"/>
              </a:rPr>
              <a:t>)</a:t>
            </a:r>
            <a:endParaRPr kumimoji="1" lang="en-US" altLang="zh-CN" sz="2400" b="1">
              <a:solidFill>
                <a:schemeClr val="tx2"/>
              </a:solidFill>
              <a:latin typeface="Times New Roman" pitchFamily="18" charset="0"/>
              <a:cs typeface="Times New Roman" pitchFamily="18" charset="0"/>
              <a:sym typeface="Symbol" pitchFamily="18" charset="2"/>
            </a:endParaRPr>
          </a:p>
        </p:txBody>
      </p:sp>
      <p:sp>
        <p:nvSpPr>
          <p:cNvPr id="61452" name="Text Box 12"/>
          <p:cNvSpPr txBox="1">
            <a:spLocks noChangeArrowheads="1"/>
          </p:cNvSpPr>
          <p:nvPr/>
        </p:nvSpPr>
        <p:spPr bwMode="auto">
          <a:xfrm>
            <a:off x="3994150" y="3946525"/>
            <a:ext cx="4868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chemeClr val="tx2"/>
                </a:solidFill>
                <a:latin typeface="Times New Roman" pitchFamily="18" charset="0"/>
                <a:cs typeface="Times New Roman" pitchFamily="18" charset="0"/>
              </a:rPr>
              <a:t>|</a:t>
            </a:r>
            <a:r>
              <a:rPr kumimoji="1" lang="en-US" altLang="zh-CN" sz="2400" b="1" i="1">
                <a:solidFill>
                  <a:schemeClr val="tx2"/>
                </a:solidFill>
                <a:latin typeface="Times New Roman" pitchFamily="18" charset="0"/>
                <a:cs typeface="Times New Roman" pitchFamily="18" charset="0"/>
              </a:rPr>
              <a:t>Z</a:t>
            </a:r>
            <a:r>
              <a:rPr kumimoji="1" lang="en-US" altLang="en-US" sz="2400" b="1">
                <a:solidFill>
                  <a:schemeClr val="tx2"/>
                </a:solidFill>
                <a:latin typeface="Times New Roman" pitchFamily="18" charset="0"/>
                <a:cs typeface="Times New Roman" pitchFamily="18" charset="0"/>
              </a:rPr>
              <a:t>(j</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sym typeface="Symbol" pitchFamily="18" charset="2"/>
              </a:rPr>
              <a:t>)|: </a:t>
            </a:r>
            <a:r>
              <a:rPr kumimoji="1" lang="zh-CN" altLang="en-US" sz="2400" b="1">
                <a:solidFill>
                  <a:schemeClr val="tx2"/>
                </a:solidFill>
                <a:latin typeface="Times New Roman" pitchFamily="18" charset="0"/>
                <a:cs typeface="Times New Roman" pitchFamily="18" charset="0"/>
                <a:sym typeface="Symbol" pitchFamily="18" charset="2"/>
              </a:rPr>
              <a:t>阻抗的模； </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i="1" baseline="-25000">
                <a:solidFill>
                  <a:schemeClr val="tx2"/>
                </a:solidFill>
                <a:latin typeface="Times New Roman" pitchFamily="18" charset="0"/>
                <a:cs typeface="Times New Roman" pitchFamily="18" charset="0"/>
                <a:sym typeface="Symbol" pitchFamily="18" charset="2"/>
              </a:rPr>
              <a:t>z</a:t>
            </a:r>
            <a:r>
              <a:rPr kumimoji="1" lang="en-US" altLang="en-US" sz="2400" b="1">
                <a:solidFill>
                  <a:schemeClr val="tx2"/>
                </a:solidFill>
                <a:latin typeface="Times New Roman" pitchFamily="18" charset="0"/>
                <a:cs typeface="Times New Roman" pitchFamily="18" charset="0"/>
              </a:rPr>
              <a:t>(j</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sym typeface="Symbol" pitchFamily="18" charset="2"/>
              </a:rPr>
              <a:t>): </a:t>
            </a:r>
            <a:r>
              <a:rPr kumimoji="1" lang="zh-CN" altLang="en-US" sz="2400" b="1">
                <a:solidFill>
                  <a:schemeClr val="tx2"/>
                </a:solidFill>
                <a:latin typeface="Times New Roman" pitchFamily="18" charset="0"/>
                <a:cs typeface="Times New Roman" pitchFamily="18" charset="0"/>
                <a:sym typeface="Symbol" pitchFamily="18" charset="2"/>
              </a:rPr>
              <a:t>阻抗角</a:t>
            </a:r>
          </a:p>
        </p:txBody>
      </p:sp>
      <p:sp>
        <p:nvSpPr>
          <p:cNvPr id="61453" name="Text Box 13"/>
          <p:cNvSpPr txBox="1">
            <a:spLocks noChangeArrowheads="1"/>
          </p:cNvSpPr>
          <p:nvPr/>
        </p:nvSpPr>
        <p:spPr bwMode="auto">
          <a:xfrm>
            <a:off x="3994150" y="4541838"/>
            <a:ext cx="472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chemeClr val="tx2"/>
                </a:solidFill>
                <a:latin typeface="Times New Roman" pitchFamily="18" charset="0"/>
                <a:cs typeface="Times New Roman" pitchFamily="18" charset="0"/>
              </a:rPr>
              <a:t>|</a:t>
            </a:r>
            <a:r>
              <a:rPr kumimoji="1" lang="en-US" altLang="zh-CN" sz="2400" b="1" i="1">
                <a:solidFill>
                  <a:schemeClr val="tx2"/>
                </a:solidFill>
                <a:latin typeface="Times New Roman" pitchFamily="18" charset="0"/>
                <a:cs typeface="Times New Roman" pitchFamily="18" charset="0"/>
              </a:rPr>
              <a:t>Y</a:t>
            </a:r>
            <a:r>
              <a:rPr kumimoji="1" lang="en-US" altLang="en-US" sz="2400" b="1">
                <a:solidFill>
                  <a:schemeClr val="tx2"/>
                </a:solidFill>
                <a:latin typeface="Times New Roman" pitchFamily="18" charset="0"/>
                <a:cs typeface="Times New Roman" pitchFamily="18" charset="0"/>
              </a:rPr>
              <a:t>(j</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sym typeface="Symbol" pitchFamily="18" charset="2"/>
              </a:rPr>
              <a:t>)|: </a:t>
            </a:r>
            <a:r>
              <a:rPr kumimoji="1" lang="zh-CN" altLang="en-US" sz="2400" b="1">
                <a:solidFill>
                  <a:schemeClr val="tx2"/>
                </a:solidFill>
                <a:latin typeface="Times New Roman" pitchFamily="18" charset="0"/>
                <a:cs typeface="Times New Roman" pitchFamily="18" charset="0"/>
                <a:sym typeface="Symbol" pitchFamily="18" charset="2"/>
              </a:rPr>
              <a:t>导纳的模； </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i="1" baseline="-25000">
                <a:solidFill>
                  <a:schemeClr val="tx2"/>
                </a:solidFill>
                <a:latin typeface="Times New Roman" pitchFamily="18" charset="0"/>
                <a:cs typeface="Times New Roman" pitchFamily="18" charset="0"/>
                <a:sym typeface="Symbol" pitchFamily="18" charset="2"/>
              </a:rPr>
              <a:t>y</a:t>
            </a:r>
            <a:r>
              <a:rPr kumimoji="1" lang="en-US" altLang="en-US" sz="2400" b="1">
                <a:solidFill>
                  <a:schemeClr val="tx2"/>
                </a:solidFill>
                <a:latin typeface="Times New Roman" pitchFamily="18" charset="0"/>
                <a:cs typeface="Times New Roman" pitchFamily="18" charset="0"/>
              </a:rPr>
              <a:t>(j</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sym typeface="Symbol" pitchFamily="18" charset="2"/>
              </a:rPr>
              <a:t>): </a:t>
            </a:r>
            <a:r>
              <a:rPr kumimoji="1" lang="zh-CN" altLang="en-US" sz="2400" b="1">
                <a:solidFill>
                  <a:schemeClr val="tx2"/>
                </a:solidFill>
                <a:latin typeface="Times New Roman" pitchFamily="18" charset="0"/>
                <a:cs typeface="Times New Roman" pitchFamily="18" charset="0"/>
                <a:sym typeface="Symbol" pitchFamily="18" charset="2"/>
              </a:rPr>
              <a:t>导纳角</a:t>
            </a:r>
          </a:p>
        </p:txBody>
      </p:sp>
      <p:sp>
        <p:nvSpPr>
          <p:cNvPr id="61454" name="Text Box 14"/>
          <p:cNvSpPr txBox="1">
            <a:spLocks noChangeArrowheads="1"/>
          </p:cNvSpPr>
          <p:nvPr/>
        </p:nvSpPr>
        <p:spPr bwMode="auto">
          <a:xfrm>
            <a:off x="357188" y="5085184"/>
            <a:ext cx="6040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dirty="0">
                <a:solidFill>
                  <a:schemeClr val="tx2"/>
                </a:solidFill>
                <a:latin typeface="Times New Roman" pitchFamily="18" charset="0"/>
                <a:cs typeface="Times New Roman" pitchFamily="18" charset="0"/>
              </a:rPr>
              <a:t>电阻元件的阻抗为实数，是纯阻元件，阻抗角为 </a:t>
            </a:r>
            <a:r>
              <a:rPr kumimoji="1" lang="en-US" altLang="zh-CN" sz="2000" b="1" dirty="0">
                <a:solidFill>
                  <a:schemeClr val="tx2"/>
                </a:solidFill>
                <a:latin typeface="Times New Roman" pitchFamily="18" charset="0"/>
                <a:cs typeface="Times New Roman" pitchFamily="18" charset="0"/>
              </a:rPr>
              <a:t>0°</a:t>
            </a:r>
          </a:p>
        </p:txBody>
      </p:sp>
      <p:sp>
        <p:nvSpPr>
          <p:cNvPr id="61455" name="Text Box 15"/>
          <p:cNvSpPr txBox="1">
            <a:spLocks noChangeArrowheads="1"/>
          </p:cNvSpPr>
          <p:nvPr/>
        </p:nvSpPr>
        <p:spPr bwMode="auto">
          <a:xfrm>
            <a:off x="357188" y="5531272"/>
            <a:ext cx="8215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dirty="0">
                <a:solidFill>
                  <a:schemeClr val="tx2"/>
                </a:solidFill>
                <a:latin typeface="Times New Roman" pitchFamily="18" charset="0"/>
                <a:cs typeface="Times New Roman" pitchFamily="18" charset="0"/>
              </a:rPr>
              <a:t>电感元件的阻抗为正虚数，是纯电抗元件</a:t>
            </a:r>
            <a:r>
              <a:rPr kumimoji="1" lang="en-US" altLang="zh-CN" sz="2000" b="1" dirty="0">
                <a:solidFill>
                  <a:schemeClr val="tx2"/>
                </a:solidFill>
                <a:latin typeface="Times New Roman" pitchFamily="18" charset="0"/>
                <a:cs typeface="Times New Roman" pitchFamily="18" charset="0"/>
              </a:rPr>
              <a:t>(</a:t>
            </a:r>
            <a:r>
              <a:rPr kumimoji="1" lang="zh-CN" altLang="en-US" sz="2000" b="1" dirty="0">
                <a:solidFill>
                  <a:schemeClr val="tx2"/>
                </a:solidFill>
                <a:latin typeface="Times New Roman" pitchFamily="18" charset="0"/>
                <a:cs typeface="Times New Roman" pitchFamily="18" charset="0"/>
              </a:rPr>
              <a:t>感抗</a:t>
            </a:r>
            <a:r>
              <a:rPr kumimoji="1" lang="en-US" altLang="zh-CN" sz="2000" b="1" i="1" dirty="0">
                <a:solidFill>
                  <a:schemeClr val="tx2"/>
                </a:solidFill>
                <a:latin typeface="Times New Roman" pitchFamily="18" charset="0"/>
                <a:cs typeface="Times New Roman" pitchFamily="18" charset="0"/>
              </a:rPr>
              <a:t>X</a:t>
            </a:r>
            <a:r>
              <a:rPr kumimoji="1" lang="en-US" altLang="zh-CN" sz="2000" b="1" i="1" baseline="-25000" dirty="0">
                <a:solidFill>
                  <a:schemeClr val="tx2"/>
                </a:solidFill>
                <a:latin typeface="Times New Roman" pitchFamily="18" charset="0"/>
                <a:cs typeface="Times New Roman" pitchFamily="18" charset="0"/>
              </a:rPr>
              <a:t>L</a:t>
            </a:r>
            <a:r>
              <a:rPr kumimoji="1" lang="en-US" altLang="zh-CN" sz="2000" b="1" i="1" dirty="0">
                <a:solidFill>
                  <a:schemeClr val="tx2"/>
                </a:solidFill>
                <a:latin typeface="Times New Roman" pitchFamily="18" charset="0"/>
                <a:cs typeface="Times New Roman" pitchFamily="18" charset="0"/>
              </a:rPr>
              <a:t>=</a:t>
            </a:r>
            <a:r>
              <a:rPr kumimoji="1" lang="en-US" altLang="zh-CN" sz="2000" b="1" i="1" dirty="0">
                <a:solidFill>
                  <a:schemeClr val="tx2"/>
                </a:solidFill>
                <a:latin typeface="Times New Roman" pitchFamily="18" charset="0"/>
                <a:cs typeface="Times New Roman" pitchFamily="18" charset="0"/>
                <a:sym typeface="Symbol" pitchFamily="18" charset="2"/>
              </a:rPr>
              <a:t>L</a:t>
            </a:r>
            <a:r>
              <a:rPr kumimoji="1" lang="en-US" altLang="zh-CN" sz="2000" b="1" dirty="0">
                <a:solidFill>
                  <a:schemeClr val="tx2"/>
                </a:solidFill>
                <a:latin typeface="Times New Roman" pitchFamily="18" charset="0"/>
                <a:cs typeface="Times New Roman" pitchFamily="18" charset="0"/>
                <a:sym typeface="Symbol" pitchFamily="18" charset="2"/>
              </a:rPr>
              <a:t>)</a:t>
            </a:r>
            <a:r>
              <a:rPr kumimoji="1" lang="zh-CN" altLang="en-US" sz="2000" b="1" dirty="0">
                <a:solidFill>
                  <a:schemeClr val="tx2"/>
                </a:solidFill>
                <a:latin typeface="Times New Roman" pitchFamily="18" charset="0"/>
                <a:cs typeface="Times New Roman" pitchFamily="18" charset="0"/>
              </a:rPr>
              <a:t>，阻抗角为</a:t>
            </a:r>
            <a:r>
              <a:rPr kumimoji="1" lang="en-US" altLang="zh-CN" sz="2000" b="1" dirty="0">
                <a:solidFill>
                  <a:schemeClr val="tx2"/>
                </a:solidFill>
                <a:latin typeface="Times New Roman" pitchFamily="18" charset="0"/>
                <a:cs typeface="Times New Roman" pitchFamily="18" charset="0"/>
              </a:rPr>
              <a:t>90°</a:t>
            </a:r>
          </a:p>
        </p:txBody>
      </p:sp>
      <p:sp>
        <p:nvSpPr>
          <p:cNvPr id="61456" name="Text Box 16"/>
          <p:cNvSpPr txBox="1">
            <a:spLocks noChangeArrowheads="1"/>
          </p:cNvSpPr>
          <p:nvPr/>
        </p:nvSpPr>
        <p:spPr bwMode="auto">
          <a:xfrm>
            <a:off x="357188" y="5977359"/>
            <a:ext cx="8643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dirty="0">
                <a:solidFill>
                  <a:schemeClr val="tx2"/>
                </a:solidFill>
                <a:latin typeface="Times New Roman" pitchFamily="18" charset="0"/>
                <a:cs typeface="Times New Roman" pitchFamily="18" charset="0"/>
              </a:rPr>
              <a:t>电容元件的阻抗为负虚数，是纯电抗元件</a:t>
            </a:r>
            <a:r>
              <a:rPr kumimoji="1" lang="en-US" altLang="zh-CN" sz="2000" b="1" dirty="0">
                <a:solidFill>
                  <a:schemeClr val="tx2"/>
                </a:solidFill>
                <a:latin typeface="Times New Roman" pitchFamily="18" charset="0"/>
                <a:cs typeface="Times New Roman" pitchFamily="18" charset="0"/>
              </a:rPr>
              <a:t>(</a:t>
            </a:r>
            <a:r>
              <a:rPr kumimoji="1" lang="zh-CN" altLang="en-US" sz="2000" b="1" dirty="0">
                <a:solidFill>
                  <a:schemeClr val="tx2"/>
                </a:solidFill>
                <a:latin typeface="Times New Roman" pitchFamily="18" charset="0"/>
                <a:cs typeface="Times New Roman" pitchFamily="18" charset="0"/>
              </a:rPr>
              <a:t>容抗</a:t>
            </a:r>
            <a:r>
              <a:rPr kumimoji="1" lang="en-US" altLang="zh-CN" sz="2000" b="1" i="1" dirty="0">
                <a:solidFill>
                  <a:schemeClr val="tx2"/>
                </a:solidFill>
                <a:latin typeface="Times New Roman" pitchFamily="18" charset="0"/>
                <a:cs typeface="Times New Roman" pitchFamily="18" charset="0"/>
              </a:rPr>
              <a:t>X</a:t>
            </a:r>
            <a:r>
              <a:rPr kumimoji="1" lang="en-US" altLang="zh-CN" sz="2000" b="1" i="1" baseline="-25000" dirty="0">
                <a:solidFill>
                  <a:schemeClr val="tx2"/>
                </a:solidFill>
                <a:latin typeface="Times New Roman" pitchFamily="18" charset="0"/>
                <a:cs typeface="Times New Roman" pitchFamily="18" charset="0"/>
              </a:rPr>
              <a:t>C</a:t>
            </a:r>
            <a:r>
              <a:rPr kumimoji="1" lang="en-US" altLang="zh-CN" sz="2000" b="1" dirty="0">
                <a:solidFill>
                  <a:schemeClr val="tx2"/>
                </a:solidFill>
                <a:latin typeface="Times New Roman" pitchFamily="18" charset="0"/>
                <a:cs typeface="Times New Roman" pitchFamily="18" charset="0"/>
              </a:rPr>
              <a:t>=1/</a:t>
            </a:r>
            <a:r>
              <a:rPr kumimoji="1" lang="en-US" altLang="zh-CN" sz="2000" b="1" i="1" dirty="0">
                <a:solidFill>
                  <a:schemeClr val="tx2"/>
                </a:solidFill>
                <a:latin typeface="Times New Roman" pitchFamily="18" charset="0"/>
                <a:cs typeface="Times New Roman" pitchFamily="18" charset="0"/>
                <a:sym typeface="Symbol" pitchFamily="18" charset="2"/>
              </a:rPr>
              <a:t></a:t>
            </a:r>
            <a:r>
              <a:rPr kumimoji="1" lang="en-US" altLang="zh-CN" sz="2000" b="1" i="1" dirty="0">
                <a:solidFill>
                  <a:schemeClr val="tx2"/>
                </a:solidFill>
                <a:latin typeface="Times New Roman" pitchFamily="18" charset="0"/>
                <a:cs typeface="Times New Roman" pitchFamily="18" charset="0"/>
              </a:rPr>
              <a:t>C</a:t>
            </a:r>
            <a:r>
              <a:rPr kumimoji="1" lang="en-US" altLang="zh-CN" sz="2000" b="1" dirty="0">
                <a:solidFill>
                  <a:schemeClr val="tx2"/>
                </a:solidFill>
                <a:latin typeface="Times New Roman" pitchFamily="18" charset="0"/>
                <a:cs typeface="Times New Roman" pitchFamily="18" charset="0"/>
              </a:rPr>
              <a:t>)</a:t>
            </a:r>
            <a:r>
              <a:rPr kumimoji="1" lang="zh-CN" altLang="en-US" sz="2000" b="1" dirty="0">
                <a:solidFill>
                  <a:schemeClr val="tx2"/>
                </a:solidFill>
                <a:latin typeface="Times New Roman" pitchFamily="18" charset="0"/>
                <a:cs typeface="Times New Roman" pitchFamily="18" charset="0"/>
              </a:rPr>
              <a:t>，阻抗角为</a:t>
            </a:r>
            <a:r>
              <a:rPr kumimoji="1" lang="en-US" altLang="zh-CN" sz="2000" b="1" dirty="0">
                <a:solidFill>
                  <a:schemeClr val="tx2"/>
                </a:solidFill>
                <a:latin typeface="Times New Roman" pitchFamily="18" charset="0"/>
                <a:cs typeface="Times New Roman" pitchFamily="18" charset="0"/>
              </a:rPr>
              <a:t>-90°</a:t>
            </a: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22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444"/>
                                        </p:tgtEl>
                                        <p:attrNameLst>
                                          <p:attrName>style.visibility</p:attrName>
                                        </p:attrNameLst>
                                      </p:cBhvr>
                                      <p:to>
                                        <p:strVal val="visible"/>
                                      </p:to>
                                    </p:set>
                                    <p:animEffect transition="in" filter="wipe(left)">
                                      <p:cBhvr>
                                        <p:cTn id="7" dur="500"/>
                                        <p:tgtEl>
                                          <p:spTgt spid="6144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445"/>
                                        </p:tgtEl>
                                        <p:attrNameLst>
                                          <p:attrName>style.visibility</p:attrName>
                                        </p:attrNameLst>
                                      </p:cBhvr>
                                      <p:to>
                                        <p:strVal val="visible"/>
                                      </p:to>
                                    </p:set>
                                    <p:animEffect transition="in" filter="wipe(left)">
                                      <p:cBhvr>
                                        <p:cTn id="11" dur="500"/>
                                        <p:tgtEl>
                                          <p:spTgt spid="6144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1446"/>
                                        </p:tgtEl>
                                        <p:attrNameLst>
                                          <p:attrName>style.visibility</p:attrName>
                                        </p:attrNameLst>
                                      </p:cBhvr>
                                      <p:to>
                                        <p:strVal val="visible"/>
                                      </p:to>
                                    </p:set>
                                    <p:animEffect transition="in" filter="wipe(left)">
                                      <p:cBhvr>
                                        <p:cTn id="16" dur="500"/>
                                        <p:tgtEl>
                                          <p:spTgt spid="61446"/>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61447"/>
                                        </p:tgtEl>
                                        <p:attrNameLst>
                                          <p:attrName>style.visibility</p:attrName>
                                        </p:attrNameLst>
                                      </p:cBhvr>
                                      <p:to>
                                        <p:strVal val="visible"/>
                                      </p:to>
                                    </p:set>
                                    <p:animEffect transition="in" filter="wipe(left)">
                                      <p:cBhvr>
                                        <p:cTn id="20" dur="500"/>
                                        <p:tgtEl>
                                          <p:spTgt spid="6144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1448"/>
                                        </p:tgtEl>
                                        <p:attrNameLst>
                                          <p:attrName>style.visibility</p:attrName>
                                        </p:attrNameLst>
                                      </p:cBhvr>
                                      <p:to>
                                        <p:strVal val="visible"/>
                                      </p:to>
                                    </p:set>
                                    <p:animEffect transition="in" filter="wipe(left)">
                                      <p:cBhvr>
                                        <p:cTn id="25" dur="500"/>
                                        <p:tgtEl>
                                          <p:spTgt spid="6144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1449"/>
                                        </p:tgtEl>
                                        <p:attrNameLst>
                                          <p:attrName>style.visibility</p:attrName>
                                        </p:attrNameLst>
                                      </p:cBhvr>
                                      <p:to>
                                        <p:strVal val="visible"/>
                                      </p:to>
                                    </p:set>
                                    <p:animEffect transition="in" filter="wipe(left)">
                                      <p:cBhvr>
                                        <p:cTn id="30" dur="500"/>
                                        <p:tgtEl>
                                          <p:spTgt spid="6144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1450"/>
                                        </p:tgtEl>
                                        <p:attrNameLst>
                                          <p:attrName>style.visibility</p:attrName>
                                        </p:attrNameLst>
                                      </p:cBhvr>
                                      <p:to>
                                        <p:strVal val="visible"/>
                                      </p:to>
                                    </p:set>
                                    <p:animEffect transition="in" filter="wipe(left)">
                                      <p:cBhvr>
                                        <p:cTn id="35" dur="500"/>
                                        <p:tgtEl>
                                          <p:spTgt spid="61450"/>
                                        </p:tgtEl>
                                      </p:cBhvr>
                                    </p:animEffect>
                                  </p:childTnLst>
                                </p:cTn>
                              </p:par>
                            </p:childTnLst>
                          </p:cTn>
                        </p:par>
                        <p:par>
                          <p:cTn id="36" fill="hold" nodeType="afterGroup">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61452"/>
                                        </p:tgtEl>
                                        <p:attrNameLst>
                                          <p:attrName>style.visibility</p:attrName>
                                        </p:attrNameLst>
                                      </p:cBhvr>
                                      <p:to>
                                        <p:strVal val="visible"/>
                                      </p:to>
                                    </p:set>
                                    <p:animEffect transition="in" filter="wipe(left)">
                                      <p:cBhvr>
                                        <p:cTn id="39" dur="500"/>
                                        <p:tgtEl>
                                          <p:spTgt spid="6145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61451"/>
                                        </p:tgtEl>
                                        <p:attrNameLst>
                                          <p:attrName>style.visibility</p:attrName>
                                        </p:attrNameLst>
                                      </p:cBhvr>
                                      <p:to>
                                        <p:strVal val="visible"/>
                                      </p:to>
                                    </p:set>
                                    <p:animEffect transition="in" filter="wipe(left)">
                                      <p:cBhvr>
                                        <p:cTn id="44" dur="500"/>
                                        <p:tgtEl>
                                          <p:spTgt spid="61451"/>
                                        </p:tgtEl>
                                      </p:cBhvr>
                                    </p:animEffect>
                                  </p:childTnLst>
                                </p:cTn>
                              </p:par>
                            </p:childTnLst>
                          </p:cTn>
                        </p:par>
                        <p:par>
                          <p:cTn id="45" fill="hold" nodeType="afterGroup">
                            <p:stCondLst>
                              <p:cond delay="500"/>
                            </p:stCondLst>
                            <p:childTnLst>
                              <p:par>
                                <p:cTn id="46" presetID="22" presetClass="entr" presetSubtype="8" fill="hold" nodeType="afterEffect">
                                  <p:stCondLst>
                                    <p:cond delay="0"/>
                                  </p:stCondLst>
                                  <p:childTnLst>
                                    <p:set>
                                      <p:cBhvr>
                                        <p:cTn id="47" dur="1" fill="hold">
                                          <p:stCondLst>
                                            <p:cond delay="0"/>
                                          </p:stCondLst>
                                        </p:cTn>
                                        <p:tgtEl>
                                          <p:spTgt spid="61453">
                                            <p:txEl>
                                              <p:pRg st="0" end="0"/>
                                            </p:txEl>
                                          </p:spTgt>
                                        </p:tgtEl>
                                        <p:attrNameLst>
                                          <p:attrName>style.visibility</p:attrName>
                                        </p:attrNameLst>
                                      </p:cBhvr>
                                      <p:to>
                                        <p:strVal val="visible"/>
                                      </p:to>
                                    </p:set>
                                    <p:animEffect transition="in" filter="wipe(left)">
                                      <p:cBhvr>
                                        <p:cTn id="48" dur="500"/>
                                        <p:tgtEl>
                                          <p:spTgt spid="61453">
                                            <p:txEl>
                                              <p:pRg st="0" end="0"/>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61454"/>
                                        </p:tgtEl>
                                        <p:attrNameLst>
                                          <p:attrName>style.visibility</p:attrName>
                                        </p:attrNameLst>
                                      </p:cBhvr>
                                      <p:to>
                                        <p:strVal val="visible"/>
                                      </p:to>
                                    </p:set>
                                    <p:anim calcmode="lin" valueType="num">
                                      <p:cBhvr additive="base">
                                        <p:cTn id="53" dur="500" fill="hold"/>
                                        <p:tgtEl>
                                          <p:spTgt spid="61454"/>
                                        </p:tgtEl>
                                        <p:attrNameLst>
                                          <p:attrName>ppt_x</p:attrName>
                                        </p:attrNameLst>
                                      </p:cBhvr>
                                      <p:tavLst>
                                        <p:tav tm="0">
                                          <p:val>
                                            <p:strVal val="#ppt_x"/>
                                          </p:val>
                                        </p:tav>
                                        <p:tav tm="100000">
                                          <p:val>
                                            <p:strVal val="#ppt_x"/>
                                          </p:val>
                                        </p:tav>
                                      </p:tavLst>
                                    </p:anim>
                                    <p:anim calcmode="lin" valueType="num">
                                      <p:cBhvr additive="base">
                                        <p:cTn id="54" dur="500" fill="hold"/>
                                        <p:tgtEl>
                                          <p:spTgt spid="61454"/>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61455"/>
                                        </p:tgtEl>
                                        <p:attrNameLst>
                                          <p:attrName>style.visibility</p:attrName>
                                        </p:attrNameLst>
                                      </p:cBhvr>
                                      <p:to>
                                        <p:strVal val="visible"/>
                                      </p:to>
                                    </p:set>
                                    <p:anim calcmode="lin" valueType="num">
                                      <p:cBhvr additive="base">
                                        <p:cTn id="59" dur="500" fill="hold"/>
                                        <p:tgtEl>
                                          <p:spTgt spid="61455"/>
                                        </p:tgtEl>
                                        <p:attrNameLst>
                                          <p:attrName>ppt_x</p:attrName>
                                        </p:attrNameLst>
                                      </p:cBhvr>
                                      <p:tavLst>
                                        <p:tav tm="0">
                                          <p:val>
                                            <p:strVal val="#ppt_x"/>
                                          </p:val>
                                        </p:tav>
                                        <p:tav tm="100000">
                                          <p:val>
                                            <p:strVal val="#ppt_x"/>
                                          </p:val>
                                        </p:tav>
                                      </p:tavLst>
                                    </p:anim>
                                    <p:anim calcmode="lin" valueType="num">
                                      <p:cBhvr additive="base">
                                        <p:cTn id="60" dur="500" fill="hold"/>
                                        <p:tgtEl>
                                          <p:spTgt spid="61455"/>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61456"/>
                                        </p:tgtEl>
                                        <p:attrNameLst>
                                          <p:attrName>style.visibility</p:attrName>
                                        </p:attrNameLst>
                                      </p:cBhvr>
                                      <p:to>
                                        <p:strVal val="visible"/>
                                      </p:to>
                                    </p:set>
                                    <p:anim calcmode="lin" valueType="num">
                                      <p:cBhvr additive="base">
                                        <p:cTn id="65" dur="500" fill="hold"/>
                                        <p:tgtEl>
                                          <p:spTgt spid="61456"/>
                                        </p:tgtEl>
                                        <p:attrNameLst>
                                          <p:attrName>ppt_x</p:attrName>
                                        </p:attrNameLst>
                                      </p:cBhvr>
                                      <p:tavLst>
                                        <p:tav tm="0">
                                          <p:val>
                                            <p:strVal val="#ppt_x"/>
                                          </p:val>
                                        </p:tav>
                                        <p:tav tm="100000">
                                          <p:val>
                                            <p:strVal val="#ppt_x"/>
                                          </p:val>
                                        </p:tav>
                                      </p:tavLst>
                                    </p:anim>
                                    <p:anim calcmode="lin" valueType="num">
                                      <p:cBhvr additive="base">
                                        <p:cTn id="66" dur="500" fill="hold"/>
                                        <p:tgtEl>
                                          <p:spTgt spid="614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 grpId="0"/>
      <p:bldP spid="61445" grpId="0"/>
      <p:bldP spid="61446" grpId="0"/>
      <p:bldP spid="61447" grpId="0"/>
      <p:bldP spid="61448" grpId="0"/>
      <p:bldP spid="61449" grpId="0"/>
      <p:bldP spid="61450" grpId="0"/>
      <p:bldP spid="61451" grpId="0"/>
      <p:bldP spid="61452" grpId="0"/>
      <p:bldP spid="61454" grpId="0"/>
      <p:bldP spid="61455" grpId="0"/>
      <p:bldP spid="6145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zh-CN" smtClean="0">
                <a:ea typeface="宋体" charset="-122"/>
              </a:rPr>
              <a:t>3.3.4 </a:t>
            </a:r>
            <a:r>
              <a:rPr lang="zh-CN" altLang="en-US" smtClean="0">
                <a:ea typeface="宋体" charset="-122"/>
              </a:rPr>
              <a:t>阻抗和导纳</a:t>
            </a:r>
            <a:r>
              <a:rPr lang="zh-CN" altLang="en-US" smtClean="0">
                <a:ea typeface="楷体_GB2312" pitchFamily="49" charset="-122"/>
              </a:rPr>
              <a:t>（续</a:t>
            </a:r>
            <a:r>
              <a:rPr lang="en-US" altLang="zh-CN" smtClean="0">
                <a:ea typeface="楷体_GB2312" pitchFamily="49" charset="-122"/>
              </a:rPr>
              <a:t>2</a:t>
            </a:r>
            <a:r>
              <a:rPr lang="zh-CN" altLang="en-US" smtClean="0">
                <a:ea typeface="楷体_GB2312" pitchFamily="49" charset="-122"/>
              </a:rPr>
              <a:t>）</a:t>
            </a:r>
            <a:endParaRPr lang="zh-CN" altLang="en-US" smtClean="0">
              <a:ea typeface="宋体" charset="-122"/>
            </a:endParaRPr>
          </a:p>
        </p:txBody>
      </p:sp>
      <p:sp>
        <p:nvSpPr>
          <p:cNvPr id="62468" name="Text Box 4"/>
          <p:cNvSpPr txBox="1">
            <a:spLocks noChangeArrowheads="1"/>
          </p:cNvSpPr>
          <p:nvPr/>
        </p:nvSpPr>
        <p:spPr bwMode="auto">
          <a:xfrm>
            <a:off x="179512" y="788888"/>
            <a:ext cx="77168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当元件</a:t>
            </a:r>
            <a:r>
              <a:rPr kumimoji="1" lang="en-US" altLang="zh-CN" sz="2400" b="1">
                <a:solidFill>
                  <a:schemeClr val="tx2"/>
                </a:solidFill>
                <a:latin typeface="Times New Roman" pitchFamily="18" charset="0"/>
                <a:cs typeface="Times New Roman" pitchFamily="18" charset="0"/>
              </a:rPr>
              <a:t>(</a:t>
            </a:r>
            <a:r>
              <a:rPr kumimoji="1" lang="zh-CN" altLang="en-US" sz="2400" b="1">
                <a:solidFill>
                  <a:schemeClr val="tx2"/>
                </a:solidFill>
                <a:latin typeface="Times New Roman" pitchFamily="18" charset="0"/>
                <a:cs typeface="Times New Roman" pitchFamily="18" charset="0"/>
              </a:rPr>
              <a:t>网络</a:t>
            </a:r>
            <a:r>
              <a:rPr kumimoji="1" lang="en-US" altLang="zh-CN" sz="2400" b="1">
                <a:solidFill>
                  <a:schemeClr val="tx2"/>
                </a:solidFill>
                <a:latin typeface="Times New Roman" pitchFamily="18" charset="0"/>
                <a:cs typeface="Times New Roman" pitchFamily="18" charset="0"/>
              </a:rPr>
              <a:t>)</a:t>
            </a:r>
            <a:r>
              <a:rPr kumimoji="1" lang="zh-CN" altLang="en-US" sz="2400" b="1">
                <a:solidFill>
                  <a:schemeClr val="tx2"/>
                </a:solidFill>
                <a:latin typeface="Times New Roman" pitchFamily="18" charset="0"/>
                <a:cs typeface="Times New Roman" pitchFamily="18" charset="0"/>
              </a:rPr>
              <a:t>的阻抗角</a:t>
            </a:r>
            <a:r>
              <a:rPr kumimoji="1" lang="en-US" altLang="zh-CN" sz="2400" b="1">
                <a:solidFill>
                  <a:schemeClr val="tx2"/>
                </a:solidFill>
                <a:latin typeface="Times New Roman" pitchFamily="18" charset="0"/>
                <a:cs typeface="Times New Roman" pitchFamily="18" charset="0"/>
              </a:rPr>
              <a:t>&gt;0</a:t>
            </a:r>
            <a:r>
              <a:rPr kumimoji="1" lang="zh-CN" altLang="zh-CN" sz="2400" b="1">
                <a:solidFill>
                  <a:schemeClr val="tx2"/>
                </a:solidFill>
                <a:latin typeface="Times New Roman" pitchFamily="18" charset="0"/>
                <a:cs typeface="Times New Roman" pitchFamily="18" charset="0"/>
              </a:rPr>
              <a:t>时，称该元件</a:t>
            </a:r>
            <a:r>
              <a:rPr kumimoji="1" lang="en-US" altLang="zh-CN" sz="2400" b="1">
                <a:solidFill>
                  <a:schemeClr val="tx2"/>
                </a:solidFill>
                <a:latin typeface="Times New Roman" pitchFamily="18" charset="0"/>
                <a:cs typeface="Times New Roman" pitchFamily="18" charset="0"/>
              </a:rPr>
              <a:t>(</a:t>
            </a:r>
            <a:r>
              <a:rPr kumimoji="1" lang="zh-CN" altLang="en-US" sz="2400" b="1">
                <a:solidFill>
                  <a:schemeClr val="tx2"/>
                </a:solidFill>
                <a:latin typeface="Times New Roman" pitchFamily="18" charset="0"/>
                <a:cs typeface="Times New Roman" pitchFamily="18" charset="0"/>
              </a:rPr>
              <a:t>网络</a:t>
            </a:r>
            <a:r>
              <a:rPr kumimoji="1" lang="en-US" altLang="zh-CN" sz="2400" b="1">
                <a:solidFill>
                  <a:schemeClr val="tx2"/>
                </a:solidFill>
                <a:latin typeface="Times New Roman" pitchFamily="18" charset="0"/>
                <a:cs typeface="Times New Roman" pitchFamily="18" charset="0"/>
              </a:rPr>
              <a:t>)</a:t>
            </a:r>
            <a:r>
              <a:rPr kumimoji="1" lang="zh-CN" altLang="zh-CN" sz="2400" b="1">
                <a:solidFill>
                  <a:schemeClr val="tx2"/>
                </a:solidFill>
                <a:latin typeface="Times New Roman" pitchFamily="18" charset="0"/>
                <a:cs typeface="Times New Roman" pitchFamily="18" charset="0"/>
              </a:rPr>
              <a:t>为感性</a:t>
            </a:r>
            <a:r>
              <a:rPr kumimoji="1" lang="zh-CN" altLang="en-US" sz="2400" b="1">
                <a:solidFill>
                  <a:schemeClr val="tx2"/>
                </a:solidFill>
                <a:latin typeface="Times New Roman" pitchFamily="18" charset="0"/>
                <a:cs typeface="Times New Roman" pitchFamily="18" charset="0"/>
              </a:rPr>
              <a:t>的。</a:t>
            </a:r>
          </a:p>
        </p:txBody>
      </p:sp>
      <p:grpSp>
        <p:nvGrpSpPr>
          <p:cNvPr id="2" name="Group 5"/>
          <p:cNvGrpSpPr>
            <a:grpSpLocks/>
          </p:cNvGrpSpPr>
          <p:nvPr/>
        </p:nvGrpSpPr>
        <p:grpSpPr bwMode="auto">
          <a:xfrm>
            <a:off x="1398712" y="1596925"/>
            <a:ext cx="762000" cy="1524000"/>
            <a:chOff x="576" y="576"/>
            <a:chExt cx="480" cy="960"/>
          </a:xfrm>
        </p:grpSpPr>
        <p:sp>
          <p:nvSpPr>
            <p:cNvPr id="91201" name="Rectangle 6"/>
            <p:cNvSpPr>
              <a:spLocks noChangeArrowheads="1"/>
            </p:cNvSpPr>
            <p:nvPr/>
          </p:nvSpPr>
          <p:spPr bwMode="auto">
            <a:xfrm>
              <a:off x="576" y="816"/>
              <a:ext cx="480" cy="48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r>
                <a:rPr kumimoji="1" lang="zh-CN" altLang="en-US" sz="2400" b="1">
                  <a:solidFill>
                    <a:schemeClr val="tx2"/>
                  </a:solidFill>
                  <a:latin typeface="Times New Roman" pitchFamily="18" charset="0"/>
                  <a:cs typeface="Times New Roman" pitchFamily="18" charset="0"/>
                </a:rPr>
                <a:t>感性</a:t>
              </a:r>
            </a:p>
          </p:txBody>
        </p:sp>
        <p:sp>
          <p:nvSpPr>
            <p:cNvPr id="91202" name="Line 7"/>
            <p:cNvSpPr>
              <a:spLocks noChangeShapeType="1"/>
            </p:cNvSpPr>
            <p:nvPr/>
          </p:nvSpPr>
          <p:spPr bwMode="auto">
            <a:xfrm>
              <a:off x="816" y="576"/>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203" name="Line 8"/>
            <p:cNvSpPr>
              <a:spLocks noChangeShapeType="1"/>
            </p:cNvSpPr>
            <p:nvPr/>
          </p:nvSpPr>
          <p:spPr bwMode="auto">
            <a:xfrm>
              <a:off x="816" y="1296"/>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2473" name="AutoShape 9"/>
          <p:cNvSpPr>
            <a:spLocks noChangeArrowheads="1"/>
          </p:cNvSpPr>
          <p:nvPr/>
        </p:nvSpPr>
        <p:spPr bwMode="auto">
          <a:xfrm>
            <a:off x="2541712" y="2282725"/>
            <a:ext cx="685800" cy="228600"/>
          </a:xfrm>
          <a:prstGeom prst="leftRightArrow">
            <a:avLst>
              <a:gd name="adj1" fmla="val 50000"/>
              <a:gd name="adj2" fmla="val 60000"/>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2482" name="Text Box 18"/>
          <p:cNvSpPr txBox="1">
            <a:spLocks noChangeArrowheads="1"/>
          </p:cNvSpPr>
          <p:nvPr/>
        </p:nvSpPr>
        <p:spPr bwMode="auto">
          <a:xfrm>
            <a:off x="179512" y="3349525"/>
            <a:ext cx="78025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当元件</a:t>
            </a:r>
            <a:r>
              <a:rPr kumimoji="1" lang="en-US" altLang="zh-CN" sz="2400" b="1">
                <a:solidFill>
                  <a:schemeClr val="tx2"/>
                </a:solidFill>
                <a:latin typeface="Times New Roman" pitchFamily="18" charset="0"/>
                <a:cs typeface="Times New Roman" pitchFamily="18" charset="0"/>
              </a:rPr>
              <a:t>(</a:t>
            </a:r>
            <a:r>
              <a:rPr kumimoji="1" lang="zh-CN" altLang="en-US" sz="2400" b="1">
                <a:solidFill>
                  <a:schemeClr val="tx2"/>
                </a:solidFill>
                <a:latin typeface="Times New Roman" pitchFamily="18" charset="0"/>
                <a:cs typeface="Times New Roman" pitchFamily="18" charset="0"/>
              </a:rPr>
              <a:t>网络</a:t>
            </a:r>
            <a:r>
              <a:rPr kumimoji="1" lang="en-US" altLang="zh-CN" sz="2400" b="1">
                <a:solidFill>
                  <a:schemeClr val="tx2"/>
                </a:solidFill>
                <a:latin typeface="Times New Roman" pitchFamily="18" charset="0"/>
                <a:cs typeface="Times New Roman" pitchFamily="18" charset="0"/>
              </a:rPr>
              <a:t>)</a:t>
            </a:r>
            <a:r>
              <a:rPr kumimoji="1" lang="zh-CN" altLang="en-US" sz="2400" b="1">
                <a:solidFill>
                  <a:schemeClr val="tx2"/>
                </a:solidFill>
                <a:latin typeface="Times New Roman" pitchFamily="18" charset="0"/>
                <a:cs typeface="Times New Roman" pitchFamily="18" charset="0"/>
              </a:rPr>
              <a:t>的阻抗角</a:t>
            </a:r>
            <a:r>
              <a:rPr kumimoji="1" lang="en-US" altLang="zh-CN" sz="2400" b="1">
                <a:solidFill>
                  <a:schemeClr val="tx2"/>
                </a:solidFill>
                <a:latin typeface="Times New Roman" pitchFamily="18" charset="0"/>
                <a:cs typeface="Times New Roman" pitchFamily="18" charset="0"/>
              </a:rPr>
              <a:t>&lt; 0</a:t>
            </a:r>
            <a:r>
              <a:rPr kumimoji="1" lang="zh-CN" altLang="zh-CN" sz="2400" b="1">
                <a:solidFill>
                  <a:schemeClr val="tx2"/>
                </a:solidFill>
                <a:latin typeface="Times New Roman" pitchFamily="18" charset="0"/>
                <a:cs typeface="Times New Roman" pitchFamily="18" charset="0"/>
              </a:rPr>
              <a:t>时，称该元件</a:t>
            </a:r>
            <a:r>
              <a:rPr kumimoji="1" lang="en-US" altLang="zh-CN" sz="2400" b="1">
                <a:solidFill>
                  <a:schemeClr val="tx2"/>
                </a:solidFill>
                <a:latin typeface="Times New Roman" pitchFamily="18" charset="0"/>
                <a:cs typeface="Times New Roman" pitchFamily="18" charset="0"/>
              </a:rPr>
              <a:t>(</a:t>
            </a:r>
            <a:r>
              <a:rPr kumimoji="1" lang="zh-CN" altLang="en-US" sz="2400" b="1">
                <a:solidFill>
                  <a:schemeClr val="tx2"/>
                </a:solidFill>
                <a:latin typeface="Times New Roman" pitchFamily="18" charset="0"/>
                <a:cs typeface="Times New Roman" pitchFamily="18" charset="0"/>
              </a:rPr>
              <a:t>网络</a:t>
            </a:r>
            <a:r>
              <a:rPr kumimoji="1" lang="en-US" altLang="zh-CN" sz="2400" b="1">
                <a:solidFill>
                  <a:schemeClr val="tx2"/>
                </a:solidFill>
                <a:latin typeface="Times New Roman" pitchFamily="18" charset="0"/>
                <a:cs typeface="Times New Roman" pitchFamily="18" charset="0"/>
              </a:rPr>
              <a:t>)</a:t>
            </a:r>
            <a:r>
              <a:rPr kumimoji="1" lang="zh-CN" altLang="zh-CN" sz="2400" b="1">
                <a:solidFill>
                  <a:schemeClr val="tx2"/>
                </a:solidFill>
                <a:latin typeface="Times New Roman" pitchFamily="18" charset="0"/>
                <a:cs typeface="Times New Roman" pitchFamily="18" charset="0"/>
              </a:rPr>
              <a:t>为容性的。</a:t>
            </a:r>
            <a:endParaRPr kumimoji="1" lang="zh-CN" altLang="en-US" sz="2400" b="1">
              <a:solidFill>
                <a:schemeClr val="tx2"/>
              </a:solidFill>
              <a:latin typeface="Times New Roman" pitchFamily="18" charset="0"/>
              <a:cs typeface="Times New Roman" pitchFamily="18" charset="0"/>
            </a:endParaRPr>
          </a:p>
        </p:txBody>
      </p:sp>
      <p:grpSp>
        <p:nvGrpSpPr>
          <p:cNvPr id="3" name="Group 19"/>
          <p:cNvGrpSpPr>
            <a:grpSpLocks/>
          </p:cNvGrpSpPr>
          <p:nvPr/>
        </p:nvGrpSpPr>
        <p:grpSpPr bwMode="auto">
          <a:xfrm>
            <a:off x="1398712" y="3959125"/>
            <a:ext cx="762000" cy="1524000"/>
            <a:chOff x="442" y="2064"/>
            <a:chExt cx="480" cy="960"/>
          </a:xfrm>
        </p:grpSpPr>
        <p:sp>
          <p:nvSpPr>
            <p:cNvPr id="91198" name="Rectangle 20"/>
            <p:cNvSpPr>
              <a:spLocks noChangeArrowheads="1"/>
            </p:cNvSpPr>
            <p:nvPr/>
          </p:nvSpPr>
          <p:spPr bwMode="auto">
            <a:xfrm>
              <a:off x="442" y="2304"/>
              <a:ext cx="480" cy="48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r>
                <a:rPr kumimoji="1" lang="zh-CN" altLang="en-US" sz="2400" b="1">
                  <a:solidFill>
                    <a:schemeClr val="tx2"/>
                  </a:solidFill>
                  <a:latin typeface="Times New Roman" pitchFamily="18" charset="0"/>
                  <a:cs typeface="Times New Roman" pitchFamily="18" charset="0"/>
                </a:rPr>
                <a:t>容性</a:t>
              </a:r>
            </a:p>
          </p:txBody>
        </p:sp>
        <p:sp>
          <p:nvSpPr>
            <p:cNvPr id="91199" name="Line 21"/>
            <p:cNvSpPr>
              <a:spLocks noChangeShapeType="1"/>
            </p:cNvSpPr>
            <p:nvPr/>
          </p:nvSpPr>
          <p:spPr bwMode="auto">
            <a:xfrm>
              <a:off x="682" y="2064"/>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200" name="Line 22"/>
            <p:cNvSpPr>
              <a:spLocks noChangeShapeType="1"/>
            </p:cNvSpPr>
            <p:nvPr/>
          </p:nvSpPr>
          <p:spPr bwMode="auto">
            <a:xfrm>
              <a:off x="682" y="2784"/>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2487" name="AutoShape 23"/>
          <p:cNvSpPr>
            <a:spLocks noChangeArrowheads="1"/>
          </p:cNvSpPr>
          <p:nvPr/>
        </p:nvSpPr>
        <p:spPr bwMode="auto">
          <a:xfrm>
            <a:off x="2541712" y="4644925"/>
            <a:ext cx="685800" cy="228600"/>
          </a:xfrm>
          <a:prstGeom prst="leftRightArrow">
            <a:avLst>
              <a:gd name="adj1" fmla="val 50000"/>
              <a:gd name="adj2" fmla="val 60000"/>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4" name="Group 24"/>
          <p:cNvGrpSpPr>
            <a:grpSpLocks/>
          </p:cNvGrpSpPr>
          <p:nvPr/>
        </p:nvGrpSpPr>
        <p:grpSpPr bwMode="auto">
          <a:xfrm>
            <a:off x="3706937" y="4019450"/>
            <a:ext cx="1068387" cy="1289050"/>
            <a:chOff x="1872" y="2102"/>
            <a:chExt cx="673" cy="812"/>
          </a:xfrm>
        </p:grpSpPr>
        <p:sp>
          <p:nvSpPr>
            <p:cNvPr id="91190" name="Rectangle 25"/>
            <p:cNvSpPr>
              <a:spLocks noChangeArrowheads="1"/>
            </p:cNvSpPr>
            <p:nvPr/>
          </p:nvSpPr>
          <p:spPr bwMode="auto">
            <a:xfrm>
              <a:off x="1882" y="2256"/>
              <a:ext cx="96" cy="24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solidFill>
                  <a:schemeClr val="tx2"/>
                </a:solidFill>
                <a:latin typeface="Times New Roman" pitchFamily="18" charset="0"/>
                <a:cs typeface="Times New Roman" pitchFamily="18" charset="0"/>
              </a:endParaRPr>
            </a:p>
          </p:txBody>
        </p:sp>
        <p:sp>
          <p:nvSpPr>
            <p:cNvPr id="91191" name="Line 26"/>
            <p:cNvSpPr>
              <a:spLocks noChangeShapeType="1"/>
            </p:cNvSpPr>
            <p:nvPr/>
          </p:nvSpPr>
          <p:spPr bwMode="auto">
            <a:xfrm flipH="1">
              <a:off x="1930" y="2496"/>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192" name="Line 27"/>
            <p:cNvSpPr>
              <a:spLocks noChangeShapeType="1"/>
            </p:cNvSpPr>
            <p:nvPr/>
          </p:nvSpPr>
          <p:spPr bwMode="auto">
            <a:xfrm>
              <a:off x="1930" y="2770"/>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193" name="Line 28"/>
            <p:cNvSpPr>
              <a:spLocks noChangeShapeType="1"/>
            </p:cNvSpPr>
            <p:nvPr/>
          </p:nvSpPr>
          <p:spPr bwMode="auto">
            <a:xfrm>
              <a:off x="1920" y="2102"/>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194" name="Text Box 29"/>
            <p:cNvSpPr txBox="1">
              <a:spLocks noChangeArrowheads="1"/>
            </p:cNvSpPr>
            <p:nvPr/>
          </p:nvSpPr>
          <p:spPr bwMode="auto">
            <a:xfrm>
              <a:off x="2016" y="2230"/>
              <a:ext cx="51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R</a:t>
              </a:r>
              <a:r>
                <a:rPr kumimoji="1" lang="en-US" altLang="zh-CN" sz="2400" b="1">
                  <a:solidFill>
                    <a:schemeClr val="tx2"/>
                  </a:solidFill>
                  <a:latin typeface="Times New Roman" pitchFamily="18" charset="0"/>
                  <a:cs typeface="Times New Roman" pitchFamily="18" charset="0"/>
                </a:rPr>
                <a:t>(</a:t>
              </a:r>
              <a:r>
                <a:rPr kumimoji="1" lang="en-US" altLang="zh-CN" sz="2400" b="1" i="1">
                  <a:solidFill>
                    <a:schemeClr val="tx2"/>
                  </a:solidFill>
                  <a:latin typeface="Times New Roman" pitchFamily="18" charset="0"/>
                  <a:cs typeface="Times New Roman" pitchFamily="18" charset="0"/>
                  <a:sym typeface="Symbol" pitchFamily="18" charset="2"/>
                </a:rPr>
                <a:t></a:t>
              </a:r>
              <a:r>
                <a:rPr kumimoji="1" lang="en-US" altLang="zh-CN" sz="2400" b="1">
                  <a:solidFill>
                    <a:schemeClr val="tx2"/>
                  </a:solidFill>
                  <a:latin typeface="Times New Roman" pitchFamily="18" charset="0"/>
                  <a:cs typeface="Times New Roman" pitchFamily="18" charset="0"/>
                  <a:sym typeface="Symbol" pitchFamily="18" charset="2"/>
                </a:rPr>
                <a:t>)</a:t>
              </a:r>
              <a:endParaRPr kumimoji="1" lang="en-US" altLang="zh-CN" sz="2400" b="1">
                <a:solidFill>
                  <a:schemeClr val="tx2"/>
                </a:solidFill>
                <a:latin typeface="Times New Roman" pitchFamily="18" charset="0"/>
                <a:cs typeface="Times New Roman" pitchFamily="18" charset="0"/>
              </a:endParaRPr>
            </a:p>
          </p:txBody>
        </p:sp>
        <p:sp>
          <p:nvSpPr>
            <p:cNvPr id="91195" name="Text Box 30"/>
            <p:cNvSpPr txBox="1">
              <a:spLocks noChangeArrowheads="1"/>
            </p:cNvSpPr>
            <p:nvPr/>
          </p:nvSpPr>
          <p:spPr bwMode="auto">
            <a:xfrm>
              <a:off x="2026" y="2592"/>
              <a:ext cx="51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C</a:t>
              </a:r>
              <a:r>
                <a:rPr kumimoji="1" lang="en-US" altLang="zh-CN" sz="2400" b="1">
                  <a:solidFill>
                    <a:schemeClr val="tx2"/>
                  </a:solidFill>
                  <a:latin typeface="Times New Roman" pitchFamily="18" charset="0"/>
                  <a:cs typeface="Times New Roman" pitchFamily="18" charset="0"/>
                </a:rPr>
                <a:t>(</a:t>
              </a:r>
              <a:r>
                <a:rPr kumimoji="1" lang="en-US" altLang="zh-CN" sz="2400" b="1" i="1">
                  <a:solidFill>
                    <a:schemeClr val="tx2"/>
                  </a:solidFill>
                  <a:latin typeface="Times New Roman" pitchFamily="18" charset="0"/>
                  <a:cs typeface="Times New Roman" pitchFamily="18" charset="0"/>
                  <a:sym typeface="Symbol" pitchFamily="18" charset="2"/>
                </a:rPr>
                <a:t></a:t>
              </a:r>
              <a:r>
                <a:rPr kumimoji="1" lang="en-US" altLang="zh-CN" sz="2400" b="1">
                  <a:solidFill>
                    <a:schemeClr val="tx2"/>
                  </a:solidFill>
                  <a:latin typeface="Times New Roman" pitchFamily="18" charset="0"/>
                  <a:cs typeface="Times New Roman" pitchFamily="18" charset="0"/>
                  <a:sym typeface="Symbol" pitchFamily="18" charset="2"/>
                </a:rPr>
                <a:t>)</a:t>
              </a:r>
              <a:endParaRPr kumimoji="1" lang="en-US" altLang="zh-CN" sz="2400" b="1">
                <a:solidFill>
                  <a:schemeClr val="tx2"/>
                </a:solidFill>
                <a:latin typeface="Times New Roman" pitchFamily="18" charset="0"/>
                <a:cs typeface="Times New Roman" pitchFamily="18" charset="0"/>
              </a:endParaRPr>
            </a:p>
          </p:txBody>
        </p:sp>
        <p:sp>
          <p:nvSpPr>
            <p:cNvPr id="91196" name="Line 31"/>
            <p:cNvSpPr>
              <a:spLocks noChangeShapeType="1"/>
            </p:cNvSpPr>
            <p:nvPr/>
          </p:nvSpPr>
          <p:spPr bwMode="auto">
            <a:xfrm>
              <a:off x="1872" y="2688"/>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197" name="Line 32"/>
            <p:cNvSpPr>
              <a:spLocks noChangeShapeType="1"/>
            </p:cNvSpPr>
            <p:nvPr/>
          </p:nvSpPr>
          <p:spPr bwMode="auto">
            <a:xfrm>
              <a:off x="1872" y="2764"/>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2497" name="Text Box 33"/>
          <p:cNvSpPr txBox="1">
            <a:spLocks noChangeArrowheads="1"/>
          </p:cNvSpPr>
          <p:nvPr/>
        </p:nvSpPr>
        <p:spPr bwMode="auto">
          <a:xfrm>
            <a:off x="179512" y="5559325"/>
            <a:ext cx="81105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当元件</a:t>
            </a:r>
            <a:r>
              <a:rPr kumimoji="1" lang="en-US" altLang="zh-CN" sz="2400" b="1">
                <a:solidFill>
                  <a:schemeClr val="tx2"/>
                </a:solidFill>
                <a:latin typeface="Times New Roman" pitchFamily="18" charset="0"/>
                <a:cs typeface="Times New Roman" pitchFamily="18" charset="0"/>
              </a:rPr>
              <a:t>(</a:t>
            </a:r>
            <a:r>
              <a:rPr kumimoji="1" lang="zh-CN" altLang="en-US" sz="2400" b="1">
                <a:solidFill>
                  <a:schemeClr val="tx2"/>
                </a:solidFill>
                <a:latin typeface="Times New Roman" pitchFamily="18" charset="0"/>
                <a:cs typeface="Times New Roman" pitchFamily="18" charset="0"/>
              </a:rPr>
              <a:t>网络</a:t>
            </a:r>
            <a:r>
              <a:rPr kumimoji="1" lang="en-US" altLang="zh-CN" sz="2400" b="1">
                <a:solidFill>
                  <a:schemeClr val="tx2"/>
                </a:solidFill>
                <a:latin typeface="Times New Roman" pitchFamily="18" charset="0"/>
                <a:cs typeface="Times New Roman" pitchFamily="18" charset="0"/>
              </a:rPr>
              <a:t>)</a:t>
            </a:r>
            <a:r>
              <a:rPr kumimoji="1" lang="zh-CN" altLang="en-US" sz="2400" b="1">
                <a:solidFill>
                  <a:schemeClr val="tx2"/>
                </a:solidFill>
                <a:latin typeface="Times New Roman" pitchFamily="18" charset="0"/>
                <a:cs typeface="Times New Roman" pitchFamily="18" charset="0"/>
              </a:rPr>
              <a:t>的阻抗角</a:t>
            </a:r>
            <a:r>
              <a:rPr kumimoji="1" lang="en-US" altLang="zh-CN" sz="2400" b="1">
                <a:solidFill>
                  <a:schemeClr val="tx2"/>
                </a:solidFill>
                <a:latin typeface="Times New Roman" pitchFamily="18" charset="0"/>
                <a:cs typeface="Times New Roman" pitchFamily="18" charset="0"/>
              </a:rPr>
              <a:t>= 0</a:t>
            </a:r>
            <a:r>
              <a:rPr kumimoji="1" lang="zh-CN" altLang="zh-CN" sz="2400" b="1">
                <a:solidFill>
                  <a:schemeClr val="tx2"/>
                </a:solidFill>
                <a:latin typeface="Times New Roman" pitchFamily="18" charset="0"/>
                <a:cs typeface="Times New Roman" pitchFamily="18" charset="0"/>
              </a:rPr>
              <a:t>时，称该元件</a:t>
            </a:r>
            <a:r>
              <a:rPr kumimoji="1" lang="en-US" altLang="zh-CN" sz="2400" b="1">
                <a:solidFill>
                  <a:schemeClr val="tx2"/>
                </a:solidFill>
                <a:latin typeface="Times New Roman" pitchFamily="18" charset="0"/>
                <a:cs typeface="Times New Roman" pitchFamily="18" charset="0"/>
              </a:rPr>
              <a:t>(</a:t>
            </a:r>
            <a:r>
              <a:rPr kumimoji="1" lang="zh-CN" altLang="en-US" sz="2400" b="1">
                <a:solidFill>
                  <a:schemeClr val="tx2"/>
                </a:solidFill>
                <a:latin typeface="Times New Roman" pitchFamily="18" charset="0"/>
                <a:cs typeface="Times New Roman" pitchFamily="18" charset="0"/>
              </a:rPr>
              <a:t>网络</a:t>
            </a:r>
            <a:r>
              <a:rPr kumimoji="1" lang="en-US" altLang="zh-CN" sz="2400" b="1">
                <a:solidFill>
                  <a:schemeClr val="tx2"/>
                </a:solidFill>
                <a:latin typeface="Times New Roman" pitchFamily="18" charset="0"/>
                <a:cs typeface="Times New Roman" pitchFamily="18" charset="0"/>
              </a:rPr>
              <a:t>)</a:t>
            </a:r>
            <a:r>
              <a:rPr kumimoji="1" lang="zh-CN" altLang="zh-CN" sz="2400" b="1">
                <a:solidFill>
                  <a:schemeClr val="tx2"/>
                </a:solidFill>
                <a:latin typeface="Times New Roman" pitchFamily="18" charset="0"/>
                <a:cs typeface="Times New Roman" pitchFamily="18" charset="0"/>
              </a:rPr>
              <a:t>为电阻性的。</a:t>
            </a:r>
            <a:endParaRPr kumimoji="1" lang="zh-CN" altLang="en-US" sz="2400" b="1">
              <a:solidFill>
                <a:schemeClr val="tx2"/>
              </a:solidFill>
              <a:latin typeface="Times New Roman" pitchFamily="18" charset="0"/>
              <a:cs typeface="Times New Roman" pitchFamily="18" charset="0"/>
            </a:endParaRPr>
          </a:p>
        </p:txBody>
      </p:sp>
      <p:sp>
        <p:nvSpPr>
          <p:cNvPr id="62509" name="Text Box 45"/>
          <p:cNvSpPr txBox="1">
            <a:spLocks noChangeArrowheads="1"/>
          </p:cNvSpPr>
          <p:nvPr/>
        </p:nvSpPr>
        <p:spPr bwMode="auto">
          <a:xfrm>
            <a:off x="4964237" y="222716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或</a:t>
            </a:r>
          </a:p>
        </p:txBody>
      </p:sp>
      <p:sp>
        <p:nvSpPr>
          <p:cNvPr id="62510" name="Text Box 46"/>
          <p:cNvSpPr txBox="1">
            <a:spLocks noChangeArrowheads="1"/>
          </p:cNvSpPr>
          <p:nvPr/>
        </p:nvSpPr>
        <p:spPr bwMode="auto">
          <a:xfrm>
            <a:off x="5056312" y="4568725"/>
            <a:ext cx="4937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或</a:t>
            </a:r>
          </a:p>
        </p:txBody>
      </p:sp>
      <p:grpSp>
        <p:nvGrpSpPr>
          <p:cNvPr id="5" name="Group 76"/>
          <p:cNvGrpSpPr>
            <a:grpSpLocks/>
          </p:cNvGrpSpPr>
          <p:nvPr/>
        </p:nvGrpSpPr>
        <p:grpSpPr bwMode="auto">
          <a:xfrm>
            <a:off x="5843712" y="4079775"/>
            <a:ext cx="2795587" cy="1250950"/>
            <a:chOff x="3793" y="2774"/>
            <a:chExt cx="1761" cy="788"/>
          </a:xfrm>
        </p:grpSpPr>
        <p:grpSp>
          <p:nvGrpSpPr>
            <p:cNvPr id="91179" name="Group 48"/>
            <p:cNvGrpSpPr>
              <a:grpSpLocks/>
            </p:cNvGrpSpPr>
            <p:nvPr/>
          </p:nvGrpSpPr>
          <p:grpSpPr bwMode="auto">
            <a:xfrm>
              <a:off x="4209" y="3034"/>
              <a:ext cx="653" cy="291"/>
              <a:chOff x="3562" y="2192"/>
              <a:chExt cx="653" cy="291"/>
            </a:xfrm>
          </p:grpSpPr>
          <p:sp>
            <p:nvSpPr>
              <p:cNvPr id="91188" name="Rectangle 49"/>
              <p:cNvSpPr>
                <a:spLocks noChangeArrowheads="1"/>
              </p:cNvSpPr>
              <p:nvPr/>
            </p:nvSpPr>
            <p:spPr bwMode="auto">
              <a:xfrm>
                <a:off x="3562" y="2218"/>
                <a:ext cx="96" cy="24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solidFill>
                    <a:schemeClr val="tx2"/>
                  </a:solidFill>
                  <a:latin typeface="Times New Roman" pitchFamily="18" charset="0"/>
                  <a:cs typeface="Times New Roman" pitchFamily="18" charset="0"/>
                </a:endParaRPr>
              </a:p>
            </p:txBody>
          </p:sp>
          <p:sp>
            <p:nvSpPr>
              <p:cNvPr id="91189" name="Text Box 50"/>
              <p:cNvSpPr txBox="1">
                <a:spLocks noChangeArrowheads="1"/>
              </p:cNvSpPr>
              <p:nvPr/>
            </p:nvSpPr>
            <p:spPr bwMode="auto">
              <a:xfrm>
                <a:off x="3696" y="2192"/>
                <a:ext cx="51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R</a:t>
                </a:r>
                <a:r>
                  <a:rPr kumimoji="1" lang="en-US" altLang="zh-CN" sz="2400" b="1">
                    <a:solidFill>
                      <a:schemeClr val="tx2"/>
                    </a:solidFill>
                    <a:latin typeface="Times New Roman" pitchFamily="18" charset="0"/>
                    <a:cs typeface="Times New Roman" pitchFamily="18" charset="0"/>
                  </a:rPr>
                  <a:t>(</a:t>
                </a:r>
                <a:r>
                  <a:rPr kumimoji="1" lang="en-US" altLang="zh-CN" sz="2400" b="1" i="1">
                    <a:solidFill>
                      <a:schemeClr val="tx2"/>
                    </a:solidFill>
                    <a:latin typeface="Times New Roman" pitchFamily="18" charset="0"/>
                    <a:cs typeface="Times New Roman" pitchFamily="18" charset="0"/>
                    <a:sym typeface="Symbol" pitchFamily="18" charset="2"/>
                  </a:rPr>
                  <a:t></a:t>
                </a:r>
                <a:r>
                  <a:rPr kumimoji="1" lang="en-US" altLang="zh-CN" sz="2400" b="1">
                    <a:solidFill>
                      <a:schemeClr val="tx2"/>
                    </a:solidFill>
                    <a:latin typeface="Times New Roman" pitchFamily="18" charset="0"/>
                    <a:cs typeface="Times New Roman" pitchFamily="18" charset="0"/>
                    <a:sym typeface="Symbol" pitchFamily="18" charset="2"/>
                  </a:rPr>
                  <a:t>)</a:t>
                </a:r>
                <a:endParaRPr kumimoji="1" lang="en-US" altLang="zh-CN" sz="2400" b="1">
                  <a:solidFill>
                    <a:schemeClr val="tx2"/>
                  </a:solidFill>
                  <a:latin typeface="Times New Roman" pitchFamily="18" charset="0"/>
                  <a:cs typeface="Times New Roman" pitchFamily="18" charset="0"/>
                </a:endParaRPr>
              </a:p>
            </p:txBody>
          </p:sp>
        </p:grpSp>
        <p:grpSp>
          <p:nvGrpSpPr>
            <p:cNvPr id="91180" name="Group 75"/>
            <p:cNvGrpSpPr>
              <a:grpSpLocks/>
            </p:cNvGrpSpPr>
            <p:nvPr/>
          </p:nvGrpSpPr>
          <p:grpSpPr bwMode="auto">
            <a:xfrm>
              <a:off x="4881" y="3034"/>
              <a:ext cx="673" cy="291"/>
              <a:chOff x="4881" y="3034"/>
              <a:chExt cx="673" cy="291"/>
            </a:xfrm>
          </p:grpSpPr>
          <p:sp>
            <p:nvSpPr>
              <p:cNvPr id="91185" name="Text Box 52"/>
              <p:cNvSpPr txBox="1">
                <a:spLocks noChangeArrowheads="1"/>
              </p:cNvSpPr>
              <p:nvPr/>
            </p:nvSpPr>
            <p:spPr bwMode="auto">
              <a:xfrm>
                <a:off x="5035" y="3034"/>
                <a:ext cx="51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C</a:t>
                </a:r>
                <a:r>
                  <a:rPr kumimoji="1" lang="en-US" altLang="zh-CN" sz="2400" b="1">
                    <a:solidFill>
                      <a:schemeClr val="tx2"/>
                    </a:solidFill>
                    <a:latin typeface="Times New Roman" pitchFamily="18" charset="0"/>
                    <a:cs typeface="Times New Roman" pitchFamily="18" charset="0"/>
                  </a:rPr>
                  <a:t>(</a:t>
                </a:r>
                <a:r>
                  <a:rPr kumimoji="1" lang="en-US" altLang="zh-CN" sz="2400" b="1" i="1">
                    <a:solidFill>
                      <a:schemeClr val="tx2"/>
                    </a:solidFill>
                    <a:latin typeface="Times New Roman" pitchFamily="18" charset="0"/>
                    <a:cs typeface="Times New Roman" pitchFamily="18" charset="0"/>
                    <a:sym typeface="Symbol" pitchFamily="18" charset="2"/>
                  </a:rPr>
                  <a:t></a:t>
                </a:r>
                <a:r>
                  <a:rPr kumimoji="1" lang="en-US" altLang="zh-CN" sz="2400" b="1">
                    <a:solidFill>
                      <a:schemeClr val="tx2"/>
                    </a:solidFill>
                    <a:latin typeface="Times New Roman" pitchFamily="18" charset="0"/>
                    <a:cs typeface="Times New Roman" pitchFamily="18" charset="0"/>
                    <a:sym typeface="Symbol" pitchFamily="18" charset="2"/>
                  </a:rPr>
                  <a:t>)</a:t>
                </a:r>
                <a:endParaRPr kumimoji="1" lang="en-US" altLang="zh-CN" sz="2400" b="1">
                  <a:solidFill>
                    <a:schemeClr val="tx2"/>
                  </a:solidFill>
                  <a:latin typeface="Times New Roman" pitchFamily="18" charset="0"/>
                  <a:cs typeface="Times New Roman" pitchFamily="18" charset="0"/>
                </a:endParaRPr>
              </a:p>
            </p:txBody>
          </p:sp>
          <p:sp>
            <p:nvSpPr>
              <p:cNvPr id="91186" name="Line 53"/>
              <p:cNvSpPr>
                <a:spLocks noChangeShapeType="1"/>
              </p:cNvSpPr>
              <p:nvPr/>
            </p:nvSpPr>
            <p:spPr bwMode="auto">
              <a:xfrm>
                <a:off x="4881" y="3130"/>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187" name="Line 54"/>
              <p:cNvSpPr>
                <a:spLocks noChangeShapeType="1"/>
              </p:cNvSpPr>
              <p:nvPr/>
            </p:nvSpPr>
            <p:spPr bwMode="auto">
              <a:xfrm>
                <a:off x="4881" y="3206"/>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1181" name="Freeform 55"/>
            <p:cNvSpPr>
              <a:spLocks/>
            </p:cNvSpPr>
            <p:nvPr/>
          </p:nvSpPr>
          <p:spPr bwMode="auto">
            <a:xfrm>
              <a:off x="3797" y="2774"/>
              <a:ext cx="1152" cy="336"/>
            </a:xfrm>
            <a:custGeom>
              <a:avLst/>
              <a:gdLst>
                <a:gd name="T0" fmla="*/ 1152 w 1152"/>
                <a:gd name="T1" fmla="*/ 336 h 336"/>
                <a:gd name="T2" fmla="*/ 1152 w 1152"/>
                <a:gd name="T3" fmla="*/ 0 h 336"/>
                <a:gd name="T4" fmla="*/ 0 w 1152"/>
                <a:gd name="T5" fmla="*/ 0 h 336"/>
                <a:gd name="T6" fmla="*/ 0 60000 65536"/>
                <a:gd name="T7" fmla="*/ 0 60000 65536"/>
                <a:gd name="T8" fmla="*/ 0 60000 65536"/>
                <a:gd name="T9" fmla="*/ 0 w 1152"/>
                <a:gd name="T10" fmla="*/ 0 h 336"/>
                <a:gd name="T11" fmla="*/ 1152 w 1152"/>
                <a:gd name="T12" fmla="*/ 336 h 336"/>
              </a:gdLst>
              <a:ahLst/>
              <a:cxnLst>
                <a:cxn ang="T6">
                  <a:pos x="T0" y="T1"/>
                </a:cxn>
                <a:cxn ang="T7">
                  <a:pos x="T2" y="T3"/>
                </a:cxn>
                <a:cxn ang="T8">
                  <a:pos x="T4" y="T5"/>
                </a:cxn>
              </a:cxnLst>
              <a:rect l="T9" t="T10" r="T11" b="T12"/>
              <a:pathLst>
                <a:path w="1152" h="336">
                  <a:moveTo>
                    <a:pt x="1152" y="336"/>
                  </a:moveTo>
                  <a:lnTo>
                    <a:pt x="1152" y="0"/>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solidFill>
                  <a:schemeClr val="tx2"/>
                </a:solidFill>
                <a:latin typeface="Times New Roman" pitchFamily="18" charset="0"/>
                <a:cs typeface="Times New Roman" pitchFamily="18" charset="0"/>
              </a:endParaRPr>
            </a:p>
          </p:txBody>
        </p:sp>
        <p:sp>
          <p:nvSpPr>
            <p:cNvPr id="91182" name="Freeform 56"/>
            <p:cNvSpPr>
              <a:spLocks/>
            </p:cNvSpPr>
            <p:nvPr/>
          </p:nvSpPr>
          <p:spPr bwMode="auto">
            <a:xfrm flipV="1">
              <a:off x="3793" y="3226"/>
              <a:ext cx="1152" cy="336"/>
            </a:xfrm>
            <a:custGeom>
              <a:avLst/>
              <a:gdLst>
                <a:gd name="T0" fmla="*/ 1152 w 1152"/>
                <a:gd name="T1" fmla="*/ 336 h 336"/>
                <a:gd name="T2" fmla="*/ 1152 w 1152"/>
                <a:gd name="T3" fmla="*/ 0 h 336"/>
                <a:gd name="T4" fmla="*/ 0 w 1152"/>
                <a:gd name="T5" fmla="*/ 0 h 336"/>
                <a:gd name="T6" fmla="*/ 0 60000 65536"/>
                <a:gd name="T7" fmla="*/ 0 60000 65536"/>
                <a:gd name="T8" fmla="*/ 0 60000 65536"/>
                <a:gd name="T9" fmla="*/ 0 w 1152"/>
                <a:gd name="T10" fmla="*/ 0 h 336"/>
                <a:gd name="T11" fmla="*/ 1152 w 1152"/>
                <a:gd name="T12" fmla="*/ 336 h 336"/>
              </a:gdLst>
              <a:ahLst/>
              <a:cxnLst>
                <a:cxn ang="T6">
                  <a:pos x="T0" y="T1"/>
                </a:cxn>
                <a:cxn ang="T7">
                  <a:pos x="T2" y="T3"/>
                </a:cxn>
                <a:cxn ang="T8">
                  <a:pos x="T4" y="T5"/>
                </a:cxn>
              </a:cxnLst>
              <a:rect l="T9" t="T10" r="T11" b="T12"/>
              <a:pathLst>
                <a:path w="1152" h="336">
                  <a:moveTo>
                    <a:pt x="1152" y="336"/>
                  </a:moveTo>
                  <a:lnTo>
                    <a:pt x="1152" y="0"/>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solidFill>
                  <a:schemeClr val="tx2"/>
                </a:solidFill>
                <a:latin typeface="Times New Roman" pitchFamily="18" charset="0"/>
                <a:cs typeface="Times New Roman" pitchFamily="18" charset="0"/>
              </a:endParaRPr>
            </a:p>
          </p:txBody>
        </p:sp>
        <p:sp>
          <p:nvSpPr>
            <p:cNvPr id="91183" name="Line 57"/>
            <p:cNvSpPr>
              <a:spLocks noChangeShapeType="1"/>
            </p:cNvSpPr>
            <p:nvPr/>
          </p:nvSpPr>
          <p:spPr bwMode="auto">
            <a:xfrm flipV="1">
              <a:off x="4257" y="2774"/>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184" name="Line 58"/>
            <p:cNvSpPr>
              <a:spLocks noChangeShapeType="1"/>
            </p:cNvSpPr>
            <p:nvPr/>
          </p:nvSpPr>
          <p:spPr bwMode="auto">
            <a:xfrm>
              <a:off x="4257" y="3322"/>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74"/>
          <p:cNvGrpSpPr>
            <a:grpSpLocks/>
          </p:cNvGrpSpPr>
          <p:nvPr/>
        </p:nvGrpSpPr>
        <p:grpSpPr bwMode="auto">
          <a:xfrm>
            <a:off x="3684712" y="1657250"/>
            <a:ext cx="1019175" cy="1463675"/>
            <a:chOff x="2433" y="1248"/>
            <a:chExt cx="642" cy="922"/>
          </a:xfrm>
        </p:grpSpPr>
        <p:sp>
          <p:nvSpPr>
            <p:cNvPr id="91166" name="Rectangle 11"/>
            <p:cNvSpPr>
              <a:spLocks noChangeArrowheads="1"/>
            </p:cNvSpPr>
            <p:nvPr/>
          </p:nvSpPr>
          <p:spPr bwMode="auto">
            <a:xfrm>
              <a:off x="2433" y="1402"/>
              <a:ext cx="96" cy="24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solidFill>
                  <a:schemeClr val="tx2"/>
                </a:solidFill>
                <a:latin typeface="Times New Roman" pitchFamily="18" charset="0"/>
                <a:cs typeface="Times New Roman" pitchFamily="18" charset="0"/>
              </a:endParaRPr>
            </a:p>
          </p:txBody>
        </p:sp>
        <p:sp>
          <p:nvSpPr>
            <p:cNvPr id="91167" name="Line 13"/>
            <p:cNvSpPr>
              <a:spLocks noChangeShapeType="1"/>
            </p:cNvSpPr>
            <p:nvPr/>
          </p:nvSpPr>
          <p:spPr bwMode="auto">
            <a:xfrm>
              <a:off x="2481" y="1642"/>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168" name="Line 14"/>
            <p:cNvSpPr>
              <a:spLocks noChangeShapeType="1"/>
            </p:cNvSpPr>
            <p:nvPr/>
          </p:nvSpPr>
          <p:spPr bwMode="auto">
            <a:xfrm>
              <a:off x="2481" y="2026"/>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169" name="Line 15"/>
            <p:cNvSpPr>
              <a:spLocks noChangeShapeType="1"/>
            </p:cNvSpPr>
            <p:nvPr/>
          </p:nvSpPr>
          <p:spPr bwMode="auto">
            <a:xfrm>
              <a:off x="2471" y="1248"/>
              <a:ext cx="0" cy="14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170" name="Text Box 16"/>
            <p:cNvSpPr txBox="1">
              <a:spLocks noChangeArrowheads="1"/>
            </p:cNvSpPr>
            <p:nvPr/>
          </p:nvSpPr>
          <p:spPr bwMode="auto">
            <a:xfrm>
              <a:off x="2567" y="1376"/>
              <a:ext cx="5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R</a:t>
              </a:r>
              <a:r>
                <a:rPr kumimoji="1" lang="en-US" altLang="zh-CN" sz="2400" b="1">
                  <a:solidFill>
                    <a:schemeClr val="tx2"/>
                  </a:solidFill>
                  <a:latin typeface="Times New Roman" pitchFamily="18" charset="0"/>
                  <a:cs typeface="Times New Roman" pitchFamily="18" charset="0"/>
                </a:rPr>
                <a:t>(</a:t>
              </a:r>
              <a:r>
                <a:rPr kumimoji="1" lang="en-US" altLang="zh-CN" sz="2400" b="1" i="1">
                  <a:solidFill>
                    <a:schemeClr val="tx2"/>
                  </a:solidFill>
                  <a:latin typeface="Times New Roman" pitchFamily="18" charset="0"/>
                  <a:cs typeface="Times New Roman" pitchFamily="18" charset="0"/>
                  <a:sym typeface="Symbol" pitchFamily="18" charset="2"/>
                </a:rPr>
                <a:t></a:t>
              </a:r>
              <a:r>
                <a:rPr kumimoji="1" lang="en-US" altLang="zh-CN" sz="2400" b="1">
                  <a:solidFill>
                    <a:schemeClr val="tx2"/>
                  </a:solidFill>
                  <a:latin typeface="Times New Roman" pitchFamily="18" charset="0"/>
                  <a:cs typeface="Times New Roman" pitchFamily="18" charset="0"/>
                  <a:sym typeface="Symbol" pitchFamily="18" charset="2"/>
                </a:rPr>
                <a:t>)</a:t>
              </a:r>
              <a:endParaRPr kumimoji="1" lang="en-US" altLang="zh-CN" sz="2400" b="1">
                <a:solidFill>
                  <a:schemeClr val="tx2"/>
                </a:solidFill>
                <a:latin typeface="Times New Roman" pitchFamily="18" charset="0"/>
                <a:cs typeface="Times New Roman" pitchFamily="18" charset="0"/>
              </a:endParaRPr>
            </a:p>
          </p:txBody>
        </p:sp>
        <p:sp>
          <p:nvSpPr>
            <p:cNvPr id="91171" name="Text Box 17"/>
            <p:cNvSpPr txBox="1">
              <a:spLocks noChangeArrowheads="1"/>
            </p:cNvSpPr>
            <p:nvPr/>
          </p:nvSpPr>
          <p:spPr bwMode="auto">
            <a:xfrm>
              <a:off x="2577" y="1738"/>
              <a:ext cx="49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L</a:t>
              </a:r>
              <a:r>
                <a:rPr kumimoji="1" lang="en-US" altLang="zh-CN" sz="2400" b="1">
                  <a:solidFill>
                    <a:schemeClr val="tx2"/>
                  </a:solidFill>
                  <a:latin typeface="Times New Roman" pitchFamily="18" charset="0"/>
                  <a:cs typeface="Times New Roman" pitchFamily="18" charset="0"/>
                </a:rPr>
                <a:t>(</a:t>
              </a:r>
              <a:r>
                <a:rPr kumimoji="1" lang="en-US" altLang="zh-CN" sz="2400" b="1" i="1">
                  <a:solidFill>
                    <a:schemeClr val="tx2"/>
                  </a:solidFill>
                  <a:latin typeface="Times New Roman" pitchFamily="18" charset="0"/>
                  <a:cs typeface="Times New Roman" pitchFamily="18" charset="0"/>
                  <a:sym typeface="Symbol" pitchFamily="18" charset="2"/>
                </a:rPr>
                <a:t></a:t>
              </a:r>
              <a:r>
                <a:rPr kumimoji="1" lang="en-US" altLang="zh-CN" sz="2400" b="1">
                  <a:solidFill>
                    <a:schemeClr val="tx2"/>
                  </a:solidFill>
                  <a:latin typeface="Times New Roman" pitchFamily="18" charset="0"/>
                  <a:cs typeface="Times New Roman" pitchFamily="18" charset="0"/>
                  <a:sym typeface="Symbol" pitchFamily="18" charset="2"/>
                </a:rPr>
                <a:t>)</a:t>
              </a:r>
              <a:endParaRPr kumimoji="1" lang="en-US" altLang="zh-CN" sz="2400" b="1">
                <a:solidFill>
                  <a:schemeClr val="tx2"/>
                </a:solidFill>
                <a:latin typeface="Times New Roman" pitchFamily="18" charset="0"/>
                <a:cs typeface="Times New Roman" pitchFamily="18" charset="0"/>
              </a:endParaRPr>
            </a:p>
          </p:txBody>
        </p:sp>
        <p:grpSp>
          <p:nvGrpSpPr>
            <p:cNvPr id="91172" name="Group 59"/>
            <p:cNvGrpSpPr>
              <a:grpSpLocks/>
            </p:cNvGrpSpPr>
            <p:nvPr/>
          </p:nvGrpSpPr>
          <p:grpSpPr bwMode="auto">
            <a:xfrm rot="5400000">
              <a:off x="2341" y="1894"/>
              <a:ext cx="326" cy="52"/>
              <a:chOff x="1877" y="383"/>
              <a:chExt cx="326" cy="52"/>
            </a:xfrm>
          </p:grpSpPr>
          <p:sp>
            <p:nvSpPr>
              <p:cNvPr id="91173" name="Freeform 60"/>
              <p:cNvSpPr>
                <a:spLocks/>
              </p:cNvSpPr>
              <p:nvPr/>
            </p:nvSpPr>
            <p:spPr bwMode="auto">
              <a:xfrm rot="10800000" flipH="1" flipV="1">
                <a:off x="1925" y="384"/>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b="1">
                  <a:solidFill>
                    <a:schemeClr val="tx2"/>
                  </a:solidFill>
                  <a:latin typeface="Times New Roman" pitchFamily="18" charset="0"/>
                  <a:cs typeface="Times New Roman" pitchFamily="18" charset="0"/>
                </a:endParaRPr>
              </a:p>
            </p:txBody>
          </p:sp>
          <p:sp>
            <p:nvSpPr>
              <p:cNvPr id="91174" name="Freeform 61"/>
              <p:cNvSpPr>
                <a:spLocks/>
              </p:cNvSpPr>
              <p:nvPr/>
            </p:nvSpPr>
            <p:spPr bwMode="auto">
              <a:xfrm rot="10800000" flipH="1" flipV="1">
                <a:off x="1981" y="383"/>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b="1">
                  <a:solidFill>
                    <a:schemeClr val="tx2"/>
                  </a:solidFill>
                  <a:latin typeface="Times New Roman" pitchFamily="18" charset="0"/>
                  <a:cs typeface="Times New Roman" pitchFamily="18" charset="0"/>
                </a:endParaRPr>
              </a:p>
            </p:txBody>
          </p:sp>
          <p:sp>
            <p:nvSpPr>
              <p:cNvPr id="91175" name="Freeform 62"/>
              <p:cNvSpPr>
                <a:spLocks/>
              </p:cNvSpPr>
              <p:nvPr/>
            </p:nvSpPr>
            <p:spPr bwMode="auto">
              <a:xfrm rot="10800000" flipH="1" flipV="1">
                <a:off x="2039" y="383"/>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b="1">
                  <a:solidFill>
                    <a:schemeClr val="tx2"/>
                  </a:solidFill>
                  <a:latin typeface="Times New Roman" pitchFamily="18" charset="0"/>
                  <a:cs typeface="Times New Roman" pitchFamily="18" charset="0"/>
                </a:endParaRPr>
              </a:p>
            </p:txBody>
          </p:sp>
          <p:sp>
            <p:nvSpPr>
              <p:cNvPr id="91176" name="Freeform 63"/>
              <p:cNvSpPr>
                <a:spLocks/>
              </p:cNvSpPr>
              <p:nvPr/>
            </p:nvSpPr>
            <p:spPr bwMode="auto">
              <a:xfrm rot="10800000" flipH="1" flipV="1">
                <a:off x="2097" y="383"/>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b="1">
                  <a:solidFill>
                    <a:schemeClr val="tx2"/>
                  </a:solidFill>
                  <a:latin typeface="Times New Roman" pitchFamily="18" charset="0"/>
                  <a:cs typeface="Times New Roman" pitchFamily="18" charset="0"/>
                </a:endParaRPr>
              </a:p>
            </p:txBody>
          </p:sp>
          <p:sp>
            <p:nvSpPr>
              <p:cNvPr id="91177" name="Line 64"/>
              <p:cNvSpPr>
                <a:spLocks noChangeShapeType="1"/>
              </p:cNvSpPr>
              <p:nvPr/>
            </p:nvSpPr>
            <p:spPr bwMode="auto">
              <a:xfrm rot="10800000" flipH="1" flipV="1">
                <a:off x="1877" y="433"/>
                <a:ext cx="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78" name="Line 65"/>
              <p:cNvSpPr>
                <a:spLocks noChangeShapeType="1"/>
              </p:cNvSpPr>
              <p:nvPr/>
            </p:nvSpPr>
            <p:spPr bwMode="auto">
              <a:xfrm rot="10800000" flipH="1" flipV="1">
                <a:off x="2155" y="432"/>
                <a:ext cx="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0" name="Group 73"/>
          <p:cNvGrpSpPr>
            <a:grpSpLocks/>
          </p:cNvGrpSpPr>
          <p:nvPr/>
        </p:nvGrpSpPr>
        <p:grpSpPr bwMode="auto">
          <a:xfrm>
            <a:off x="5834187" y="1869975"/>
            <a:ext cx="2449512" cy="1098550"/>
            <a:chOff x="3787" y="1382"/>
            <a:chExt cx="1543" cy="692"/>
          </a:xfrm>
        </p:grpSpPr>
        <p:sp>
          <p:nvSpPr>
            <p:cNvPr id="91152" name="Rectangle 36"/>
            <p:cNvSpPr>
              <a:spLocks noChangeArrowheads="1"/>
            </p:cNvSpPr>
            <p:nvPr/>
          </p:nvSpPr>
          <p:spPr bwMode="auto">
            <a:xfrm>
              <a:off x="4062" y="1620"/>
              <a:ext cx="96" cy="24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solidFill>
                  <a:schemeClr val="tx2"/>
                </a:solidFill>
                <a:latin typeface="Times New Roman" pitchFamily="18" charset="0"/>
                <a:cs typeface="Times New Roman" pitchFamily="18" charset="0"/>
              </a:endParaRPr>
            </a:p>
          </p:txBody>
        </p:sp>
        <p:sp>
          <p:nvSpPr>
            <p:cNvPr id="91153" name="Text Box 37"/>
            <p:cNvSpPr txBox="1">
              <a:spLocks noChangeArrowheads="1"/>
            </p:cNvSpPr>
            <p:nvPr/>
          </p:nvSpPr>
          <p:spPr bwMode="auto">
            <a:xfrm>
              <a:off x="4196" y="1594"/>
              <a:ext cx="50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R</a:t>
              </a:r>
              <a:r>
                <a:rPr kumimoji="1" lang="en-US" altLang="zh-CN" sz="2400" b="1">
                  <a:solidFill>
                    <a:schemeClr val="tx2"/>
                  </a:solidFill>
                  <a:latin typeface="Times New Roman" pitchFamily="18" charset="0"/>
                  <a:cs typeface="Times New Roman" pitchFamily="18" charset="0"/>
                </a:rPr>
                <a:t>(</a:t>
              </a:r>
              <a:r>
                <a:rPr kumimoji="1" lang="en-US" altLang="zh-CN" sz="2400" b="1" i="1">
                  <a:solidFill>
                    <a:schemeClr val="tx2"/>
                  </a:solidFill>
                  <a:latin typeface="Times New Roman" pitchFamily="18" charset="0"/>
                  <a:cs typeface="Times New Roman" pitchFamily="18" charset="0"/>
                  <a:sym typeface="Symbol" pitchFamily="18" charset="2"/>
                </a:rPr>
                <a:t></a:t>
              </a:r>
              <a:r>
                <a:rPr kumimoji="1" lang="en-US" altLang="zh-CN" sz="2400" b="1">
                  <a:solidFill>
                    <a:schemeClr val="tx2"/>
                  </a:solidFill>
                  <a:latin typeface="Times New Roman" pitchFamily="18" charset="0"/>
                  <a:cs typeface="Times New Roman" pitchFamily="18" charset="0"/>
                  <a:sym typeface="Symbol" pitchFamily="18" charset="2"/>
                </a:rPr>
                <a:t>)</a:t>
              </a:r>
              <a:endParaRPr kumimoji="1" lang="en-US" altLang="zh-CN" sz="2400" b="1">
                <a:solidFill>
                  <a:schemeClr val="tx2"/>
                </a:solidFill>
                <a:latin typeface="Times New Roman" pitchFamily="18" charset="0"/>
                <a:cs typeface="Times New Roman" pitchFamily="18" charset="0"/>
              </a:endParaRPr>
            </a:p>
          </p:txBody>
        </p:sp>
        <p:sp>
          <p:nvSpPr>
            <p:cNvPr id="91154" name="Text Box 40"/>
            <p:cNvSpPr txBox="1">
              <a:spLocks noChangeArrowheads="1"/>
            </p:cNvSpPr>
            <p:nvPr/>
          </p:nvSpPr>
          <p:spPr bwMode="auto">
            <a:xfrm>
              <a:off x="4833" y="1594"/>
              <a:ext cx="49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L</a:t>
              </a:r>
              <a:r>
                <a:rPr kumimoji="1" lang="en-US" altLang="zh-CN" sz="2400" b="1">
                  <a:solidFill>
                    <a:schemeClr val="tx2"/>
                  </a:solidFill>
                  <a:latin typeface="Times New Roman" pitchFamily="18" charset="0"/>
                  <a:cs typeface="Times New Roman" pitchFamily="18" charset="0"/>
                </a:rPr>
                <a:t>(</a:t>
              </a:r>
              <a:r>
                <a:rPr kumimoji="1" lang="en-US" altLang="zh-CN" sz="2400" b="1" i="1">
                  <a:solidFill>
                    <a:schemeClr val="tx2"/>
                  </a:solidFill>
                  <a:latin typeface="Times New Roman" pitchFamily="18" charset="0"/>
                  <a:cs typeface="Times New Roman" pitchFamily="18" charset="0"/>
                  <a:sym typeface="Symbol" pitchFamily="18" charset="2"/>
                </a:rPr>
                <a:t></a:t>
              </a:r>
              <a:r>
                <a:rPr kumimoji="1" lang="en-US" altLang="zh-CN" sz="2400" b="1">
                  <a:solidFill>
                    <a:schemeClr val="tx2"/>
                  </a:solidFill>
                  <a:latin typeface="Times New Roman" pitchFamily="18" charset="0"/>
                  <a:cs typeface="Times New Roman" pitchFamily="18" charset="0"/>
                  <a:sym typeface="Symbol" pitchFamily="18" charset="2"/>
                </a:rPr>
                <a:t>)</a:t>
              </a:r>
              <a:endParaRPr kumimoji="1" lang="en-US" altLang="zh-CN" sz="2400" b="1">
                <a:solidFill>
                  <a:schemeClr val="tx2"/>
                </a:solidFill>
                <a:latin typeface="Times New Roman" pitchFamily="18" charset="0"/>
                <a:cs typeface="Times New Roman" pitchFamily="18" charset="0"/>
              </a:endParaRPr>
            </a:p>
          </p:txBody>
        </p:sp>
        <p:sp>
          <p:nvSpPr>
            <p:cNvPr id="91155" name="Freeform 41"/>
            <p:cNvSpPr>
              <a:spLocks/>
            </p:cNvSpPr>
            <p:nvPr/>
          </p:nvSpPr>
          <p:spPr bwMode="auto">
            <a:xfrm>
              <a:off x="3787" y="1382"/>
              <a:ext cx="960" cy="192"/>
            </a:xfrm>
            <a:custGeom>
              <a:avLst/>
              <a:gdLst>
                <a:gd name="T0" fmla="*/ 960 w 960"/>
                <a:gd name="T1" fmla="*/ 192 h 192"/>
                <a:gd name="T2" fmla="*/ 960 w 960"/>
                <a:gd name="T3" fmla="*/ 0 h 192"/>
                <a:gd name="T4" fmla="*/ 0 w 960"/>
                <a:gd name="T5" fmla="*/ 0 h 192"/>
                <a:gd name="T6" fmla="*/ 0 60000 65536"/>
                <a:gd name="T7" fmla="*/ 0 60000 65536"/>
                <a:gd name="T8" fmla="*/ 0 60000 65536"/>
                <a:gd name="T9" fmla="*/ 0 w 960"/>
                <a:gd name="T10" fmla="*/ 0 h 192"/>
                <a:gd name="T11" fmla="*/ 960 w 960"/>
                <a:gd name="T12" fmla="*/ 192 h 192"/>
              </a:gdLst>
              <a:ahLst/>
              <a:cxnLst>
                <a:cxn ang="T6">
                  <a:pos x="T0" y="T1"/>
                </a:cxn>
                <a:cxn ang="T7">
                  <a:pos x="T2" y="T3"/>
                </a:cxn>
                <a:cxn ang="T8">
                  <a:pos x="T4" y="T5"/>
                </a:cxn>
              </a:cxnLst>
              <a:rect l="T9" t="T10" r="T11" b="T12"/>
              <a:pathLst>
                <a:path w="960" h="192">
                  <a:moveTo>
                    <a:pt x="960" y="192"/>
                  </a:moveTo>
                  <a:lnTo>
                    <a:pt x="960" y="0"/>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solidFill>
                  <a:schemeClr val="tx2"/>
                </a:solidFill>
                <a:latin typeface="Times New Roman" pitchFamily="18" charset="0"/>
                <a:cs typeface="Times New Roman" pitchFamily="18" charset="0"/>
              </a:endParaRPr>
            </a:p>
          </p:txBody>
        </p:sp>
        <p:sp>
          <p:nvSpPr>
            <p:cNvPr id="91156" name="Freeform 42"/>
            <p:cNvSpPr>
              <a:spLocks/>
            </p:cNvSpPr>
            <p:nvPr/>
          </p:nvSpPr>
          <p:spPr bwMode="auto">
            <a:xfrm flipV="1">
              <a:off x="3787" y="1872"/>
              <a:ext cx="960" cy="192"/>
            </a:xfrm>
            <a:custGeom>
              <a:avLst/>
              <a:gdLst>
                <a:gd name="T0" fmla="*/ 960 w 960"/>
                <a:gd name="T1" fmla="*/ 192 h 192"/>
                <a:gd name="T2" fmla="*/ 960 w 960"/>
                <a:gd name="T3" fmla="*/ 0 h 192"/>
                <a:gd name="T4" fmla="*/ 0 w 960"/>
                <a:gd name="T5" fmla="*/ 0 h 192"/>
                <a:gd name="T6" fmla="*/ 0 60000 65536"/>
                <a:gd name="T7" fmla="*/ 0 60000 65536"/>
                <a:gd name="T8" fmla="*/ 0 60000 65536"/>
                <a:gd name="T9" fmla="*/ 0 w 960"/>
                <a:gd name="T10" fmla="*/ 0 h 192"/>
                <a:gd name="T11" fmla="*/ 960 w 960"/>
                <a:gd name="T12" fmla="*/ 192 h 192"/>
              </a:gdLst>
              <a:ahLst/>
              <a:cxnLst>
                <a:cxn ang="T6">
                  <a:pos x="T0" y="T1"/>
                </a:cxn>
                <a:cxn ang="T7">
                  <a:pos x="T2" y="T3"/>
                </a:cxn>
                <a:cxn ang="T8">
                  <a:pos x="T4" y="T5"/>
                </a:cxn>
              </a:cxnLst>
              <a:rect l="T9" t="T10" r="T11" b="T12"/>
              <a:pathLst>
                <a:path w="960" h="192">
                  <a:moveTo>
                    <a:pt x="960" y="192"/>
                  </a:moveTo>
                  <a:lnTo>
                    <a:pt x="960" y="0"/>
                  </a:lnTo>
                  <a:lnTo>
                    <a:pt x="0"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solidFill>
                  <a:schemeClr val="tx2"/>
                </a:solidFill>
                <a:latin typeface="Times New Roman" pitchFamily="18" charset="0"/>
                <a:cs typeface="Times New Roman" pitchFamily="18" charset="0"/>
              </a:endParaRPr>
            </a:p>
          </p:txBody>
        </p:sp>
        <p:sp>
          <p:nvSpPr>
            <p:cNvPr id="91157" name="Line 43"/>
            <p:cNvSpPr>
              <a:spLocks noChangeShapeType="1"/>
            </p:cNvSpPr>
            <p:nvPr/>
          </p:nvSpPr>
          <p:spPr bwMode="auto">
            <a:xfrm flipV="1">
              <a:off x="4103" y="1382"/>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1158" name="Line 44"/>
            <p:cNvSpPr>
              <a:spLocks noChangeShapeType="1"/>
            </p:cNvSpPr>
            <p:nvPr/>
          </p:nvSpPr>
          <p:spPr bwMode="auto">
            <a:xfrm>
              <a:off x="4113" y="1882"/>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1159" name="Group 66"/>
            <p:cNvGrpSpPr>
              <a:grpSpLocks/>
            </p:cNvGrpSpPr>
            <p:nvPr/>
          </p:nvGrpSpPr>
          <p:grpSpPr bwMode="auto">
            <a:xfrm rot="5400000">
              <a:off x="4605" y="1719"/>
              <a:ext cx="326" cy="52"/>
              <a:chOff x="1877" y="383"/>
              <a:chExt cx="326" cy="52"/>
            </a:xfrm>
          </p:grpSpPr>
          <p:sp>
            <p:nvSpPr>
              <p:cNvPr id="91160" name="Freeform 67"/>
              <p:cNvSpPr>
                <a:spLocks/>
              </p:cNvSpPr>
              <p:nvPr/>
            </p:nvSpPr>
            <p:spPr bwMode="auto">
              <a:xfrm rot="10800000" flipH="1" flipV="1">
                <a:off x="1925" y="384"/>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b="1">
                  <a:solidFill>
                    <a:schemeClr val="tx2"/>
                  </a:solidFill>
                  <a:latin typeface="Times New Roman" pitchFamily="18" charset="0"/>
                  <a:cs typeface="Times New Roman" pitchFamily="18" charset="0"/>
                </a:endParaRPr>
              </a:p>
            </p:txBody>
          </p:sp>
          <p:sp>
            <p:nvSpPr>
              <p:cNvPr id="91161" name="Freeform 68"/>
              <p:cNvSpPr>
                <a:spLocks/>
              </p:cNvSpPr>
              <p:nvPr/>
            </p:nvSpPr>
            <p:spPr bwMode="auto">
              <a:xfrm rot="10800000" flipH="1" flipV="1">
                <a:off x="1981" y="383"/>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b="1">
                  <a:solidFill>
                    <a:schemeClr val="tx2"/>
                  </a:solidFill>
                  <a:latin typeface="Times New Roman" pitchFamily="18" charset="0"/>
                  <a:cs typeface="Times New Roman" pitchFamily="18" charset="0"/>
                </a:endParaRPr>
              </a:p>
            </p:txBody>
          </p:sp>
          <p:sp>
            <p:nvSpPr>
              <p:cNvPr id="91162" name="Freeform 69"/>
              <p:cNvSpPr>
                <a:spLocks/>
              </p:cNvSpPr>
              <p:nvPr/>
            </p:nvSpPr>
            <p:spPr bwMode="auto">
              <a:xfrm rot="10800000" flipH="1" flipV="1">
                <a:off x="2039" y="383"/>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b="1">
                  <a:solidFill>
                    <a:schemeClr val="tx2"/>
                  </a:solidFill>
                  <a:latin typeface="Times New Roman" pitchFamily="18" charset="0"/>
                  <a:cs typeface="Times New Roman" pitchFamily="18" charset="0"/>
                </a:endParaRPr>
              </a:p>
            </p:txBody>
          </p:sp>
          <p:sp>
            <p:nvSpPr>
              <p:cNvPr id="91163" name="Freeform 70"/>
              <p:cNvSpPr>
                <a:spLocks/>
              </p:cNvSpPr>
              <p:nvPr/>
            </p:nvSpPr>
            <p:spPr bwMode="auto">
              <a:xfrm rot="10800000" flipH="1" flipV="1">
                <a:off x="2097" y="383"/>
                <a:ext cx="58" cy="51"/>
              </a:xfrm>
              <a:custGeom>
                <a:avLst/>
                <a:gdLst>
                  <a:gd name="T0" fmla="*/ 0 w 58"/>
                  <a:gd name="T1" fmla="*/ 51 h 51"/>
                  <a:gd name="T2" fmla="*/ 14 w 58"/>
                  <a:gd name="T3" fmla="*/ 8 h 51"/>
                  <a:gd name="T4" fmla="*/ 30 w 58"/>
                  <a:gd name="T5" fmla="*/ 1 h 51"/>
                  <a:gd name="T6" fmla="*/ 45 w 58"/>
                  <a:gd name="T7" fmla="*/ 13 h 51"/>
                  <a:gd name="T8" fmla="*/ 53 w 58"/>
                  <a:gd name="T9" fmla="*/ 33 h 51"/>
                  <a:gd name="T10" fmla="*/ 58 w 58"/>
                  <a:gd name="T11" fmla="*/ 50 h 51"/>
                  <a:gd name="T12" fmla="*/ 0 60000 65536"/>
                  <a:gd name="T13" fmla="*/ 0 60000 65536"/>
                  <a:gd name="T14" fmla="*/ 0 60000 65536"/>
                  <a:gd name="T15" fmla="*/ 0 60000 65536"/>
                  <a:gd name="T16" fmla="*/ 0 60000 65536"/>
                  <a:gd name="T17" fmla="*/ 0 60000 65536"/>
                  <a:gd name="T18" fmla="*/ 0 w 58"/>
                  <a:gd name="T19" fmla="*/ 0 h 51"/>
                  <a:gd name="T20" fmla="*/ 58 w 5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8" h="51">
                    <a:moveTo>
                      <a:pt x="0" y="51"/>
                    </a:moveTo>
                    <a:cubicBezTo>
                      <a:pt x="2" y="44"/>
                      <a:pt x="9" y="16"/>
                      <a:pt x="14" y="8"/>
                    </a:cubicBezTo>
                    <a:cubicBezTo>
                      <a:pt x="19" y="0"/>
                      <a:pt x="25" y="0"/>
                      <a:pt x="30" y="1"/>
                    </a:cubicBezTo>
                    <a:cubicBezTo>
                      <a:pt x="35" y="2"/>
                      <a:pt x="41" y="8"/>
                      <a:pt x="45" y="13"/>
                    </a:cubicBezTo>
                    <a:cubicBezTo>
                      <a:pt x="49" y="18"/>
                      <a:pt x="51" y="27"/>
                      <a:pt x="53" y="33"/>
                    </a:cubicBezTo>
                    <a:cubicBezTo>
                      <a:pt x="55" y="39"/>
                      <a:pt x="57" y="47"/>
                      <a:pt x="58" y="5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b="1">
                  <a:solidFill>
                    <a:schemeClr val="tx2"/>
                  </a:solidFill>
                  <a:latin typeface="Times New Roman" pitchFamily="18" charset="0"/>
                  <a:cs typeface="Times New Roman" pitchFamily="18" charset="0"/>
                </a:endParaRPr>
              </a:p>
            </p:txBody>
          </p:sp>
          <p:sp>
            <p:nvSpPr>
              <p:cNvPr id="91164" name="Line 71"/>
              <p:cNvSpPr>
                <a:spLocks noChangeShapeType="1"/>
              </p:cNvSpPr>
              <p:nvPr/>
            </p:nvSpPr>
            <p:spPr bwMode="auto">
              <a:xfrm rot="10800000" flipH="1" flipV="1">
                <a:off x="1877" y="433"/>
                <a:ext cx="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65" name="Line 72"/>
              <p:cNvSpPr>
                <a:spLocks noChangeShapeType="1"/>
              </p:cNvSpPr>
              <p:nvPr/>
            </p:nvSpPr>
            <p:spPr bwMode="auto">
              <a:xfrm rot="10800000" flipH="1" flipV="1">
                <a:off x="2155" y="432"/>
                <a:ext cx="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1" name="灯片编号占位符 10"/>
          <p:cNvSpPr>
            <a:spLocks noGrp="1"/>
          </p:cNvSpPr>
          <p:nvPr>
            <p:ph type="sldNum" sz="quarter" idx="10"/>
          </p:nvPr>
        </p:nvSpPr>
        <p:spPr/>
        <p:txBody>
          <a:bodyPr/>
          <a:lstStyle/>
          <a:p>
            <a:pPr>
              <a:defRPr/>
            </a:pPr>
            <a:fld id="{E4DCDFD6-397A-4776-9F04-AECACB83C822}" type="slidenum">
              <a:rPr lang="zh-CN" altLang="en-US" smtClean="0"/>
              <a:pPr>
                <a:defRPr/>
              </a:pPr>
              <a:t>23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468"/>
                                        </p:tgtEl>
                                        <p:attrNameLst>
                                          <p:attrName>style.visibility</p:attrName>
                                        </p:attrNameLst>
                                      </p:cBhvr>
                                      <p:to>
                                        <p:strVal val="visible"/>
                                      </p:to>
                                    </p:set>
                                    <p:animEffect transition="in" filter="wipe(left)">
                                      <p:cBhvr>
                                        <p:cTn id="7" dur="1000"/>
                                        <p:tgtEl>
                                          <p:spTgt spid="62468"/>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nodeType="afterGroup">
                            <p:stCondLst>
                              <p:cond delay="1500"/>
                            </p:stCondLst>
                            <p:childTnLst>
                              <p:par>
                                <p:cTn id="13" presetID="12" presetClass="entr" presetSubtype="2" fill="hold" grpId="0" nodeType="afterEffect">
                                  <p:stCondLst>
                                    <p:cond delay="0"/>
                                  </p:stCondLst>
                                  <p:childTnLst>
                                    <p:set>
                                      <p:cBhvr>
                                        <p:cTn id="14" dur="1" fill="hold">
                                          <p:stCondLst>
                                            <p:cond delay="0"/>
                                          </p:stCondLst>
                                        </p:cTn>
                                        <p:tgtEl>
                                          <p:spTgt spid="62473"/>
                                        </p:tgtEl>
                                        <p:attrNameLst>
                                          <p:attrName>style.visibility</p:attrName>
                                        </p:attrNameLst>
                                      </p:cBhvr>
                                      <p:to>
                                        <p:strVal val="visible"/>
                                      </p:to>
                                    </p:set>
                                    <p:animEffect transition="in" filter="slide(fromRight)">
                                      <p:cBhvr>
                                        <p:cTn id="15" dur="500"/>
                                        <p:tgtEl>
                                          <p:spTgt spid="62473"/>
                                        </p:tgtEl>
                                      </p:cBhvr>
                                    </p:animEffect>
                                  </p:childTnLst>
                                </p:cTn>
                              </p:par>
                            </p:childTnLst>
                          </p:cTn>
                        </p:par>
                        <p:par>
                          <p:cTn id="16" fill="hold" nodeType="afterGroup">
                            <p:stCondLst>
                              <p:cond delay="2000"/>
                            </p:stCondLst>
                            <p:childTnLst>
                              <p:par>
                                <p:cTn id="17" presetID="12" presetClass="entr" presetSubtype="4"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slide(fromBottom)">
                                      <p:cBhvr>
                                        <p:cTn id="19" dur="500"/>
                                        <p:tgtEl>
                                          <p:spTgt spid="8"/>
                                        </p:tgtEl>
                                      </p:cBhvr>
                                    </p:animEffect>
                                  </p:childTnLst>
                                </p:cTn>
                              </p:par>
                            </p:childTnLst>
                          </p:cTn>
                        </p:par>
                        <p:par>
                          <p:cTn id="20" fill="hold" nodeType="afterGroup">
                            <p:stCondLst>
                              <p:cond delay="2500"/>
                            </p:stCondLst>
                            <p:childTnLst>
                              <p:par>
                                <p:cTn id="21" presetID="12" presetClass="entr" presetSubtype="2" fill="hold" grpId="0" nodeType="afterEffect">
                                  <p:stCondLst>
                                    <p:cond delay="0"/>
                                  </p:stCondLst>
                                  <p:childTnLst>
                                    <p:set>
                                      <p:cBhvr>
                                        <p:cTn id="22" dur="1" fill="hold">
                                          <p:stCondLst>
                                            <p:cond delay="0"/>
                                          </p:stCondLst>
                                        </p:cTn>
                                        <p:tgtEl>
                                          <p:spTgt spid="62509"/>
                                        </p:tgtEl>
                                        <p:attrNameLst>
                                          <p:attrName>style.visibility</p:attrName>
                                        </p:attrNameLst>
                                      </p:cBhvr>
                                      <p:to>
                                        <p:strVal val="visible"/>
                                      </p:to>
                                    </p:set>
                                    <p:animEffect transition="in" filter="slide(fromRight)">
                                      <p:cBhvr>
                                        <p:cTn id="23" dur="500"/>
                                        <p:tgtEl>
                                          <p:spTgt spid="62509"/>
                                        </p:tgtEl>
                                      </p:cBhvr>
                                    </p:animEffect>
                                  </p:childTnLst>
                                </p:cTn>
                              </p:par>
                            </p:childTnLst>
                          </p:cTn>
                        </p:par>
                        <p:par>
                          <p:cTn id="24" fill="hold" nodeType="afterGroup">
                            <p:stCondLst>
                              <p:cond delay="3000"/>
                            </p:stCondLst>
                            <p:childTnLst>
                              <p:par>
                                <p:cTn id="25" presetID="12" presetClass="entr" presetSubtype="4"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lide(fromBottom)">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2482"/>
                                        </p:tgtEl>
                                        <p:attrNameLst>
                                          <p:attrName>style.visibility</p:attrName>
                                        </p:attrNameLst>
                                      </p:cBhvr>
                                      <p:to>
                                        <p:strVal val="visible"/>
                                      </p:to>
                                    </p:set>
                                    <p:animEffect transition="in" filter="wipe(left)">
                                      <p:cBhvr>
                                        <p:cTn id="32" dur="1000"/>
                                        <p:tgtEl>
                                          <p:spTgt spid="62482"/>
                                        </p:tgtEl>
                                      </p:cBhvr>
                                    </p:animEffect>
                                  </p:childTnLst>
                                </p:cTn>
                              </p:par>
                            </p:childTnLst>
                          </p:cTn>
                        </p:par>
                        <p:par>
                          <p:cTn id="33" fill="hold" nodeType="afterGroup">
                            <p:stCondLst>
                              <p:cond delay="1000"/>
                            </p:stCondLst>
                            <p:childTnLst>
                              <p:par>
                                <p:cTn id="34" presetID="22" presetClass="entr" presetSubtype="8"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par>
                          <p:cTn id="37" fill="hold" nodeType="afterGroup">
                            <p:stCondLst>
                              <p:cond delay="1500"/>
                            </p:stCondLst>
                            <p:childTnLst>
                              <p:par>
                                <p:cTn id="38" presetID="12" presetClass="entr" presetSubtype="2" fill="hold" grpId="0" nodeType="afterEffect">
                                  <p:stCondLst>
                                    <p:cond delay="0"/>
                                  </p:stCondLst>
                                  <p:childTnLst>
                                    <p:set>
                                      <p:cBhvr>
                                        <p:cTn id="39" dur="1" fill="hold">
                                          <p:stCondLst>
                                            <p:cond delay="0"/>
                                          </p:stCondLst>
                                        </p:cTn>
                                        <p:tgtEl>
                                          <p:spTgt spid="62487"/>
                                        </p:tgtEl>
                                        <p:attrNameLst>
                                          <p:attrName>style.visibility</p:attrName>
                                        </p:attrNameLst>
                                      </p:cBhvr>
                                      <p:to>
                                        <p:strVal val="visible"/>
                                      </p:to>
                                    </p:set>
                                    <p:animEffect transition="in" filter="slide(fromRight)">
                                      <p:cBhvr>
                                        <p:cTn id="40" dur="500"/>
                                        <p:tgtEl>
                                          <p:spTgt spid="62487"/>
                                        </p:tgtEl>
                                      </p:cBhvr>
                                    </p:animEffect>
                                  </p:childTnLst>
                                </p:cTn>
                              </p:par>
                            </p:childTnLst>
                          </p:cTn>
                        </p:par>
                        <p:par>
                          <p:cTn id="41" fill="hold" nodeType="afterGroup">
                            <p:stCondLst>
                              <p:cond delay="2000"/>
                            </p:stCondLst>
                            <p:childTnLst>
                              <p:par>
                                <p:cTn id="42" presetID="12" presetClass="entr" presetSubtype="2" fill="hold"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slide(fromRight)">
                                      <p:cBhvr>
                                        <p:cTn id="44" dur="500"/>
                                        <p:tgtEl>
                                          <p:spTgt spid="4"/>
                                        </p:tgtEl>
                                      </p:cBhvr>
                                    </p:animEffect>
                                  </p:childTnLst>
                                </p:cTn>
                              </p:par>
                            </p:childTnLst>
                          </p:cTn>
                        </p:par>
                        <p:par>
                          <p:cTn id="45" fill="hold" nodeType="afterGroup">
                            <p:stCondLst>
                              <p:cond delay="2500"/>
                            </p:stCondLst>
                            <p:childTnLst>
                              <p:par>
                                <p:cTn id="46" presetID="12" presetClass="entr" presetSubtype="2" fill="hold" grpId="0" nodeType="afterEffect">
                                  <p:stCondLst>
                                    <p:cond delay="0"/>
                                  </p:stCondLst>
                                  <p:childTnLst>
                                    <p:set>
                                      <p:cBhvr>
                                        <p:cTn id="47" dur="1" fill="hold">
                                          <p:stCondLst>
                                            <p:cond delay="0"/>
                                          </p:stCondLst>
                                        </p:cTn>
                                        <p:tgtEl>
                                          <p:spTgt spid="62510"/>
                                        </p:tgtEl>
                                        <p:attrNameLst>
                                          <p:attrName>style.visibility</p:attrName>
                                        </p:attrNameLst>
                                      </p:cBhvr>
                                      <p:to>
                                        <p:strVal val="visible"/>
                                      </p:to>
                                    </p:set>
                                    <p:animEffect transition="in" filter="slide(fromRight)">
                                      <p:cBhvr>
                                        <p:cTn id="48" dur="500"/>
                                        <p:tgtEl>
                                          <p:spTgt spid="62510"/>
                                        </p:tgtEl>
                                      </p:cBhvr>
                                    </p:animEffect>
                                  </p:childTnLst>
                                </p:cTn>
                              </p:par>
                            </p:childTnLst>
                          </p:cTn>
                        </p:par>
                        <p:par>
                          <p:cTn id="49" fill="hold" nodeType="afterGroup">
                            <p:stCondLst>
                              <p:cond delay="3000"/>
                            </p:stCondLst>
                            <p:childTnLst>
                              <p:par>
                                <p:cTn id="50" presetID="12" presetClass="entr" presetSubtype="2" fill="hold" nodeType="after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slide(fromRight)">
                                      <p:cBhvr>
                                        <p:cTn id="52" dur="500"/>
                                        <p:tgtEl>
                                          <p:spTgt spid="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2497"/>
                                        </p:tgtEl>
                                        <p:attrNameLst>
                                          <p:attrName>style.visibility</p:attrName>
                                        </p:attrNameLst>
                                      </p:cBhvr>
                                      <p:to>
                                        <p:strVal val="visible"/>
                                      </p:to>
                                    </p:set>
                                    <p:animEffect transition="in" filter="wipe(left)">
                                      <p:cBhvr>
                                        <p:cTn id="57" dur="1000"/>
                                        <p:tgtEl>
                                          <p:spTgt spid="62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p:bldP spid="62473" grpId="0" animBg="1"/>
      <p:bldP spid="62482" grpId="0" autoUpdateAnimBg="0"/>
      <p:bldP spid="62487" grpId="0" animBg="1"/>
      <p:bldP spid="62497" grpId="0" autoUpdateAnimBg="0"/>
      <p:bldP spid="62509" grpId="0" autoUpdateAnimBg="0"/>
      <p:bldP spid="62510"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Rectangle 2"/>
          <p:cNvSpPr>
            <a:spLocks noGrp="1" noChangeArrowheads="1"/>
          </p:cNvSpPr>
          <p:nvPr>
            <p:ph type="title"/>
          </p:nvPr>
        </p:nvSpPr>
        <p:spPr/>
        <p:txBody>
          <a:bodyPr/>
          <a:lstStyle/>
          <a:p>
            <a:r>
              <a:rPr lang="en-US" altLang="zh-CN" smtClean="0">
                <a:ea typeface="宋体" charset="-122"/>
              </a:rPr>
              <a:t>3.3.5 </a:t>
            </a:r>
            <a:r>
              <a:rPr lang="zh-CN" altLang="en-US" smtClean="0">
                <a:ea typeface="宋体" charset="-122"/>
              </a:rPr>
              <a:t>阻抗的串联和并联</a:t>
            </a:r>
          </a:p>
        </p:txBody>
      </p:sp>
      <p:sp>
        <p:nvSpPr>
          <p:cNvPr id="15372" name="Rectangle 3"/>
          <p:cNvSpPr>
            <a:spLocks noGrp="1" noChangeArrowheads="1"/>
          </p:cNvSpPr>
          <p:nvPr>
            <p:ph sz="quarter" idx="11"/>
          </p:nvPr>
        </p:nvSpPr>
        <p:spPr/>
        <p:txBody>
          <a:bodyPr/>
          <a:lstStyle/>
          <a:p>
            <a:r>
              <a:rPr lang="zh-CN" altLang="en-US" smtClean="0">
                <a:ea typeface="宋体" charset="-122"/>
              </a:rPr>
              <a:t>阻抗的串联、分压</a:t>
            </a:r>
          </a:p>
        </p:txBody>
      </p:sp>
      <p:grpSp>
        <p:nvGrpSpPr>
          <p:cNvPr id="2" name="Group 4"/>
          <p:cNvGrpSpPr>
            <a:grpSpLocks/>
          </p:cNvGrpSpPr>
          <p:nvPr/>
        </p:nvGrpSpPr>
        <p:grpSpPr bwMode="auto">
          <a:xfrm>
            <a:off x="642938" y="2217738"/>
            <a:ext cx="1955800" cy="2122487"/>
            <a:chOff x="103" y="2167"/>
            <a:chExt cx="1232" cy="1337"/>
          </a:xfrm>
        </p:grpSpPr>
        <p:grpSp>
          <p:nvGrpSpPr>
            <p:cNvPr id="15382" name="Group 5"/>
            <p:cNvGrpSpPr>
              <a:grpSpLocks/>
            </p:cNvGrpSpPr>
            <p:nvPr/>
          </p:nvGrpSpPr>
          <p:grpSpPr bwMode="auto">
            <a:xfrm>
              <a:off x="528" y="2448"/>
              <a:ext cx="510" cy="1056"/>
              <a:chOff x="528" y="2448"/>
              <a:chExt cx="510" cy="1056"/>
            </a:xfrm>
          </p:grpSpPr>
          <p:sp>
            <p:nvSpPr>
              <p:cNvPr id="15386" name="Rectangle 6"/>
              <p:cNvSpPr>
                <a:spLocks noChangeArrowheads="1"/>
              </p:cNvSpPr>
              <p:nvPr/>
            </p:nvSpPr>
            <p:spPr bwMode="auto">
              <a:xfrm>
                <a:off x="528" y="2640"/>
                <a:ext cx="144" cy="24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2"/>
                  </a:solidFill>
                  <a:latin typeface="Times New Roman" pitchFamily="18" charset="0"/>
                  <a:cs typeface="Times New Roman" pitchFamily="18" charset="0"/>
                </a:endParaRPr>
              </a:p>
            </p:txBody>
          </p:sp>
          <p:sp>
            <p:nvSpPr>
              <p:cNvPr id="15387" name="Rectangle 7"/>
              <p:cNvSpPr>
                <a:spLocks noChangeArrowheads="1"/>
              </p:cNvSpPr>
              <p:nvPr/>
            </p:nvSpPr>
            <p:spPr bwMode="auto">
              <a:xfrm>
                <a:off x="528" y="3072"/>
                <a:ext cx="144" cy="24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2"/>
                  </a:solidFill>
                  <a:latin typeface="Times New Roman" pitchFamily="18" charset="0"/>
                  <a:cs typeface="Times New Roman" pitchFamily="18" charset="0"/>
                </a:endParaRPr>
              </a:p>
            </p:txBody>
          </p:sp>
          <p:sp>
            <p:nvSpPr>
              <p:cNvPr id="15388" name="Line 8"/>
              <p:cNvSpPr>
                <a:spLocks noChangeShapeType="1"/>
              </p:cNvSpPr>
              <p:nvPr/>
            </p:nvSpPr>
            <p:spPr bwMode="auto">
              <a:xfrm>
                <a:off x="596" y="2880"/>
                <a:ext cx="0" cy="19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9" name="Freeform 9"/>
              <p:cNvSpPr>
                <a:spLocks/>
              </p:cNvSpPr>
              <p:nvPr/>
            </p:nvSpPr>
            <p:spPr bwMode="auto">
              <a:xfrm>
                <a:off x="596" y="2448"/>
                <a:ext cx="432" cy="192"/>
              </a:xfrm>
              <a:custGeom>
                <a:avLst/>
                <a:gdLst>
                  <a:gd name="T0" fmla="*/ 0 w 432"/>
                  <a:gd name="T1" fmla="*/ 192 h 192"/>
                  <a:gd name="T2" fmla="*/ 0 w 432"/>
                  <a:gd name="T3" fmla="*/ 0 h 192"/>
                  <a:gd name="T4" fmla="*/ 432 w 432"/>
                  <a:gd name="T5" fmla="*/ 0 h 192"/>
                  <a:gd name="T6" fmla="*/ 0 60000 65536"/>
                  <a:gd name="T7" fmla="*/ 0 60000 65536"/>
                  <a:gd name="T8" fmla="*/ 0 60000 65536"/>
                  <a:gd name="T9" fmla="*/ 0 w 432"/>
                  <a:gd name="T10" fmla="*/ 0 h 192"/>
                  <a:gd name="T11" fmla="*/ 432 w 432"/>
                  <a:gd name="T12" fmla="*/ 192 h 192"/>
                </a:gdLst>
                <a:ahLst/>
                <a:cxnLst>
                  <a:cxn ang="T6">
                    <a:pos x="T0" y="T1"/>
                  </a:cxn>
                  <a:cxn ang="T7">
                    <a:pos x="T2" y="T3"/>
                  </a:cxn>
                  <a:cxn ang="T8">
                    <a:pos x="T4" y="T5"/>
                  </a:cxn>
                </a:cxnLst>
                <a:rect l="T9" t="T10" r="T11" b="T12"/>
                <a:pathLst>
                  <a:path w="432" h="192">
                    <a:moveTo>
                      <a:pt x="0" y="192"/>
                    </a:moveTo>
                    <a:lnTo>
                      <a:pt x="0" y="0"/>
                    </a:lnTo>
                    <a:lnTo>
                      <a:pt x="432"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2"/>
                  </a:solidFill>
                  <a:latin typeface="Times New Roman" pitchFamily="18" charset="0"/>
                  <a:cs typeface="Times New Roman" pitchFamily="18" charset="0"/>
                </a:endParaRPr>
              </a:p>
            </p:txBody>
          </p:sp>
          <p:sp>
            <p:nvSpPr>
              <p:cNvPr id="15390" name="Freeform 10"/>
              <p:cNvSpPr>
                <a:spLocks/>
              </p:cNvSpPr>
              <p:nvPr/>
            </p:nvSpPr>
            <p:spPr bwMode="auto">
              <a:xfrm flipV="1">
                <a:off x="606" y="3312"/>
                <a:ext cx="432" cy="192"/>
              </a:xfrm>
              <a:custGeom>
                <a:avLst/>
                <a:gdLst>
                  <a:gd name="T0" fmla="*/ 0 w 432"/>
                  <a:gd name="T1" fmla="*/ 192 h 192"/>
                  <a:gd name="T2" fmla="*/ 0 w 432"/>
                  <a:gd name="T3" fmla="*/ 0 h 192"/>
                  <a:gd name="T4" fmla="*/ 432 w 432"/>
                  <a:gd name="T5" fmla="*/ 0 h 192"/>
                  <a:gd name="T6" fmla="*/ 0 60000 65536"/>
                  <a:gd name="T7" fmla="*/ 0 60000 65536"/>
                  <a:gd name="T8" fmla="*/ 0 60000 65536"/>
                  <a:gd name="T9" fmla="*/ 0 w 432"/>
                  <a:gd name="T10" fmla="*/ 0 h 192"/>
                  <a:gd name="T11" fmla="*/ 432 w 432"/>
                  <a:gd name="T12" fmla="*/ 192 h 192"/>
                </a:gdLst>
                <a:ahLst/>
                <a:cxnLst>
                  <a:cxn ang="T6">
                    <a:pos x="T0" y="T1"/>
                  </a:cxn>
                  <a:cxn ang="T7">
                    <a:pos x="T2" y="T3"/>
                  </a:cxn>
                  <a:cxn ang="T8">
                    <a:pos x="T4" y="T5"/>
                  </a:cxn>
                </a:cxnLst>
                <a:rect l="T9" t="T10" r="T11" b="T12"/>
                <a:pathLst>
                  <a:path w="432" h="192">
                    <a:moveTo>
                      <a:pt x="0" y="192"/>
                    </a:moveTo>
                    <a:lnTo>
                      <a:pt x="0" y="0"/>
                    </a:lnTo>
                    <a:lnTo>
                      <a:pt x="432"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2"/>
                  </a:solidFill>
                  <a:latin typeface="Times New Roman" pitchFamily="18" charset="0"/>
                  <a:cs typeface="Times New Roman" pitchFamily="18" charset="0"/>
                </a:endParaRPr>
              </a:p>
            </p:txBody>
          </p:sp>
        </p:grpSp>
        <p:sp>
          <p:nvSpPr>
            <p:cNvPr id="15383" name="Text Box 11"/>
            <p:cNvSpPr txBox="1">
              <a:spLocks noChangeArrowheads="1"/>
            </p:cNvSpPr>
            <p:nvPr/>
          </p:nvSpPr>
          <p:spPr bwMode="auto">
            <a:xfrm>
              <a:off x="663" y="2610"/>
              <a:ext cx="2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en-US" b="1" i="1">
                  <a:solidFill>
                    <a:schemeClr val="tx2"/>
                  </a:solidFill>
                  <a:latin typeface="Times New Roman" pitchFamily="18" charset="0"/>
                  <a:cs typeface="Times New Roman" pitchFamily="18" charset="0"/>
                </a:rPr>
                <a:t>Z</a:t>
              </a:r>
              <a:r>
                <a:rPr kumimoji="1" lang="en-US" altLang="en-US" baseline="-25000">
                  <a:solidFill>
                    <a:schemeClr val="tx2"/>
                  </a:solidFill>
                  <a:latin typeface="Times New Roman" pitchFamily="18" charset="0"/>
                  <a:cs typeface="Times New Roman" pitchFamily="18" charset="0"/>
                </a:rPr>
                <a:t>1</a:t>
              </a:r>
              <a:endParaRPr kumimoji="1" lang="en-US" altLang="zh-CN">
                <a:solidFill>
                  <a:schemeClr val="tx2"/>
                </a:solidFill>
                <a:latin typeface="Times New Roman" pitchFamily="18" charset="0"/>
                <a:cs typeface="Times New Roman" pitchFamily="18" charset="0"/>
              </a:endParaRPr>
            </a:p>
          </p:txBody>
        </p:sp>
        <p:sp>
          <p:nvSpPr>
            <p:cNvPr id="15384" name="Text Box 12"/>
            <p:cNvSpPr txBox="1">
              <a:spLocks noChangeArrowheads="1"/>
            </p:cNvSpPr>
            <p:nvPr/>
          </p:nvSpPr>
          <p:spPr bwMode="auto">
            <a:xfrm>
              <a:off x="669" y="3024"/>
              <a:ext cx="33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en-US" b="1" i="1">
                  <a:solidFill>
                    <a:schemeClr val="tx2"/>
                  </a:solidFill>
                  <a:latin typeface="Times New Roman" pitchFamily="18" charset="0"/>
                  <a:cs typeface="Times New Roman" pitchFamily="18" charset="0"/>
                </a:rPr>
                <a:t>Z</a:t>
              </a:r>
              <a:r>
                <a:rPr kumimoji="1" lang="en-US" altLang="en-US" baseline="-25000">
                  <a:solidFill>
                    <a:schemeClr val="tx2"/>
                  </a:solidFill>
                  <a:latin typeface="Times New Roman" pitchFamily="18" charset="0"/>
                  <a:cs typeface="Times New Roman" pitchFamily="18" charset="0"/>
                </a:rPr>
                <a:t>2</a:t>
              </a:r>
              <a:endParaRPr kumimoji="1" lang="en-US" altLang="zh-CN">
                <a:solidFill>
                  <a:schemeClr val="tx2"/>
                </a:solidFill>
                <a:latin typeface="Times New Roman" pitchFamily="18" charset="0"/>
                <a:cs typeface="Times New Roman" pitchFamily="18" charset="0"/>
              </a:endParaRPr>
            </a:p>
          </p:txBody>
        </p:sp>
        <p:sp>
          <p:nvSpPr>
            <p:cNvPr id="15385" name="Line 16"/>
            <p:cNvSpPr>
              <a:spLocks noChangeShapeType="1"/>
            </p:cNvSpPr>
            <p:nvPr/>
          </p:nvSpPr>
          <p:spPr bwMode="auto">
            <a:xfrm flipH="1">
              <a:off x="768" y="2304"/>
              <a:ext cx="336"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5367" name="Object 7"/>
            <p:cNvGraphicFramePr>
              <a:graphicFrameLocks noChangeAspect="1"/>
            </p:cNvGraphicFramePr>
            <p:nvPr/>
          </p:nvGraphicFramePr>
          <p:xfrm>
            <a:off x="120" y="2480"/>
            <a:ext cx="388" cy="553"/>
          </p:xfrm>
          <a:graphic>
            <a:graphicData uri="http://schemas.openxmlformats.org/presentationml/2006/ole">
              <mc:AlternateContent xmlns:mc="http://schemas.openxmlformats.org/markup-compatibility/2006">
                <mc:Choice xmlns:v="urn:schemas-microsoft-com:vml" Requires="v">
                  <p:oleObj spid="_x0000_s15760" name="Equation" r:id="rId3" imgW="394200" imgH="558360" progId="">
                    <p:embed/>
                  </p:oleObj>
                </mc:Choice>
                <mc:Fallback>
                  <p:oleObj name="Equation" r:id="rId3" imgW="394200" imgH="558360" progId="">
                    <p:embed/>
                    <p:pic>
                      <p:nvPicPr>
                        <p:cNvPr id="0" name="Picture 3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 y="2480"/>
                          <a:ext cx="388" cy="5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8" name="Object 8"/>
            <p:cNvGraphicFramePr>
              <a:graphicFrameLocks noChangeAspect="1"/>
            </p:cNvGraphicFramePr>
            <p:nvPr/>
          </p:nvGraphicFramePr>
          <p:xfrm>
            <a:off x="103" y="2930"/>
            <a:ext cx="403" cy="553"/>
          </p:xfrm>
          <a:graphic>
            <a:graphicData uri="http://schemas.openxmlformats.org/presentationml/2006/ole">
              <mc:AlternateContent xmlns:mc="http://schemas.openxmlformats.org/markup-compatibility/2006">
                <mc:Choice xmlns:v="urn:schemas-microsoft-com:vml" Requires="v">
                  <p:oleObj spid="_x0000_s15761" name="Equation" r:id="rId5" imgW="406800" imgH="558360" progId="">
                    <p:embed/>
                  </p:oleObj>
                </mc:Choice>
                <mc:Fallback>
                  <p:oleObj name="Equation" r:id="rId5" imgW="406800" imgH="558360" progId="">
                    <p:embed/>
                    <p:pic>
                      <p:nvPicPr>
                        <p:cNvPr id="0" name="Picture 3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 y="2930"/>
                          <a:ext cx="403" cy="5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9" name="Object 9"/>
            <p:cNvGraphicFramePr>
              <a:graphicFrameLocks noChangeAspect="1"/>
            </p:cNvGraphicFramePr>
            <p:nvPr/>
          </p:nvGraphicFramePr>
          <p:xfrm>
            <a:off x="1003" y="2607"/>
            <a:ext cx="208" cy="742"/>
          </p:xfrm>
          <a:graphic>
            <a:graphicData uri="http://schemas.openxmlformats.org/presentationml/2006/ole">
              <mc:AlternateContent xmlns:mc="http://schemas.openxmlformats.org/markup-compatibility/2006">
                <mc:Choice xmlns:v="urn:schemas-microsoft-com:vml" Requires="v">
                  <p:oleObj spid="_x0000_s15762" name="Equation" r:id="rId7" imgW="203400" imgH="761400" progId="">
                    <p:embed/>
                  </p:oleObj>
                </mc:Choice>
                <mc:Fallback>
                  <p:oleObj name="Equation" r:id="rId7" imgW="203400" imgH="761400" progId="">
                    <p:embed/>
                    <p:pic>
                      <p:nvPicPr>
                        <p:cNvPr id="0" name="Picture 3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 y="2607"/>
                          <a:ext cx="208" cy="7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70" name="Object 10"/>
            <p:cNvGraphicFramePr>
              <a:graphicFrameLocks noChangeAspect="1"/>
            </p:cNvGraphicFramePr>
            <p:nvPr/>
          </p:nvGraphicFramePr>
          <p:xfrm>
            <a:off x="1176" y="2167"/>
            <a:ext cx="159" cy="244"/>
          </p:xfrm>
          <a:graphic>
            <a:graphicData uri="http://schemas.openxmlformats.org/presentationml/2006/ole">
              <mc:AlternateContent xmlns:mc="http://schemas.openxmlformats.org/markup-compatibility/2006">
                <mc:Choice xmlns:v="urn:schemas-microsoft-com:vml" Requires="v">
                  <p:oleObj spid="_x0000_s15763" name="公式" r:id="rId9" imgW="152640" imgH="241200" progId="Equation.3">
                    <p:embed/>
                  </p:oleObj>
                </mc:Choice>
                <mc:Fallback>
                  <p:oleObj name="公式" r:id="rId9" imgW="152640" imgH="241200" progId="Equation.3">
                    <p:embed/>
                    <p:pic>
                      <p:nvPicPr>
                        <p:cNvPr id="0" name="Picture 3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76" y="2167"/>
                          <a:ext cx="159" cy="2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6885" name="Object 2"/>
          <p:cNvGraphicFramePr>
            <a:graphicFrameLocks noChangeAspect="1"/>
          </p:cNvGraphicFramePr>
          <p:nvPr>
            <p:extLst>
              <p:ext uri="{D42A27DB-BD31-4B8C-83A1-F6EECF244321}">
                <p14:modId xmlns:p14="http://schemas.microsoft.com/office/powerpoint/2010/main" val="3856659296"/>
              </p:ext>
            </p:extLst>
          </p:nvPr>
        </p:nvGraphicFramePr>
        <p:xfrm>
          <a:off x="3525838" y="1825625"/>
          <a:ext cx="2528887" cy="1325563"/>
        </p:xfrm>
        <a:graphic>
          <a:graphicData uri="http://schemas.openxmlformats.org/presentationml/2006/ole">
            <mc:AlternateContent xmlns:mc="http://schemas.openxmlformats.org/markup-compatibility/2006">
              <mc:Choice xmlns:v="urn:schemas-microsoft-com:vml" Requires="v">
                <p:oleObj spid="_x0000_s15764" name="Equation" r:id="rId11" imgW="1409400" imgH="736560" progId="">
                  <p:embed/>
                </p:oleObj>
              </mc:Choice>
              <mc:Fallback>
                <p:oleObj name="Equation" r:id="rId11" imgW="1409400" imgH="736560" progId="">
                  <p:embed/>
                  <p:pic>
                    <p:nvPicPr>
                      <p:cNvPr id="0" name="Picture 3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25838" y="1825625"/>
                        <a:ext cx="2528887" cy="1325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86" name="AutoShape 22"/>
          <p:cNvSpPr>
            <a:spLocks noChangeArrowheads="1"/>
          </p:cNvSpPr>
          <p:nvPr/>
        </p:nvSpPr>
        <p:spPr bwMode="auto">
          <a:xfrm>
            <a:off x="2906713" y="3273425"/>
            <a:ext cx="3657600" cy="228600"/>
          </a:xfrm>
          <a:prstGeom prst="leftRightArrow">
            <a:avLst>
              <a:gd name="adj1" fmla="val 50000"/>
              <a:gd name="adj2" fmla="val 320000"/>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36887" name="Object 3"/>
          <p:cNvGraphicFramePr>
            <a:graphicFrameLocks noChangeAspect="1"/>
          </p:cNvGraphicFramePr>
          <p:nvPr>
            <p:extLst>
              <p:ext uri="{D42A27DB-BD31-4B8C-83A1-F6EECF244321}">
                <p14:modId xmlns:p14="http://schemas.microsoft.com/office/powerpoint/2010/main" val="2725413437"/>
              </p:ext>
            </p:extLst>
          </p:nvPr>
        </p:nvGraphicFramePr>
        <p:xfrm>
          <a:off x="2735263" y="3865563"/>
          <a:ext cx="1811337" cy="1970087"/>
        </p:xfrm>
        <a:graphic>
          <a:graphicData uri="http://schemas.openxmlformats.org/presentationml/2006/ole">
            <mc:AlternateContent xmlns:mc="http://schemas.openxmlformats.org/markup-compatibility/2006">
              <mc:Choice xmlns:v="urn:schemas-microsoft-com:vml" Requires="v">
                <p:oleObj spid="_x0000_s15765" name="Equation" r:id="rId13" imgW="1002960" imgH="1091880" progId="">
                  <p:embed/>
                </p:oleObj>
              </mc:Choice>
              <mc:Fallback>
                <p:oleObj name="Equation" r:id="rId13" imgW="1002960" imgH="1091880" progId="">
                  <p:embed/>
                  <p:pic>
                    <p:nvPicPr>
                      <p:cNvPr id="0" name="Picture 34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35263" y="3865563"/>
                        <a:ext cx="1811337" cy="1970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24"/>
          <p:cNvGrpSpPr>
            <a:grpSpLocks/>
          </p:cNvGrpSpPr>
          <p:nvPr/>
        </p:nvGrpSpPr>
        <p:grpSpPr bwMode="auto">
          <a:xfrm>
            <a:off x="7173913" y="2130425"/>
            <a:ext cx="1473200" cy="1600200"/>
            <a:chOff x="4272" y="2304"/>
            <a:chExt cx="928" cy="1008"/>
          </a:xfrm>
        </p:grpSpPr>
        <p:sp>
          <p:nvSpPr>
            <p:cNvPr id="15377" name="Rectangle 25"/>
            <p:cNvSpPr>
              <a:spLocks noChangeArrowheads="1"/>
            </p:cNvSpPr>
            <p:nvPr/>
          </p:nvSpPr>
          <p:spPr bwMode="auto">
            <a:xfrm>
              <a:off x="4272" y="2784"/>
              <a:ext cx="192" cy="288"/>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2"/>
                </a:solidFill>
                <a:latin typeface="Times New Roman" pitchFamily="18" charset="0"/>
                <a:cs typeface="Times New Roman" pitchFamily="18" charset="0"/>
              </a:endParaRPr>
            </a:p>
          </p:txBody>
        </p:sp>
        <p:sp>
          <p:nvSpPr>
            <p:cNvPr id="15378" name="Freeform 26"/>
            <p:cNvSpPr>
              <a:spLocks/>
            </p:cNvSpPr>
            <p:nvPr/>
          </p:nvSpPr>
          <p:spPr bwMode="auto">
            <a:xfrm>
              <a:off x="4368" y="2544"/>
              <a:ext cx="528" cy="240"/>
            </a:xfrm>
            <a:custGeom>
              <a:avLst/>
              <a:gdLst>
                <a:gd name="T0" fmla="*/ 0 w 528"/>
                <a:gd name="T1" fmla="*/ 240 h 240"/>
                <a:gd name="T2" fmla="*/ 0 w 528"/>
                <a:gd name="T3" fmla="*/ 0 h 240"/>
                <a:gd name="T4" fmla="*/ 528 w 528"/>
                <a:gd name="T5" fmla="*/ 0 h 240"/>
                <a:gd name="T6" fmla="*/ 0 60000 65536"/>
                <a:gd name="T7" fmla="*/ 0 60000 65536"/>
                <a:gd name="T8" fmla="*/ 0 60000 65536"/>
                <a:gd name="T9" fmla="*/ 0 w 528"/>
                <a:gd name="T10" fmla="*/ 0 h 240"/>
                <a:gd name="T11" fmla="*/ 528 w 528"/>
                <a:gd name="T12" fmla="*/ 240 h 240"/>
              </a:gdLst>
              <a:ahLst/>
              <a:cxnLst>
                <a:cxn ang="T6">
                  <a:pos x="T0" y="T1"/>
                </a:cxn>
                <a:cxn ang="T7">
                  <a:pos x="T2" y="T3"/>
                </a:cxn>
                <a:cxn ang="T8">
                  <a:pos x="T4" y="T5"/>
                </a:cxn>
              </a:cxnLst>
              <a:rect l="T9" t="T10" r="T11" b="T12"/>
              <a:pathLst>
                <a:path w="528" h="240">
                  <a:moveTo>
                    <a:pt x="0" y="240"/>
                  </a:moveTo>
                  <a:lnTo>
                    <a:pt x="0" y="0"/>
                  </a:lnTo>
                  <a:lnTo>
                    <a:pt x="528"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2"/>
                </a:solidFill>
                <a:latin typeface="Times New Roman" pitchFamily="18" charset="0"/>
                <a:cs typeface="Times New Roman" pitchFamily="18" charset="0"/>
              </a:endParaRPr>
            </a:p>
          </p:txBody>
        </p:sp>
        <p:sp>
          <p:nvSpPr>
            <p:cNvPr id="15379" name="Freeform 27"/>
            <p:cNvSpPr>
              <a:spLocks/>
            </p:cNvSpPr>
            <p:nvPr/>
          </p:nvSpPr>
          <p:spPr bwMode="auto">
            <a:xfrm flipV="1">
              <a:off x="4378" y="3072"/>
              <a:ext cx="528" cy="240"/>
            </a:xfrm>
            <a:custGeom>
              <a:avLst/>
              <a:gdLst>
                <a:gd name="T0" fmla="*/ 0 w 528"/>
                <a:gd name="T1" fmla="*/ 240 h 240"/>
                <a:gd name="T2" fmla="*/ 0 w 528"/>
                <a:gd name="T3" fmla="*/ 0 h 240"/>
                <a:gd name="T4" fmla="*/ 528 w 528"/>
                <a:gd name="T5" fmla="*/ 0 h 240"/>
                <a:gd name="T6" fmla="*/ 0 60000 65536"/>
                <a:gd name="T7" fmla="*/ 0 60000 65536"/>
                <a:gd name="T8" fmla="*/ 0 60000 65536"/>
                <a:gd name="T9" fmla="*/ 0 w 528"/>
                <a:gd name="T10" fmla="*/ 0 h 240"/>
                <a:gd name="T11" fmla="*/ 528 w 528"/>
                <a:gd name="T12" fmla="*/ 240 h 240"/>
              </a:gdLst>
              <a:ahLst/>
              <a:cxnLst>
                <a:cxn ang="T6">
                  <a:pos x="T0" y="T1"/>
                </a:cxn>
                <a:cxn ang="T7">
                  <a:pos x="T2" y="T3"/>
                </a:cxn>
                <a:cxn ang="T8">
                  <a:pos x="T4" y="T5"/>
                </a:cxn>
              </a:cxnLst>
              <a:rect l="T9" t="T10" r="T11" b="T12"/>
              <a:pathLst>
                <a:path w="528" h="240">
                  <a:moveTo>
                    <a:pt x="0" y="240"/>
                  </a:moveTo>
                  <a:lnTo>
                    <a:pt x="0" y="0"/>
                  </a:lnTo>
                  <a:lnTo>
                    <a:pt x="528"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2"/>
                </a:solidFill>
                <a:latin typeface="Times New Roman" pitchFamily="18" charset="0"/>
                <a:cs typeface="Times New Roman" pitchFamily="18" charset="0"/>
              </a:endParaRPr>
            </a:p>
          </p:txBody>
        </p:sp>
        <p:sp>
          <p:nvSpPr>
            <p:cNvPr id="15380" name="Text Box 28"/>
            <p:cNvSpPr txBox="1">
              <a:spLocks noChangeArrowheads="1"/>
            </p:cNvSpPr>
            <p:nvPr/>
          </p:nvSpPr>
          <p:spPr bwMode="auto">
            <a:xfrm>
              <a:off x="4464" y="2762"/>
              <a:ext cx="20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a:solidFill>
                    <a:schemeClr val="tx2"/>
                  </a:solidFill>
                  <a:latin typeface="Times New Roman" pitchFamily="18" charset="0"/>
                  <a:cs typeface="Times New Roman" pitchFamily="18" charset="0"/>
                </a:rPr>
                <a:t>Z</a:t>
              </a:r>
            </a:p>
          </p:txBody>
        </p:sp>
        <p:graphicFrame>
          <p:nvGraphicFramePr>
            <p:cNvPr id="15365" name="Object 5"/>
            <p:cNvGraphicFramePr>
              <a:graphicFrameLocks noChangeAspect="1"/>
            </p:cNvGraphicFramePr>
            <p:nvPr/>
          </p:nvGraphicFramePr>
          <p:xfrm>
            <a:off x="4944" y="2542"/>
            <a:ext cx="209" cy="742"/>
          </p:xfrm>
          <a:graphic>
            <a:graphicData uri="http://schemas.openxmlformats.org/presentationml/2006/ole">
              <mc:AlternateContent xmlns:mc="http://schemas.openxmlformats.org/markup-compatibility/2006">
                <mc:Choice xmlns:v="urn:schemas-microsoft-com:vml" Requires="v">
                  <p:oleObj spid="_x0000_s15766" name="Equation" r:id="rId15" imgW="203400" imgH="761400" progId="">
                    <p:embed/>
                  </p:oleObj>
                </mc:Choice>
                <mc:Fallback>
                  <p:oleObj name="Equation" r:id="rId15" imgW="203400" imgH="761400" progId="">
                    <p:embed/>
                    <p:pic>
                      <p:nvPicPr>
                        <p:cNvPr id="0" name="Picture 34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44" y="2542"/>
                          <a:ext cx="209" cy="7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6" name="Object 6"/>
            <p:cNvGraphicFramePr>
              <a:graphicFrameLocks noChangeAspect="1"/>
            </p:cNvGraphicFramePr>
            <p:nvPr/>
          </p:nvGraphicFramePr>
          <p:xfrm>
            <a:off x="5040" y="2304"/>
            <a:ext cx="160" cy="244"/>
          </p:xfrm>
          <a:graphic>
            <a:graphicData uri="http://schemas.openxmlformats.org/presentationml/2006/ole">
              <mc:AlternateContent xmlns:mc="http://schemas.openxmlformats.org/markup-compatibility/2006">
                <mc:Choice xmlns:v="urn:schemas-microsoft-com:vml" Requires="v">
                  <p:oleObj spid="_x0000_s15767" name="公式" r:id="rId17" imgW="152640" imgH="241200" progId="Equation.3">
                    <p:embed/>
                  </p:oleObj>
                </mc:Choice>
                <mc:Fallback>
                  <p:oleObj name="公式" r:id="rId17" imgW="152640" imgH="241200" progId="Equation.3">
                    <p:embed/>
                    <p:pic>
                      <p:nvPicPr>
                        <p:cNvPr id="0" name="Picture 34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40" y="2304"/>
                          <a:ext cx="160" cy="2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81" name="Line 32"/>
            <p:cNvSpPr>
              <a:spLocks noChangeShapeType="1"/>
            </p:cNvSpPr>
            <p:nvPr/>
          </p:nvSpPr>
          <p:spPr bwMode="auto">
            <a:xfrm flipH="1">
              <a:off x="4656" y="2448"/>
              <a:ext cx="288"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6897" name="Text Box 33"/>
          <p:cNvSpPr txBox="1">
            <a:spLocks noChangeArrowheads="1"/>
          </p:cNvSpPr>
          <p:nvPr/>
        </p:nvSpPr>
        <p:spPr bwMode="auto">
          <a:xfrm>
            <a:off x="7173913" y="4060825"/>
            <a:ext cx="1463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latin typeface="Times New Roman" pitchFamily="18" charset="0"/>
                <a:cs typeface="Times New Roman" pitchFamily="18" charset="0"/>
              </a:rPr>
              <a:t>Z </a:t>
            </a:r>
            <a:r>
              <a:rPr kumimoji="1" lang="en-US" altLang="zh-CN" b="1">
                <a:latin typeface="Times New Roman" pitchFamily="18" charset="0"/>
                <a:cs typeface="Times New Roman" pitchFamily="18" charset="0"/>
              </a:rPr>
              <a:t>=</a:t>
            </a:r>
            <a:r>
              <a:rPr kumimoji="1" lang="en-US" altLang="zh-CN" b="1" i="1">
                <a:latin typeface="Times New Roman" pitchFamily="18" charset="0"/>
                <a:cs typeface="Times New Roman" pitchFamily="18" charset="0"/>
              </a:rPr>
              <a:t>Z</a:t>
            </a:r>
            <a:r>
              <a:rPr kumimoji="1" lang="en-US" altLang="zh-CN" b="1" baseline="-25000">
                <a:latin typeface="Times New Roman" pitchFamily="18" charset="0"/>
                <a:cs typeface="Times New Roman" pitchFamily="18" charset="0"/>
              </a:rPr>
              <a:t>1</a:t>
            </a:r>
            <a:r>
              <a:rPr kumimoji="1" lang="en-US" altLang="zh-CN" b="1">
                <a:latin typeface="Times New Roman" pitchFamily="18" charset="0"/>
                <a:cs typeface="Times New Roman" pitchFamily="18" charset="0"/>
              </a:rPr>
              <a:t>+</a:t>
            </a:r>
            <a:r>
              <a:rPr kumimoji="1" lang="en-US" altLang="zh-CN" b="1" i="1">
                <a:latin typeface="Times New Roman" pitchFamily="18" charset="0"/>
                <a:cs typeface="Times New Roman" pitchFamily="18" charset="0"/>
              </a:rPr>
              <a:t>Z</a:t>
            </a:r>
            <a:r>
              <a:rPr kumimoji="1" lang="en-US" altLang="zh-CN" b="1" baseline="-25000">
                <a:latin typeface="Times New Roman" pitchFamily="18" charset="0"/>
                <a:cs typeface="Times New Roman" pitchFamily="18" charset="0"/>
              </a:rPr>
              <a:t>2</a:t>
            </a:r>
            <a:endParaRPr kumimoji="1" lang="en-US" altLang="zh-CN" b="1">
              <a:latin typeface="Times New Roman" pitchFamily="18" charset="0"/>
              <a:cs typeface="Times New Roman" pitchFamily="18" charset="0"/>
            </a:endParaRPr>
          </a:p>
        </p:txBody>
      </p:sp>
      <p:graphicFrame>
        <p:nvGraphicFramePr>
          <p:cNvPr id="36898" name="Object 4"/>
          <p:cNvGraphicFramePr>
            <a:graphicFrameLocks noChangeAspect="1"/>
          </p:cNvGraphicFramePr>
          <p:nvPr>
            <p:extLst>
              <p:ext uri="{D42A27DB-BD31-4B8C-83A1-F6EECF244321}">
                <p14:modId xmlns:p14="http://schemas.microsoft.com/office/powerpoint/2010/main" val="627254549"/>
              </p:ext>
            </p:extLst>
          </p:nvPr>
        </p:nvGraphicFramePr>
        <p:xfrm>
          <a:off x="4946650" y="3817938"/>
          <a:ext cx="1833563" cy="1970087"/>
        </p:xfrm>
        <a:graphic>
          <a:graphicData uri="http://schemas.openxmlformats.org/presentationml/2006/ole">
            <mc:AlternateContent xmlns:mc="http://schemas.openxmlformats.org/markup-compatibility/2006">
              <mc:Choice xmlns:v="urn:schemas-microsoft-com:vml" Requires="v">
                <p:oleObj spid="_x0000_s15768" name="Equation" r:id="rId19" imgW="1015920" imgH="1091880" progId="">
                  <p:embed/>
                </p:oleObj>
              </mc:Choice>
              <mc:Fallback>
                <p:oleObj name="Equation" r:id="rId19" imgW="1015920" imgH="1091880" progId="">
                  <p:embed/>
                  <p:pic>
                    <p:nvPicPr>
                      <p:cNvPr id="0" name="Picture 34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46650" y="3817938"/>
                        <a:ext cx="1833563" cy="1970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灯片编号占位符 6"/>
          <p:cNvSpPr>
            <a:spLocks noGrp="1"/>
          </p:cNvSpPr>
          <p:nvPr>
            <p:ph type="sldNum" sz="quarter" idx="10"/>
          </p:nvPr>
        </p:nvSpPr>
        <p:spPr/>
        <p:txBody>
          <a:bodyPr/>
          <a:lstStyle/>
          <a:p>
            <a:pPr>
              <a:defRPr/>
            </a:pPr>
            <a:fld id="{E4DCDFD6-397A-4776-9F04-AECACB83C822}" type="slidenum">
              <a:rPr lang="zh-CN" altLang="en-US" smtClean="0"/>
              <a:pPr>
                <a:defRPr/>
              </a:pPr>
              <a:t>24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6885"/>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nodeType="afterEffect">
                                  <p:stCondLst>
                                    <p:cond delay="0"/>
                                  </p:stCondLst>
                                  <p:childTnLst>
                                    <p:set>
                                      <p:cBhvr>
                                        <p:cTn id="13" dur="1" fill="hold">
                                          <p:stCondLst>
                                            <p:cond delay="499"/>
                                          </p:stCondLst>
                                        </p:cTn>
                                        <p:tgtEl>
                                          <p:spTgt spid="4"/>
                                        </p:tgtEl>
                                        <p:attrNameLst>
                                          <p:attrName>style.visibility</p:attrName>
                                        </p:attrNameLst>
                                      </p:cBhvr>
                                      <p:to>
                                        <p:strVal val="visible"/>
                                      </p:to>
                                    </p:set>
                                  </p:childTnLst>
                                </p:cTn>
                              </p:par>
                            </p:childTnLst>
                          </p:cTn>
                        </p:par>
                        <p:par>
                          <p:cTn id="14" fill="hold" nodeType="afterGroup">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6897"/>
                                        </p:tgtEl>
                                        <p:attrNameLst>
                                          <p:attrName>style.visibility</p:attrName>
                                        </p:attrNameLst>
                                      </p:cBhvr>
                                      <p:to>
                                        <p:strVal val="visible"/>
                                      </p:to>
                                    </p:set>
                                    <p:anim calcmode="lin" valueType="num">
                                      <p:cBhvr additive="base">
                                        <p:cTn id="17" dur="500" fill="hold"/>
                                        <p:tgtEl>
                                          <p:spTgt spid="36897"/>
                                        </p:tgtEl>
                                        <p:attrNameLst>
                                          <p:attrName>ppt_x</p:attrName>
                                        </p:attrNameLst>
                                      </p:cBhvr>
                                      <p:tavLst>
                                        <p:tav tm="0">
                                          <p:val>
                                            <p:strVal val="1+#ppt_w/2"/>
                                          </p:val>
                                        </p:tav>
                                        <p:tav tm="100000">
                                          <p:val>
                                            <p:strVal val="#ppt_x"/>
                                          </p:val>
                                        </p:tav>
                                      </p:tavLst>
                                    </p:anim>
                                    <p:anim calcmode="lin" valueType="num">
                                      <p:cBhvr additive="base">
                                        <p:cTn id="18" dur="500" fill="hold"/>
                                        <p:tgtEl>
                                          <p:spTgt spid="36897"/>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1" presetClass="entr" presetSubtype="0" fill="hold" grpId="0" nodeType="afterEffect">
                                  <p:stCondLst>
                                    <p:cond delay="0"/>
                                  </p:stCondLst>
                                  <p:childTnLst>
                                    <p:set>
                                      <p:cBhvr>
                                        <p:cTn id="21" dur="1" fill="hold">
                                          <p:stCondLst>
                                            <p:cond delay="499"/>
                                          </p:stCondLst>
                                        </p:cTn>
                                        <p:tgtEl>
                                          <p:spTgt spid="36886"/>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36887"/>
                                        </p:tgtEl>
                                        <p:attrNameLst>
                                          <p:attrName>style.visibility</p:attrName>
                                        </p:attrNameLst>
                                      </p:cBhvr>
                                      <p:to>
                                        <p:strVal val="visible"/>
                                      </p:to>
                                    </p:set>
                                    <p:animEffect transition="in" filter="wipe(up)">
                                      <p:cBhvr>
                                        <p:cTn id="26" dur="500"/>
                                        <p:tgtEl>
                                          <p:spTgt spid="36887"/>
                                        </p:tgtEl>
                                      </p:cBhvr>
                                    </p:animEffect>
                                  </p:childTnLst>
                                </p:cTn>
                              </p:par>
                            </p:childTnLst>
                          </p:cTn>
                        </p:par>
                        <p:par>
                          <p:cTn id="27" fill="hold" nodeType="afterGroup">
                            <p:stCondLst>
                              <p:cond delay="500"/>
                            </p:stCondLst>
                            <p:childTnLst>
                              <p:par>
                                <p:cTn id="28" presetID="22" presetClass="entr" presetSubtype="1" fill="hold" nodeType="afterEffect">
                                  <p:stCondLst>
                                    <p:cond delay="0"/>
                                  </p:stCondLst>
                                  <p:childTnLst>
                                    <p:set>
                                      <p:cBhvr>
                                        <p:cTn id="29" dur="1" fill="hold">
                                          <p:stCondLst>
                                            <p:cond delay="0"/>
                                          </p:stCondLst>
                                        </p:cTn>
                                        <p:tgtEl>
                                          <p:spTgt spid="36898"/>
                                        </p:tgtEl>
                                        <p:attrNameLst>
                                          <p:attrName>style.visibility</p:attrName>
                                        </p:attrNameLst>
                                      </p:cBhvr>
                                      <p:to>
                                        <p:strVal val="visible"/>
                                      </p:to>
                                    </p:set>
                                    <p:animEffect transition="in" filter="wipe(up)">
                                      <p:cBhvr>
                                        <p:cTn id="30" dur="500"/>
                                        <p:tgtEl>
                                          <p:spTgt spid="36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86" grpId="0" animBg="1"/>
      <p:bldP spid="36897"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8" name="Rectangle 2"/>
          <p:cNvSpPr>
            <a:spLocks noGrp="1" noChangeArrowheads="1"/>
          </p:cNvSpPr>
          <p:nvPr>
            <p:ph type="title"/>
          </p:nvPr>
        </p:nvSpPr>
        <p:spPr/>
        <p:txBody>
          <a:bodyPr/>
          <a:lstStyle/>
          <a:p>
            <a:r>
              <a:rPr lang="en-US" altLang="zh-CN" smtClean="0">
                <a:ea typeface="宋体" charset="-122"/>
              </a:rPr>
              <a:t>3.3.5</a:t>
            </a:r>
            <a:r>
              <a:rPr lang="zh-CN" altLang="en-US" smtClean="0">
                <a:ea typeface="宋体" charset="-122"/>
              </a:rPr>
              <a:t>阻抗的串联和并联</a:t>
            </a:r>
            <a:r>
              <a:rPr lang="zh-CN" altLang="en-US" smtClean="0">
                <a:ea typeface="楷体_GB2312" pitchFamily="49" charset="-122"/>
              </a:rPr>
              <a:t>（续</a:t>
            </a:r>
            <a:r>
              <a:rPr lang="en-US" altLang="zh-CN" smtClean="0">
                <a:ea typeface="楷体_GB2312" pitchFamily="49" charset="-122"/>
              </a:rPr>
              <a:t>1</a:t>
            </a:r>
            <a:r>
              <a:rPr lang="zh-CN" altLang="en-US" smtClean="0">
                <a:ea typeface="楷体_GB2312" pitchFamily="49" charset="-122"/>
              </a:rPr>
              <a:t>）</a:t>
            </a:r>
            <a:endParaRPr lang="zh-CN" altLang="en-US" smtClean="0">
              <a:ea typeface="宋体" charset="-122"/>
            </a:endParaRPr>
          </a:p>
        </p:txBody>
      </p:sp>
      <p:sp>
        <p:nvSpPr>
          <p:cNvPr id="16399" name="Rectangle 3"/>
          <p:cNvSpPr>
            <a:spLocks noGrp="1" noChangeArrowheads="1"/>
          </p:cNvSpPr>
          <p:nvPr>
            <p:ph sz="quarter" idx="11"/>
          </p:nvPr>
        </p:nvSpPr>
        <p:spPr/>
        <p:txBody>
          <a:bodyPr/>
          <a:lstStyle/>
          <a:p>
            <a:r>
              <a:rPr lang="zh-CN" altLang="en-US" smtClean="0">
                <a:ea typeface="宋体" charset="-122"/>
              </a:rPr>
              <a:t>阻抗的并联、分流</a:t>
            </a:r>
          </a:p>
        </p:txBody>
      </p:sp>
      <p:graphicFrame>
        <p:nvGraphicFramePr>
          <p:cNvPr id="68612" name="Object 2"/>
          <p:cNvGraphicFramePr>
            <a:graphicFrameLocks noChangeAspect="1"/>
          </p:cNvGraphicFramePr>
          <p:nvPr>
            <p:extLst>
              <p:ext uri="{D42A27DB-BD31-4B8C-83A1-F6EECF244321}">
                <p14:modId xmlns:p14="http://schemas.microsoft.com/office/powerpoint/2010/main" val="2598655491"/>
              </p:ext>
            </p:extLst>
          </p:nvPr>
        </p:nvGraphicFramePr>
        <p:xfrm>
          <a:off x="3810000" y="1340768"/>
          <a:ext cx="2401888" cy="1641475"/>
        </p:xfrm>
        <a:graphic>
          <a:graphicData uri="http://schemas.openxmlformats.org/presentationml/2006/ole">
            <mc:AlternateContent xmlns:mc="http://schemas.openxmlformats.org/markup-compatibility/2006">
              <mc:Choice xmlns:v="urn:schemas-microsoft-com:vml" Requires="v">
                <p:oleObj spid="_x0000_s16932" name="Equation" r:id="rId3" imgW="1346040" imgH="914400" progId="">
                  <p:embed/>
                </p:oleObj>
              </mc:Choice>
              <mc:Fallback>
                <p:oleObj name="Equation" r:id="rId3" imgW="1346040" imgH="914400" progId="">
                  <p:embed/>
                  <p:pic>
                    <p:nvPicPr>
                      <p:cNvPr id="0" name="Picture 4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1340768"/>
                        <a:ext cx="2401888" cy="164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p:cNvGrpSpPr>
            <a:grpSpLocks/>
          </p:cNvGrpSpPr>
          <p:nvPr/>
        </p:nvGrpSpPr>
        <p:grpSpPr bwMode="auto">
          <a:xfrm>
            <a:off x="7000875" y="1459831"/>
            <a:ext cx="1473200" cy="1600200"/>
            <a:chOff x="4272" y="2304"/>
            <a:chExt cx="928" cy="1008"/>
          </a:xfrm>
        </p:grpSpPr>
        <p:sp>
          <p:nvSpPr>
            <p:cNvPr id="16423" name="Rectangle 6"/>
            <p:cNvSpPr>
              <a:spLocks noChangeArrowheads="1"/>
            </p:cNvSpPr>
            <p:nvPr/>
          </p:nvSpPr>
          <p:spPr bwMode="auto">
            <a:xfrm>
              <a:off x="4272" y="2784"/>
              <a:ext cx="192" cy="288"/>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solidFill>
                  <a:schemeClr val="tx2"/>
                </a:solidFill>
                <a:latin typeface="Times New Roman" pitchFamily="18" charset="0"/>
                <a:cs typeface="Times New Roman" pitchFamily="18" charset="0"/>
              </a:endParaRPr>
            </a:p>
          </p:txBody>
        </p:sp>
        <p:sp>
          <p:nvSpPr>
            <p:cNvPr id="16424" name="Freeform 7"/>
            <p:cNvSpPr>
              <a:spLocks/>
            </p:cNvSpPr>
            <p:nvPr/>
          </p:nvSpPr>
          <p:spPr bwMode="auto">
            <a:xfrm>
              <a:off x="4368" y="2544"/>
              <a:ext cx="528" cy="240"/>
            </a:xfrm>
            <a:custGeom>
              <a:avLst/>
              <a:gdLst>
                <a:gd name="T0" fmla="*/ 0 w 528"/>
                <a:gd name="T1" fmla="*/ 240 h 240"/>
                <a:gd name="T2" fmla="*/ 0 w 528"/>
                <a:gd name="T3" fmla="*/ 0 h 240"/>
                <a:gd name="T4" fmla="*/ 528 w 528"/>
                <a:gd name="T5" fmla="*/ 0 h 240"/>
                <a:gd name="T6" fmla="*/ 0 60000 65536"/>
                <a:gd name="T7" fmla="*/ 0 60000 65536"/>
                <a:gd name="T8" fmla="*/ 0 60000 65536"/>
                <a:gd name="T9" fmla="*/ 0 w 528"/>
                <a:gd name="T10" fmla="*/ 0 h 240"/>
                <a:gd name="T11" fmla="*/ 528 w 528"/>
                <a:gd name="T12" fmla="*/ 240 h 240"/>
              </a:gdLst>
              <a:ahLst/>
              <a:cxnLst>
                <a:cxn ang="T6">
                  <a:pos x="T0" y="T1"/>
                </a:cxn>
                <a:cxn ang="T7">
                  <a:pos x="T2" y="T3"/>
                </a:cxn>
                <a:cxn ang="T8">
                  <a:pos x="T4" y="T5"/>
                </a:cxn>
              </a:cxnLst>
              <a:rect l="T9" t="T10" r="T11" b="T12"/>
              <a:pathLst>
                <a:path w="528" h="240">
                  <a:moveTo>
                    <a:pt x="0" y="240"/>
                  </a:moveTo>
                  <a:lnTo>
                    <a:pt x="0" y="0"/>
                  </a:lnTo>
                  <a:lnTo>
                    <a:pt x="528"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solidFill>
                  <a:schemeClr val="tx2"/>
                </a:solidFill>
                <a:latin typeface="Times New Roman" pitchFamily="18" charset="0"/>
                <a:cs typeface="Times New Roman" pitchFamily="18" charset="0"/>
              </a:endParaRPr>
            </a:p>
          </p:txBody>
        </p:sp>
        <p:sp>
          <p:nvSpPr>
            <p:cNvPr id="16425" name="Freeform 8"/>
            <p:cNvSpPr>
              <a:spLocks/>
            </p:cNvSpPr>
            <p:nvPr/>
          </p:nvSpPr>
          <p:spPr bwMode="auto">
            <a:xfrm flipV="1">
              <a:off x="4378" y="3072"/>
              <a:ext cx="528" cy="240"/>
            </a:xfrm>
            <a:custGeom>
              <a:avLst/>
              <a:gdLst>
                <a:gd name="T0" fmla="*/ 0 w 528"/>
                <a:gd name="T1" fmla="*/ 240 h 240"/>
                <a:gd name="T2" fmla="*/ 0 w 528"/>
                <a:gd name="T3" fmla="*/ 0 h 240"/>
                <a:gd name="T4" fmla="*/ 528 w 528"/>
                <a:gd name="T5" fmla="*/ 0 h 240"/>
                <a:gd name="T6" fmla="*/ 0 60000 65536"/>
                <a:gd name="T7" fmla="*/ 0 60000 65536"/>
                <a:gd name="T8" fmla="*/ 0 60000 65536"/>
                <a:gd name="T9" fmla="*/ 0 w 528"/>
                <a:gd name="T10" fmla="*/ 0 h 240"/>
                <a:gd name="T11" fmla="*/ 528 w 528"/>
                <a:gd name="T12" fmla="*/ 240 h 240"/>
              </a:gdLst>
              <a:ahLst/>
              <a:cxnLst>
                <a:cxn ang="T6">
                  <a:pos x="T0" y="T1"/>
                </a:cxn>
                <a:cxn ang="T7">
                  <a:pos x="T2" y="T3"/>
                </a:cxn>
                <a:cxn ang="T8">
                  <a:pos x="T4" y="T5"/>
                </a:cxn>
              </a:cxnLst>
              <a:rect l="T9" t="T10" r="T11" b="T12"/>
              <a:pathLst>
                <a:path w="528" h="240">
                  <a:moveTo>
                    <a:pt x="0" y="240"/>
                  </a:moveTo>
                  <a:lnTo>
                    <a:pt x="0" y="0"/>
                  </a:lnTo>
                  <a:lnTo>
                    <a:pt x="528"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solidFill>
                  <a:schemeClr val="tx2"/>
                </a:solidFill>
                <a:latin typeface="Times New Roman" pitchFamily="18" charset="0"/>
                <a:cs typeface="Times New Roman" pitchFamily="18" charset="0"/>
              </a:endParaRPr>
            </a:p>
          </p:txBody>
        </p:sp>
        <p:sp>
          <p:nvSpPr>
            <p:cNvPr id="16426" name="Text Box 9"/>
            <p:cNvSpPr txBox="1">
              <a:spLocks noChangeArrowheads="1"/>
            </p:cNvSpPr>
            <p:nvPr/>
          </p:nvSpPr>
          <p:spPr bwMode="auto">
            <a:xfrm>
              <a:off x="4464" y="2762"/>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Z</a:t>
              </a:r>
            </a:p>
          </p:txBody>
        </p:sp>
        <p:graphicFrame>
          <p:nvGraphicFramePr>
            <p:cNvPr id="16396" name="Object 12"/>
            <p:cNvGraphicFramePr>
              <a:graphicFrameLocks noChangeAspect="1"/>
            </p:cNvGraphicFramePr>
            <p:nvPr/>
          </p:nvGraphicFramePr>
          <p:xfrm>
            <a:off x="4944" y="2543"/>
            <a:ext cx="209" cy="741"/>
          </p:xfrm>
          <a:graphic>
            <a:graphicData uri="http://schemas.openxmlformats.org/presentationml/2006/ole">
              <mc:AlternateContent xmlns:mc="http://schemas.openxmlformats.org/markup-compatibility/2006">
                <mc:Choice xmlns:v="urn:schemas-microsoft-com:vml" Requires="v">
                  <p:oleObj spid="_x0000_s16933" name="Equation" r:id="rId5" imgW="203400" imgH="761400" progId="">
                    <p:embed/>
                  </p:oleObj>
                </mc:Choice>
                <mc:Fallback>
                  <p:oleObj name="Equation" r:id="rId5" imgW="203400" imgH="761400" progId="">
                    <p:embed/>
                    <p:pic>
                      <p:nvPicPr>
                        <p:cNvPr id="0" name="Picture 4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4" y="2543"/>
                          <a:ext cx="209" cy="7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97" name="Object 13"/>
            <p:cNvGraphicFramePr>
              <a:graphicFrameLocks noChangeAspect="1"/>
            </p:cNvGraphicFramePr>
            <p:nvPr/>
          </p:nvGraphicFramePr>
          <p:xfrm>
            <a:off x="5040" y="2304"/>
            <a:ext cx="160" cy="244"/>
          </p:xfrm>
          <a:graphic>
            <a:graphicData uri="http://schemas.openxmlformats.org/presentationml/2006/ole">
              <mc:AlternateContent xmlns:mc="http://schemas.openxmlformats.org/markup-compatibility/2006">
                <mc:Choice xmlns:v="urn:schemas-microsoft-com:vml" Requires="v">
                  <p:oleObj spid="_x0000_s16934" name="公式" r:id="rId7" imgW="152640" imgH="241200" progId="Equation.3">
                    <p:embed/>
                  </p:oleObj>
                </mc:Choice>
                <mc:Fallback>
                  <p:oleObj name="公式" r:id="rId7" imgW="152640" imgH="241200" progId="Equation.3">
                    <p:embed/>
                    <p:pic>
                      <p:nvPicPr>
                        <p:cNvPr id="0" name="Picture 4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0" y="2304"/>
                          <a:ext cx="160" cy="2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27" name="Line 13"/>
            <p:cNvSpPr>
              <a:spLocks noChangeShapeType="1"/>
            </p:cNvSpPr>
            <p:nvPr/>
          </p:nvSpPr>
          <p:spPr bwMode="auto">
            <a:xfrm flipH="1">
              <a:off x="4656" y="2448"/>
              <a:ext cx="288"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8622" name="AutoShape 14"/>
          <p:cNvSpPr>
            <a:spLocks noChangeArrowheads="1"/>
          </p:cNvSpPr>
          <p:nvPr/>
        </p:nvSpPr>
        <p:spPr bwMode="auto">
          <a:xfrm>
            <a:off x="3276600" y="3017168"/>
            <a:ext cx="3657600" cy="228600"/>
          </a:xfrm>
          <a:prstGeom prst="leftRightArrow">
            <a:avLst>
              <a:gd name="adj1" fmla="val 50000"/>
              <a:gd name="adj2" fmla="val 320000"/>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68623" name="Object 3"/>
          <p:cNvGraphicFramePr>
            <a:graphicFrameLocks noChangeAspect="1"/>
          </p:cNvGraphicFramePr>
          <p:nvPr>
            <p:extLst>
              <p:ext uri="{D42A27DB-BD31-4B8C-83A1-F6EECF244321}">
                <p14:modId xmlns:p14="http://schemas.microsoft.com/office/powerpoint/2010/main" val="2047031626"/>
              </p:ext>
            </p:extLst>
          </p:nvPr>
        </p:nvGraphicFramePr>
        <p:xfrm>
          <a:off x="914400" y="3841081"/>
          <a:ext cx="3032125" cy="822325"/>
        </p:xfrm>
        <a:graphic>
          <a:graphicData uri="http://schemas.openxmlformats.org/presentationml/2006/ole">
            <mc:AlternateContent xmlns:mc="http://schemas.openxmlformats.org/markup-compatibility/2006">
              <mc:Choice xmlns:v="urn:schemas-microsoft-com:vml" Requires="v">
                <p:oleObj spid="_x0000_s16935" name="Equation" r:id="rId9" imgW="1688760" imgH="457200" progId="">
                  <p:embed/>
                </p:oleObj>
              </mc:Choice>
              <mc:Fallback>
                <p:oleObj name="Equation" r:id="rId9" imgW="1688760" imgH="457200" progId="">
                  <p:embed/>
                  <p:pic>
                    <p:nvPicPr>
                      <p:cNvPr id="0" name="Picture 46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400" y="3841081"/>
                        <a:ext cx="3032125"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6"/>
          <p:cNvGrpSpPr>
            <a:grpSpLocks/>
          </p:cNvGrpSpPr>
          <p:nvPr/>
        </p:nvGrpSpPr>
        <p:grpSpPr bwMode="auto">
          <a:xfrm>
            <a:off x="304800" y="1615406"/>
            <a:ext cx="2743200" cy="2027237"/>
            <a:chOff x="96" y="845"/>
            <a:chExt cx="1728" cy="1277"/>
          </a:xfrm>
        </p:grpSpPr>
        <p:sp>
          <p:nvSpPr>
            <p:cNvPr id="16407" name="Freeform 17"/>
            <p:cNvSpPr>
              <a:spLocks/>
            </p:cNvSpPr>
            <p:nvPr/>
          </p:nvSpPr>
          <p:spPr bwMode="auto">
            <a:xfrm>
              <a:off x="462" y="1136"/>
              <a:ext cx="1026" cy="314"/>
            </a:xfrm>
            <a:custGeom>
              <a:avLst/>
              <a:gdLst>
                <a:gd name="T0" fmla="*/ 0 w 432"/>
                <a:gd name="T1" fmla="*/ 1375 h 192"/>
                <a:gd name="T2" fmla="*/ 0 w 432"/>
                <a:gd name="T3" fmla="*/ 0 h 192"/>
                <a:gd name="T4" fmla="*/ 13747 w 432"/>
                <a:gd name="T5" fmla="*/ 0 h 192"/>
                <a:gd name="T6" fmla="*/ 0 60000 65536"/>
                <a:gd name="T7" fmla="*/ 0 60000 65536"/>
                <a:gd name="T8" fmla="*/ 0 60000 65536"/>
                <a:gd name="T9" fmla="*/ 0 w 432"/>
                <a:gd name="T10" fmla="*/ 0 h 192"/>
                <a:gd name="T11" fmla="*/ 432 w 432"/>
                <a:gd name="T12" fmla="*/ 192 h 192"/>
              </a:gdLst>
              <a:ahLst/>
              <a:cxnLst>
                <a:cxn ang="T6">
                  <a:pos x="T0" y="T1"/>
                </a:cxn>
                <a:cxn ang="T7">
                  <a:pos x="T2" y="T3"/>
                </a:cxn>
                <a:cxn ang="T8">
                  <a:pos x="T4" y="T5"/>
                </a:cxn>
              </a:cxnLst>
              <a:rect l="T9" t="T10" r="T11" b="T12"/>
              <a:pathLst>
                <a:path w="432" h="192">
                  <a:moveTo>
                    <a:pt x="0" y="192"/>
                  </a:moveTo>
                  <a:lnTo>
                    <a:pt x="0" y="0"/>
                  </a:lnTo>
                  <a:lnTo>
                    <a:pt x="432"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solidFill>
                  <a:schemeClr val="tx2"/>
                </a:solidFill>
                <a:latin typeface="Times New Roman" pitchFamily="18" charset="0"/>
                <a:cs typeface="Times New Roman" pitchFamily="18" charset="0"/>
              </a:endParaRPr>
            </a:p>
          </p:txBody>
        </p:sp>
        <p:sp>
          <p:nvSpPr>
            <p:cNvPr id="16408" name="Freeform 18"/>
            <p:cNvSpPr>
              <a:spLocks/>
            </p:cNvSpPr>
            <p:nvPr/>
          </p:nvSpPr>
          <p:spPr bwMode="auto">
            <a:xfrm flipV="1">
              <a:off x="462" y="1728"/>
              <a:ext cx="1026" cy="384"/>
            </a:xfrm>
            <a:custGeom>
              <a:avLst/>
              <a:gdLst>
                <a:gd name="T0" fmla="*/ 0 w 432"/>
                <a:gd name="T1" fmla="*/ 3072 h 192"/>
                <a:gd name="T2" fmla="*/ 0 w 432"/>
                <a:gd name="T3" fmla="*/ 0 h 192"/>
                <a:gd name="T4" fmla="*/ 13747 w 432"/>
                <a:gd name="T5" fmla="*/ 0 h 192"/>
                <a:gd name="T6" fmla="*/ 0 60000 65536"/>
                <a:gd name="T7" fmla="*/ 0 60000 65536"/>
                <a:gd name="T8" fmla="*/ 0 60000 65536"/>
                <a:gd name="T9" fmla="*/ 0 w 432"/>
                <a:gd name="T10" fmla="*/ 0 h 192"/>
                <a:gd name="T11" fmla="*/ 432 w 432"/>
                <a:gd name="T12" fmla="*/ 192 h 192"/>
              </a:gdLst>
              <a:ahLst/>
              <a:cxnLst>
                <a:cxn ang="T6">
                  <a:pos x="T0" y="T1"/>
                </a:cxn>
                <a:cxn ang="T7">
                  <a:pos x="T2" y="T3"/>
                </a:cxn>
                <a:cxn ang="T8">
                  <a:pos x="T4" y="T5"/>
                </a:cxn>
              </a:cxnLst>
              <a:rect l="T9" t="T10" r="T11" b="T12"/>
              <a:pathLst>
                <a:path w="432" h="192">
                  <a:moveTo>
                    <a:pt x="0" y="192"/>
                  </a:moveTo>
                  <a:lnTo>
                    <a:pt x="0" y="0"/>
                  </a:lnTo>
                  <a:lnTo>
                    <a:pt x="432"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solidFill>
                  <a:schemeClr val="tx2"/>
                </a:solidFill>
                <a:latin typeface="Times New Roman" pitchFamily="18" charset="0"/>
                <a:cs typeface="Times New Roman" pitchFamily="18" charset="0"/>
              </a:endParaRPr>
            </a:p>
          </p:txBody>
        </p:sp>
        <p:grpSp>
          <p:nvGrpSpPr>
            <p:cNvPr id="16409" name="Group 19"/>
            <p:cNvGrpSpPr>
              <a:grpSpLocks/>
            </p:cNvGrpSpPr>
            <p:nvPr/>
          </p:nvGrpSpPr>
          <p:grpSpPr bwMode="auto">
            <a:xfrm>
              <a:off x="384" y="1440"/>
              <a:ext cx="445" cy="291"/>
              <a:chOff x="394" y="1288"/>
              <a:chExt cx="445" cy="291"/>
            </a:xfrm>
          </p:grpSpPr>
          <p:sp>
            <p:nvSpPr>
              <p:cNvPr id="16421" name="Rectangle 20"/>
              <p:cNvSpPr>
                <a:spLocks noChangeArrowheads="1"/>
              </p:cNvSpPr>
              <p:nvPr/>
            </p:nvSpPr>
            <p:spPr bwMode="auto">
              <a:xfrm>
                <a:off x="394" y="1318"/>
                <a:ext cx="144" cy="24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solidFill>
                    <a:schemeClr val="tx2"/>
                  </a:solidFill>
                  <a:latin typeface="Times New Roman" pitchFamily="18" charset="0"/>
                  <a:cs typeface="Times New Roman" pitchFamily="18" charset="0"/>
                </a:endParaRPr>
              </a:p>
            </p:txBody>
          </p:sp>
          <p:sp>
            <p:nvSpPr>
              <p:cNvPr id="16422" name="Text Box 21"/>
              <p:cNvSpPr txBox="1">
                <a:spLocks noChangeArrowheads="1"/>
              </p:cNvSpPr>
              <p:nvPr/>
            </p:nvSpPr>
            <p:spPr bwMode="auto">
              <a:xfrm>
                <a:off x="529" y="1288"/>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en-US" sz="2400" b="1" i="1">
                    <a:solidFill>
                      <a:schemeClr val="tx2"/>
                    </a:solidFill>
                    <a:latin typeface="Times New Roman" pitchFamily="18" charset="0"/>
                    <a:cs typeface="Times New Roman" pitchFamily="18" charset="0"/>
                  </a:rPr>
                  <a:t>Z</a:t>
                </a:r>
                <a:r>
                  <a:rPr kumimoji="1" lang="en-US" altLang="en-US" sz="2400" b="1" baseline="-25000">
                    <a:solidFill>
                      <a:schemeClr val="tx2"/>
                    </a:solidFill>
                    <a:latin typeface="Times New Roman" pitchFamily="18" charset="0"/>
                    <a:cs typeface="Times New Roman" pitchFamily="18" charset="0"/>
                  </a:rPr>
                  <a:t>1</a:t>
                </a:r>
                <a:endParaRPr kumimoji="1" lang="en-US" altLang="zh-CN" sz="2400" b="1">
                  <a:solidFill>
                    <a:schemeClr val="tx2"/>
                  </a:solidFill>
                  <a:latin typeface="Times New Roman" pitchFamily="18" charset="0"/>
                  <a:cs typeface="Times New Roman" pitchFamily="18" charset="0"/>
                </a:endParaRPr>
              </a:p>
            </p:txBody>
          </p:sp>
        </p:grpSp>
        <p:grpSp>
          <p:nvGrpSpPr>
            <p:cNvPr id="16410" name="Group 22"/>
            <p:cNvGrpSpPr>
              <a:grpSpLocks/>
            </p:cNvGrpSpPr>
            <p:nvPr/>
          </p:nvGrpSpPr>
          <p:grpSpPr bwMode="auto">
            <a:xfrm>
              <a:off x="1008" y="1438"/>
              <a:ext cx="473" cy="291"/>
              <a:chOff x="394" y="1700"/>
              <a:chExt cx="473" cy="291"/>
            </a:xfrm>
          </p:grpSpPr>
          <p:sp>
            <p:nvSpPr>
              <p:cNvPr id="16419" name="Rectangle 23"/>
              <p:cNvSpPr>
                <a:spLocks noChangeArrowheads="1"/>
              </p:cNvSpPr>
              <p:nvPr/>
            </p:nvSpPr>
            <p:spPr bwMode="auto">
              <a:xfrm>
                <a:off x="394" y="1750"/>
                <a:ext cx="144" cy="24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b="1">
                  <a:solidFill>
                    <a:schemeClr val="tx2"/>
                  </a:solidFill>
                  <a:latin typeface="Times New Roman" pitchFamily="18" charset="0"/>
                  <a:cs typeface="Times New Roman" pitchFamily="18" charset="0"/>
                </a:endParaRPr>
              </a:p>
            </p:txBody>
          </p:sp>
          <p:sp>
            <p:nvSpPr>
              <p:cNvPr id="16420" name="Text Box 24"/>
              <p:cNvSpPr txBox="1">
                <a:spLocks noChangeArrowheads="1"/>
              </p:cNvSpPr>
              <p:nvPr/>
            </p:nvSpPr>
            <p:spPr bwMode="auto">
              <a:xfrm>
                <a:off x="528" y="1700"/>
                <a:ext cx="3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en-US" sz="2400" b="1" i="1">
                    <a:solidFill>
                      <a:schemeClr val="tx2"/>
                    </a:solidFill>
                    <a:latin typeface="Times New Roman" pitchFamily="18" charset="0"/>
                    <a:cs typeface="Times New Roman" pitchFamily="18" charset="0"/>
                  </a:rPr>
                  <a:t>Z</a:t>
                </a:r>
                <a:r>
                  <a:rPr kumimoji="1" lang="en-US" altLang="en-US" sz="2400" b="1" baseline="-25000">
                    <a:solidFill>
                      <a:schemeClr val="tx2"/>
                    </a:solidFill>
                    <a:latin typeface="Times New Roman" pitchFamily="18" charset="0"/>
                    <a:cs typeface="Times New Roman" pitchFamily="18" charset="0"/>
                  </a:rPr>
                  <a:t>2</a:t>
                </a:r>
                <a:endParaRPr kumimoji="1" lang="en-US" altLang="zh-CN" sz="2400" b="1">
                  <a:solidFill>
                    <a:schemeClr val="tx2"/>
                  </a:solidFill>
                  <a:latin typeface="Times New Roman" pitchFamily="18" charset="0"/>
                  <a:cs typeface="Times New Roman" pitchFamily="18" charset="0"/>
                </a:endParaRPr>
              </a:p>
            </p:txBody>
          </p:sp>
        </p:grpSp>
        <p:sp>
          <p:nvSpPr>
            <p:cNvPr id="16411" name="Line 25"/>
            <p:cNvSpPr>
              <a:spLocks noChangeShapeType="1"/>
            </p:cNvSpPr>
            <p:nvPr/>
          </p:nvSpPr>
          <p:spPr bwMode="auto">
            <a:xfrm>
              <a:off x="912" y="1440"/>
              <a:ext cx="0" cy="336"/>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2" name="Line 26"/>
            <p:cNvSpPr>
              <a:spLocks noChangeShapeType="1"/>
            </p:cNvSpPr>
            <p:nvPr/>
          </p:nvSpPr>
          <p:spPr bwMode="auto">
            <a:xfrm>
              <a:off x="288" y="1392"/>
              <a:ext cx="0" cy="336"/>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392" name="Object 8"/>
            <p:cNvGraphicFramePr>
              <a:graphicFrameLocks noChangeAspect="1"/>
            </p:cNvGraphicFramePr>
            <p:nvPr/>
          </p:nvGraphicFramePr>
          <p:xfrm>
            <a:off x="96" y="1200"/>
            <a:ext cx="192" cy="293"/>
          </p:xfrm>
          <a:graphic>
            <a:graphicData uri="http://schemas.openxmlformats.org/presentationml/2006/ole">
              <mc:AlternateContent xmlns:mc="http://schemas.openxmlformats.org/markup-compatibility/2006">
                <mc:Choice xmlns:v="urn:schemas-microsoft-com:vml" Requires="v">
                  <p:oleObj spid="_x0000_s16936" name="公式" r:id="rId11" imgW="190800" imgH="291960" progId="Equation.3">
                    <p:embed/>
                  </p:oleObj>
                </mc:Choice>
                <mc:Fallback>
                  <p:oleObj name="公式" r:id="rId11" imgW="190800" imgH="291960" progId="Equation.3">
                    <p:embed/>
                    <p:pic>
                      <p:nvPicPr>
                        <p:cNvPr id="0" name="Picture 46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 y="1200"/>
                          <a:ext cx="192" cy="2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93" name="Object 9"/>
            <p:cNvGraphicFramePr>
              <a:graphicFrameLocks noChangeAspect="1"/>
            </p:cNvGraphicFramePr>
            <p:nvPr/>
          </p:nvGraphicFramePr>
          <p:xfrm>
            <a:off x="700" y="1248"/>
            <a:ext cx="210" cy="293"/>
          </p:xfrm>
          <a:graphic>
            <a:graphicData uri="http://schemas.openxmlformats.org/presentationml/2006/ole">
              <mc:AlternateContent xmlns:mc="http://schemas.openxmlformats.org/markup-compatibility/2006">
                <mc:Choice xmlns:v="urn:schemas-microsoft-com:vml" Requires="v">
                  <p:oleObj spid="_x0000_s16937" name="公式" r:id="rId13" imgW="203400" imgH="291960" progId="Equation.3">
                    <p:embed/>
                  </p:oleObj>
                </mc:Choice>
                <mc:Fallback>
                  <p:oleObj name="公式" r:id="rId13" imgW="203400" imgH="291960" progId="Equation.3">
                    <p:embed/>
                    <p:pic>
                      <p:nvPicPr>
                        <p:cNvPr id="0" name="Picture 46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0" y="1248"/>
                          <a:ext cx="210" cy="2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94" name="Object 10"/>
            <p:cNvGraphicFramePr>
              <a:graphicFrameLocks noChangeAspect="1"/>
            </p:cNvGraphicFramePr>
            <p:nvPr/>
          </p:nvGraphicFramePr>
          <p:xfrm>
            <a:off x="1524" y="1197"/>
            <a:ext cx="208" cy="742"/>
          </p:xfrm>
          <a:graphic>
            <a:graphicData uri="http://schemas.openxmlformats.org/presentationml/2006/ole">
              <mc:AlternateContent xmlns:mc="http://schemas.openxmlformats.org/markup-compatibility/2006">
                <mc:Choice xmlns:v="urn:schemas-microsoft-com:vml" Requires="v">
                  <p:oleObj spid="_x0000_s16938" name="Equation" r:id="rId15" imgW="203400" imgH="761400" progId="">
                    <p:embed/>
                  </p:oleObj>
                </mc:Choice>
                <mc:Fallback>
                  <p:oleObj name="Equation" r:id="rId15" imgW="203400" imgH="761400" progId="">
                    <p:embed/>
                    <p:pic>
                      <p:nvPicPr>
                        <p:cNvPr id="0" name="Picture 47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4" y="1197"/>
                          <a:ext cx="208" cy="7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413" name="Group 31"/>
            <p:cNvGrpSpPr>
              <a:grpSpLocks/>
            </p:cNvGrpSpPr>
            <p:nvPr/>
          </p:nvGrpSpPr>
          <p:grpSpPr bwMode="auto">
            <a:xfrm>
              <a:off x="1257" y="845"/>
              <a:ext cx="567" cy="244"/>
              <a:chOff x="634" y="845"/>
              <a:chExt cx="567" cy="244"/>
            </a:xfrm>
          </p:grpSpPr>
          <p:sp>
            <p:nvSpPr>
              <p:cNvPr id="16418" name="Line 32"/>
              <p:cNvSpPr>
                <a:spLocks noChangeShapeType="1"/>
              </p:cNvSpPr>
              <p:nvPr/>
            </p:nvSpPr>
            <p:spPr bwMode="auto">
              <a:xfrm flipH="1">
                <a:off x="634" y="982"/>
                <a:ext cx="336"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6395" name="Object 11"/>
              <p:cNvGraphicFramePr>
                <a:graphicFrameLocks noChangeAspect="1"/>
              </p:cNvGraphicFramePr>
              <p:nvPr/>
            </p:nvGraphicFramePr>
            <p:xfrm>
              <a:off x="1042" y="845"/>
              <a:ext cx="159" cy="244"/>
            </p:xfrm>
            <a:graphic>
              <a:graphicData uri="http://schemas.openxmlformats.org/presentationml/2006/ole">
                <mc:AlternateContent xmlns:mc="http://schemas.openxmlformats.org/markup-compatibility/2006">
                  <mc:Choice xmlns:v="urn:schemas-microsoft-com:vml" Requires="v">
                    <p:oleObj spid="_x0000_s16939" name="公式" r:id="rId17" imgW="152640" imgH="241200" progId="Equation.3">
                      <p:embed/>
                    </p:oleObj>
                  </mc:Choice>
                  <mc:Fallback>
                    <p:oleObj name="公式" r:id="rId17" imgW="152640" imgH="241200" progId="Equation.3">
                      <p:embed/>
                      <p:pic>
                        <p:nvPicPr>
                          <p:cNvPr id="0" name="Picture 47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2" y="845"/>
                            <a:ext cx="159" cy="2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414" name="Line 34"/>
            <p:cNvSpPr>
              <a:spLocks noChangeShapeType="1"/>
            </p:cNvSpPr>
            <p:nvPr/>
          </p:nvSpPr>
          <p:spPr bwMode="auto">
            <a:xfrm flipV="1">
              <a:off x="1074" y="1152"/>
              <a:ext cx="0" cy="33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5" name="Line 35"/>
            <p:cNvSpPr>
              <a:spLocks noChangeShapeType="1"/>
            </p:cNvSpPr>
            <p:nvPr/>
          </p:nvSpPr>
          <p:spPr bwMode="auto">
            <a:xfrm>
              <a:off x="1074" y="17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6" name="Oval 36"/>
            <p:cNvSpPr>
              <a:spLocks noChangeArrowheads="1"/>
            </p:cNvSpPr>
            <p:nvPr/>
          </p:nvSpPr>
          <p:spPr bwMode="auto">
            <a:xfrm>
              <a:off x="1048" y="1114"/>
              <a:ext cx="48" cy="48"/>
            </a:xfrm>
            <a:prstGeom prst="ellipse">
              <a:avLst/>
            </a:prstGeom>
            <a:solidFill>
              <a:schemeClr val="tx1"/>
            </a:solidFill>
            <a:ln w="12700" cap="sq">
              <a:solidFill>
                <a:schemeClr val="tx1"/>
              </a:solidFill>
              <a:round/>
              <a:headEnd type="none" w="sm" len="sm"/>
              <a:tailEnd type="none" w="sm" len="sm"/>
            </a:ln>
          </p:spPr>
          <p:txBody>
            <a:bodyPr wrap="none" anchor="ctr"/>
            <a:lstStyle/>
            <a:p>
              <a:endParaRPr lang="zh-CN" altLang="en-US" sz="2400" b="1">
                <a:solidFill>
                  <a:schemeClr val="tx2"/>
                </a:solidFill>
                <a:latin typeface="Times New Roman" pitchFamily="18" charset="0"/>
                <a:cs typeface="Times New Roman" pitchFamily="18" charset="0"/>
              </a:endParaRPr>
            </a:p>
          </p:txBody>
        </p:sp>
        <p:sp>
          <p:nvSpPr>
            <p:cNvPr id="16417" name="Oval 37"/>
            <p:cNvSpPr>
              <a:spLocks noChangeArrowheads="1"/>
            </p:cNvSpPr>
            <p:nvPr/>
          </p:nvSpPr>
          <p:spPr bwMode="auto">
            <a:xfrm>
              <a:off x="1054" y="2074"/>
              <a:ext cx="48" cy="48"/>
            </a:xfrm>
            <a:prstGeom prst="ellipse">
              <a:avLst/>
            </a:prstGeom>
            <a:solidFill>
              <a:schemeClr val="tx1"/>
            </a:solidFill>
            <a:ln w="12700" cap="sq">
              <a:solidFill>
                <a:schemeClr val="tx1"/>
              </a:solidFill>
              <a:round/>
              <a:headEnd type="none" w="sm" len="sm"/>
              <a:tailEnd type="none" w="sm" len="sm"/>
            </a:ln>
          </p:spPr>
          <p:txBody>
            <a:bodyPr wrap="none" anchor="ctr"/>
            <a:lstStyle/>
            <a:p>
              <a:endParaRPr lang="zh-CN" altLang="en-US" sz="2400" b="1">
                <a:solidFill>
                  <a:schemeClr val="tx2"/>
                </a:solidFill>
                <a:latin typeface="Times New Roman" pitchFamily="18" charset="0"/>
                <a:cs typeface="Times New Roman" pitchFamily="18" charset="0"/>
              </a:endParaRPr>
            </a:p>
          </p:txBody>
        </p:sp>
      </p:grpSp>
      <p:graphicFrame>
        <p:nvGraphicFramePr>
          <p:cNvPr id="68646" name="Object 4"/>
          <p:cNvGraphicFramePr>
            <a:graphicFrameLocks noChangeAspect="1"/>
          </p:cNvGraphicFramePr>
          <p:nvPr>
            <p:extLst>
              <p:ext uri="{D42A27DB-BD31-4B8C-83A1-F6EECF244321}">
                <p14:modId xmlns:p14="http://schemas.microsoft.com/office/powerpoint/2010/main" val="2621631036"/>
              </p:ext>
            </p:extLst>
          </p:nvPr>
        </p:nvGraphicFramePr>
        <p:xfrm>
          <a:off x="914400" y="4769768"/>
          <a:ext cx="3124200" cy="823913"/>
        </p:xfrm>
        <a:graphic>
          <a:graphicData uri="http://schemas.openxmlformats.org/presentationml/2006/ole">
            <mc:AlternateContent xmlns:mc="http://schemas.openxmlformats.org/markup-compatibility/2006">
              <mc:Choice xmlns:v="urn:schemas-microsoft-com:vml" Requires="v">
                <p:oleObj spid="_x0000_s16940" name="Equation" r:id="rId19" imgW="1739880" imgH="457200" progId="">
                  <p:embed/>
                </p:oleObj>
              </mc:Choice>
              <mc:Fallback>
                <p:oleObj name="Equation" r:id="rId19" imgW="1739880" imgH="457200" progId="">
                  <p:embed/>
                  <p:pic>
                    <p:nvPicPr>
                      <p:cNvPr id="0" name="Picture 47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14400" y="4769768"/>
                        <a:ext cx="3124200"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47" name="Text Box 39"/>
          <p:cNvSpPr txBox="1">
            <a:spLocks noChangeArrowheads="1"/>
          </p:cNvSpPr>
          <p:nvPr/>
        </p:nvSpPr>
        <p:spPr bwMode="auto">
          <a:xfrm>
            <a:off x="4222750" y="3955381"/>
            <a:ext cx="2338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用导纳来表示：</a:t>
            </a:r>
          </a:p>
        </p:txBody>
      </p:sp>
      <p:sp>
        <p:nvSpPr>
          <p:cNvPr id="68648" name="Text Box 40"/>
          <p:cNvSpPr txBox="1">
            <a:spLocks noChangeArrowheads="1"/>
          </p:cNvSpPr>
          <p:nvPr/>
        </p:nvSpPr>
        <p:spPr bwMode="auto">
          <a:xfrm>
            <a:off x="6553200" y="3958556"/>
            <a:ext cx="13668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Y </a:t>
            </a:r>
            <a:r>
              <a:rPr kumimoji="1" lang="en-US" altLang="zh-CN" sz="2400" b="1">
                <a:solidFill>
                  <a:schemeClr val="tx2"/>
                </a:solidFill>
                <a:latin typeface="Times New Roman" pitchFamily="18" charset="0"/>
                <a:cs typeface="Times New Roman" pitchFamily="18" charset="0"/>
              </a:rPr>
              <a:t>=</a:t>
            </a:r>
            <a:r>
              <a:rPr kumimoji="1" lang="en-US" altLang="zh-CN" sz="2400" b="1" i="1">
                <a:solidFill>
                  <a:schemeClr val="tx2"/>
                </a:solidFill>
                <a:latin typeface="Times New Roman" pitchFamily="18" charset="0"/>
                <a:cs typeface="Times New Roman" pitchFamily="18" charset="0"/>
              </a:rPr>
              <a:t>Y</a:t>
            </a:r>
            <a:r>
              <a:rPr kumimoji="1" lang="en-US" altLang="zh-CN" sz="2400" b="1" baseline="-25000">
                <a:solidFill>
                  <a:schemeClr val="tx2"/>
                </a:solidFill>
                <a:latin typeface="Times New Roman" pitchFamily="18" charset="0"/>
                <a:cs typeface="Times New Roman" pitchFamily="18" charset="0"/>
              </a:rPr>
              <a:t>1</a:t>
            </a:r>
            <a:r>
              <a:rPr kumimoji="1" lang="en-US" altLang="zh-CN" sz="2400" b="1" i="1">
                <a:solidFill>
                  <a:schemeClr val="tx2"/>
                </a:solidFill>
                <a:latin typeface="Times New Roman" pitchFamily="18" charset="0"/>
                <a:cs typeface="Times New Roman" pitchFamily="18" charset="0"/>
              </a:rPr>
              <a:t>+Y</a:t>
            </a:r>
            <a:r>
              <a:rPr kumimoji="1" lang="en-US" altLang="zh-CN" sz="2400" b="1" baseline="-25000">
                <a:solidFill>
                  <a:schemeClr val="tx2"/>
                </a:solidFill>
                <a:latin typeface="Times New Roman" pitchFamily="18" charset="0"/>
                <a:cs typeface="Times New Roman" pitchFamily="18" charset="0"/>
              </a:rPr>
              <a:t>2</a:t>
            </a:r>
            <a:endParaRPr kumimoji="1" lang="en-US" altLang="zh-CN" sz="2400" b="1">
              <a:solidFill>
                <a:schemeClr val="tx2"/>
              </a:solidFill>
              <a:latin typeface="Times New Roman" pitchFamily="18" charset="0"/>
              <a:cs typeface="Times New Roman" pitchFamily="18" charset="0"/>
            </a:endParaRPr>
          </a:p>
        </p:txBody>
      </p:sp>
      <p:graphicFrame>
        <p:nvGraphicFramePr>
          <p:cNvPr id="68649" name="Object 5"/>
          <p:cNvGraphicFramePr>
            <a:graphicFrameLocks noChangeAspect="1"/>
          </p:cNvGraphicFramePr>
          <p:nvPr>
            <p:extLst>
              <p:ext uri="{D42A27DB-BD31-4B8C-83A1-F6EECF244321}">
                <p14:modId xmlns:p14="http://schemas.microsoft.com/office/powerpoint/2010/main" val="3119124847"/>
              </p:ext>
            </p:extLst>
          </p:nvPr>
        </p:nvGraphicFramePr>
        <p:xfrm>
          <a:off x="7124700" y="3180681"/>
          <a:ext cx="1374775" cy="776287"/>
        </p:xfrm>
        <a:graphic>
          <a:graphicData uri="http://schemas.openxmlformats.org/presentationml/2006/ole">
            <mc:AlternateContent xmlns:mc="http://schemas.openxmlformats.org/markup-compatibility/2006">
              <mc:Choice xmlns:v="urn:schemas-microsoft-com:vml" Requires="v">
                <p:oleObj spid="_x0000_s16941" name="Equation" r:id="rId21" imgW="761760" imgH="431640" progId="">
                  <p:embed/>
                </p:oleObj>
              </mc:Choice>
              <mc:Fallback>
                <p:oleObj name="Equation" r:id="rId21" imgW="761760" imgH="431640" progId="">
                  <p:embed/>
                  <p:pic>
                    <p:nvPicPr>
                      <p:cNvPr id="0" name="Picture 47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24700" y="3180681"/>
                        <a:ext cx="1374775" cy="776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50" name="Object 6"/>
          <p:cNvGraphicFramePr>
            <a:graphicFrameLocks noChangeAspect="1"/>
          </p:cNvGraphicFramePr>
          <p:nvPr>
            <p:extLst>
              <p:ext uri="{D42A27DB-BD31-4B8C-83A1-F6EECF244321}">
                <p14:modId xmlns:p14="http://schemas.microsoft.com/office/powerpoint/2010/main" val="1951198673"/>
              </p:ext>
            </p:extLst>
          </p:nvPr>
        </p:nvGraphicFramePr>
        <p:xfrm>
          <a:off x="4926013" y="4506913"/>
          <a:ext cx="3138487" cy="779462"/>
        </p:xfrm>
        <a:graphic>
          <a:graphicData uri="http://schemas.openxmlformats.org/presentationml/2006/ole">
            <mc:AlternateContent xmlns:mc="http://schemas.openxmlformats.org/markup-compatibility/2006">
              <mc:Choice xmlns:v="urn:schemas-microsoft-com:vml" Requires="v">
                <p:oleObj spid="_x0000_s16942" name="Equation" r:id="rId23" imgW="1739880" imgH="431640" progId="">
                  <p:embed/>
                </p:oleObj>
              </mc:Choice>
              <mc:Fallback>
                <p:oleObj name="Equation" r:id="rId23" imgW="1739880" imgH="431640" progId="">
                  <p:embed/>
                  <p:pic>
                    <p:nvPicPr>
                      <p:cNvPr id="0" name="Picture 47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26013" y="4506913"/>
                        <a:ext cx="3138487" cy="779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51" name="Object 7"/>
          <p:cNvGraphicFramePr>
            <a:graphicFrameLocks noChangeAspect="1"/>
          </p:cNvGraphicFramePr>
          <p:nvPr>
            <p:extLst>
              <p:ext uri="{D42A27DB-BD31-4B8C-83A1-F6EECF244321}">
                <p14:modId xmlns:p14="http://schemas.microsoft.com/office/powerpoint/2010/main" val="614963609"/>
              </p:ext>
            </p:extLst>
          </p:nvPr>
        </p:nvGraphicFramePr>
        <p:xfrm>
          <a:off x="4986338" y="5183188"/>
          <a:ext cx="3232150" cy="777875"/>
        </p:xfrm>
        <a:graphic>
          <a:graphicData uri="http://schemas.openxmlformats.org/presentationml/2006/ole">
            <mc:AlternateContent xmlns:mc="http://schemas.openxmlformats.org/markup-compatibility/2006">
              <mc:Choice xmlns:v="urn:schemas-microsoft-com:vml" Requires="v">
                <p:oleObj spid="_x0000_s16943" name="Equation" r:id="rId25" imgW="1790640" imgH="431640" progId="">
                  <p:embed/>
                </p:oleObj>
              </mc:Choice>
              <mc:Fallback>
                <p:oleObj name="Equation" r:id="rId25" imgW="1790640" imgH="431640" progId="">
                  <p:embed/>
                  <p:pic>
                    <p:nvPicPr>
                      <p:cNvPr id="0" name="Picture 47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86338" y="5183188"/>
                        <a:ext cx="3232150"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52" name="Text Box 44"/>
          <p:cNvSpPr txBox="1">
            <a:spLocks noChangeArrowheads="1"/>
          </p:cNvSpPr>
          <p:nvPr/>
        </p:nvSpPr>
        <p:spPr bwMode="auto">
          <a:xfrm>
            <a:off x="549275" y="5807993"/>
            <a:ext cx="5564188" cy="461963"/>
          </a:xfrm>
          <a:prstGeom prst="rect">
            <a:avLst/>
          </a:prstGeom>
          <a:noFill/>
          <a:ln w="38100" cap="sq">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串联时用阻抗方便，并联时用导纳方便</a:t>
            </a:r>
          </a:p>
        </p:txBody>
      </p:sp>
      <p:sp>
        <p:nvSpPr>
          <p:cNvPr id="68653" name="Text Box 45"/>
          <p:cNvSpPr txBox="1">
            <a:spLocks noChangeArrowheads="1"/>
          </p:cNvSpPr>
          <p:nvPr/>
        </p:nvSpPr>
        <p:spPr bwMode="auto">
          <a:xfrm>
            <a:off x="323850" y="3788693"/>
            <a:ext cx="554038"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分流</a:t>
            </a:r>
          </a:p>
        </p:txBody>
      </p:sp>
      <p:sp>
        <p:nvSpPr>
          <p:cNvPr id="7" name="灯片编号占位符 6"/>
          <p:cNvSpPr>
            <a:spLocks noGrp="1"/>
          </p:cNvSpPr>
          <p:nvPr>
            <p:ph type="sldNum" sz="quarter" idx="10"/>
          </p:nvPr>
        </p:nvSpPr>
        <p:spPr/>
        <p:txBody>
          <a:bodyPr/>
          <a:lstStyle/>
          <a:p>
            <a:pPr>
              <a:defRPr/>
            </a:pPr>
            <a:fld id="{E4DCDFD6-397A-4776-9F04-AECACB83C822}" type="slidenum">
              <a:rPr lang="zh-CN" altLang="en-US" smtClean="0"/>
              <a:pPr>
                <a:defRPr/>
              </a:pPr>
              <a:t>25</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8612"/>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nodeType="afterEffect">
                                  <p:stCondLst>
                                    <p:cond delay="0"/>
                                  </p:stCondLst>
                                  <p:childTnLst>
                                    <p:set>
                                      <p:cBhvr>
                                        <p:cTn id="13" dur="1" fill="hold">
                                          <p:stCondLst>
                                            <p:cond delay="499"/>
                                          </p:stCondLst>
                                        </p:cTn>
                                        <p:tgtEl>
                                          <p:spTgt spid="2"/>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nodeType="afterEffect">
                                  <p:stCondLst>
                                    <p:cond delay="0"/>
                                  </p:stCondLst>
                                  <p:childTnLst>
                                    <p:set>
                                      <p:cBhvr>
                                        <p:cTn id="16" dur="1" fill="hold">
                                          <p:stCondLst>
                                            <p:cond delay="499"/>
                                          </p:stCondLst>
                                        </p:cTn>
                                        <p:tgtEl>
                                          <p:spTgt spid="68649"/>
                                        </p:tgtEl>
                                        <p:attrNameLst>
                                          <p:attrName>style.visibility</p:attrName>
                                        </p:attrNameLst>
                                      </p:cBhvr>
                                      <p:to>
                                        <p:strVal val="visible"/>
                                      </p:to>
                                    </p:set>
                                  </p:childTnLst>
                                </p:cTn>
                              </p:par>
                            </p:childTnLst>
                          </p:cTn>
                        </p:par>
                        <p:par>
                          <p:cTn id="17" fill="hold" nodeType="afterGroup">
                            <p:stCondLst>
                              <p:cond delay="1500"/>
                            </p:stCondLst>
                            <p:childTnLst>
                              <p:par>
                                <p:cTn id="18" presetID="1" presetClass="entr" presetSubtype="0" fill="hold" grpId="0" nodeType="afterEffect">
                                  <p:stCondLst>
                                    <p:cond delay="0"/>
                                  </p:stCondLst>
                                  <p:childTnLst>
                                    <p:set>
                                      <p:cBhvr>
                                        <p:cTn id="19" dur="1" fill="hold">
                                          <p:stCondLst>
                                            <p:cond delay="499"/>
                                          </p:stCondLst>
                                        </p:cTn>
                                        <p:tgtEl>
                                          <p:spTgt spid="6862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68653"/>
                                        </p:tgtEl>
                                        <p:attrNameLst>
                                          <p:attrName>style.visibility</p:attrName>
                                        </p:attrNameLst>
                                      </p:cBhvr>
                                      <p:to>
                                        <p:strVal val="visible"/>
                                      </p:to>
                                    </p:set>
                                  </p:childTnLst>
                                </p:cTn>
                              </p:par>
                            </p:childTnLst>
                          </p:cTn>
                        </p:par>
                        <p:par>
                          <p:cTn id="24" fill="hold" nodeType="afterGroup">
                            <p:stCondLst>
                              <p:cond delay="500"/>
                            </p:stCondLst>
                            <p:childTnLst>
                              <p:par>
                                <p:cTn id="25" presetID="22" presetClass="entr" presetSubtype="8" fill="hold" nodeType="afterEffect">
                                  <p:stCondLst>
                                    <p:cond delay="0"/>
                                  </p:stCondLst>
                                  <p:childTnLst>
                                    <p:set>
                                      <p:cBhvr>
                                        <p:cTn id="26" dur="1" fill="hold">
                                          <p:stCondLst>
                                            <p:cond delay="0"/>
                                          </p:stCondLst>
                                        </p:cTn>
                                        <p:tgtEl>
                                          <p:spTgt spid="68623"/>
                                        </p:tgtEl>
                                        <p:attrNameLst>
                                          <p:attrName>style.visibility</p:attrName>
                                        </p:attrNameLst>
                                      </p:cBhvr>
                                      <p:to>
                                        <p:strVal val="visible"/>
                                      </p:to>
                                    </p:set>
                                    <p:animEffect transition="in" filter="wipe(left)">
                                      <p:cBhvr>
                                        <p:cTn id="27" dur="500"/>
                                        <p:tgtEl>
                                          <p:spTgt spid="68623"/>
                                        </p:tgtEl>
                                      </p:cBhvr>
                                    </p:animEffect>
                                  </p:childTnLst>
                                </p:cTn>
                              </p:par>
                            </p:childTnLst>
                          </p:cTn>
                        </p:par>
                        <p:par>
                          <p:cTn id="28" fill="hold" nodeType="afterGroup">
                            <p:stCondLst>
                              <p:cond delay="1000"/>
                            </p:stCondLst>
                            <p:childTnLst>
                              <p:par>
                                <p:cTn id="29" presetID="22" presetClass="entr" presetSubtype="8" fill="hold" nodeType="afterEffect">
                                  <p:stCondLst>
                                    <p:cond delay="0"/>
                                  </p:stCondLst>
                                  <p:childTnLst>
                                    <p:set>
                                      <p:cBhvr>
                                        <p:cTn id="30" dur="1" fill="hold">
                                          <p:stCondLst>
                                            <p:cond delay="0"/>
                                          </p:stCondLst>
                                        </p:cTn>
                                        <p:tgtEl>
                                          <p:spTgt spid="68646"/>
                                        </p:tgtEl>
                                        <p:attrNameLst>
                                          <p:attrName>style.visibility</p:attrName>
                                        </p:attrNameLst>
                                      </p:cBhvr>
                                      <p:to>
                                        <p:strVal val="visible"/>
                                      </p:to>
                                    </p:set>
                                    <p:animEffect transition="in" filter="wipe(left)">
                                      <p:cBhvr>
                                        <p:cTn id="31" dur="500"/>
                                        <p:tgtEl>
                                          <p:spTgt spid="6864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68647"/>
                                        </p:tgtEl>
                                        <p:attrNameLst>
                                          <p:attrName>style.visibility</p:attrName>
                                        </p:attrNameLst>
                                      </p:cBhvr>
                                      <p:to>
                                        <p:strVal val="visible"/>
                                      </p:to>
                                    </p:set>
                                  </p:childTnLst>
                                </p:cTn>
                              </p:par>
                            </p:childTnLst>
                          </p:cTn>
                        </p:par>
                        <p:par>
                          <p:cTn id="36" fill="hold" nodeType="afterGroup">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68648"/>
                                        </p:tgtEl>
                                        <p:attrNameLst>
                                          <p:attrName>style.visibility</p:attrName>
                                        </p:attrNameLst>
                                      </p:cBhvr>
                                      <p:to>
                                        <p:strVal val="visible"/>
                                      </p:to>
                                    </p:set>
                                    <p:animEffect transition="in" filter="wipe(left)">
                                      <p:cBhvr>
                                        <p:cTn id="39" dur="500"/>
                                        <p:tgtEl>
                                          <p:spTgt spid="68648"/>
                                        </p:tgtEl>
                                      </p:cBhvr>
                                    </p:animEffect>
                                  </p:childTnLst>
                                </p:cTn>
                              </p:par>
                            </p:childTnLst>
                          </p:cTn>
                        </p:par>
                        <p:par>
                          <p:cTn id="40" fill="hold" nodeType="afterGroup">
                            <p:stCondLst>
                              <p:cond delay="1000"/>
                            </p:stCondLst>
                            <p:childTnLst>
                              <p:par>
                                <p:cTn id="41" presetID="22" presetClass="entr" presetSubtype="8" fill="hold" nodeType="afterEffect">
                                  <p:stCondLst>
                                    <p:cond delay="0"/>
                                  </p:stCondLst>
                                  <p:childTnLst>
                                    <p:set>
                                      <p:cBhvr>
                                        <p:cTn id="42" dur="1" fill="hold">
                                          <p:stCondLst>
                                            <p:cond delay="0"/>
                                          </p:stCondLst>
                                        </p:cTn>
                                        <p:tgtEl>
                                          <p:spTgt spid="68650"/>
                                        </p:tgtEl>
                                        <p:attrNameLst>
                                          <p:attrName>style.visibility</p:attrName>
                                        </p:attrNameLst>
                                      </p:cBhvr>
                                      <p:to>
                                        <p:strVal val="visible"/>
                                      </p:to>
                                    </p:set>
                                    <p:animEffect transition="in" filter="wipe(left)">
                                      <p:cBhvr>
                                        <p:cTn id="43" dur="500"/>
                                        <p:tgtEl>
                                          <p:spTgt spid="68650"/>
                                        </p:tgtEl>
                                      </p:cBhvr>
                                    </p:animEffect>
                                  </p:childTnLst>
                                </p:cTn>
                              </p:par>
                            </p:childTnLst>
                          </p:cTn>
                        </p:par>
                        <p:par>
                          <p:cTn id="44" fill="hold" nodeType="afterGroup">
                            <p:stCondLst>
                              <p:cond delay="1500"/>
                            </p:stCondLst>
                            <p:childTnLst>
                              <p:par>
                                <p:cTn id="45" presetID="22" presetClass="entr" presetSubtype="8" fill="hold" nodeType="afterEffect">
                                  <p:stCondLst>
                                    <p:cond delay="0"/>
                                  </p:stCondLst>
                                  <p:childTnLst>
                                    <p:set>
                                      <p:cBhvr>
                                        <p:cTn id="46" dur="1" fill="hold">
                                          <p:stCondLst>
                                            <p:cond delay="0"/>
                                          </p:stCondLst>
                                        </p:cTn>
                                        <p:tgtEl>
                                          <p:spTgt spid="68651"/>
                                        </p:tgtEl>
                                        <p:attrNameLst>
                                          <p:attrName>style.visibility</p:attrName>
                                        </p:attrNameLst>
                                      </p:cBhvr>
                                      <p:to>
                                        <p:strVal val="visible"/>
                                      </p:to>
                                    </p:set>
                                    <p:animEffect transition="in" filter="wipe(left)">
                                      <p:cBhvr>
                                        <p:cTn id="47" dur="500"/>
                                        <p:tgtEl>
                                          <p:spTgt spid="6865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68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22" grpId="0" animBg="1"/>
      <p:bldP spid="68647" grpId="0" autoUpdateAnimBg="0"/>
      <p:bldP spid="68648" grpId="0" autoUpdateAnimBg="0"/>
      <p:bldP spid="68652" grpId="0" animBg="1" autoUpdateAnimBg="0"/>
      <p:bldP spid="68653"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0" name="Rectangle 2"/>
          <p:cNvSpPr>
            <a:spLocks noGrp="1" noChangeArrowheads="1"/>
          </p:cNvSpPr>
          <p:nvPr>
            <p:ph type="title"/>
          </p:nvPr>
        </p:nvSpPr>
        <p:spPr/>
        <p:txBody>
          <a:bodyPr/>
          <a:lstStyle/>
          <a:p>
            <a:r>
              <a:rPr lang="en-US" altLang="zh-CN" smtClean="0">
                <a:ea typeface="宋体" charset="-122"/>
              </a:rPr>
              <a:t>3.3.5</a:t>
            </a:r>
            <a:r>
              <a:rPr lang="zh-CN" altLang="en-US" smtClean="0">
                <a:ea typeface="宋体" charset="-122"/>
              </a:rPr>
              <a:t>阻抗的串联和并联</a:t>
            </a:r>
            <a:r>
              <a:rPr lang="zh-CN" altLang="en-US" smtClean="0">
                <a:ea typeface="楷体_GB2312" pitchFamily="49" charset="-122"/>
              </a:rPr>
              <a:t>（续</a:t>
            </a:r>
            <a:r>
              <a:rPr lang="en-US" altLang="zh-CN" smtClean="0">
                <a:ea typeface="楷体_GB2312" pitchFamily="49" charset="-122"/>
              </a:rPr>
              <a:t>2</a:t>
            </a:r>
            <a:r>
              <a:rPr lang="zh-CN" altLang="en-US" smtClean="0">
                <a:ea typeface="楷体_GB2312" pitchFamily="49" charset="-122"/>
              </a:rPr>
              <a:t>）</a:t>
            </a:r>
            <a:endParaRPr lang="zh-CN" altLang="en-US" smtClean="0">
              <a:ea typeface="宋体" charset="-122"/>
            </a:endParaRPr>
          </a:p>
        </p:txBody>
      </p:sp>
      <p:sp>
        <p:nvSpPr>
          <p:cNvPr id="17421" name="Rectangle 3"/>
          <p:cNvSpPr>
            <a:spLocks noGrp="1" noChangeArrowheads="1"/>
          </p:cNvSpPr>
          <p:nvPr>
            <p:ph sz="quarter" idx="11"/>
          </p:nvPr>
        </p:nvSpPr>
        <p:spPr/>
        <p:txBody>
          <a:bodyPr/>
          <a:lstStyle/>
          <a:p>
            <a:r>
              <a:rPr lang="zh-CN" altLang="en-US" dirty="0" smtClean="0">
                <a:ea typeface="宋体" charset="-122"/>
              </a:rPr>
              <a:t>阻抗的串并联等效举例：</a:t>
            </a:r>
            <a:r>
              <a:rPr lang="zh-CN" altLang="en-US" dirty="0">
                <a:latin typeface="宋体" panose="02010600030101010101" pitchFamily="2" charset="-122"/>
                <a:ea typeface="宋体" panose="02010600030101010101" pitchFamily="2" charset="-122"/>
              </a:rPr>
              <a:t>图示</a:t>
            </a:r>
            <a:r>
              <a:rPr lang="zh-CN" altLang="en-US" dirty="0" smtClean="0">
                <a:latin typeface="宋体" panose="02010600030101010101" pitchFamily="2" charset="-122"/>
                <a:ea typeface="宋体" panose="02010600030101010101" pitchFamily="2" charset="-122"/>
              </a:rPr>
              <a:t>电路中</a:t>
            </a:r>
          </a:p>
        </p:txBody>
      </p:sp>
      <p:graphicFrame>
        <p:nvGraphicFramePr>
          <p:cNvPr id="69636" name="Object 2"/>
          <p:cNvGraphicFramePr>
            <a:graphicFrameLocks noChangeAspect="1"/>
          </p:cNvGraphicFramePr>
          <p:nvPr>
            <p:extLst>
              <p:ext uri="{D42A27DB-BD31-4B8C-83A1-F6EECF244321}">
                <p14:modId xmlns:p14="http://schemas.microsoft.com/office/powerpoint/2010/main" val="3604047793"/>
              </p:ext>
            </p:extLst>
          </p:nvPr>
        </p:nvGraphicFramePr>
        <p:xfrm>
          <a:off x="857160" y="1508125"/>
          <a:ext cx="1317625" cy="365125"/>
        </p:xfrm>
        <a:graphic>
          <a:graphicData uri="http://schemas.openxmlformats.org/presentationml/2006/ole">
            <mc:AlternateContent xmlns:mc="http://schemas.openxmlformats.org/markup-compatibility/2006">
              <mc:Choice xmlns:v="urn:schemas-microsoft-com:vml" Requires="v">
                <p:oleObj spid="_x0000_s17862" name="Equation" r:id="rId3" imgW="1093320" imgH="291960" progId="">
                  <p:embed/>
                </p:oleObj>
              </mc:Choice>
              <mc:Fallback>
                <p:oleObj name="Equation" r:id="rId3" imgW="1093320" imgH="291960" progId="">
                  <p:embed/>
                  <p:pic>
                    <p:nvPicPr>
                      <p:cNvPr id="0" name="Picture 3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160" y="1508125"/>
                        <a:ext cx="1317625"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7" name="Object 3"/>
          <p:cNvGraphicFramePr>
            <a:graphicFrameLocks noChangeAspect="1"/>
          </p:cNvGraphicFramePr>
          <p:nvPr>
            <p:extLst>
              <p:ext uri="{D42A27DB-BD31-4B8C-83A1-F6EECF244321}">
                <p14:modId xmlns:p14="http://schemas.microsoft.com/office/powerpoint/2010/main" val="827212575"/>
              </p:ext>
            </p:extLst>
          </p:nvPr>
        </p:nvGraphicFramePr>
        <p:xfrm>
          <a:off x="2478088" y="1508125"/>
          <a:ext cx="1463675" cy="385763"/>
        </p:xfrm>
        <a:graphic>
          <a:graphicData uri="http://schemas.openxmlformats.org/presentationml/2006/ole">
            <mc:AlternateContent xmlns:mc="http://schemas.openxmlformats.org/markup-compatibility/2006">
              <mc:Choice xmlns:v="urn:schemas-microsoft-com:vml" Requires="v">
                <p:oleObj spid="_x0000_s17863" name="Equation" r:id="rId5" imgW="1207800" imgH="304560" progId="">
                  <p:embed/>
                </p:oleObj>
              </mc:Choice>
              <mc:Fallback>
                <p:oleObj name="Equation" r:id="rId5" imgW="1207800" imgH="304560" progId="">
                  <p:embed/>
                  <p:pic>
                    <p:nvPicPr>
                      <p:cNvPr id="0" name="Picture 3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8088" y="1508125"/>
                        <a:ext cx="1463675"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8" name="Object 4"/>
          <p:cNvGraphicFramePr>
            <a:graphicFrameLocks noChangeAspect="1"/>
          </p:cNvGraphicFramePr>
          <p:nvPr>
            <p:extLst>
              <p:ext uri="{D42A27DB-BD31-4B8C-83A1-F6EECF244321}">
                <p14:modId xmlns:p14="http://schemas.microsoft.com/office/powerpoint/2010/main" val="982292362"/>
              </p:ext>
            </p:extLst>
          </p:nvPr>
        </p:nvGraphicFramePr>
        <p:xfrm>
          <a:off x="4277518" y="1508125"/>
          <a:ext cx="1603375" cy="385762"/>
        </p:xfrm>
        <a:graphic>
          <a:graphicData uri="http://schemas.openxmlformats.org/presentationml/2006/ole">
            <mc:AlternateContent xmlns:mc="http://schemas.openxmlformats.org/markup-compatibility/2006">
              <mc:Choice xmlns:v="urn:schemas-microsoft-com:vml" Requires="v">
                <p:oleObj spid="_x0000_s17864" name="Equation" r:id="rId7" imgW="1322280" imgH="304560" progId="">
                  <p:embed/>
                </p:oleObj>
              </mc:Choice>
              <mc:Fallback>
                <p:oleObj name="Equation" r:id="rId7" imgW="1322280" imgH="304560" progId="">
                  <p:embed/>
                  <p:pic>
                    <p:nvPicPr>
                      <p:cNvPr id="0" name="Picture 3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7518" y="1508125"/>
                        <a:ext cx="1603375" cy="385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39" name="Text Box 7"/>
          <p:cNvSpPr txBox="1">
            <a:spLocks noChangeArrowheads="1"/>
          </p:cNvSpPr>
          <p:nvPr/>
        </p:nvSpPr>
        <p:spPr bwMode="auto">
          <a:xfrm>
            <a:off x="6852747" y="908720"/>
            <a:ext cx="15356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800" b="1" dirty="0">
                <a:solidFill>
                  <a:schemeClr val="tx2"/>
                </a:solidFill>
                <a:latin typeface="Times New Roman" pitchFamily="18" charset="0"/>
                <a:cs typeface="Times New Roman" pitchFamily="18" charset="0"/>
              </a:rPr>
              <a:t>求：</a:t>
            </a:r>
            <a:r>
              <a:rPr lang="en-US" altLang="zh-CN" sz="2800" b="1" i="1" dirty="0">
                <a:solidFill>
                  <a:schemeClr val="tx2"/>
                </a:solidFill>
                <a:latin typeface="Times New Roman" pitchFamily="18" charset="0"/>
                <a:cs typeface="Times New Roman" pitchFamily="18" charset="0"/>
              </a:rPr>
              <a:t>I</a:t>
            </a:r>
            <a:endParaRPr lang="en-US" altLang="zh-CN" sz="2800" b="1" dirty="0">
              <a:solidFill>
                <a:schemeClr val="tx2"/>
              </a:solidFill>
              <a:latin typeface="Times New Roman" pitchFamily="18" charset="0"/>
              <a:cs typeface="Times New Roman" pitchFamily="18" charset="0"/>
            </a:endParaRPr>
          </a:p>
        </p:txBody>
      </p:sp>
      <p:sp>
        <p:nvSpPr>
          <p:cNvPr id="69640" name="Text Box 8"/>
          <p:cNvSpPr txBox="1">
            <a:spLocks noChangeArrowheads="1"/>
          </p:cNvSpPr>
          <p:nvPr/>
        </p:nvSpPr>
        <p:spPr bwMode="auto">
          <a:xfrm>
            <a:off x="503238" y="2100263"/>
            <a:ext cx="4008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latin typeface="Times New Roman" pitchFamily="18" charset="0"/>
                <a:cs typeface="Times New Roman" pitchFamily="18" charset="0"/>
              </a:rPr>
              <a:t>解：阻抗 </a:t>
            </a:r>
            <a:r>
              <a:rPr lang="en-US" altLang="zh-CN" sz="2400" b="1" i="1">
                <a:solidFill>
                  <a:schemeClr val="tx2"/>
                </a:solidFill>
                <a:latin typeface="Times New Roman" pitchFamily="18" charset="0"/>
                <a:cs typeface="Times New Roman" pitchFamily="18" charset="0"/>
              </a:rPr>
              <a:t>Z</a:t>
            </a:r>
            <a:r>
              <a:rPr lang="en-US" altLang="zh-CN" sz="2400" b="1" baseline="-25000">
                <a:solidFill>
                  <a:schemeClr val="tx2"/>
                </a:solidFill>
                <a:latin typeface="Times New Roman" pitchFamily="18" charset="0"/>
                <a:cs typeface="Times New Roman" pitchFamily="18" charset="0"/>
              </a:rPr>
              <a:t>2</a:t>
            </a:r>
            <a:r>
              <a:rPr lang="zh-CN" altLang="en-US" sz="2400" b="1">
                <a:solidFill>
                  <a:schemeClr val="tx2"/>
                </a:solidFill>
                <a:latin typeface="Times New Roman" pitchFamily="18" charset="0"/>
                <a:cs typeface="Times New Roman" pitchFamily="18" charset="0"/>
              </a:rPr>
              <a:t>、</a:t>
            </a:r>
            <a:r>
              <a:rPr lang="en-US" altLang="zh-CN" sz="2400" b="1" i="1">
                <a:solidFill>
                  <a:schemeClr val="tx2"/>
                </a:solidFill>
                <a:latin typeface="Times New Roman" pitchFamily="18" charset="0"/>
                <a:cs typeface="Times New Roman" pitchFamily="18" charset="0"/>
              </a:rPr>
              <a:t>Z</a:t>
            </a:r>
            <a:r>
              <a:rPr lang="en-US" altLang="zh-CN" sz="2400" b="1" baseline="-25000">
                <a:solidFill>
                  <a:schemeClr val="tx2"/>
                </a:solidFill>
                <a:latin typeface="Times New Roman" pitchFamily="18" charset="0"/>
                <a:cs typeface="Times New Roman" pitchFamily="18" charset="0"/>
              </a:rPr>
              <a:t>3 </a:t>
            </a:r>
            <a:r>
              <a:rPr lang="zh-CN" altLang="en-US" sz="2400" b="1">
                <a:solidFill>
                  <a:schemeClr val="tx2"/>
                </a:solidFill>
                <a:latin typeface="Times New Roman" pitchFamily="18" charset="0"/>
                <a:cs typeface="Times New Roman" pitchFamily="18" charset="0"/>
              </a:rPr>
              <a:t>并联等效：</a:t>
            </a:r>
          </a:p>
        </p:txBody>
      </p:sp>
      <p:graphicFrame>
        <p:nvGraphicFramePr>
          <p:cNvPr id="69641" name="Object 5"/>
          <p:cNvGraphicFramePr>
            <a:graphicFrameLocks noChangeAspect="1"/>
          </p:cNvGraphicFramePr>
          <p:nvPr/>
        </p:nvGraphicFramePr>
        <p:xfrm>
          <a:off x="914400" y="2620963"/>
          <a:ext cx="2905125" cy="628650"/>
        </p:xfrm>
        <a:graphic>
          <a:graphicData uri="http://schemas.openxmlformats.org/presentationml/2006/ole">
            <mc:AlternateContent xmlns:mc="http://schemas.openxmlformats.org/markup-compatibility/2006">
              <mc:Choice xmlns:v="urn:schemas-microsoft-com:vml" Requires="v">
                <p:oleObj spid="_x0000_s17865" name="Equation" r:id="rId9" imgW="2415240" imgH="507600" progId="">
                  <p:embed/>
                </p:oleObj>
              </mc:Choice>
              <mc:Fallback>
                <p:oleObj name="Equation" r:id="rId9" imgW="2415240" imgH="507600" progId="">
                  <p:embed/>
                  <p:pic>
                    <p:nvPicPr>
                      <p:cNvPr id="0" name="Picture 38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400" y="2620963"/>
                        <a:ext cx="2905125"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42" name="Object 6"/>
          <p:cNvGraphicFramePr>
            <a:graphicFrameLocks noChangeAspect="1"/>
          </p:cNvGraphicFramePr>
          <p:nvPr/>
        </p:nvGraphicFramePr>
        <p:xfrm>
          <a:off x="919163" y="3344863"/>
          <a:ext cx="2500312" cy="365125"/>
        </p:xfrm>
        <a:graphic>
          <a:graphicData uri="http://schemas.openxmlformats.org/presentationml/2006/ole">
            <mc:AlternateContent xmlns:mc="http://schemas.openxmlformats.org/markup-compatibility/2006">
              <mc:Choice xmlns:v="urn:schemas-microsoft-com:vml" Requires="v">
                <p:oleObj spid="_x0000_s17866" name="Equation" r:id="rId11" imgW="2072160" imgH="291960" progId="">
                  <p:embed/>
                </p:oleObj>
              </mc:Choice>
              <mc:Fallback>
                <p:oleObj name="Equation" r:id="rId11" imgW="2072160" imgH="291960" progId="">
                  <p:embed/>
                  <p:pic>
                    <p:nvPicPr>
                      <p:cNvPr id="0" name="Picture 38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9163" y="3344863"/>
                        <a:ext cx="2500312"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43" name="Object 7"/>
          <p:cNvGraphicFramePr>
            <a:graphicFrameLocks noChangeAspect="1"/>
          </p:cNvGraphicFramePr>
          <p:nvPr/>
        </p:nvGraphicFramePr>
        <p:xfrm>
          <a:off x="1036638" y="3733800"/>
          <a:ext cx="2682875" cy="628650"/>
        </p:xfrm>
        <a:graphic>
          <a:graphicData uri="http://schemas.openxmlformats.org/presentationml/2006/ole">
            <mc:AlternateContent xmlns:mc="http://schemas.openxmlformats.org/markup-compatibility/2006">
              <mc:Choice xmlns:v="urn:schemas-microsoft-com:vml" Requires="v">
                <p:oleObj spid="_x0000_s17867" name="Equation" r:id="rId13" imgW="2224800" imgH="507600" progId="">
                  <p:embed/>
                </p:oleObj>
              </mc:Choice>
              <mc:Fallback>
                <p:oleObj name="Equation" r:id="rId13" imgW="2224800" imgH="507600" progId="">
                  <p:embed/>
                  <p:pic>
                    <p:nvPicPr>
                      <p:cNvPr id="0" name="Picture 38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6638" y="3733800"/>
                        <a:ext cx="2682875"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44" name="Object 8"/>
          <p:cNvGraphicFramePr>
            <a:graphicFrameLocks noChangeAspect="1"/>
          </p:cNvGraphicFramePr>
          <p:nvPr/>
        </p:nvGraphicFramePr>
        <p:xfrm>
          <a:off x="679450" y="4864100"/>
          <a:ext cx="5422900" cy="630238"/>
        </p:xfrm>
        <a:graphic>
          <a:graphicData uri="http://schemas.openxmlformats.org/presentationml/2006/ole">
            <mc:AlternateContent xmlns:mc="http://schemas.openxmlformats.org/markup-compatibility/2006">
              <mc:Choice xmlns:v="urn:schemas-microsoft-com:vml" Requires="v">
                <p:oleObj spid="_x0000_s17868" name="Equation" r:id="rId15" imgW="4512960" imgH="507600" progId="">
                  <p:embed/>
                </p:oleObj>
              </mc:Choice>
              <mc:Fallback>
                <p:oleObj name="Equation" r:id="rId15" imgW="4512960" imgH="507600" progId="">
                  <p:embed/>
                  <p:pic>
                    <p:nvPicPr>
                      <p:cNvPr id="0" name="Picture 39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9450" y="4864100"/>
                        <a:ext cx="5422900" cy="630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45" name="Object 9"/>
          <p:cNvGraphicFramePr>
            <a:graphicFrameLocks noChangeAspect="1"/>
          </p:cNvGraphicFramePr>
          <p:nvPr/>
        </p:nvGraphicFramePr>
        <p:xfrm>
          <a:off x="623888" y="5645150"/>
          <a:ext cx="4103687" cy="669925"/>
        </p:xfrm>
        <a:graphic>
          <a:graphicData uri="http://schemas.openxmlformats.org/presentationml/2006/ole">
            <mc:AlternateContent xmlns:mc="http://schemas.openxmlformats.org/markup-compatibility/2006">
              <mc:Choice xmlns:v="urn:schemas-microsoft-com:vml" Requires="v">
                <p:oleObj spid="_x0000_s17869" name="Equation" r:id="rId17" imgW="3407040" imgH="545760" progId="">
                  <p:embed/>
                </p:oleObj>
              </mc:Choice>
              <mc:Fallback>
                <p:oleObj name="Equation" r:id="rId17" imgW="3407040" imgH="545760" progId="">
                  <p:embed/>
                  <p:pic>
                    <p:nvPicPr>
                      <p:cNvPr id="0" name="Picture 39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3888" y="5645150"/>
                        <a:ext cx="4103687" cy="669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4"/>
          <p:cNvGrpSpPr>
            <a:grpSpLocks/>
          </p:cNvGrpSpPr>
          <p:nvPr/>
        </p:nvGrpSpPr>
        <p:grpSpPr bwMode="auto">
          <a:xfrm>
            <a:off x="4397375" y="1973263"/>
            <a:ext cx="4381500" cy="2663825"/>
            <a:chOff x="3000" y="1631"/>
            <a:chExt cx="2760" cy="1678"/>
          </a:xfrm>
        </p:grpSpPr>
        <p:grpSp>
          <p:nvGrpSpPr>
            <p:cNvPr id="17438" name="Group 15"/>
            <p:cNvGrpSpPr>
              <a:grpSpLocks/>
            </p:cNvGrpSpPr>
            <p:nvPr/>
          </p:nvGrpSpPr>
          <p:grpSpPr bwMode="auto">
            <a:xfrm>
              <a:off x="3138" y="1631"/>
              <a:ext cx="2622" cy="1678"/>
              <a:chOff x="619" y="407"/>
              <a:chExt cx="2622" cy="1678"/>
            </a:xfrm>
          </p:grpSpPr>
          <p:sp>
            <p:nvSpPr>
              <p:cNvPr id="17440" name="Rectangle 16"/>
              <p:cNvSpPr>
                <a:spLocks noChangeArrowheads="1"/>
              </p:cNvSpPr>
              <p:nvPr/>
            </p:nvSpPr>
            <p:spPr bwMode="auto">
              <a:xfrm>
                <a:off x="1798" y="971"/>
                <a:ext cx="467" cy="679"/>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r>
                  <a:rPr lang="en-US" altLang="zh-CN" sz="2000" b="1">
                    <a:solidFill>
                      <a:schemeClr val="tx2"/>
                    </a:solidFill>
                    <a:latin typeface="Times New Roman" pitchFamily="18" charset="0"/>
                    <a:cs typeface="Times New Roman" pitchFamily="18" charset="0"/>
                  </a:rPr>
                  <a:t>Z</a:t>
                </a:r>
                <a:r>
                  <a:rPr lang="en-US" altLang="zh-CN" sz="2000" b="1" baseline="-25000">
                    <a:solidFill>
                      <a:schemeClr val="tx2"/>
                    </a:solidFill>
                    <a:latin typeface="Times New Roman" pitchFamily="18" charset="0"/>
                    <a:cs typeface="Times New Roman" pitchFamily="18" charset="0"/>
                  </a:rPr>
                  <a:t>2</a:t>
                </a:r>
                <a:endParaRPr lang="en-US" altLang="zh-CN" sz="2000" b="1">
                  <a:solidFill>
                    <a:schemeClr val="tx2"/>
                  </a:solidFill>
                  <a:latin typeface="Times New Roman" pitchFamily="18" charset="0"/>
                  <a:cs typeface="Times New Roman" pitchFamily="18" charset="0"/>
                </a:endParaRPr>
              </a:p>
            </p:txBody>
          </p:sp>
          <p:sp>
            <p:nvSpPr>
              <p:cNvPr id="17441" name="Rectangle 17"/>
              <p:cNvSpPr>
                <a:spLocks noChangeArrowheads="1"/>
              </p:cNvSpPr>
              <p:nvPr/>
            </p:nvSpPr>
            <p:spPr bwMode="auto">
              <a:xfrm>
                <a:off x="1092" y="407"/>
                <a:ext cx="706" cy="386"/>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r>
                  <a:rPr lang="en-US" altLang="zh-CN" sz="2000" b="1">
                    <a:solidFill>
                      <a:schemeClr val="tx2"/>
                    </a:solidFill>
                    <a:latin typeface="Times New Roman" pitchFamily="18" charset="0"/>
                    <a:cs typeface="Times New Roman" pitchFamily="18" charset="0"/>
                  </a:rPr>
                  <a:t>Z</a:t>
                </a:r>
                <a:r>
                  <a:rPr lang="en-US" altLang="zh-CN" sz="2000" b="1" baseline="-25000">
                    <a:solidFill>
                      <a:schemeClr val="tx2"/>
                    </a:solidFill>
                    <a:latin typeface="Times New Roman" pitchFamily="18" charset="0"/>
                    <a:cs typeface="Times New Roman" pitchFamily="18" charset="0"/>
                  </a:rPr>
                  <a:t>1</a:t>
                </a:r>
                <a:endParaRPr lang="en-US" altLang="zh-CN" sz="2000" b="1">
                  <a:solidFill>
                    <a:schemeClr val="tx2"/>
                  </a:solidFill>
                  <a:latin typeface="Times New Roman" pitchFamily="18" charset="0"/>
                  <a:cs typeface="Times New Roman" pitchFamily="18" charset="0"/>
                </a:endParaRPr>
              </a:p>
            </p:txBody>
          </p:sp>
          <p:sp>
            <p:nvSpPr>
              <p:cNvPr id="17442" name="Rectangle 18"/>
              <p:cNvSpPr>
                <a:spLocks noChangeArrowheads="1"/>
              </p:cNvSpPr>
              <p:nvPr/>
            </p:nvSpPr>
            <p:spPr bwMode="auto">
              <a:xfrm>
                <a:off x="2774" y="971"/>
                <a:ext cx="467" cy="679"/>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r>
                  <a:rPr lang="en-US" altLang="zh-CN" sz="2000" b="1">
                    <a:solidFill>
                      <a:schemeClr val="tx2"/>
                    </a:solidFill>
                    <a:latin typeface="Times New Roman" pitchFamily="18" charset="0"/>
                    <a:cs typeface="Times New Roman" pitchFamily="18" charset="0"/>
                  </a:rPr>
                  <a:t>Z</a:t>
                </a:r>
                <a:r>
                  <a:rPr lang="en-US" altLang="zh-CN" sz="2000" b="1" baseline="-25000">
                    <a:solidFill>
                      <a:schemeClr val="tx2"/>
                    </a:solidFill>
                    <a:latin typeface="Times New Roman" pitchFamily="18" charset="0"/>
                    <a:cs typeface="Times New Roman" pitchFamily="18" charset="0"/>
                  </a:rPr>
                  <a:t>3</a:t>
                </a:r>
                <a:endParaRPr lang="en-US" altLang="zh-CN" sz="2000" b="1">
                  <a:solidFill>
                    <a:schemeClr val="tx2"/>
                  </a:solidFill>
                  <a:latin typeface="Times New Roman" pitchFamily="18" charset="0"/>
                  <a:cs typeface="Times New Roman" pitchFamily="18" charset="0"/>
                </a:endParaRPr>
              </a:p>
            </p:txBody>
          </p:sp>
          <p:sp>
            <p:nvSpPr>
              <p:cNvPr id="17443" name="Line 19"/>
              <p:cNvSpPr>
                <a:spLocks noChangeShapeType="1"/>
              </p:cNvSpPr>
              <p:nvPr/>
            </p:nvSpPr>
            <p:spPr bwMode="auto">
              <a:xfrm>
                <a:off x="1798" y="634"/>
                <a:ext cx="1227"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4" name="Line 20"/>
              <p:cNvSpPr>
                <a:spLocks noChangeShapeType="1"/>
              </p:cNvSpPr>
              <p:nvPr/>
            </p:nvSpPr>
            <p:spPr bwMode="auto">
              <a:xfrm>
                <a:off x="3025" y="634"/>
                <a:ext cx="0" cy="337"/>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5" name="Line 21"/>
              <p:cNvSpPr>
                <a:spLocks noChangeShapeType="1"/>
              </p:cNvSpPr>
              <p:nvPr/>
            </p:nvSpPr>
            <p:spPr bwMode="auto">
              <a:xfrm>
                <a:off x="2016" y="634"/>
                <a:ext cx="0" cy="337"/>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6" name="Line 22"/>
              <p:cNvSpPr>
                <a:spLocks noChangeShapeType="1"/>
              </p:cNvSpPr>
              <p:nvPr/>
            </p:nvSpPr>
            <p:spPr bwMode="auto">
              <a:xfrm flipV="1">
                <a:off x="729" y="1997"/>
                <a:ext cx="22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7" name="Line 23"/>
              <p:cNvSpPr>
                <a:spLocks noChangeShapeType="1"/>
              </p:cNvSpPr>
              <p:nvPr/>
            </p:nvSpPr>
            <p:spPr bwMode="auto">
              <a:xfrm flipV="1">
                <a:off x="3004" y="1660"/>
                <a:ext cx="0" cy="337"/>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8" name="Line 24"/>
              <p:cNvSpPr>
                <a:spLocks noChangeShapeType="1"/>
              </p:cNvSpPr>
              <p:nvPr/>
            </p:nvSpPr>
            <p:spPr bwMode="auto">
              <a:xfrm flipV="1">
                <a:off x="2008" y="1660"/>
                <a:ext cx="0" cy="337"/>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9" name="Line 25"/>
              <p:cNvSpPr>
                <a:spLocks noChangeShapeType="1"/>
              </p:cNvSpPr>
              <p:nvPr/>
            </p:nvSpPr>
            <p:spPr bwMode="auto">
              <a:xfrm>
                <a:off x="729" y="634"/>
                <a:ext cx="363"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0" name="Text Box 26"/>
              <p:cNvSpPr txBox="1">
                <a:spLocks noChangeArrowheads="1"/>
              </p:cNvSpPr>
              <p:nvPr/>
            </p:nvSpPr>
            <p:spPr bwMode="auto">
              <a:xfrm>
                <a:off x="632" y="1833"/>
                <a:ext cx="2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a:solidFill>
                      <a:schemeClr val="tx2"/>
                    </a:solidFill>
                    <a:latin typeface="Times New Roman" pitchFamily="18" charset="0"/>
                    <a:cs typeface="Times New Roman" pitchFamily="18" charset="0"/>
                  </a:rPr>
                  <a:t>。</a:t>
                </a:r>
              </a:p>
            </p:txBody>
          </p:sp>
          <p:sp>
            <p:nvSpPr>
              <p:cNvPr id="17451" name="Text Box 27"/>
              <p:cNvSpPr txBox="1">
                <a:spLocks noChangeArrowheads="1"/>
              </p:cNvSpPr>
              <p:nvPr/>
            </p:nvSpPr>
            <p:spPr bwMode="auto">
              <a:xfrm>
                <a:off x="619" y="473"/>
                <a:ext cx="27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a:solidFill>
                      <a:schemeClr val="tx2"/>
                    </a:solidFill>
                    <a:latin typeface="Times New Roman" pitchFamily="18" charset="0"/>
                    <a:cs typeface="Times New Roman" pitchFamily="18" charset="0"/>
                  </a:rPr>
                  <a:t>。</a:t>
                </a:r>
              </a:p>
            </p:txBody>
          </p:sp>
          <p:graphicFrame>
            <p:nvGraphicFramePr>
              <p:cNvPr id="17419" name="Object 11"/>
              <p:cNvGraphicFramePr>
                <a:graphicFrameLocks noChangeAspect="1"/>
              </p:cNvGraphicFramePr>
              <p:nvPr/>
            </p:nvGraphicFramePr>
            <p:xfrm>
              <a:off x="636" y="774"/>
              <a:ext cx="912" cy="1045"/>
            </p:xfrm>
            <a:graphic>
              <a:graphicData uri="http://schemas.openxmlformats.org/presentationml/2006/ole">
                <mc:AlternateContent xmlns:mc="http://schemas.openxmlformats.org/markup-compatibility/2006">
                  <mc:Choice xmlns:v="urn:schemas-microsoft-com:vml" Requires="v">
                    <p:oleObj spid="_x0000_s17870" name="Equation" r:id="rId19" imgW="1194840" imgH="1370520" progId="">
                      <p:embed/>
                    </p:oleObj>
                  </mc:Choice>
                  <mc:Fallback>
                    <p:oleObj name="Equation" r:id="rId19" imgW="1194840" imgH="1370520" progId="">
                      <p:embed/>
                      <p:pic>
                        <p:nvPicPr>
                          <p:cNvPr id="0" name="Picture 39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6" y="774"/>
                            <a:ext cx="912" cy="10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439" name="Line 30"/>
            <p:cNvSpPr>
              <a:spLocks noChangeShapeType="1"/>
            </p:cNvSpPr>
            <p:nvPr/>
          </p:nvSpPr>
          <p:spPr bwMode="auto">
            <a:xfrm>
              <a:off x="3128" y="1697"/>
              <a:ext cx="41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7418" name="Object 10"/>
            <p:cNvGraphicFramePr>
              <a:graphicFrameLocks noChangeAspect="1"/>
            </p:cNvGraphicFramePr>
            <p:nvPr/>
          </p:nvGraphicFramePr>
          <p:xfrm>
            <a:off x="3000" y="1667"/>
            <a:ext cx="128" cy="191"/>
          </p:xfrm>
          <a:graphic>
            <a:graphicData uri="http://schemas.openxmlformats.org/presentationml/2006/ole">
              <mc:AlternateContent xmlns:mc="http://schemas.openxmlformats.org/markup-compatibility/2006">
                <mc:Choice xmlns:v="urn:schemas-microsoft-com:vml" Requires="v">
                  <p:oleObj spid="_x0000_s17871" name="Equation" r:id="rId21" imgW="152640" imgH="241200" progId="">
                    <p:embed/>
                  </p:oleObj>
                </mc:Choice>
                <mc:Fallback>
                  <p:oleObj name="Equation" r:id="rId21" imgW="152640" imgH="241200" progId="">
                    <p:embed/>
                    <p:pic>
                      <p:nvPicPr>
                        <p:cNvPr id="0" name="Picture 39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00" y="1667"/>
                          <a:ext cx="128" cy="1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32"/>
          <p:cNvGrpSpPr>
            <a:grpSpLocks/>
          </p:cNvGrpSpPr>
          <p:nvPr/>
        </p:nvGrpSpPr>
        <p:grpSpPr bwMode="auto">
          <a:xfrm>
            <a:off x="6594475" y="2079625"/>
            <a:ext cx="2295525" cy="2787650"/>
            <a:chOff x="4314" y="584"/>
            <a:chExt cx="1446" cy="1756"/>
          </a:xfrm>
        </p:grpSpPr>
        <p:grpSp>
          <p:nvGrpSpPr>
            <p:cNvPr id="17433" name="Group 33"/>
            <p:cNvGrpSpPr>
              <a:grpSpLocks/>
            </p:cNvGrpSpPr>
            <p:nvPr/>
          </p:nvGrpSpPr>
          <p:grpSpPr bwMode="auto">
            <a:xfrm>
              <a:off x="4473" y="584"/>
              <a:ext cx="1287" cy="1756"/>
              <a:chOff x="4473" y="584"/>
              <a:chExt cx="1287" cy="1756"/>
            </a:xfrm>
          </p:grpSpPr>
          <p:sp>
            <p:nvSpPr>
              <p:cNvPr id="17435" name="Rectangle 34"/>
              <p:cNvSpPr>
                <a:spLocks noChangeArrowheads="1"/>
              </p:cNvSpPr>
              <p:nvPr/>
            </p:nvSpPr>
            <p:spPr bwMode="auto">
              <a:xfrm>
                <a:off x="4481" y="700"/>
                <a:ext cx="1225" cy="159"/>
              </a:xfrm>
              <a:prstGeom prst="rect">
                <a:avLst/>
              </a:prstGeom>
              <a:solidFill>
                <a:srgbClr val="E5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7436" name="Rectangle 35"/>
              <p:cNvSpPr>
                <a:spLocks noChangeArrowheads="1"/>
              </p:cNvSpPr>
              <p:nvPr/>
            </p:nvSpPr>
            <p:spPr bwMode="auto">
              <a:xfrm>
                <a:off x="4473" y="1989"/>
                <a:ext cx="1225" cy="159"/>
              </a:xfrm>
              <a:prstGeom prst="rect">
                <a:avLst/>
              </a:prstGeom>
              <a:solidFill>
                <a:srgbClr val="E5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7437" name="Rectangle 36"/>
              <p:cNvSpPr>
                <a:spLocks noChangeArrowheads="1"/>
              </p:cNvSpPr>
              <p:nvPr/>
            </p:nvSpPr>
            <p:spPr bwMode="auto">
              <a:xfrm>
                <a:off x="5090" y="584"/>
                <a:ext cx="670" cy="1756"/>
              </a:xfrm>
              <a:prstGeom prst="rect">
                <a:avLst/>
              </a:prstGeom>
              <a:solidFill>
                <a:srgbClr val="E5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b="1">
                  <a:solidFill>
                    <a:schemeClr val="tx2"/>
                  </a:solidFill>
                  <a:latin typeface="Times New Roman" pitchFamily="18" charset="0"/>
                  <a:cs typeface="Times New Roman" pitchFamily="18" charset="0"/>
                </a:endParaRPr>
              </a:p>
            </p:txBody>
          </p:sp>
        </p:grpSp>
        <p:sp>
          <p:nvSpPr>
            <p:cNvPr id="17434" name="Text Box 37"/>
            <p:cNvSpPr txBox="1">
              <a:spLocks noChangeArrowheads="1"/>
            </p:cNvSpPr>
            <p:nvPr/>
          </p:nvSpPr>
          <p:spPr bwMode="auto">
            <a:xfrm>
              <a:off x="4314" y="1315"/>
              <a:ext cx="269" cy="252"/>
            </a:xfrm>
            <a:prstGeom prst="rect">
              <a:avLst/>
            </a:prstGeom>
            <a:solidFill>
              <a:srgbClr val="E5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Z</a:t>
              </a:r>
              <a:r>
                <a:rPr kumimoji="1" lang="en-US" altLang="zh-CN" sz="2000" b="1" baseline="-25000">
                  <a:solidFill>
                    <a:schemeClr val="tx2"/>
                  </a:solidFill>
                  <a:latin typeface="Times New Roman" pitchFamily="18" charset="0"/>
                  <a:cs typeface="Times New Roman" pitchFamily="18" charset="0"/>
                </a:rPr>
                <a:t>4</a:t>
              </a:r>
              <a:endParaRPr kumimoji="1" lang="en-US" altLang="zh-CN" sz="2000" b="1">
                <a:solidFill>
                  <a:schemeClr val="tx2"/>
                </a:solidFill>
                <a:latin typeface="Times New Roman" pitchFamily="18" charset="0"/>
                <a:cs typeface="Times New Roman" pitchFamily="18" charset="0"/>
              </a:endParaRPr>
            </a:p>
          </p:txBody>
        </p:sp>
      </p:grpSp>
      <p:sp>
        <p:nvSpPr>
          <p:cNvPr id="69670" name="Text Box 38"/>
          <p:cNvSpPr txBox="1">
            <a:spLocks noChangeArrowheads="1"/>
          </p:cNvSpPr>
          <p:nvPr/>
        </p:nvSpPr>
        <p:spPr bwMode="auto">
          <a:xfrm>
            <a:off x="549275" y="4330700"/>
            <a:ext cx="33924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latin typeface="Times New Roman" pitchFamily="18" charset="0"/>
                <a:cs typeface="Times New Roman" pitchFamily="18" charset="0"/>
              </a:rPr>
              <a:t>阻抗 </a:t>
            </a:r>
            <a:r>
              <a:rPr lang="en-US" altLang="zh-CN" sz="2400" b="1" i="1">
                <a:solidFill>
                  <a:schemeClr val="tx2"/>
                </a:solidFill>
                <a:latin typeface="Times New Roman" pitchFamily="18" charset="0"/>
                <a:cs typeface="Times New Roman" pitchFamily="18" charset="0"/>
              </a:rPr>
              <a:t>Z</a:t>
            </a:r>
            <a:r>
              <a:rPr lang="en-US" altLang="zh-CN" sz="2400" b="1" baseline="-25000">
                <a:solidFill>
                  <a:schemeClr val="tx2"/>
                </a:solidFill>
                <a:latin typeface="Times New Roman" pitchFamily="18" charset="0"/>
                <a:cs typeface="Times New Roman" pitchFamily="18" charset="0"/>
              </a:rPr>
              <a:t>1</a:t>
            </a:r>
            <a:r>
              <a:rPr lang="zh-CN" altLang="en-US" sz="2400" b="1">
                <a:solidFill>
                  <a:schemeClr val="tx2"/>
                </a:solidFill>
                <a:latin typeface="Times New Roman" pitchFamily="18" charset="0"/>
                <a:cs typeface="Times New Roman" pitchFamily="18" charset="0"/>
              </a:rPr>
              <a:t>、</a:t>
            </a:r>
            <a:r>
              <a:rPr lang="en-US" altLang="zh-CN" sz="2400" b="1" i="1">
                <a:solidFill>
                  <a:schemeClr val="tx2"/>
                </a:solidFill>
                <a:latin typeface="Times New Roman" pitchFamily="18" charset="0"/>
                <a:cs typeface="Times New Roman" pitchFamily="18" charset="0"/>
              </a:rPr>
              <a:t>Z</a:t>
            </a:r>
            <a:r>
              <a:rPr lang="en-US" altLang="zh-CN" sz="2400" b="1" baseline="-25000">
                <a:solidFill>
                  <a:schemeClr val="tx2"/>
                </a:solidFill>
                <a:latin typeface="Times New Roman" pitchFamily="18" charset="0"/>
                <a:cs typeface="Times New Roman" pitchFamily="18" charset="0"/>
              </a:rPr>
              <a:t>4 </a:t>
            </a:r>
            <a:r>
              <a:rPr lang="zh-CN" altLang="en-US" sz="2400" b="1">
                <a:solidFill>
                  <a:schemeClr val="tx2"/>
                </a:solidFill>
                <a:latin typeface="Times New Roman" pitchFamily="18" charset="0"/>
                <a:cs typeface="Times New Roman" pitchFamily="18" charset="0"/>
              </a:rPr>
              <a:t>串联等效：</a:t>
            </a:r>
          </a:p>
        </p:txBody>
      </p:sp>
      <p:grpSp>
        <p:nvGrpSpPr>
          <p:cNvPr id="6" name="Group 39"/>
          <p:cNvGrpSpPr>
            <a:grpSpLocks/>
          </p:cNvGrpSpPr>
          <p:nvPr/>
        </p:nvGrpSpPr>
        <p:grpSpPr bwMode="auto">
          <a:xfrm>
            <a:off x="5326063" y="1873250"/>
            <a:ext cx="1600200" cy="1793875"/>
            <a:chOff x="3544" y="453"/>
            <a:chExt cx="1008" cy="1130"/>
          </a:xfrm>
        </p:grpSpPr>
        <p:grpSp>
          <p:nvGrpSpPr>
            <p:cNvPr id="17429" name="Group 40"/>
            <p:cNvGrpSpPr>
              <a:grpSpLocks/>
            </p:cNvGrpSpPr>
            <p:nvPr/>
          </p:nvGrpSpPr>
          <p:grpSpPr bwMode="auto">
            <a:xfrm>
              <a:off x="3544" y="453"/>
              <a:ext cx="808" cy="505"/>
              <a:chOff x="3544" y="453"/>
              <a:chExt cx="808" cy="505"/>
            </a:xfrm>
          </p:grpSpPr>
          <p:sp>
            <p:nvSpPr>
              <p:cNvPr id="17431" name="Rectangle 41"/>
              <p:cNvSpPr>
                <a:spLocks noChangeArrowheads="1"/>
              </p:cNvSpPr>
              <p:nvPr/>
            </p:nvSpPr>
            <p:spPr bwMode="auto">
              <a:xfrm>
                <a:off x="3544" y="453"/>
                <a:ext cx="804" cy="505"/>
              </a:xfrm>
              <a:prstGeom prst="rect">
                <a:avLst/>
              </a:prstGeom>
              <a:solidFill>
                <a:srgbClr val="E5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7432" name="Line 42"/>
              <p:cNvSpPr>
                <a:spLocks noChangeShapeType="1"/>
              </p:cNvSpPr>
              <p:nvPr/>
            </p:nvSpPr>
            <p:spPr bwMode="auto">
              <a:xfrm>
                <a:off x="3544" y="745"/>
                <a:ext cx="80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430" name="Text Box 43"/>
            <p:cNvSpPr txBox="1">
              <a:spLocks noChangeArrowheads="1"/>
            </p:cNvSpPr>
            <p:nvPr/>
          </p:nvSpPr>
          <p:spPr bwMode="auto">
            <a:xfrm>
              <a:off x="4329" y="1333"/>
              <a:ext cx="223" cy="250"/>
            </a:xfrm>
            <a:prstGeom prst="rect">
              <a:avLst/>
            </a:prstGeom>
            <a:solidFill>
              <a:srgbClr val="E5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Z</a:t>
              </a:r>
            </a:p>
          </p:txBody>
        </p:sp>
      </p:grpSp>
      <p:sp>
        <p:nvSpPr>
          <p:cNvPr id="69676" name="Text Box 44"/>
          <p:cNvSpPr txBox="1">
            <a:spLocks noChangeArrowheads="1"/>
          </p:cNvSpPr>
          <p:nvPr/>
        </p:nvSpPr>
        <p:spPr bwMode="auto">
          <a:xfrm>
            <a:off x="5340350" y="5762625"/>
            <a:ext cx="1438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I=</a:t>
            </a:r>
            <a:r>
              <a:rPr kumimoji="1" lang="en-US" altLang="zh-CN" sz="2400" b="1">
                <a:solidFill>
                  <a:schemeClr val="tx2"/>
                </a:solidFill>
                <a:latin typeface="Times New Roman" pitchFamily="18" charset="0"/>
                <a:cs typeface="Times New Roman" pitchFamily="18" charset="0"/>
              </a:rPr>
              <a:t>11.92 A</a:t>
            </a:r>
          </a:p>
        </p:txBody>
      </p:sp>
      <p:sp>
        <p:nvSpPr>
          <p:cNvPr id="8" name="灯片编号占位符 7"/>
          <p:cNvSpPr>
            <a:spLocks noGrp="1"/>
          </p:cNvSpPr>
          <p:nvPr>
            <p:ph type="sldNum" sz="quarter" idx="10"/>
          </p:nvPr>
        </p:nvSpPr>
        <p:spPr/>
        <p:txBody>
          <a:bodyPr/>
          <a:lstStyle/>
          <a:p>
            <a:pPr>
              <a:defRPr/>
            </a:pPr>
            <a:fld id="{E4DCDFD6-397A-4776-9F04-AECACB83C822}" type="slidenum">
              <a:rPr lang="zh-CN" altLang="en-US" smtClean="0"/>
              <a:pPr>
                <a:defRPr/>
              </a:pPr>
              <a:t>26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9636"/>
                                        </p:tgtEl>
                                        <p:attrNameLst>
                                          <p:attrName>style.visibility</p:attrName>
                                        </p:attrNameLst>
                                      </p:cBhvr>
                                      <p:to>
                                        <p:strVal val="visible"/>
                                      </p:to>
                                    </p:set>
                                    <p:animEffect transition="in" filter="wipe(left)">
                                      <p:cBhvr>
                                        <p:cTn id="11" dur="500"/>
                                        <p:tgtEl>
                                          <p:spTgt spid="69636"/>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69637"/>
                                        </p:tgtEl>
                                        <p:attrNameLst>
                                          <p:attrName>style.visibility</p:attrName>
                                        </p:attrNameLst>
                                      </p:cBhvr>
                                      <p:to>
                                        <p:strVal val="visible"/>
                                      </p:to>
                                    </p:set>
                                    <p:animEffect transition="in" filter="wipe(left)">
                                      <p:cBhvr>
                                        <p:cTn id="15" dur="500"/>
                                        <p:tgtEl>
                                          <p:spTgt spid="69637"/>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69638"/>
                                        </p:tgtEl>
                                        <p:attrNameLst>
                                          <p:attrName>style.visibility</p:attrName>
                                        </p:attrNameLst>
                                      </p:cBhvr>
                                      <p:to>
                                        <p:strVal val="visible"/>
                                      </p:to>
                                    </p:set>
                                    <p:animEffect transition="in" filter="wipe(left)">
                                      <p:cBhvr>
                                        <p:cTn id="19" dur="500"/>
                                        <p:tgtEl>
                                          <p:spTgt spid="69638"/>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9639"/>
                                        </p:tgtEl>
                                        <p:attrNameLst>
                                          <p:attrName>style.visibility</p:attrName>
                                        </p:attrNameLst>
                                      </p:cBhvr>
                                      <p:to>
                                        <p:strVal val="visible"/>
                                      </p:to>
                                    </p:set>
                                    <p:animEffect transition="in" filter="wipe(left)">
                                      <p:cBhvr>
                                        <p:cTn id="23" dur="500"/>
                                        <p:tgtEl>
                                          <p:spTgt spid="6963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9640"/>
                                        </p:tgtEl>
                                        <p:attrNameLst>
                                          <p:attrName>style.visibility</p:attrName>
                                        </p:attrNameLst>
                                      </p:cBhvr>
                                      <p:to>
                                        <p:strVal val="visible"/>
                                      </p:to>
                                    </p:set>
                                    <p:animEffect transition="in" filter="wipe(left)">
                                      <p:cBhvr>
                                        <p:cTn id="28" dur="500"/>
                                        <p:tgtEl>
                                          <p:spTgt spid="69640"/>
                                        </p:tgtEl>
                                      </p:cBhvr>
                                    </p:animEffect>
                                  </p:childTnLst>
                                </p:cTn>
                              </p:par>
                            </p:childTnLst>
                          </p:cTn>
                        </p:par>
                        <p:par>
                          <p:cTn id="29" fill="hold" nodeType="afterGroup">
                            <p:stCondLst>
                              <p:cond delay="500"/>
                            </p:stCondLst>
                            <p:childTnLst>
                              <p:par>
                                <p:cTn id="30" presetID="22" presetClass="entr" presetSubtype="8" fill="hold" nodeType="afterEffect">
                                  <p:stCondLst>
                                    <p:cond delay="0"/>
                                  </p:stCondLst>
                                  <p:childTnLst>
                                    <p:set>
                                      <p:cBhvr>
                                        <p:cTn id="31" dur="1" fill="hold">
                                          <p:stCondLst>
                                            <p:cond delay="0"/>
                                          </p:stCondLst>
                                        </p:cTn>
                                        <p:tgtEl>
                                          <p:spTgt spid="69641"/>
                                        </p:tgtEl>
                                        <p:attrNameLst>
                                          <p:attrName>style.visibility</p:attrName>
                                        </p:attrNameLst>
                                      </p:cBhvr>
                                      <p:to>
                                        <p:strVal val="visible"/>
                                      </p:to>
                                    </p:set>
                                    <p:animEffect transition="in" filter="wipe(left)">
                                      <p:cBhvr>
                                        <p:cTn id="32" dur="500"/>
                                        <p:tgtEl>
                                          <p:spTgt spid="69641"/>
                                        </p:tgtEl>
                                      </p:cBhvr>
                                    </p:animEffect>
                                  </p:childTnLst>
                                </p:cTn>
                              </p:par>
                            </p:childTnLst>
                          </p:cTn>
                        </p:par>
                        <p:par>
                          <p:cTn id="33" fill="hold" nodeType="afterGroup">
                            <p:stCondLst>
                              <p:cond delay="1000"/>
                            </p:stCondLst>
                            <p:childTnLst>
                              <p:par>
                                <p:cTn id="34" presetID="22" presetClass="entr" presetSubtype="8" fill="hold" nodeType="afterEffect">
                                  <p:stCondLst>
                                    <p:cond delay="0"/>
                                  </p:stCondLst>
                                  <p:childTnLst>
                                    <p:set>
                                      <p:cBhvr>
                                        <p:cTn id="35" dur="1" fill="hold">
                                          <p:stCondLst>
                                            <p:cond delay="0"/>
                                          </p:stCondLst>
                                        </p:cTn>
                                        <p:tgtEl>
                                          <p:spTgt spid="69642"/>
                                        </p:tgtEl>
                                        <p:attrNameLst>
                                          <p:attrName>style.visibility</p:attrName>
                                        </p:attrNameLst>
                                      </p:cBhvr>
                                      <p:to>
                                        <p:strVal val="visible"/>
                                      </p:to>
                                    </p:set>
                                    <p:animEffect transition="in" filter="wipe(left)">
                                      <p:cBhvr>
                                        <p:cTn id="36" dur="500"/>
                                        <p:tgtEl>
                                          <p:spTgt spid="69642"/>
                                        </p:tgtEl>
                                      </p:cBhvr>
                                    </p:animEffect>
                                  </p:childTnLst>
                                </p:cTn>
                              </p:par>
                            </p:childTnLst>
                          </p:cTn>
                        </p:par>
                        <p:par>
                          <p:cTn id="37" fill="hold" nodeType="afterGroup">
                            <p:stCondLst>
                              <p:cond delay="1500"/>
                            </p:stCondLst>
                            <p:childTnLst>
                              <p:par>
                                <p:cTn id="38" presetID="22" presetClass="entr" presetSubtype="8" fill="hold" nodeType="afterEffect">
                                  <p:stCondLst>
                                    <p:cond delay="0"/>
                                  </p:stCondLst>
                                  <p:childTnLst>
                                    <p:set>
                                      <p:cBhvr>
                                        <p:cTn id="39" dur="1" fill="hold">
                                          <p:stCondLst>
                                            <p:cond delay="0"/>
                                          </p:stCondLst>
                                        </p:cTn>
                                        <p:tgtEl>
                                          <p:spTgt spid="69643"/>
                                        </p:tgtEl>
                                        <p:attrNameLst>
                                          <p:attrName>style.visibility</p:attrName>
                                        </p:attrNameLst>
                                      </p:cBhvr>
                                      <p:to>
                                        <p:strVal val="visible"/>
                                      </p:to>
                                    </p:set>
                                    <p:animEffect transition="in" filter="wipe(left)">
                                      <p:cBhvr>
                                        <p:cTn id="40" dur="500"/>
                                        <p:tgtEl>
                                          <p:spTgt spid="69643"/>
                                        </p:tgtEl>
                                      </p:cBhvr>
                                    </p:animEffect>
                                  </p:childTnLst>
                                </p:cTn>
                              </p:par>
                            </p:childTnLst>
                          </p:cTn>
                        </p:par>
                        <p:par>
                          <p:cTn id="41" fill="hold" nodeType="afterGroup">
                            <p:stCondLst>
                              <p:cond delay="2000"/>
                            </p:stCondLst>
                            <p:childTnLst>
                              <p:par>
                                <p:cTn id="42" presetID="22" presetClass="entr" presetSubtype="8" fill="hold"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500"/>
                                        <p:tgtEl>
                                          <p:spTgt spid="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69670"/>
                                        </p:tgtEl>
                                        <p:attrNameLst>
                                          <p:attrName>style.visibility</p:attrName>
                                        </p:attrNameLst>
                                      </p:cBhvr>
                                      <p:to>
                                        <p:strVal val="visible"/>
                                      </p:to>
                                    </p:set>
                                    <p:animEffect transition="in" filter="wipe(left)">
                                      <p:cBhvr>
                                        <p:cTn id="49" dur="500"/>
                                        <p:tgtEl>
                                          <p:spTgt spid="69670"/>
                                        </p:tgtEl>
                                      </p:cBhvr>
                                    </p:animEffect>
                                  </p:childTnLst>
                                </p:cTn>
                              </p:par>
                            </p:childTnLst>
                          </p:cTn>
                        </p:par>
                        <p:par>
                          <p:cTn id="50" fill="hold" nodeType="afterGroup">
                            <p:stCondLst>
                              <p:cond delay="500"/>
                            </p:stCondLst>
                            <p:childTnLst>
                              <p:par>
                                <p:cTn id="51" presetID="22" presetClass="entr" presetSubtype="8" fill="hold" nodeType="afterEffect">
                                  <p:stCondLst>
                                    <p:cond delay="0"/>
                                  </p:stCondLst>
                                  <p:childTnLst>
                                    <p:set>
                                      <p:cBhvr>
                                        <p:cTn id="52" dur="1" fill="hold">
                                          <p:stCondLst>
                                            <p:cond delay="0"/>
                                          </p:stCondLst>
                                        </p:cTn>
                                        <p:tgtEl>
                                          <p:spTgt spid="69644"/>
                                        </p:tgtEl>
                                        <p:attrNameLst>
                                          <p:attrName>style.visibility</p:attrName>
                                        </p:attrNameLst>
                                      </p:cBhvr>
                                      <p:to>
                                        <p:strVal val="visible"/>
                                      </p:to>
                                    </p:set>
                                    <p:animEffect transition="in" filter="wipe(left)">
                                      <p:cBhvr>
                                        <p:cTn id="53" dur="500"/>
                                        <p:tgtEl>
                                          <p:spTgt spid="69644"/>
                                        </p:tgtEl>
                                      </p:cBhvr>
                                    </p:animEffect>
                                  </p:childTnLst>
                                </p:cTn>
                              </p:par>
                            </p:childTnLst>
                          </p:cTn>
                        </p:par>
                        <p:par>
                          <p:cTn id="54" fill="hold" nodeType="afterGroup">
                            <p:stCondLst>
                              <p:cond delay="1000"/>
                            </p:stCondLst>
                            <p:childTnLst>
                              <p:par>
                                <p:cTn id="55" presetID="22" presetClass="entr" presetSubtype="8" fill="hold"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left)">
                                      <p:cBhvr>
                                        <p:cTn id="57" dur="500"/>
                                        <p:tgtEl>
                                          <p:spTgt spid="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69645"/>
                                        </p:tgtEl>
                                        <p:attrNameLst>
                                          <p:attrName>style.visibility</p:attrName>
                                        </p:attrNameLst>
                                      </p:cBhvr>
                                      <p:to>
                                        <p:strVal val="visible"/>
                                      </p:to>
                                    </p:set>
                                    <p:animEffect transition="in" filter="wipe(left)">
                                      <p:cBhvr>
                                        <p:cTn id="62" dur="500"/>
                                        <p:tgtEl>
                                          <p:spTgt spid="69645"/>
                                        </p:tgtEl>
                                      </p:cBhvr>
                                    </p:animEffect>
                                  </p:childTnLst>
                                </p:cTn>
                              </p:par>
                            </p:childTnLst>
                          </p:cTn>
                        </p:par>
                        <p:par>
                          <p:cTn id="63" fill="hold" nodeType="afterGroup">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69676"/>
                                        </p:tgtEl>
                                        <p:attrNameLst>
                                          <p:attrName>style.visibility</p:attrName>
                                        </p:attrNameLst>
                                      </p:cBhvr>
                                      <p:to>
                                        <p:strVal val="visible"/>
                                      </p:to>
                                    </p:set>
                                    <p:animEffect transition="in" filter="wipe(left)">
                                      <p:cBhvr>
                                        <p:cTn id="66" dur="500"/>
                                        <p:tgtEl>
                                          <p:spTgt spid="69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9" grpId="0" autoUpdateAnimBg="0"/>
      <p:bldP spid="69640" grpId="0" autoUpdateAnimBg="0"/>
      <p:bldP spid="69670" grpId="0" autoUpdateAnimBg="0"/>
      <p:bldP spid="69676"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zh-CN" smtClean="0">
                <a:ea typeface="宋体" charset="-122"/>
              </a:rPr>
              <a:t>3.3.6</a:t>
            </a:r>
            <a:r>
              <a:rPr lang="zh-CN" altLang="en-US" smtClean="0">
                <a:ea typeface="宋体" charset="-122"/>
              </a:rPr>
              <a:t>正弦稳态电路的一般分析</a:t>
            </a:r>
          </a:p>
        </p:txBody>
      </p:sp>
      <p:sp>
        <p:nvSpPr>
          <p:cNvPr id="92163" name="Rectangle 3"/>
          <p:cNvSpPr>
            <a:spLocks noGrp="1" noChangeArrowheads="1"/>
          </p:cNvSpPr>
          <p:nvPr>
            <p:ph sz="quarter" idx="11"/>
          </p:nvPr>
        </p:nvSpPr>
        <p:spPr/>
        <p:txBody>
          <a:bodyPr/>
          <a:lstStyle/>
          <a:p>
            <a:pPr>
              <a:lnSpc>
                <a:spcPct val="150000"/>
              </a:lnSpc>
              <a:spcBef>
                <a:spcPct val="0"/>
              </a:spcBef>
            </a:pPr>
            <a:r>
              <a:rPr lang="zh-CN" altLang="en-US" dirty="0" smtClean="0">
                <a:ea typeface="宋体" charset="-122"/>
              </a:rPr>
              <a:t>正弦稳态电路的相量分析法</a:t>
            </a:r>
          </a:p>
          <a:p>
            <a:pPr marL="693737" lvl="1" indent="-514350">
              <a:lnSpc>
                <a:spcPct val="150000"/>
              </a:lnSpc>
              <a:spcBef>
                <a:spcPct val="0"/>
              </a:spcBef>
              <a:buFont typeface="+mj-lt"/>
              <a:buAutoNum type="arabicPeriod"/>
            </a:pPr>
            <a:r>
              <a:rPr lang="zh-CN" altLang="en-US" dirty="0" smtClean="0"/>
              <a:t>时域电路转化为相量模型</a:t>
            </a:r>
            <a:r>
              <a:rPr lang="en-US" altLang="zh-CN" dirty="0" smtClean="0"/>
              <a:t>.</a:t>
            </a:r>
            <a:endParaRPr lang="zh-CN" altLang="en-US" dirty="0" smtClean="0"/>
          </a:p>
          <a:p>
            <a:pPr marL="693737" lvl="1" indent="-514350">
              <a:lnSpc>
                <a:spcPct val="150000"/>
              </a:lnSpc>
              <a:spcBef>
                <a:spcPct val="0"/>
              </a:spcBef>
              <a:buFont typeface="+mj-lt"/>
              <a:buAutoNum type="arabicPeriod"/>
            </a:pPr>
            <a:r>
              <a:rPr lang="zh-CN" altLang="en-US" dirty="0" smtClean="0"/>
              <a:t>按照直流电路的分析方法对相量模型进行分析求响应的相量</a:t>
            </a:r>
            <a:r>
              <a:rPr lang="en-US" altLang="zh-CN" dirty="0" smtClean="0"/>
              <a:t>.</a:t>
            </a:r>
            <a:endParaRPr lang="zh-CN" altLang="en-US" dirty="0" smtClean="0"/>
          </a:p>
          <a:p>
            <a:pPr marL="693737" lvl="1" indent="-514350">
              <a:lnSpc>
                <a:spcPct val="150000"/>
              </a:lnSpc>
              <a:spcBef>
                <a:spcPct val="0"/>
              </a:spcBef>
              <a:buFont typeface="+mj-lt"/>
              <a:buAutoNum type="arabicPeriod"/>
            </a:pPr>
            <a:r>
              <a:rPr lang="zh-CN" altLang="en-US" dirty="0" smtClean="0"/>
              <a:t>对照时间函数与相量的关系，将响应相量转化为时间函数</a:t>
            </a:r>
            <a:r>
              <a:rPr lang="en-US" altLang="zh-CN" dirty="0" smtClean="0"/>
              <a:t>.</a:t>
            </a:r>
            <a:endParaRPr lang="zh-CN" altLang="en-US" dirty="0" smtClean="0"/>
          </a:p>
          <a:p>
            <a:pPr>
              <a:lnSpc>
                <a:spcPct val="150000"/>
              </a:lnSpc>
              <a:spcBef>
                <a:spcPct val="0"/>
              </a:spcBef>
              <a:buFont typeface="Wingdings" pitchFamily="2" charset="2"/>
              <a:buNone/>
            </a:pPr>
            <a:r>
              <a:rPr lang="zh-CN" altLang="en-US" sz="2400" dirty="0" smtClean="0">
                <a:ea typeface="宋体" charset="-122"/>
              </a:rPr>
              <a:t>注：在直流电阻电路中，电路方程为实系数线性方程组；而正弦稳态电路相量分析中，电路方程则是复系数线性方程组。</a:t>
            </a: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27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Effect transition="in" filter="wipe(left)">
                                      <p:cBhvr>
                                        <p:cTn id="7" dur="500"/>
                                        <p:tgtEl>
                                          <p:spTgt spid="92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163">
                                            <p:txEl>
                                              <p:pRg st="1" end="1"/>
                                            </p:txEl>
                                          </p:spTgt>
                                        </p:tgtEl>
                                        <p:attrNameLst>
                                          <p:attrName>style.visibility</p:attrName>
                                        </p:attrNameLst>
                                      </p:cBhvr>
                                      <p:to>
                                        <p:strVal val="visible"/>
                                      </p:to>
                                    </p:set>
                                    <p:animEffect transition="in" filter="wipe(left)">
                                      <p:cBhvr>
                                        <p:cTn id="12" dur="500"/>
                                        <p:tgtEl>
                                          <p:spTgt spid="921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2163">
                                            <p:txEl>
                                              <p:pRg st="2" end="2"/>
                                            </p:txEl>
                                          </p:spTgt>
                                        </p:tgtEl>
                                        <p:attrNameLst>
                                          <p:attrName>style.visibility</p:attrName>
                                        </p:attrNameLst>
                                      </p:cBhvr>
                                      <p:to>
                                        <p:strVal val="visible"/>
                                      </p:to>
                                    </p:set>
                                    <p:animEffect transition="in" filter="wipe(up)">
                                      <p:cBhvr>
                                        <p:cTn id="17" dur="500"/>
                                        <p:tgtEl>
                                          <p:spTgt spid="921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2163">
                                            <p:txEl>
                                              <p:pRg st="3" end="3"/>
                                            </p:txEl>
                                          </p:spTgt>
                                        </p:tgtEl>
                                        <p:attrNameLst>
                                          <p:attrName>style.visibility</p:attrName>
                                        </p:attrNameLst>
                                      </p:cBhvr>
                                      <p:to>
                                        <p:strVal val="visible"/>
                                      </p:to>
                                    </p:set>
                                    <p:animEffect transition="in" filter="wipe(up)">
                                      <p:cBhvr>
                                        <p:cTn id="22" dur="500"/>
                                        <p:tgtEl>
                                          <p:spTgt spid="921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2163">
                                            <p:txEl>
                                              <p:pRg st="4" end="4"/>
                                            </p:txEl>
                                          </p:spTgt>
                                        </p:tgtEl>
                                        <p:attrNameLst>
                                          <p:attrName>style.visibility</p:attrName>
                                        </p:attrNameLst>
                                      </p:cBhvr>
                                      <p:to>
                                        <p:strVal val="visible"/>
                                      </p:to>
                                    </p:set>
                                    <p:animEffect transition="in" filter="wipe(up)">
                                      <p:cBhvr>
                                        <p:cTn id="27" dur="500"/>
                                        <p:tgtEl>
                                          <p:spTgt spid="921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2" name="Rectangle 2"/>
          <p:cNvSpPr>
            <a:spLocks noGrp="1" noChangeArrowheads="1"/>
          </p:cNvSpPr>
          <p:nvPr>
            <p:ph type="title"/>
          </p:nvPr>
        </p:nvSpPr>
        <p:spPr/>
        <p:txBody>
          <a:bodyPr/>
          <a:lstStyle/>
          <a:p>
            <a:r>
              <a:rPr lang="zh-CN" altLang="en-US" sz="3600" smtClean="0">
                <a:latin typeface="+mj-ea"/>
                <a:ea typeface="+mj-ea"/>
              </a:rPr>
              <a:t>分析举例</a:t>
            </a:r>
          </a:p>
        </p:txBody>
      </p:sp>
      <p:sp>
        <p:nvSpPr>
          <p:cNvPr id="74757" name="Rectangle 5"/>
          <p:cNvSpPr>
            <a:spLocks noChangeArrowheads="1"/>
          </p:cNvSpPr>
          <p:nvPr/>
        </p:nvSpPr>
        <p:spPr bwMode="auto">
          <a:xfrm>
            <a:off x="179512" y="81156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just"/>
            <a:r>
              <a:rPr kumimoji="1" lang="zh-CN" altLang="en-US" sz="2400" b="1" dirty="0">
                <a:solidFill>
                  <a:schemeClr val="tx2"/>
                </a:solidFill>
                <a:latin typeface="Times New Roman" pitchFamily="18" charset="0"/>
                <a:cs typeface="Times New Roman" pitchFamily="18" charset="0"/>
              </a:rPr>
              <a:t>图示电路 </a:t>
            </a:r>
            <a:r>
              <a:rPr kumimoji="1" lang="en-US" altLang="zh-CN" sz="2400" b="1" i="1" dirty="0" err="1">
                <a:solidFill>
                  <a:schemeClr val="tx2"/>
                </a:solidFill>
                <a:latin typeface="Times New Roman" pitchFamily="18" charset="0"/>
                <a:cs typeface="Times New Roman" pitchFamily="18" charset="0"/>
              </a:rPr>
              <a:t>u</a:t>
            </a:r>
            <a:r>
              <a:rPr kumimoji="1" lang="en-US" altLang="zh-CN" sz="2400" b="1" i="1" baseline="-25000" dirty="0" err="1">
                <a:solidFill>
                  <a:schemeClr val="tx2"/>
                </a:solidFill>
                <a:latin typeface="Times New Roman" pitchFamily="18" charset="0"/>
                <a:cs typeface="Times New Roman" pitchFamily="18" charset="0"/>
              </a:rPr>
              <a:t>S</a:t>
            </a:r>
            <a:r>
              <a:rPr kumimoji="1" lang="en-US" altLang="zh-CN" sz="2400" b="1" i="1" dirty="0">
                <a:solidFill>
                  <a:schemeClr val="tx2"/>
                </a:solidFill>
                <a:latin typeface="Times New Roman" pitchFamily="18" charset="0"/>
                <a:cs typeface="Times New Roman" pitchFamily="18" charset="0"/>
              </a:rPr>
              <a:t>=</a:t>
            </a:r>
            <a:r>
              <a:rPr kumimoji="1" lang="en-US" altLang="zh-CN" sz="2400" b="1" dirty="0">
                <a:solidFill>
                  <a:schemeClr val="tx2"/>
                </a:solidFill>
                <a:latin typeface="Times New Roman" pitchFamily="18" charset="0"/>
                <a:cs typeface="Times New Roman" pitchFamily="18" charset="0"/>
              </a:rPr>
              <a:t>10sin(1000t+</a:t>
            </a:r>
            <a:r>
              <a:rPr kumimoji="1" lang="en-US" altLang="zh-CN" sz="2400" b="1" dirty="0">
                <a:solidFill>
                  <a:schemeClr val="tx2"/>
                </a:solidFill>
                <a:latin typeface="Times New Roman" pitchFamily="18" charset="0"/>
                <a:cs typeface="Times New Roman" pitchFamily="18" charset="0"/>
                <a:sym typeface="Symbol" pitchFamily="18" charset="2"/>
              </a:rPr>
              <a:t>/6) V   </a:t>
            </a:r>
            <a:r>
              <a:rPr kumimoji="1" lang="zh-CN" altLang="en-US" sz="2400" b="1" dirty="0">
                <a:solidFill>
                  <a:schemeClr val="tx2"/>
                </a:solidFill>
                <a:latin typeface="Times New Roman" pitchFamily="18" charset="0"/>
                <a:cs typeface="Times New Roman" pitchFamily="18" charset="0"/>
                <a:sym typeface="Symbol" pitchFamily="18" charset="2"/>
              </a:rPr>
              <a:t>求</a:t>
            </a:r>
            <a:r>
              <a:rPr kumimoji="1" lang="en-US" altLang="zh-CN" sz="2400" b="1" i="1" dirty="0">
                <a:solidFill>
                  <a:schemeClr val="tx2"/>
                </a:solidFill>
                <a:latin typeface="Times New Roman" pitchFamily="18" charset="0"/>
                <a:cs typeface="Times New Roman" pitchFamily="18" charset="0"/>
              </a:rPr>
              <a:t>i</a:t>
            </a:r>
            <a:r>
              <a:rPr kumimoji="1" lang="en-US" altLang="zh-CN" sz="2400" b="1" dirty="0">
                <a:solidFill>
                  <a:schemeClr val="tx2"/>
                </a:solidFill>
                <a:latin typeface="Times New Roman" pitchFamily="18" charset="0"/>
                <a:cs typeface="Times New Roman" pitchFamily="18" charset="0"/>
              </a:rPr>
              <a:t>=?</a:t>
            </a:r>
          </a:p>
        </p:txBody>
      </p:sp>
      <p:grpSp>
        <p:nvGrpSpPr>
          <p:cNvPr id="2" name="Group 6"/>
          <p:cNvGrpSpPr>
            <a:grpSpLocks/>
          </p:cNvGrpSpPr>
          <p:nvPr/>
        </p:nvGrpSpPr>
        <p:grpSpPr bwMode="auto">
          <a:xfrm>
            <a:off x="4114800" y="1277938"/>
            <a:ext cx="4786313" cy="1792287"/>
            <a:chOff x="496" y="533"/>
            <a:chExt cx="3015" cy="1129"/>
          </a:xfrm>
        </p:grpSpPr>
        <p:pic>
          <p:nvPicPr>
            <p:cNvPr id="18483" name="Picture 7"/>
            <p:cNvPicPr>
              <a:picLocks noChangeAspect="1" noChangeArrowheads="1"/>
            </p:cNvPicPr>
            <p:nvPr/>
          </p:nvPicPr>
          <p:blipFill>
            <a:blip r:embed="rId3">
              <a:extLst>
                <a:ext uri="{28A0092B-C50C-407E-A947-70E740481C1C}">
                  <a14:useLocalDpi xmlns:a14="http://schemas.microsoft.com/office/drawing/2010/main" val="0"/>
                </a:ext>
              </a:extLst>
            </a:blip>
            <a:srcRect b="51216"/>
            <a:stretch>
              <a:fillRect/>
            </a:stretch>
          </p:blipFill>
          <p:spPr bwMode="auto">
            <a:xfrm>
              <a:off x="1531" y="805"/>
              <a:ext cx="337"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grpSp>
          <p:nvGrpSpPr>
            <p:cNvPr id="18484" name="Group 8"/>
            <p:cNvGrpSpPr>
              <a:grpSpLocks/>
            </p:cNvGrpSpPr>
            <p:nvPr/>
          </p:nvGrpSpPr>
          <p:grpSpPr bwMode="auto">
            <a:xfrm>
              <a:off x="1948" y="1220"/>
              <a:ext cx="144" cy="56"/>
              <a:chOff x="960" y="3408"/>
              <a:chExt cx="144" cy="56"/>
            </a:xfrm>
          </p:grpSpPr>
          <p:sp>
            <p:nvSpPr>
              <p:cNvPr id="18513" name="Line 9"/>
              <p:cNvSpPr>
                <a:spLocks noChangeShapeType="1"/>
              </p:cNvSpPr>
              <p:nvPr/>
            </p:nvSpPr>
            <p:spPr bwMode="auto">
              <a:xfrm>
                <a:off x="960" y="3408"/>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14" name="Line 10"/>
              <p:cNvSpPr>
                <a:spLocks noChangeShapeType="1"/>
              </p:cNvSpPr>
              <p:nvPr/>
            </p:nvSpPr>
            <p:spPr bwMode="auto">
              <a:xfrm>
                <a:off x="960" y="3464"/>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8485" name="Group 11"/>
            <p:cNvGrpSpPr>
              <a:grpSpLocks/>
            </p:cNvGrpSpPr>
            <p:nvPr/>
          </p:nvGrpSpPr>
          <p:grpSpPr bwMode="auto">
            <a:xfrm rot="-5400000">
              <a:off x="2644" y="860"/>
              <a:ext cx="144" cy="56"/>
              <a:chOff x="960" y="3408"/>
              <a:chExt cx="144" cy="56"/>
            </a:xfrm>
          </p:grpSpPr>
          <p:sp>
            <p:nvSpPr>
              <p:cNvPr id="18511" name="Line 12"/>
              <p:cNvSpPr>
                <a:spLocks noChangeShapeType="1"/>
              </p:cNvSpPr>
              <p:nvPr/>
            </p:nvSpPr>
            <p:spPr bwMode="auto">
              <a:xfrm>
                <a:off x="960" y="3408"/>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12" name="Line 13"/>
              <p:cNvSpPr>
                <a:spLocks noChangeShapeType="1"/>
              </p:cNvSpPr>
              <p:nvPr/>
            </p:nvSpPr>
            <p:spPr bwMode="auto">
              <a:xfrm>
                <a:off x="960" y="3464"/>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8486" name="Rectangle 14"/>
            <p:cNvSpPr>
              <a:spLocks noChangeArrowheads="1"/>
            </p:cNvSpPr>
            <p:nvPr/>
          </p:nvSpPr>
          <p:spPr bwMode="auto">
            <a:xfrm>
              <a:off x="1008" y="816"/>
              <a:ext cx="240" cy="96"/>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2"/>
                </a:solidFill>
                <a:latin typeface="Times New Roman" pitchFamily="18" charset="0"/>
                <a:cs typeface="Times New Roman" pitchFamily="18" charset="0"/>
              </a:endParaRPr>
            </a:p>
          </p:txBody>
        </p:sp>
        <p:sp>
          <p:nvSpPr>
            <p:cNvPr id="18487" name="Line 15"/>
            <p:cNvSpPr>
              <a:spLocks noChangeShapeType="1"/>
            </p:cNvSpPr>
            <p:nvPr/>
          </p:nvSpPr>
          <p:spPr bwMode="auto">
            <a:xfrm>
              <a:off x="1248" y="864"/>
              <a:ext cx="288"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88" name="Rectangle 16"/>
            <p:cNvSpPr>
              <a:spLocks noChangeArrowheads="1"/>
            </p:cNvSpPr>
            <p:nvPr/>
          </p:nvSpPr>
          <p:spPr bwMode="auto">
            <a:xfrm flipH="1">
              <a:off x="2148" y="834"/>
              <a:ext cx="240" cy="96"/>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2"/>
                </a:solidFill>
                <a:latin typeface="Times New Roman" pitchFamily="18" charset="0"/>
                <a:cs typeface="Times New Roman" pitchFamily="18" charset="0"/>
              </a:endParaRPr>
            </a:p>
          </p:txBody>
        </p:sp>
        <p:sp>
          <p:nvSpPr>
            <p:cNvPr id="18489" name="Line 17"/>
            <p:cNvSpPr>
              <a:spLocks noChangeShapeType="1"/>
            </p:cNvSpPr>
            <p:nvPr/>
          </p:nvSpPr>
          <p:spPr bwMode="auto">
            <a:xfrm flipH="1">
              <a:off x="1864" y="882"/>
              <a:ext cx="288"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0" name="Line 18"/>
            <p:cNvSpPr>
              <a:spLocks noChangeShapeType="1"/>
            </p:cNvSpPr>
            <p:nvPr/>
          </p:nvSpPr>
          <p:spPr bwMode="auto">
            <a:xfrm flipH="1">
              <a:off x="2392" y="880"/>
              <a:ext cx="288"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1" name="Line 19"/>
            <p:cNvSpPr>
              <a:spLocks noChangeShapeType="1"/>
            </p:cNvSpPr>
            <p:nvPr/>
          </p:nvSpPr>
          <p:spPr bwMode="auto">
            <a:xfrm>
              <a:off x="2016" y="874"/>
              <a:ext cx="0" cy="33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2" name="Line 20"/>
            <p:cNvSpPr>
              <a:spLocks noChangeShapeType="1"/>
            </p:cNvSpPr>
            <p:nvPr/>
          </p:nvSpPr>
          <p:spPr bwMode="auto">
            <a:xfrm flipH="1">
              <a:off x="2016" y="1258"/>
              <a:ext cx="6" cy="37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93" name="Oval 21"/>
            <p:cNvSpPr>
              <a:spLocks noChangeArrowheads="1"/>
            </p:cNvSpPr>
            <p:nvPr/>
          </p:nvSpPr>
          <p:spPr bwMode="auto">
            <a:xfrm>
              <a:off x="648" y="1170"/>
              <a:ext cx="144" cy="144"/>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2"/>
                </a:solidFill>
                <a:latin typeface="Times New Roman" pitchFamily="18" charset="0"/>
                <a:cs typeface="Times New Roman" pitchFamily="18" charset="0"/>
              </a:endParaRPr>
            </a:p>
          </p:txBody>
        </p:sp>
        <p:sp>
          <p:nvSpPr>
            <p:cNvPr id="18494" name="Oval 22"/>
            <p:cNvSpPr>
              <a:spLocks noChangeArrowheads="1"/>
            </p:cNvSpPr>
            <p:nvPr/>
          </p:nvSpPr>
          <p:spPr bwMode="auto">
            <a:xfrm>
              <a:off x="2996" y="1148"/>
              <a:ext cx="144" cy="144"/>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2"/>
                </a:solidFill>
                <a:latin typeface="Times New Roman" pitchFamily="18" charset="0"/>
                <a:cs typeface="Times New Roman" pitchFamily="18" charset="0"/>
              </a:endParaRPr>
            </a:p>
          </p:txBody>
        </p:sp>
        <p:sp>
          <p:nvSpPr>
            <p:cNvPr id="18495" name="Freeform 23"/>
            <p:cNvSpPr>
              <a:spLocks/>
            </p:cNvSpPr>
            <p:nvPr/>
          </p:nvSpPr>
          <p:spPr bwMode="auto">
            <a:xfrm>
              <a:off x="720" y="864"/>
              <a:ext cx="2352" cy="768"/>
            </a:xfrm>
            <a:custGeom>
              <a:avLst/>
              <a:gdLst>
                <a:gd name="T0" fmla="*/ 288 w 2352"/>
                <a:gd name="T1" fmla="*/ 0 h 768"/>
                <a:gd name="T2" fmla="*/ 0 w 2352"/>
                <a:gd name="T3" fmla="*/ 0 h 768"/>
                <a:gd name="T4" fmla="*/ 0 w 2352"/>
                <a:gd name="T5" fmla="*/ 768 h 768"/>
                <a:gd name="T6" fmla="*/ 2352 w 2352"/>
                <a:gd name="T7" fmla="*/ 768 h 768"/>
                <a:gd name="T8" fmla="*/ 2352 w 2352"/>
                <a:gd name="T9" fmla="*/ 0 h 768"/>
                <a:gd name="T10" fmla="*/ 2016 w 2352"/>
                <a:gd name="T11" fmla="*/ 0 h 768"/>
                <a:gd name="T12" fmla="*/ 0 60000 65536"/>
                <a:gd name="T13" fmla="*/ 0 60000 65536"/>
                <a:gd name="T14" fmla="*/ 0 60000 65536"/>
                <a:gd name="T15" fmla="*/ 0 60000 65536"/>
                <a:gd name="T16" fmla="*/ 0 60000 65536"/>
                <a:gd name="T17" fmla="*/ 0 60000 65536"/>
                <a:gd name="T18" fmla="*/ 0 w 2352"/>
                <a:gd name="T19" fmla="*/ 0 h 768"/>
                <a:gd name="T20" fmla="*/ 2352 w 235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2352" h="768">
                  <a:moveTo>
                    <a:pt x="288" y="0"/>
                  </a:moveTo>
                  <a:lnTo>
                    <a:pt x="0" y="0"/>
                  </a:lnTo>
                  <a:lnTo>
                    <a:pt x="0" y="768"/>
                  </a:lnTo>
                  <a:lnTo>
                    <a:pt x="2352" y="768"/>
                  </a:lnTo>
                  <a:lnTo>
                    <a:pt x="2352" y="0"/>
                  </a:lnTo>
                  <a:lnTo>
                    <a:pt x="2016" y="0"/>
                  </a:ln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2"/>
                </a:solidFill>
                <a:latin typeface="Times New Roman" pitchFamily="18" charset="0"/>
                <a:cs typeface="Times New Roman" pitchFamily="18" charset="0"/>
              </a:endParaRPr>
            </a:p>
          </p:txBody>
        </p:sp>
        <p:sp>
          <p:nvSpPr>
            <p:cNvPr id="18496" name="Oval 24"/>
            <p:cNvSpPr>
              <a:spLocks noChangeArrowheads="1"/>
            </p:cNvSpPr>
            <p:nvPr/>
          </p:nvSpPr>
          <p:spPr bwMode="auto">
            <a:xfrm>
              <a:off x="1996" y="862"/>
              <a:ext cx="48" cy="48"/>
            </a:xfrm>
            <a:prstGeom prst="ellipse">
              <a:avLst/>
            </a:prstGeom>
            <a:solidFill>
              <a:schemeClr val="tx1"/>
            </a:solidFill>
            <a:ln w="9525">
              <a:solidFill>
                <a:schemeClr val="tx1"/>
              </a:solidFill>
              <a:round/>
              <a:headEnd/>
              <a:tailEnd/>
            </a:ln>
          </p:spPr>
          <p:txBody>
            <a:bodyPr wrap="none" anchor="ctr"/>
            <a:lstStyle/>
            <a:p>
              <a:endParaRPr lang="zh-CN" altLang="en-US">
                <a:solidFill>
                  <a:schemeClr val="tx2"/>
                </a:solidFill>
                <a:latin typeface="Times New Roman" pitchFamily="18" charset="0"/>
                <a:cs typeface="Times New Roman" pitchFamily="18" charset="0"/>
              </a:endParaRPr>
            </a:p>
          </p:txBody>
        </p:sp>
        <p:sp>
          <p:nvSpPr>
            <p:cNvPr id="18497" name="Oval 25"/>
            <p:cNvSpPr>
              <a:spLocks noChangeArrowheads="1"/>
            </p:cNvSpPr>
            <p:nvPr/>
          </p:nvSpPr>
          <p:spPr bwMode="auto">
            <a:xfrm>
              <a:off x="1988" y="1614"/>
              <a:ext cx="48" cy="48"/>
            </a:xfrm>
            <a:prstGeom prst="ellipse">
              <a:avLst/>
            </a:prstGeom>
            <a:solidFill>
              <a:schemeClr val="tx1"/>
            </a:solidFill>
            <a:ln w="9525">
              <a:solidFill>
                <a:schemeClr val="tx1"/>
              </a:solidFill>
              <a:round/>
              <a:headEnd/>
              <a:tailEnd/>
            </a:ln>
          </p:spPr>
          <p:txBody>
            <a:bodyPr wrap="none" anchor="ctr"/>
            <a:lstStyle/>
            <a:p>
              <a:endParaRPr lang="zh-CN" altLang="en-US">
                <a:solidFill>
                  <a:schemeClr val="tx2"/>
                </a:solidFill>
                <a:latin typeface="Times New Roman" pitchFamily="18" charset="0"/>
                <a:cs typeface="Times New Roman" pitchFamily="18" charset="0"/>
              </a:endParaRPr>
            </a:p>
          </p:txBody>
        </p:sp>
        <p:sp>
          <p:nvSpPr>
            <p:cNvPr id="18498" name="Text Box 26"/>
            <p:cNvSpPr txBox="1">
              <a:spLocks noChangeArrowheads="1"/>
            </p:cNvSpPr>
            <p:nvPr/>
          </p:nvSpPr>
          <p:spPr bwMode="auto">
            <a:xfrm>
              <a:off x="3072" y="943"/>
              <a:ext cx="2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solidFill>
                    <a:schemeClr val="tx2"/>
                  </a:solidFill>
                  <a:latin typeface="Times New Roman" pitchFamily="18" charset="0"/>
                  <a:cs typeface="Times New Roman" pitchFamily="18" charset="0"/>
                </a:rPr>
                <a:t>+</a:t>
              </a:r>
            </a:p>
          </p:txBody>
        </p:sp>
        <p:sp>
          <p:nvSpPr>
            <p:cNvPr id="18499" name="Text Box 27"/>
            <p:cNvSpPr txBox="1">
              <a:spLocks noChangeArrowheads="1"/>
            </p:cNvSpPr>
            <p:nvPr/>
          </p:nvSpPr>
          <p:spPr bwMode="auto">
            <a:xfrm>
              <a:off x="3110" y="1246"/>
              <a:ext cx="17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solidFill>
                    <a:schemeClr val="tx2"/>
                  </a:solidFill>
                  <a:latin typeface="Times New Roman" pitchFamily="18" charset="0"/>
                  <a:cs typeface="Times New Roman" pitchFamily="18" charset="0"/>
                </a:rPr>
                <a:t>-</a:t>
              </a:r>
            </a:p>
          </p:txBody>
        </p:sp>
        <p:sp>
          <p:nvSpPr>
            <p:cNvPr id="18500" name="Text Box 28"/>
            <p:cNvSpPr txBox="1">
              <a:spLocks noChangeArrowheads="1"/>
            </p:cNvSpPr>
            <p:nvPr/>
          </p:nvSpPr>
          <p:spPr bwMode="auto">
            <a:xfrm>
              <a:off x="496" y="991"/>
              <a:ext cx="2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solidFill>
                    <a:schemeClr val="tx2"/>
                  </a:solidFill>
                  <a:latin typeface="Times New Roman" pitchFamily="18" charset="0"/>
                  <a:cs typeface="Times New Roman" pitchFamily="18" charset="0"/>
                </a:rPr>
                <a:t>+</a:t>
              </a:r>
            </a:p>
          </p:txBody>
        </p:sp>
        <p:sp>
          <p:nvSpPr>
            <p:cNvPr id="18501" name="Text Box 29"/>
            <p:cNvSpPr txBox="1">
              <a:spLocks noChangeArrowheads="1"/>
            </p:cNvSpPr>
            <p:nvPr/>
          </p:nvSpPr>
          <p:spPr bwMode="auto">
            <a:xfrm>
              <a:off x="496" y="1316"/>
              <a:ext cx="17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solidFill>
                    <a:schemeClr val="tx2"/>
                  </a:solidFill>
                  <a:latin typeface="Times New Roman" pitchFamily="18" charset="0"/>
                  <a:cs typeface="Times New Roman" pitchFamily="18" charset="0"/>
                </a:rPr>
                <a:t>-</a:t>
              </a:r>
            </a:p>
          </p:txBody>
        </p:sp>
        <p:sp>
          <p:nvSpPr>
            <p:cNvPr id="18502" name="Text Box 30"/>
            <p:cNvSpPr txBox="1">
              <a:spLocks noChangeArrowheads="1"/>
            </p:cNvSpPr>
            <p:nvPr/>
          </p:nvSpPr>
          <p:spPr bwMode="auto">
            <a:xfrm>
              <a:off x="950" y="581"/>
              <a:ext cx="32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dirty="0">
                  <a:solidFill>
                    <a:schemeClr val="tx2"/>
                  </a:solidFill>
                  <a:latin typeface="Times New Roman" pitchFamily="18" charset="0"/>
                  <a:cs typeface="Times New Roman" pitchFamily="18" charset="0"/>
                </a:rPr>
                <a:t>5</a:t>
              </a:r>
              <a:r>
                <a:rPr kumimoji="1" lang="en-US" altLang="zh-CN" sz="2000" b="1" dirty="0">
                  <a:solidFill>
                    <a:schemeClr val="tx2"/>
                  </a:solidFill>
                  <a:latin typeface="Symbol" panose="05050102010706020507" pitchFamily="18" charset="2"/>
                  <a:cs typeface="Times New Roman" pitchFamily="18" charset="0"/>
                </a:rPr>
                <a:t>W</a:t>
              </a:r>
            </a:p>
          </p:txBody>
        </p:sp>
        <p:sp>
          <p:nvSpPr>
            <p:cNvPr id="18503" name="Text Box 31"/>
            <p:cNvSpPr txBox="1">
              <a:spLocks noChangeArrowheads="1"/>
            </p:cNvSpPr>
            <p:nvPr/>
          </p:nvSpPr>
          <p:spPr bwMode="auto">
            <a:xfrm>
              <a:off x="2089" y="607"/>
              <a:ext cx="32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dirty="0">
                  <a:solidFill>
                    <a:schemeClr val="tx2"/>
                  </a:solidFill>
                  <a:latin typeface="Times New Roman" pitchFamily="18" charset="0"/>
                  <a:cs typeface="Times New Roman" pitchFamily="18" charset="0"/>
                </a:rPr>
                <a:t>5</a:t>
              </a:r>
              <a:r>
                <a:rPr kumimoji="1" lang="en-US" altLang="zh-CN" sz="2000" b="1" dirty="0">
                  <a:solidFill>
                    <a:schemeClr val="tx2"/>
                  </a:solidFill>
                  <a:latin typeface="Symbol" panose="05050102010706020507" pitchFamily="18" charset="2"/>
                  <a:cs typeface="Times New Roman" pitchFamily="18" charset="0"/>
                </a:rPr>
                <a:t>W</a:t>
              </a:r>
            </a:p>
          </p:txBody>
        </p:sp>
        <p:sp>
          <p:nvSpPr>
            <p:cNvPr id="18504" name="Text Box 32"/>
            <p:cNvSpPr txBox="1">
              <a:spLocks noChangeArrowheads="1"/>
            </p:cNvSpPr>
            <p:nvPr/>
          </p:nvSpPr>
          <p:spPr bwMode="auto">
            <a:xfrm>
              <a:off x="1440" y="537"/>
              <a:ext cx="4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5mH</a:t>
              </a:r>
            </a:p>
          </p:txBody>
        </p:sp>
        <p:sp>
          <p:nvSpPr>
            <p:cNvPr id="18505" name="Text Box 33"/>
            <p:cNvSpPr txBox="1">
              <a:spLocks noChangeArrowheads="1"/>
            </p:cNvSpPr>
            <p:nvPr/>
          </p:nvSpPr>
          <p:spPr bwMode="auto">
            <a:xfrm>
              <a:off x="2534" y="533"/>
              <a:ext cx="5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200mF</a:t>
              </a:r>
            </a:p>
          </p:txBody>
        </p:sp>
        <p:sp>
          <p:nvSpPr>
            <p:cNvPr id="18506" name="Text Box 34"/>
            <p:cNvSpPr txBox="1">
              <a:spLocks noChangeArrowheads="1"/>
            </p:cNvSpPr>
            <p:nvPr/>
          </p:nvSpPr>
          <p:spPr bwMode="auto">
            <a:xfrm>
              <a:off x="2114" y="1135"/>
              <a:ext cx="5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200mF</a:t>
              </a:r>
            </a:p>
          </p:txBody>
        </p:sp>
        <p:sp>
          <p:nvSpPr>
            <p:cNvPr id="18507" name="Line 35"/>
            <p:cNvSpPr>
              <a:spLocks noChangeShapeType="1"/>
            </p:cNvSpPr>
            <p:nvPr/>
          </p:nvSpPr>
          <p:spPr bwMode="auto">
            <a:xfrm>
              <a:off x="1872" y="960"/>
              <a:ext cx="0" cy="432"/>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08" name="Text Box 36"/>
            <p:cNvSpPr txBox="1">
              <a:spLocks noChangeArrowheads="1"/>
            </p:cNvSpPr>
            <p:nvPr/>
          </p:nvSpPr>
          <p:spPr bwMode="auto">
            <a:xfrm>
              <a:off x="1703" y="1017"/>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i</a:t>
              </a:r>
            </a:p>
          </p:txBody>
        </p:sp>
        <p:sp>
          <p:nvSpPr>
            <p:cNvPr id="18509" name="Text Box 37"/>
            <p:cNvSpPr txBox="1">
              <a:spLocks noChangeArrowheads="1"/>
            </p:cNvSpPr>
            <p:nvPr/>
          </p:nvSpPr>
          <p:spPr bwMode="auto">
            <a:xfrm>
              <a:off x="3254" y="1082"/>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u</a:t>
              </a:r>
              <a:r>
                <a:rPr kumimoji="1" lang="en-US" altLang="zh-CN" sz="2000" b="1" baseline="-25000">
                  <a:solidFill>
                    <a:schemeClr val="tx2"/>
                  </a:solidFill>
                  <a:latin typeface="Times New Roman" pitchFamily="18" charset="0"/>
                  <a:cs typeface="Times New Roman" pitchFamily="18" charset="0"/>
                </a:rPr>
                <a:t>S</a:t>
              </a:r>
              <a:endParaRPr kumimoji="1" lang="en-US" altLang="zh-CN" sz="2000" b="1">
                <a:solidFill>
                  <a:schemeClr val="tx2"/>
                </a:solidFill>
                <a:latin typeface="Times New Roman" pitchFamily="18" charset="0"/>
                <a:cs typeface="Times New Roman" pitchFamily="18" charset="0"/>
              </a:endParaRPr>
            </a:p>
          </p:txBody>
        </p:sp>
        <p:sp>
          <p:nvSpPr>
            <p:cNvPr id="18510" name="Text Box 38"/>
            <p:cNvSpPr txBox="1">
              <a:spLocks noChangeArrowheads="1"/>
            </p:cNvSpPr>
            <p:nvPr/>
          </p:nvSpPr>
          <p:spPr bwMode="auto">
            <a:xfrm>
              <a:off x="720" y="1283"/>
              <a:ext cx="10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dirty="0">
                  <a:solidFill>
                    <a:schemeClr val="tx2"/>
                  </a:solidFill>
                  <a:latin typeface="Times New Roman" pitchFamily="18" charset="0"/>
                  <a:cs typeface="Times New Roman" pitchFamily="18" charset="0"/>
                </a:rPr>
                <a:t>10sin1000t</a:t>
              </a:r>
              <a:r>
                <a:rPr kumimoji="1" lang="en-US" altLang="zh-CN" sz="2000" b="1" dirty="0">
                  <a:solidFill>
                    <a:schemeClr val="tx2"/>
                  </a:solidFill>
                  <a:latin typeface="Times New Roman" pitchFamily="18" charset="0"/>
                  <a:cs typeface="Times New Roman" pitchFamily="18" charset="0"/>
                  <a:sym typeface="Symbol" pitchFamily="18" charset="2"/>
                </a:rPr>
                <a:t> V</a:t>
              </a:r>
              <a:endParaRPr kumimoji="1" lang="en-US" altLang="zh-CN" sz="2000" b="1" dirty="0">
                <a:solidFill>
                  <a:schemeClr val="tx2"/>
                </a:solidFill>
                <a:latin typeface="Times New Roman" pitchFamily="18" charset="0"/>
                <a:cs typeface="Times New Roman" pitchFamily="18" charset="0"/>
              </a:endParaRPr>
            </a:p>
          </p:txBody>
        </p:sp>
      </p:grpSp>
      <p:sp>
        <p:nvSpPr>
          <p:cNvPr id="74791" name="Text Box 39"/>
          <p:cNvSpPr txBox="1">
            <a:spLocks noChangeArrowheads="1"/>
          </p:cNvSpPr>
          <p:nvPr/>
        </p:nvSpPr>
        <p:spPr bwMode="auto">
          <a:xfrm>
            <a:off x="307975" y="1370013"/>
            <a:ext cx="3336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79400" indent="-2794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1. </a:t>
            </a:r>
            <a:r>
              <a:rPr kumimoji="1" lang="zh-CN" altLang="en-US" sz="2000" b="1">
                <a:solidFill>
                  <a:schemeClr val="tx2"/>
                </a:solidFill>
                <a:latin typeface="Times New Roman" pitchFamily="18" charset="0"/>
                <a:cs typeface="Times New Roman" pitchFamily="18" charset="0"/>
              </a:rPr>
              <a:t>作电路的相量模型</a:t>
            </a:r>
          </a:p>
        </p:txBody>
      </p:sp>
      <p:grpSp>
        <p:nvGrpSpPr>
          <p:cNvPr id="5" name="Group 40"/>
          <p:cNvGrpSpPr>
            <a:grpSpLocks/>
          </p:cNvGrpSpPr>
          <p:nvPr/>
        </p:nvGrpSpPr>
        <p:grpSpPr bwMode="auto">
          <a:xfrm>
            <a:off x="4248150" y="3335338"/>
            <a:ext cx="4583113" cy="1792287"/>
            <a:chOff x="2400" y="2208"/>
            <a:chExt cx="2887" cy="1129"/>
          </a:xfrm>
        </p:grpSpPr>
        <p:pic>
          <p:nvPicPr>
            <p:cNvPr id="18454" name="Picture 41"/>
            <p:cNvPicPr>
              <a:picLocks noChangeAspect="1" noChangeArrowheads="1"/>
            </p:cNvPicPr>
            <p:nvPr/>
          </p:nvPicPr>
          <p:blipFill>
            <a:blip r:embed="rId4">
              <a:extLst>
                <a:ext uri="{28A0092B-C50C-407E-A947-70E740481C1C}">
                  <a14:useLocalDpi xmlns:a14="http://schemas.microsoft.com/office/drawing/2010/main" val="0"/>
                </a:ext>
              </a:extLst>
            </a:blip>
            <a:srcRect b="51216"/>
            <a:stretch>
              <a:fillRect/>
            </a:stretch>
          </p:blipFill>
          <p:spPr bwMode="auto">
            <a:xfrm>
              <a:off x="3435" y="2480"/>
              <a:ext cx="337"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grpSp>
          <p:nvGrpSpPr>
            <p:cNvPr id="18455" name="Group 42"/>
            <p:cNvGrpSpPr>
              <a:grpSpLocks/>
            </p:cNvGrpSpPr>
            <p:nvPr/>
          </p:nvGrpSpPr>
          <p:grpSpPr bwMode="auto">
            <a:xfrm>
              <a:off x="3852" y="2895"/>
              <a:ext cx="144" cy="56"/>
              <a:chOff x="960" y="3408"/>
              <a:chExt cx="144" cy="56"/>
            </a:xfrm>
          </p:grpSpPr>
          <p:sp>
            <p:nvSpPr>
              <p:cNvPr id="18481" name="Line 43"/>
              <p:cNvSpPr>
                <a:spLocks noChangeShapeType="1"/>
              </p:cNvSpPr>
              <p:nvPr/>
            </p:nvSpPr>
            <p:spPr bwMode="auto">
              <a:xfrm>
                <a:off x="960" y="3408"/>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Symbol" panose="05050102010706020507" pitchFamily="18" charset="2"/>
                </a:endParaRPr>
              </a:p>
            </p:txBody>
          </p:sp>
          <p:sp>
            <p:nvSpPr>
              <p:cNvPr id="18482" name="Line 44"/>
              <p:cNvSpPr>
                <a:spLocks noChangeShapeType="1"/>
              </p:cNvSpPr>
              <p:nvPr/>
            </p:nvSpPr>
            <p:spPr bwMode="auto">
              <a:xfrm>
                <a:off x="960" y="3464"/>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Symbol" panose="05050102010706020507" pitchFamily="18" charset="2"/>
                </a:endParaRPr>
              </a:p>
            </p:txBody>
          </p:sp>
        </p:grpSp>
        <p:grpSp>
          <p:nvGrpSpPr>
            <p:cNvPr id="18456" name="Group 45"/>
            <p:cNvGrpSpPr>
              <a:grpSpLocks/>
            </p:cNvGrpSpPr>
            <p:nvPr/>
          </p:nvGrpSpPr>
          <p:grpSpPr bwMode="auto">
            <a:xfrm rot="-5400000">
              <a:off x="4548" y="2535"/>
              <a:ext cx="144" cy="56"/>
              <a:chOff x="960" y="3408"/>
              <a:chExt cx="144" cy="56"/>
            </a:xfrm>
          </p:grpSpPr>
          <p:sp>
            <p:nvSpPr>
              <p:cNvPr id="18479" name="Line 46"/>
              <p:cNvSpPr>
                <a:spLocks noChangeShapeType="1"/>
              </p:cNvSpPr>
              <p:nvPr/>
            </p:nvSpPr>
            <p:spPr bwMode="auto">
              <a:xfrm>
                <a:off x="960" y="3408"/>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Symbol" panose="05050102010706020507" pitchFamily="18" charset="2"/>
                </a:endParaRPr>
              </a:p>
            </p:txBody>
          </p:sp>
          <p:sp>
            <p:nvSpPr>
              <p:cNvPr id="18480" name="Line 47"/>
              <p:cNvSpPr>
                <a:spLocks noChangeShapeType="1"/>
              </p:cNvSpPr>
              <p:nvPr/>
            </p:nvSpPr>
            <p:spPr bwMode="auto">
              <a:xfrm>
                <a:off x="960" y="3464"/>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Symbol" panose="05050102010706020507" pitchFamily="18" charset="2"/>
                </a:endParaRPr>
              </a:p>
            </p:txBody>
          </p:sp>
        </p:grpSp>
        <p:sp>
          <p:nvSpPr>
            <p:cNvPr id="18457" name="Rectangle 48"/>
            <p:cNvSpPr>
              <a:spLocks noChangeArrowheads="1"/>
            </p:cNvSpPr>
            <p:nvPr/>
          </p:nvSpPr>
          <p:spPr bwMode="auto">
            <a:xfrm>
              <a:off x="2912" y="2491"/>
              <a:ext cx="240" cy="96"/>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2"/>
                </a:solidFill>
                <a:latin typeface="Symbol" panose="05050102010706020507" pitchFamily="18" charset="2"/>
                <a:cs typeface="Times New Roman" pitchFamily="18" charset="0"/>
              </a:endParaRPr>
            </a:p>
          </p:txBody>
        </p:sp>
        <p:sp>
          <p:nvSpPr>
            <p:cNvPr id="18458" name="Line 49"/>
            <p:cNvSpPr>
              <a:spLocks noChangeShapeType="1"/>
            </p:cNvSpPr>
            <p:nvPr/>
          </p:nvSpPr>
          <p:spPr bwMode="auto">
            <a:xfrm>
              <a:off x="3152" y="2539"/>
              <a:ext cx="288"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Symbol" panose="05050102010706020507" pitchFamily="18" charset="2"/>
              </a:endParaRPr>
            </a:p>
          </p:txBody>
        </p:sp>
        <p:sp>
          <p:nvSpPr>
            <p:cNvPr id="18459" name="Rectangle 50"/>
            <p:cNvSpPr>
              <a:spLocks noChangeArrowheads="1"/>
            </p:cNvSpPr>
            <p:nvPr/>
          </p:nvSpPr>
          <p:spPr bwMode="auto">
            <a:xfrm flipH="1">
              <a:off x="4052" y="2509"/>
              <a:ext cx="240" cy="96"/>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2"/>
                </a:solidFill>
                <a:latin typeface="Symbol" panose="05050102010706020507" pitchFamily="18" charset="2"/>
                <a:cs typeface="Times New Roman" pitchFamily="18" charset="0"/>
              </a:endParaRPr>
            </a:p>
          </p:txBody>
        </p:sp>
        <p:sp>
          <p:nvSpPr>
            <p:cNvPr id="18460" name="Line 51"/>
            <p:cNvSpPr>
              <a:spLocks noChangeShapeType="1"/>
            </p:cNvSpPr>
            <p:nvPr/>
          </p:nvSpPr>
          <p:spPr bwMode="auto">
            <a:xfrm flipH="1">
              <a:off x="3768" y="2557"/>
              <a:ext cx="288"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Symbol" panose="05050102010706020507" pitchFamily="18" charset="2"/>
              </a:endParaRPr>
            </a:p>
          </p:txBody>
        </p:sp>
        <p:sp>
          <p:nvSpPr>
            <p:cNvPr id="18461" name="Line 52"/>
            <p:cNvSpPr>
              <a:spLocks noChangeShapeType="1"/>
            </p:cNvSpPr>
            <p:nvPr/>
          </p:nvSpPr>
          <p:spPr bwMode="auto">
            <a:xfrm flipH="1">
              <a:off x="4296" y="2555"/>
              <a:ext cx="288"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Symbol" panose="05050102010706020507" pitchFamily="18" charset="2"/>
              </a:endParaRPr>
            </a:p>
          </p:txBody>
        </p:sp>
        <p:sp>
          <p:nvSpPr>
            <p:cNvPr id="18462" name="Line 53"/>
            <p:cNvSpPr>
              <a:spLocks noChangeShapeType="1"/>
            </p:cNvSpPr>
            <p:nvPr/>
          </p:nvSpPr>
          <p:spPr bwMode="auto">
            <a:xfrm>
              <a:off x="3920" y="2549"/>
              <a:ext cx="0" cy="33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Symbol" panose="05050102010706020507" pitchFamily="18" charset="2"/>
              </a:endParaRPr>
            </a:p>
          </p:txBody>
        </p:sp>
        <p:sp>
          <p:nvSpPr>
            <p:cNvPr id="18463" name="Line 54"/>
            <p:cNvSpPr>
              <a:spLocks noChangeShapeType="1"/>
            </p:cNvSpPr>
            <p:nvPr/>
          </p:nvSpPr>
          <p:spPr bwMode="auto">
            <a:xfrm flipH="1">
              <a:off x="3920" y="2933"/>
              <a:ext cx="6" cy="37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latin typeface="Symbol" panose="05050102010706020507" pitchFamily="18" charset="2"/>
              </a:endParaRPr>
            </a:p>
          </p:txBody>
        </p:sp>
        <p:sp>
          <p:nvSpPr>
            <p:cNvPr id="18464" name="Oval 55"/>
            <p:cNvSpPr>
              <a:spLocks noChangeArrowheads="1"/>
            </p:cNvSpPr>
            <p:nvPr/>
          </p:nvSpPr>
          <p:spPr bwMode="auto">
            <a:xfrm>
              <a:off x="2552" y="2845"/>
              <a:ext cx="144" cy="144"/>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2"/>
                </a:solidFill>
                <a:latin typeface="Symbol" panose="05050102010706020507" pitchFamily="18" charset="2"/>
                <a:cs typeface="Times New Roman" pitchFamily="18" charset="0"/>
              </a:endParaRPr>
            </a:p>
          </p:txBody>
        </p:sp>
        <p:sp>
          <p:nvSpPr>
            <p:cNvPr id="18465" name="Oval 56"/>
            <p:cNvSpPr>
              <a:spLocks noChangeArrowheads="1"/>
            </p:cNvSpPr>
            <p:nvPr/>
          </p:nvSpPr>
          <p:spPr bwMode="auto">
            <a:xfrm>
              <a:off x="4900" y="2823"/>
              <a:ext cx="144" cy="144"/>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2"/>
                </a:solidFill>
                <a:latin typeface="Symbol" panose="05050102010706020507" pitchFamily="18" charset="2"/>
                <a:cs typeface="Times New Roman" pitchFamily="18" charset="0"/>
              </a:endParaRPr>
            </a:p>
          </p:txBody>
        </p:sp>
        <p:sp>
          <p:nvSpPr>
            <p:cNvPr id="18466" name="Freeform 57"/>
            <p:cNvSpPr>
              <a:spLocks/>
            </p:cNvSpPr>
            <p:nvPr/>
          </p:nvSpPr>
          <p:spPr bwMode="auto">
            <a:xfrm>
              <a:off x="2624" y="2539"/>
              <a:ext cx="2352" cy="768"/>
            </a:xfrm>
            <a:custGeom>
              <a:avLst/>
              <a:gdLst>
                <a:gd name="T0" fmla="*/ 288 w 2352"/>
                <a:gd name="T1" fmla="*/ 0 h 768"/>
                <a:gd name="T2" fmla="*/ 0 w 2352"/>
                <a:gd name="T3" fmla="*/ 0 h 768"/>
                <a:gd name="T4" fmla="*/ 0 w 2352"/>
                <a:gd name="T5" fmla="*/ 768 h 768"/>
                <a:gd name="T6" fmla="*/ 2352 w 2352"/>
                <a:gd name="T7" fmla="*/ 768 h 768"/>
                <a:gd name="T8" fmla="*/ 2352 w 2352"/>
                <a:gd name="T9" fmla="*/ 0 h 768"/>
                <a:gd name="T10" fmla="*/ 2016 w 2352"/>
                <a:gd name="T11" fmla="*/ 0 h 768"/>
                <a:gd name="T12" fmla="*/ 0 60000 65536"/>
                <a:gd name="T13" fmla="*/ 0 60000 65536"/>
                <a:gd name="T14" fmla="*/ 0 60000 65536"/>
                <a:gd name="T15" fmla="*/ 0 60000 65536"/>
                <a:gd name="T16" fmla="*/ 0 60000 65536"/>
                <a:gd name="T17" fmla="*/ 0 60000 65536"/>
                <a:gd name="T18" fmla="*/ 0 w 2352"/>
                <a:gd name="T19" fmla="*/ 0 h 768"/>
                <a:gd name="T20" fmla="*/ 2352 w 235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2352" h="768">
                  <a:moveTo>
                    <a:pt x="288" y="0"/>
                  </a:moveTo>
                  <a:lnTo>
                    <a:pt x="0" y="0"/>
                  </a:lnTo>
                  <a:lnTo>
                    <a:pt x="0" y="768"/>
                  </a:lnTo>
                  <a:lnTo>
                    <a:pt x="2352" y="768"/>
                  </a:lnTo>
                  <a:lnTo>
                    <a:pt x="2352" y="0"/>
                  </a:lnTo>
                  <a:lnTo>
                    <a:pt x="2016" y="0"/>
                  </a:ln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2"/>
                </a:solidFill>
                <a:latin typeface="Symbol" panose="05050102010706020507" pitchFamily="18" charset="2"/>
                <a:cs typeface="Times New Roman" pitchFamily="18" charset="0"/>
              </a:endParaRPr>
            </a:p>
          </p:txBody>
        </p:sp>
        <p:sp>
          <p:nvSpPr>
            <p:cNvPr id="18467" name="Oval 58"/>
            <p:cNvSpPr>
              <a:spLocks noChangeArrowheads="1"/>
            </p:cNvSpPr>
            <p:nvPr/>
          </p:nvSpPr>
          <p:spPr bwMode="auto">
            <a:xfrm>
              <a:off x="3900" y="2537"/>
              <a:ext cx="48" cy="48"/>
            </a:xfrm>
            <a:prstGeom prst="ellipse">
              <a:avLst/>
            </a:prstGeom>
            <a:solidFill>
              <a:schemeClr val="tx1"/>
            </a:solidFill>
            <a:ln w="9525">
              <a:solidFill>
                <a:schemeClr val="tx1"/>
              </a:solidFill>
              <a:round/>
              <a:headEnd/>
              <a:tailEnd/>
            </a:ln>
          </p:spPr>
          <p:txBody>
            <a:bodyPr wrap="none" anchor="ctr"/>
            <a:lstStyle/>
            <a:p>
              <a:endParaRPr lang="zh-CN" altLang="en-US">
                <a:solidFill>
                  <a:schemeClr val="tx2"/>
                </a:solidFill>
                <a:latin typeface="Symbol" panose="05050102010706020507" pitchFamily="18" charset="2"/>
                <a:cs typeface="Times New Roman" pitchFamily="18" charset="0"/>
              </a:endParaRPr>
            </a:p>
          </p:txBody>
        </p:sp>
        <p:sp>
          <p:nvSpPr>
            <p:cNvPr id="18468" name="Oval 59"/>
            <p:cNvSpPr>
              <a:spLocks noChangeArrowheads="1"/>
            </p:cNvSpPr>
            <p:nvPr/>
          </p:nvSpPr>
          <p:spPr bwMode="auto">
            <a:xfrm>
              <a:off x="3892" y="3289"/>
              <a:ext cx="48" cy="48"/>
            </a:xfrm>
            <a:prstGeom prst="ellipse">
              <a:avLst/>
            </a:prstGeom>
            <a:solidFill>
              <a:schemeClr val="tx1"/>
            </a:solidFill>
            <a:ln w="9525">
              <a:solidFill>
                <a:schemeClr val="tx1"/>
              </a:solidFill>
              <a:round/>
              <a:headEnd/>
              <a:tailEnd/>
            </a:ln>
          </p:spPr>
          <p:txBody>
            <a:bodyPr wrap="none" anchor="ctr"/>
            <a:lstStyle/>
            <a:p>
              <a:endParaRPr lang="zh-CN" altLang="en-US">
                <a:solidFill>
                  <a:schemeClr val="tx2"/>
                </a:solidFill>
                <a:latin typeface="Symbol" panose="05050102010706020507" pitchFamily="18" charset="2"/>
                <a:cs typeface="Times New Roman" pitchFamily="18" charset="0"/>
              </a:endParaRPr>
            </a:p>
          </p:txBody>
        </p:sp>
        <p:sp>
          <p:nvSpPr>
            <p:cNvPr id="18469" name="Text Box 60"/>
            <p:cNvSpPr txBox="1">
              <a:spLocks noChangeArrowheads="1"/>
            </p:cNvSpPr>
            <p:nvPr/>
          </p:nvSpPr>
          <p:spPr bwMode="auto">
            <a:xfrm>
              <a:off x="4976" y="2618"/>
              <a:ext cx="2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solidFill>
                    <a:schemeClr val="tx2"/>
                  </a:solidFill>
                  <a:latin typeface="Symbol" panose="05050102010706020507" pitchFamily="18" charset="2"/>
                  <a:cs typeface="Times New Roman" pitchFamily="18" charset="0"/>
                </a:rPr>
                <a:t>+</a:t>
              </a:r>
            </a:p>
          </p:txBody>
        </p:sp>
        <p:sp>
          <p:nvSpPr>
            <p:cNvPr id="18470" name="Text Box 61"/>
            <p:cNvSpPr txBox="1">
              <a:spLocks noChangeArrowheads="1"/>
            </p:cNvSpPr>
            <p:nvPr/>
          </p:nvSpPr>
          <p:spPr bwMode="auto">
            <a:xfrm>
              <a:off x="5014" y="2921"/>
              <a:ext cx="2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solidFill>
                    <a:schemeClr val="tx2"/>
                  </a:solidFill>
                  <a:latin typeface="Symbol" panose="05050102010706020507" pitchFamily="18" charset="2"/>
                  <a:cs typeface="Times New Roman" pitchFamily="18" charset="0"/>
                </a:rPr>
                <a:t>-</a:t>
              </a:r>
            </a:p>
          </p:txBody>
        </p:sp>
        <p:sp>
          <p:nvSpPr>
            <p:cNvPr id="18471" name="Text Box 62"/>
            <p:cNvSpPr txBox="1">
              <a:spLocks noChangeArrowheads="1"/>
            </p:cNvSpPr>
            <p:nvPr/>
          </p:nvSpPr>
          <p:spPr bwMode="auto">
            <a:xfrm>
              <a:off x="2400" y="2666"/>
              <a:ext cx="2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solidFill>
                    <a:schemeClr val="tx2"/>
                  </a:solidFill>
                  <a:latin typeface="Symbol" panose="05050102010706020507" pitchFamily="18" charset="2"/>
                  <a:cs typeface="Times New Roman" pitchFamily="18" charset="0"/>
                </a:rPr>
                <a:t>+</a:t>
              </a:r>
            </a:p>
          </p:txBody>
        </p:sp>
        <p:sp>
          <p:nvSpPr>
            <p:cNvPr id="18472" name="Text Box 63"/>
            <p:cNvSpPr txBox="1">
              <a:spLocks noChangeArrowheads="1"/>
            </p:cNvSpPr>
            <p:nvPr/>
          </p:nvSpPr>
          <p:spPr bwMode="auto">
            <a:xfrm>
              <a:off x="2400" y="2991"/>
              <a:ext cx="2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solidFill>
                    <a:schemeClr val="tx2"/>
                  </a:solidFill>
                  <a:latin typeface="Symbol" panose="05050102010706020507" pitchFamily="18" charset="2"/>
                  <a:cs typeface="Times New Roman" pitchFamily="18" charset="0"/>
                </a:rPr>
                <a:t>-</a:t>
              </a:r>
            </a:p>
          </p:txBody>
        </p:sp>
        <p:sp>
          <p:nvSpPr>
            <p:cNvPr id="18473" name="Text Box 64"/>
            <p:cNvSpPr txBox="1">
              <a:spLocks noChangeArrowheads="1"/>
            </p:cNvSpPr>
            <p:nvPr/>
          </p:nvSpPr>
          <p:spPr bwMode="auto">
            <a:xfrm>
              <a:off x="2854" y="2256"/>
              <a:ext cx="32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solidFill>
                    <a:schemeClr val="tx2"/>
                  </a:solidFill>
                  <a:latin typeface="Symbol" panose="05050102010706020507" pitchFamily="18" charset="2"/>
                  <a:cs typeface="Times New Roman" pitchFamily="18" charset="0"/>
                </a:rPr>
                <a:t>5W</a:t>
              </a:r>
            </a:p>
          </p:txBody>
        </p:sp>
        <p:sp>
          <p:nvSpPr>
            <p:cNvPr id="18474" name="Text Box 65"/>
            <p:cNvSpPr txBox="1">
              <a:spLocks noChangeArrowheads="1"/>
            </p:cNvSpPr>
            <p:nvPr/>
          </p:nvSpPr>
          <p:spPr bwMode="auto">
            <a:xfrm>
              <a:off x="3993" y="2282"/>
              <a:ext cx="32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solidFill>
                    <a:schemeClr val="tx2"/>
                  </a:solidFill>
                  <a:latin typeface="Symbol" panose="05050102010706020507" pitchFamily="18" charset="2"/>
                  <a:cs typeface="Times New Roman" pitchFamily="18" charset="0"/>
                </a:rPr>
                <a:t>5W</a:t>
              </a:r>
            </a:p>
          </p:txBody>
        </p:sp>
        <p:sp>
          <p:nvSpPr>
            <p:cNvPr id="18475" name="Text Box 66"/>
            <p:cNvSpPr txBox="1">
              <a:spLocks noChangeArrowheads="1"/>
            </p:cNvSpPr>
            <p:nvPr/>
          </p:nvSpPr>
          <p:spPr bwMode="auto">
            <a:xfrm>
              <a:off x="3344" y="2208"/>
              <a:ext cx="35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dirty="0" smtClean="0">
                  <a:solidFill>
                    <a:schemeClr val="tx2"/>
                  </a:solidFill>
                  <a:latin typeface="+mn-ea"/>
                  <a:ea typeface="+mn-ea"/>
                  <a:cs typeface="Times New Roman" pitchFamily="18" charset="0"/>
                </a:rPr>
                <a:t>j</a:t>
              </a:r>
              <a:r>
                <a:rPr kumimoji="1" lang="en-US" altLang="zh-CN" sz="2000" dirty="0" smtClean="0">
                  <a:solidFill>
                    <a:schemeClr val="tx2"/>
                  </a:solidFill>
                  <a:latin typeface="Symbol" panose="05050102010706020507" pitchFamily="18" charset="2"/>
                  <a:cs typeface="Times New Roman" pitchFamily="18" charset="0"/>
                </a:rPr>
                <a:t>5W</a:t>
              </a:r>
              <a:endParaRPr kumimoji="1" lang="en-US" altLang="zh-CN" sz="2000" dirty="0">
                <a:solidFill>
                  <a:schemeClr val="tx2"/>
                </a:solidFill>
                <a:latin typeface="Symbol" panose="05050102010706020507" pitchFamily="18" charset="2"/>
                <a:cs typeface="Times New Roman" pitchFamily="18" charset="0"/>
              </a:endParaRPr>
            </a:p>
          </p:txBody>
        </p:sp>
        <p:sp>
          <p:nvSpPr>
            <p:cNvPr id="18476" name="Text Box 67"/>
            <p:cNvSpPr txBox="1">
              <a:spLocks noChangeArrowheads="1"/>
            </p:cNvSpPr>
            <p:nvPr/>
          </p:nvSpPr>
          <p:spPr bwMode="auto">
            <a:xfrm>
              <a:off x="4438" y="2208"/>
              <a:ext cx="44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dirty="0">
                  <a:solidFill>
                    <a:schemeClr val="tx2"/>
                  </a:solidFill>
                  <a:latin typeface="Symbol" panose="05050102010706020507" pitchFamily="18" charset="2"/>
                  <a:cs typeface="Times New Roman" pitchFamily="18" charset="0"/>
                </a:rPr>
                <a:t>-</a:t>
              </a:r>
              <a:r>
                <a:rPr kumimoji="1" lang="en-US" altLang="en-US" sz="2000" dirty="0">
                  <a:solidFill>
                    <a:schemeClr val="tx2"/>
                  </a:solidFill>
                  <a:latin typeface="+mn-ea"/>
                  <a:ea typeface="+mn-ea"/>
                  <a:cs typeface="Times New Roman" pitchFamily="18" charset="0"/>
                </a:rPr>
                <a:t>j</a:t>
              </a:r>
              <a:r>
                <a:rPr kumimoji="1" lang="en-US" altLang="en-US" sz="2000" dirty="0">
                  <a:solidFill>
                    <a:schemeClr val="tx2"/>
                  </a:solidFill>
                  <a:latin typeface="Symbol" panose="05050102010706020507" pitchFamily="18" charset="2"/>
                  <a:cs typeface="Times New Roman" pitchFamily="18" charset="0"/>
                </a:rPr>
                <a:t>5</a:t>
              </a:r>
              <a:r>
                <a:rPr kumimoji="1" lang="en-US" altLang="zh-CN" sz="2000" dirty="0">
                  <a:solidFill>
                    <a:schemeClr val="tx2"/>
                  </a:solidFill>
                  <a:latin typeface="Symbol" panose="05050102010706020507" pitchFamily="18" charset="2"/>
                  <a:cs typeface="Times New Roman" pitchFamily="18" charset="0"/>
                </a:rPr>
                <a:t>W</a:t>
              </a:r>
            </a:p>
          </p:txBody>
        </p:sp>
        <p:sp>
          <p:nvSpPr>
            <p:cNvPr id="18477" name="Text Box 68"/>
            <p:cNvSpPr txBox="1">
              <a:spLocks noChangeArrowheads="1"/>
            </p:cNvSpPr>
            <p:nvPr/>
          </p:nvSpPr>
          <p:spPr bwMode="auto">
            <a:xfrm>
              <a:off x="4018" y="2810"/>
              <a:ext cx="44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dirty="0">
                  <a:solidFill>
                    <a:schemeClr val="tx2"/>
                  </a:solidFill>
                  <a:latin typeface="Symbol" panose="05050102010706020507" pitchFamily="18" charset="2"/>
                  <a:cs typeface="Times New Roman" pitchFamily="18" charset="0"/>
                </a:rPr>
                <a:t>-</a:t>
              </a:r>
              <a:r>
                <a:rPr kumimoji="1" lang="en-US" altLang="zh-CN" sz="2000" dirty="0">
                  <a:solidFill>
                    <a:schemeClr val="tx2"/>
                  </a:solidFill>
                  <a:latin typeface="+mn-ea"/>
                  <a:ea typeface="+mn-ea"/>
                  <a:cs typeface="Times New Roman" pitchFamily="18" charset="0"/>
                </a:rPr>
                <a:t>j</a:t>
              </a:r>
              <a:r>
                <a:rPr kumimoji="1" lang="en-US" altLang="zh-CN" sz="2000" dirty="0">
                  <a:solidFill>
                    <a:schemeClr val="tx2"/>
                  </a:solidFill>
                  <a:latin typeface="Symbol" panose="05050102010706020507" pitchFamily="18" charset="2"/>
                  <a:cs typeface="Times New Roman" pitchFamily="18" charset="0"/>
                </a:rPr>
                <a:t>5W</a:t>
              </a:r>
            </a:p>
          </p:txBody>
        </p:sp>
        <p:sp>
          <p:nvSpPr>
            <p:cNvPr id="18478" name="Line 69"/>
            <p:cNvSpPr>
              <a:spLocks noChangeShapeType="1"/>
            </p:cNvSpPr>
            <p:nvPr/>
          </p:nvSpPr>
          <p:spPr bwMode="auto">
            <a:xfrm>
              <a:off x="3776" y="2635"/>
              <a:ext cx="0" cy="432"/>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latin typeface="Symbol" panose="05050102010706020507" pitchFamily="18" charset="2"/>
              </a:endParaRPr>
            </a:p>
          </p:txBody>
        </p:sp>
        <p:graphicFrame>
          <p:nvGraphicFramePr>
            <p:cNvPr id="18439" name="Object 7"/>
            <p:cNvGraphicFramePr>
              <a:graphicFrameLocks noChangeAspect="1"/>
            </p:cNvGraphicFramePr>
            <p:nvPr/>
          </p:nvGraphicFramePr>
          <p:xfrm>
            <a:off x="2724" y="2747"/>
            <a:ext cx="651" cy="398"/>
          </p:xfrm>
          <a:graphic>
            <a:graphicData uri="http://schemas.openxmlformats.org/presentationml/2006/ole">
              <mc:AlternateContent xmlns:mc="http://schemas.openxmlformats.org/markup-compatibility/2006">
                <mc:Choice xmlns:v="urn:schemas-microsoft-com:vml" Requires="v">
                  <p:oleObj spid="_x0000_s18851" name="公式" r:id="rId5" imgW="902520" imgH="545760" progId="Equation.3">
                    <p:embed/>
                  </p:oleObj>
                </mc:Choice>
                <mc:Fallback>
                  <p:oleObj name="公式" r:id="rId5" imgW="902520" imgH="545760" progId="Equation.3">
                    <p:embed/>
                    <p:pic>
                      <p:nvPicPr>
                        <p:cNvPr id="0" name="Picture 3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4" y="2747"/>
                          <a:ext cx="651" cy="3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40" name="Object 8"/>
            <p:cNvGraphicFramePr>
              <a:graphicFrameLocks noChangeAspect="1"/>
            </p:cNvGraphicFramePr>
            <p:nvPr/>
          </p:nvGraphicFramePr>
          <p:xfrm>
            <a:off x="5082" y="2783"/>
            <a:ext cx="205" cy="229"/>
          </p:xfrm>
          <a:graphic>
            <a:graphicData uri="http://schemas.openxmlformats.org/presentationml/2006/ole">
              <mc:AlternateContent xmlns:mc="http://schemas.openxmlformats.org/markup-compatibility/2006">
                <mc:Choice xmlns:v="urn:schemas-microsoft-com:vml" Requires="v">
                  <p:oleObj spid="_x0000_s18852" name="Equation" r:id="rId7" imgW="279720" imgH="304560" progId="">
                    <p:embed/>
                  </p:oleObj>
                </mc:Choice>
                <mc:Fallback>
                  <p:oleObj name="Equation" r:id="rId7" imgW="279720" imgH="304560" progId="">
                    <p:embed/>
                    <p:pic>
                      <p:nvPicPr>
                        <p:cNvPr id="0" name="Picture 3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2" y="2783"/>
                          <a:ext cx="205" cy="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41" name="Object 9"/>
            <p:cNvGraphicFramePr>
              <a:graphicFrameLocks noChangeAspect="1"/>
            </p:cNvGraphicFramePr>
            <p:nvPr/>
          </p:nvGraphicFramePr>
          <p:xfrm>
            <a:off x="3588" y="2761"/>
            <a:ext cx="119" cy="181"/>
          </p:xfrm>
          <a:graphic>
            <a:graphicData uri="http://schemas.openxmlformats.org/presentationml/2006/ole">
              <mc:AlternateContent xmlns:mc="http://schemas.openxmlformats.org/markup-compatibility/2006">
                <mc:Choice xmlns:v="urn:schemas-microsoft-com:vml" Requires="v">
                  <p:oleObj spid="_x0000_s18853" name="公式" r:id="rId9" imgW="152640" imgH="241200" progId="Equation.3">
                    <p:embed/>
                  </p:oleObj>
                </mc:Choice>
                <mc:Fallback>
                  <p:oleObj name="公式" r:id="rId9" imgW="152640" imgH="241200" progId="Equation.3">
                    <p:embed/>
                    <p:pic>
                      <p:nvPicPr>
                        <p:cNvPr id="0" name="Picture 3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8" y="2761"/>
                          <a:ext cx="119" cy="1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4825" name="Text Box 73"/>
          <p:cNvSpPr txBox="1">
            <a:spLocks noChangeArrowheads="1"/>
          </p:cNvSpPr>
          <p:nvPr/>
        </p:nvSpPr>
        <p:spPr bwMode="auto">
          <a:xfrm>
            <a:off x="307975" y="1870075"/>
            <a:ext cx="1731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2. </a:t>
            </a:r>
            <a:r>
              <a:rPr kumimoji="1" lang="zh-CN" altLang="en-US" sz="2000" b="1">
                <a:solidFill>
                  <a:schemeClr val="tx2"/>
                </a:solidFill>
                <a:latin typeface="Times New Roman" pitchFamily="18" charset="0"/>
                <a:cs typeface="Times New Roman" pitchFamily="18" charset="0"/>
              </a:rPr>
              <a:t>列结点方程</a:t>
            </a:r>
          </a:p>
        </p:txBody>
      </p:sp>
      <p:grpSp>
        <p:nvGrpSpPr>
          <p:cNvPr id="8" name="Group 74"/>
          <p:cNvGrpSpPr>
            <a:grpSpLocks/>
          </p:cNvGrpSpPr>
          <p:nvPr/>
        </p:nvGrpSpPr>
        <p:grpSpPr bwMode="auto">
          <a:xfrm>
            <a:off x="6424613" y="5121275"/>
            <a:ext cx="457200" cy="152400"/>
            <a:chOff x="3696" y="2448"/>
            <a:chExt cx="288" cy="96"/>
          </a:xfrm>
        </p:grpSpPr>
        <p:sp>
          <p:nvSpPr>
            <p:cNvPr id="18452" name="Line 75"/>
            <p:cNvSpPr>
              <a:spLocks noChangeShapeType="1"/>
            </p:cNvSpPr>
            <p:nvPr/>
          </p:nvSpPr>
          <p:spPr bwMode="auto">
            <a:xfrm>
              <a:off x="3840" y="2448"/>
              <a:ext cx="0" cy="96"/>
            </a:xfrm>
            <a:prstGeom prst="line">
              <a:avLst/>
            </a:prstGeom>
            <a:noFill/>
            <a:ln w="38100" cap="sq">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3" name="Line 76"/>
            <p:cNvSpPr>
              <a:spLocks noChangeShapeType="1"/>
            </p:cNvSpPr>
            <p:nvPr/>
          </p:nvSpPr>
          <p:spPr bwMode="auto">
            <a:xfrm>
              <a:off x="3696" y="2544"/>
              <a:ext cx="288" cy="0"/>
            </a:xfrm>
            <a:prstGeom prst="line">
              <a:avLst/>
            </a:prstGeom>
            <a:noFill/>
            <a:ln w="38100" cap="sq">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4829" name="Text Box 77"/>
          <p:cNvSpPr txBox="1">
            <a:spLocks noChangeArrowheads="1"/>
          </p:cNvSpPr>
          <p:nvPr/>
        </p:nvSpPr>
        <p:spPr bwMode="auto">
          <a:xfrm>
            <a:off x="6505575" y="3449638"/>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solidFill>
                  <a:srgbClr val="FF0000"/>
                </a:solidFill>
              </a:rPr>
              <a:t>1</a:t>
            </a:r>
          </a:p>
        </p:txBody>
      </p:sp>
      <p:graphicFrame>
        <p:nvGraphicFramePr>
          <p:cNvPr id="74830" name="Object 2"/>
          <p:cNvGraphicFramePr>
            <a:graphicFrameLocks noChangeAspect="1"/>
          </p:cNvGraphicFramePr>
          <p:nvPr/>
        </p:nvGraphicFramePr>
        <p:xfrm>
          <a:off x="706438" y="2228850"/>
          <a:ext cx="3544887" cy="1401763"/>
        </p:xfrm>
        <a:graphic>
          <a:graphicData uri="http://schemas.openxmlformats.org/presentationml/2006/ole">
            <mc:AlternateContent xmlns:mc="http://schemas.openxmlformats.org/markup-compatibility/2006">
              <mc:Choice xmlns:v="urn:schemas-microsoft-com:vml" Requires="v">
                <p:oleObj spid="_x0000_s18854" name="Equation" r:id="rId11" imgW="2898360" imgH="1142280" progId="">
                  <p:embed/>
                </p:oleObj>
              </mc:Choice>
              <mc:Fallback>
                <p:oleObj name="Equation" r:id="rId11" imgW="2898360" imgH="1142280" progId="">
                  <p:embed/>
                  <p:pic>
                    <p:nvPicPr>
                      <p:cNvPr id="0" name="Picture 3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6438" y="2228850"/>
                        <a:ext cx="3544887" cy="1401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831" name="Text Box 79"/>
          <p:cNvSpPr txBox="1">
            <a:spLocks noChangeArrowheads="1"/>
          </p:cNvSpPr>
          <p:nvPr/>
        </p:nvSpPr>
        <p:spPr bwMode="auto">
          <a:xfrm>
            <a:off x="307975" y="3713163"/>
            <a:ext cx="1731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3. </a:t>
            </a:r>
            <a:r>
              <a:rPr kumimoji="1" lang="zh-CN" altLang="en-US" sz="2000" b="1">
                <a:solidFill>
                  <a:schemeClr val="tx2"/>
                </a:solidFill>
                <a:latin typeface="Times New Roman" pitchFamily="18" charset="0"/>
                <a:cs typeface="Times New Roman" pitchFamily="18" charset="0"/>
              </a:rPr>
              <a:t>求响应相量</a:t>
            </a:r>
          </a:p>
        </p:txBody>
      </p:sp>
      <p:graphicFrame>
        <p:nvGraphicFramePr>
          <p:cNvPr id="74832" name="Object 3"/>
          <p:cNvGraphicFramePr>
            <a:graphicFrameLocks noChangeAspect="1"/>
          </p:cNvGraphicFramePr>
          <p:nvPr/>
        </p:nvGraphicFramePr>
        <p:xfrm>
          <a:off x="450850" y="4222750"/>
          <a:ext cx="3319463" cy="1651000"/>
        </p:xfrm>
        <a:graphic>
          <a:graphicData uri="http://schemas.openxmlformats.org/presentationml/2006/ole">
            <mc:AlternateContent xmlns:mc="http://schemas.openxmlformats.org/markup-compatibility/2006">
              <mc:Choice xmlns:v="urn:schemas-microsoft-com:vml" Requires="v">
                <p:oleObj spid="_x0000_s18855" name="Equation" r:id="rId13" imgW="2783880" imgH="1370520" progId="">
                  <p:embed/>
                </p:oleObj>
              </mc:Choice>
              <mc:Fallback>
                <p:oleObj name="Equation" r:id="rId13" imgW="2783880" imgH="1370520" progId="">
                  <p:embed/>
                  <p:pic>
                    <p:nvPicPr>
                      <p:cNvPr id="0" name="Picture 36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0850" y="4222750"/>
                        <a:ext cx="3319463" cy="165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833" name="Text Box 81"/>
          <p:cNvSpPr txBox="1">
            <a:spLocks noChangeArrowheads="1"/>
          </p:cNvSpPr>
          <p:nvPr/>
        </p:nvSpPr>
        <p:spPr bwMode="auto">
          <a:xfrm>
            <a:off x="307975" y="5926138"/>
            <a:ext cx="3962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rPr>
              <a:t>4. </a:t>
            </a:r>
            <a:r>
              <a:rPr kumimoji="1" lang="zh-CN" altLang="en-US" sz="2000" b="1">
                <a:solidFill>
                  <a:schemeClr val="tx2"/>
                </a:solidFill>
                <a:latin typeface="Times New Roman" pitchFamily="18" charset="0"/>
                <a:cs typeface="Times New Roman" pitchFamily="18" charset="0"/>
              </a:rPr>
              <a:t>将响应转化为时间函数</a:t>
            </a:r>
          </a:p>
        </p:txBody>
      </p:sp>
      <p:graphicFrame>
        <p:nvGraphicFramePr>
          <p:cNvPr id="74834" name="Object 4"/>
          <p:cNvGraphicFramePr>
            <a:graphicFrameLocks noChangeAspect="1"/>
          </p:cNvGraphicFramePr>
          <p:nvPr/>
        </p:nvGraphicFramePr>
        <p:xfrm>
          <a:off x="3317875" y="5402263"/>
          <a:ext cx="3540125" cy="449262"/>
        </p:xfrm>
        <a:graphic>
          <a:graphicData uri="http://schemas.openxmlformats.org/presentationml/2006/ole">
            <mc:AlternateContent xmlns:mc="http://schemas.openxmlformats.org/markup-compatibility/2006">
              <mc:Choice xmlns:v="urn:schemas-microsoft-com:vml" Requires="v">
                <p:oleObj spid="_x0000_s18856" name="Equation" r:id="rId15" imgW="2390040" imgH="291960" progId="">
                  <p:embed/>
                </p:oleObj>
              </mc:Choice>
              <mc:Fallback>
                <p:oleObj name="Equation" r:id="rId15" imgW="2390040" imgH="291960" progId="">
                  <p:embed/>
                  <p:pic>
                    <p:nvPicPr>
                      <p:cNvPr id="0" name="Picture 36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17875" y="5402263"/>
                        <a:ext cx="3540125" cy="449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835" name="Object 5"/>
          <p:cNvGraphicFramePr>
            <a:graphicFrameLocks noChangeAspect="1"/>
          </p:cNvGraphicFramePr>
          <p:nvPr/>
        </p:nvGraphicFramePr>
        <p:xfrm>
          <a:off x="3992563" y="5981700"/>
          <a:ext cx="2811462" cy="365125"/>
        </p:xfrm>
        <a:graphic>
          <a:graphicData uri="http://schemas.openxmlformats.org/presentationml/2006/ole">
            <mc:AlternateContent xmlns:mc="http://schemas.openxmlformats.org/markup-compatibility/2006">
              <mc:Choice xmlns:v="urn:schemas-microsoft-com:vml" Requires="v">
                <p:oleObj spid="_x0000_s18857" name="Equation" r:id="rId17" imgW="2072160" imgH="253800" progId="">
                  <p:embed/>
                </p:oleObj>
              </mc:Choice>
              <mc:Fallback>
                <p:oleObj name="Equation" r:id="rId17" imgW="2072160" imgH="253800" progId="">
                  <p:embed/>
                  <p:pic>
                    <p:nvPicPr>
                      <p:cNvPr id="0" name="Picture 36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92563" y="5981700"/>
                        <a:ext cx="2811462"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836" name="Object 6"/>
          <p:cNvGraphicFramePr>
            <a:graphicFrameLocks noChangeAspect="1"/>
          </p:cNvGraphicFramePr>
          <p:nvPr/>
        </p:nvGraphicFramePr>
        <p:xfrm>
          <a:off x="7239000" y="5240338"/>
          <a:ext cx="1587500" cy="631825"/>
        </p:xfrm>
        <a:graphic>
          <a:graphicData uri="http://schemas.openxmlformats.org/presentationml/2006/ole">
            <mc:AlternateContent xmlns:mc="http://schemas.openxmlformats.org/markup-compatibility/2006">
              <mc:Choice xmlns:v="urn:schemas-microsoft-com:vml" Requires="v">
                <p:oleObj spid="_x0000_s18858" name="Equation" r:id="rId19" imgW="1398240" imgH="545760" progId="">
                  <p:embed/>
                </p:oleObj>
              </mc:Choice>
              <mc:Fallback>
                <p:oleObj name="Equation" r:id="rId19" imgW="1398240" imgH="545760" progId="">
                  <p:embed/>
                  <p:pic>
                    <p:nvPicPr>
                      <p:cNvPr id="0" name="Picture 37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39000" y="5240338"/>
                        <a:ext cx="1587500"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灯片编号占位符 6"/>
          <p:cNvSpPr>
            <a:spLocks noGrp="1"/>
          </p:cNvSpPr>
          <p:nvPr>
            <p:ph type="sldNum" sz="quarter" idx="10"/>
          </p:nvPr>
        </p:nvSpPr>
        <p:spPr/>
        <p:txBody>
          <a:bodyPr/>
          <a:lstStyle/>
          <a:p>
            <a:pPr>
              <a:defRPr/>
            </a:pPr>
            <a:fld id="{E4DCDFD6-397A-4776-9F04-AECACB83C822}" type="slidenum">
              <a:rPr lang="zh-CN" altLang="en-US" smtClean="0"/>
              <a:pPr>
                <a:defRPr/>
              </a:pPr>
              <a:t>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4757"/>
                                        </p:tgtEl>
                                        <p:attrNameLst>
                                          <p:attrName>style.visibility</p:attrName>
                                        </p:attrNameLst>
                                      </p:cBhvr>
                                      <p:to>
                                        <p:strVal val="visible"/>
                                      </p:to>
                                    </p:set>
                                    <p:animEffect transition="in" filter="wipe(left)">
                                      <p:cBhvr>
                                        <p:cTn id="7" dur="1000"/>
                                        <p:tgtEl>
                                          <p:spTgt spid="7475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74791"/>
                                        </p:tgtEl>
                                        <p:attrNameLst>
                                          <p:attrName>style.visibility</p:attrName>
                                        </p:attrNameLst>
                                      </p:cBhvr>
                                      <p:to>
                                        <p:strVal val="visible"/>
                                      </p:to>
                                    </p:set>
                                    <p:animEffect transition="in" filter="slide(fromBottom)">
                                      <p:cBhvr>
                                        <p:cTn id="16" dur="500"/>
                                        <p:tgtEl>
                                          <p:spTgt spid="74791"/>
                                        </p:tgtEl>
                                      </p:cBhvr>
                                    </p:animEffect>
                                  </p:childTnLst>
                                </p:cTn>
                              </p:par>
                            </p:childTnLst>
                          </p:cTn>
                        </p:par>
                        <p:par>
                          <p:cTn id="17" fill="hold" nodeType="afterGroup">
                            <p:stCondLst>
                              <p:cond delay="500"/>
                            </p:stCondLst>
                            <p:childTnLst>
                              <p:par>
                                <p:cTn id="18" presetID="12" presetClass="entr" presetSubtype="4"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slide(fromBottom)">
                                      <p:cBhvr>
                                        <p:cTn id="20" dur="500"/>
                                        <p:tgtEl>
                                          <p:spTgt spid="5"/>
                                        </p:tgtEl>
                                      </p:cBhvr>
                                    </p:animEffect>
                                  </p:childTnLst>
                                </p:cTn>
                              </p:par>
                            </p:childTnLst>
                          </p:cTn>
                        </p:par>
                        <p:par>
                          <p:cTn id="21" fill="hold" nodeType="afterGroup">
                            <p:stCondLst>
                              <p:cond delay="1000"/>
                            </p:stCondLst>
                            <p:childTnLst>
                              <p:par>
                                <p:cTn id="22" presetID="1" presetClass="entr" presetSubtype="0" fill="hold" nodeType="afterEffect">
                                  <p:stCondLst>
                                    <p:cond delay="0"/>
                                  </p:stCondLst>
                                  <p:childTnLst>
                                    <p:set>
                                      <p:cBhvr>
                                        <p:cTn id="23" dur="1" fill="hold">
                                          <p:stCondLst>
                                            <p:cond delay="499"/>
                                          </p:stCondLst>
                                        </p:cTn>
                                        <p:tgtEl>
                                          <p:spTgt spid="7483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74825"/>
                                        </p:tgtEl>
                                        <p:attrNameLst>
                                          <p:attrName>style.visibility</p:attrName>
                                        </p:attrNameLst>
                                      </p:cBhvr>
                                      <p:to>
                                        <p:strVal val="visible"/>
                                      </p:to>
                                    </p:set>
                                    <p:animEffect transition="in" filter="slide(fromBottom)">
                                      <p:cBhvr>
                                        <p:cTn id="28" dur="500"/>
                                        <p:tgtEl>
                                          <p:spTgt spid="74825"/>
                                        </p:tgtEl>
                                      </p:cBhvr>
                                    </p:animEffect>
                                  </p:childTnLst>
                                </p:cTn>
                              </p:par>
                            </p:childTnLst>
                          </p:cTn>
                        </p:par>
                        <p:par>
                          <p:cTn id="29" fill="hold" nodeType="afterGroup">
                            <p:stCondLst>
                              <p:cond delay="500"/>
                            </p:stCondLst>
                            <p:childTnLst>
                              <p:par>
                                <p:cTn id="30" presetID="22" presetClass="entr" presetSubtype="8"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par>
                          <p:cTn id="33" fill="hold" nodeType="afterGroup">
                            <p:stCondLst>
                              <p:cond delay="1000"/>
                            </p:stCondLst>
                            <p:childTnLst>
                              <p:par>
                                <p:cTn id="34" presetID="22" presetClass="entr" presetSubtype="8" fill="hold" grpId="0" nodeType="afterEffect">
                                  <p:stCondLst>
                                    <p:cond delay="0"/>
                                  </p:stCondLst>
                                  <p:iterate type="lt">
                                    <p:tmPct val="100000"/>
                                  </p:iterate>
                                  <p:childTnLst>
                                    <p:set>
                                      <p:cBhvr>
                                        <p:cTn id="35" dur="1" fill="hold">
                                          <p:stCondLst>
                                            <p:cond delay="0"/>
                                          </p:stCondLst>
                                        </p:cTn>
                                        <p:tgtEl>
                                          <p:spTgt spid="74829"/>
                                        </p:tgtEl>
                                        <p:attrNameLst>
                                          <p:attrName>style.visibility</p:attrName>
                                        </p:attrNameLst>
                                      </p:cBhvr>
                                      <p:to>
                                        <p:strVal val="visible"/>
                                      </p:to>
                                    </p:set>
                                    <p:animEffect transition="in" filter="wipe(left)">
                                      <p:cBhvr>
                                        <p:cTn id="36" dur="75"/>
                                        <p:tgtEl>
                                          <p:spTgt spid="74829"/>
                                        </p:tgtEl>
                                      </p:cBhvr>
                                    </p:animEffect>
                                  </p:childTnLst>
                                </p:cTn>
                              </p:par>
                            </p:childTnLst>
                          </p:cTn>
                        </p:par>
                        <p:par>
                          <p:cTn id="37" fill="hold" nodeType="afterGroup">
                            <p:stCondLst>
                              <p:cond delay="1075"/>
                            </p:stCondLst>
                            <p:childTnLst>
                              <p:par>
                                <p:cTn id="38" presetID="22" presetClass="entr" presetSubtype="8" fill="hold" nodeType="afterEffect">
                                  <p:stCondLst>
                                    <p:cond delay="0"/>
                                  </p:stCondLst>
                                  <p:childTnLst>
                                    <p:set>
                                      <p:cBhvr>
                                        <p:cTn id="39" dur="1" fill="hold">
                                          <p:stCondLst>
                                            <p:cond delay="0"/>
                                          </p:stCondLst>
                                        </p:cTn>
                                        <p:tgtEl>
                                          <p:spTgt spid="74830"/>
                                        </p:tgtEl>
                                        <p:attrNameLst>
                                          <p:attrName>style.visibility</p:attrName>
                                        </p:attrNameLst>
                                      </p:cBhvr>
                                      <p:to>
                                        <p:strVal val="visible"/>
                                      </p:to>
                                    </p:set>
                                    <p:animEffect transition="in" filter="wipe(left)">
                                      <p:cBhvr>
                                        <p:cTn id="40" dur="500"/>
                                        <p:tgtEl>
                                          <p:spTgt spid="7483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2" presetClass="entr" presetSubtype="4" fill="hold" grpId="0" nodeType="clickEffect">
                                  <p:stCondLst>
                                    <p:cond delay="0"/>
                                  </p:stCondLst>
                                  <p:iterate type="lt">
                                    <p:tmPct val="0"/>
                                  </p:iterate>
                                  <p:childTnLst>
                                    <p:set>
                                      <p:cBhvr>
                                        <p:cTn id="44" dur="1" fill="hold">
                                          <p:stCondLst>
                                            <p:cond delay="0"/>
                                          </p:stCondLst>
                                        </p:cTn>
                                        <p:tgtEl>
                                          <p:spTgt spid="74831"/>
                                        </p:tgtEl>
                                        <p:attrNameLst>
                                          <p:attrName>style.visibility</p:attrName>
                                        </p:attrNameLst>
                                      </p:cBhvr>
                                      <p:to>
                                        <p:strVal val="visible"/>
                                      </p:to>
                                    </p:set>
                                    <p:animEffect transition="in" filter="slide(fromBottom)">
                                      <p:cBhvr>
                                        <p:cTn id="45" dur="500"/>
                                        <p:tgtEl>
                                          <p:spTgt spid="74831"/>
                                        </p:tgtEl>
                                      </p:cBhvr>
                                    </p:animEffect>
                                  </p:childTnLst>
                                </p:cTn>
                              </p:par>
                            </p:childTnLst>
                          </p:cTn>
                        </p:par>
                        <p:par>
                          <p:cTn id="46" fill="hold" nodeType="afterGroup">
                            <p:stCondLst>
                              <p:cond delay="500"/>
                            </p:stCondLst>
                            <p:childTnLst>
                              <p:par>
                                <p:cTn id="47" presetID="22" presetClass="entr" presetSubtype="8" fill="hold" nodeType="afterEffect">
                                  <p:stCondLst>
                                    <p:cond delay="0"/>
                                  </p:stCondLst>
                                  <p:childTnLst>
                                    <p:set>
                                      <p:cBhvr>
                                        <p:cTn id="48" dur="1" fill="hold">
                                          <p:stCondLst>
                                            <p:cond delay="0"/>
                                          </p:stCondLst>
                                        </p:cTn>
                                        <p:tgtEl>
                                          <p:spTgt spid="74832"/>
                                        </p:tgtEl>
                                        <p:attrNameLst>
                                          <p:attrName>style.visibility</p:attrName>
                                        </p:attrNameLst>
                                      </p:cBhvr>
                                      <p:to>
                                        <p:strVal val="visible"/>
                                      </p:to>
                                    </p:set>
                                    <p:animEffect transition="in" filter="wipe(left)">
                                      <p:cBhvr>
                                        <p:cTn id="49" dur="500"/>
                                        <p:tgtEl>
                                          <p:spTgt spid="74832"/>
                                        </p:tgtEl>
                                      </p:cBhvr>
                                    </p:animEffect>
                                  </p:childTnLst>
                                </p:cTn>
                              </p:par>
                            </p:childTnLst>
                          </p:cTn>
                        </p:par>
                        <p:par>
                          <p:cTn id="50" fill="hold" nodeType="afterGroup">
                            <p:stCondLst>
                              <p:cond delay="1000"/>
                            </p:stCondLst>
                            <p:childTnLst>
                              <p:par>
                                <p:cTn id="51" presetID="22" presetClass="entr" presetSubtype="8" fill="hold" nodeType="afterEffect">
                                  <p:stCondLst>
                                    <p:cond delay="0"/>
                                  </p:stCondLst>
                                  <p:childTnLst>
                                    <p:set>
                                      <p:cBhvr>
                                        <p:cTn id="52" dur="1" fill="hold">
                                          <p:stCondLst>
                                            <p:cond delay="0"/>
                                          </p:stCondLst>
                                        </p:cTn>
                                        <p:tgtEl>
                                          <p:spTgt spid="74834"/>
                                        </p:tgtEl>
                                        <p:attrNameLst>
                                          <p:attrName>style.visibility</p:attrName>
                                        </p:attrNameLst>
                                      </p:cBhvr>
                                      <p:to>
                                        <p:strVal val="visible"/>
                                      </p:to>
                                    </p:set>
                                    <p:animEffect transition="in" filter="wipe(left)">
                                      <p:cBhvr>
                                        <p:cTn id="53" dur="500"/>
                                        <p:tgtEl>
                                          <p:spTgt spid="7483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2" presetClass="entr" presetSubtype="4" fill="hold" grpId="0" nodeType="clickEffect">
                                  <p:stCondLst>
                                    <p:cond delay="0"/>
                                  </p:stCondLst>
                                  <p:iterate type="lt">
                                    <p:tmPct val="0"/>
                                  </p:iterate>
                                  <p:childTnLst>
                                    <p:set>
                                      <p:cBhvr>
                                        <p:cTn id="57" dur="1" fill="hold">
                                          <p:stCondLst>
                                            <p:cond delay="0"/>
                                          </p:stCondLst>
                                        </p:cTn>
                                        <p:tgtEl>
                                          <p:spTgt spid="74833"/>
                                        </p:tgtEl>
                                        <p:attrNameLst>
                                          <p:attrName>style.visibility</p:attrName>
                                        </p:attrNameLst>
                                      </p:cBhvr>
                                      <p:to>
                                        <p:strVal val="visible"/>
                                      </p:to>
                                    </p:set>
                                    <p:animEffect transition="in" filter="slide(fromBottom)">
                                      <p:cBhvr>
                                        <p:cTn id="58" dur="500"/>
                                        <p:tgtEl>
                                          <p:spTgt spid="74833"/>
                                        </p:tgtEl>
                                      </p:cBhvr>
                                    </p:animEffect>
                                  </p:childTnLst>
                                </p:cTn>
                              </p:par>
                            </p:childTnLst>
                          </p:cTn>
                        </p:par>
                        <p:par>
                          <p:cTn id="59" fill="hold" nodeType="afterGroup">
                            <p:stCondLst>
                              <p:cond delay="500"/>
                            </p:stCondLst>
                            <p:childTnLst>
                              <p:par>
                                <p:cTn id="60" presetID="22" presetClass="entr" presetSubtype="8" fill="hold" nodeType="afterEffect">
                                  <p:stCondLst>
                                    <p:cond delay="0"/>
                                  </p:stCondLst>
                                  <p:childTnLst>
                                    <p:set>
                                      <p:cBhvr>
                                        <p:cTn id="61" dur="1" fill="hold">
                                          <p:stCondLst>
                                            <p:cond delay="0"/>
                                          </p:stCondLst>
                                        </p:cTn>
                                        <p:tgtEl>
                                          <p:spTgt spid="74835"/>
                                        </p:tgtEl>
                                        <p:attrNameLst>
                                          <p:attrName>style.visibility</p:attrName>
                                        </p:attrNameLst>
                                      </p:cBhvr>
                                      <p:to>
                                        <p:strVal val="visible"/>
                                      </p:to>
                                    </p:set>
                                    <p:animEffect transition="in" filter="wipe(left)">
                                      <p:cBhvr>
                                        <p:cTn id="62" dur="500"/>
                                        <p:tgtEl>
                                          <p:spTgt spid="74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7" grpId="0" autoUpdateAnimBg="0"/>
      <p:bldP spid="74791" grpId="0" autoUpdateAnimBg="0"/>
      <p:bldP spid="74825" grpId="0" autoUpdateAnimBg="0"/>
      <p:bldP spid="74829" grpId="0" autoUpdateAnimBg="0"/>
      <p:bldP spid="74831" grpId="0" autoUpdateAnimBg="0"/>
      <p:bldP spid="74833"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正弦稳态电路</a:t>
            </a:r>
            <a:r>
              <a:rPr lang="zh-CN" altLang="en-US" dirty="0" smtClean="0"/>
              <a:t>中的电路定理</a:t>
            </a:r>
            <a:endParaRPr lang="zh-CN" altLang="en-US" dirty="0"/>
          </a:p>
        </p:txBody>
      </p:sp>
      <p:sp>
        <p:nvSpPr>
          <p:cNvPr id="3" name="灯片编号占位符 2"/>
          <p:cNvSpPr>
            <a:spLocks noGrp="1"/>
          </p:cNvSpPr>
          <p:nvPr>
            <p:ph type="sldNum" sz="quarter" idx="10"/>
          </p:nvPr>
        </p:nvSpPr>
        <p:spPr/>
        <p:txBody>
          <a:bodyPr/>
          <a:lstStyle/>
          <a:p>
            <a:pPr>
              <a:defRPr/>
            </a:pPr>
            <a:fld id="{E4DCDFD6-397A-4776-9F04-AECACB83C822}" type="slidenum">
              <a:rPr lang="zh-CN" altLang="en-US" smtClean="0"/>
              <a:pPr>
                <a:defRPr/>
              </a:pPr>
              <a:t>29</a:t>
            </a:fld>
            <a:endParaRPr lang="zh-CN" altLang="en-US"/>
          </a:p>
        </p:txBody>
      </p:sp>
      <p:sp>
        <p:nvSpPr>
          <p:cNvPr id="4" name="内容占位符 3"/>
          <p:cNvSpPr>
            <a:spLocks noGrp="1"/>
          </p:cNvSpPr>
          <p:nvPr>
            <p:ph sz="quarter" idx="11"/>
          </p:nvPr>
        </p:nvSpPr>
        <p:spPr/>
        <p:txBody>
          <a:bodyPr/>
          <a:lstStyle/>
          <a:p>
            <a:r>
              <a:rPr lang="zh-CN" altLang="en-US" dirty="0" smtClean="0"/>
              <a:t>叠加定理</a:t>
            </a:r>
            <a:endParaRPr lang="en-US" altLang="zh-CN" dirty="0" smtClean="0"/>
          </a:p>
          <a:p>
            <a:r>
              <a:rPr lang="zh-CN" altLang="en-US" dirty="0" smtClean="0"/>
              <a:t>替代定理</a:t>
            </a:r>
            <a:endParaRPr lang="en-US" altLang="zh-CN" dirty="0" smtClean="0"/>
          </a:p>
          <a:p>
            <a:r>
              <a:rPr lang="zh-CN" altLang="en-US" dirty="0" smtClean="0"/>
              <a:t>等效电源定理</a:t>
            </a:r>
            <a:endParaRPr lang="en-US" altLang="zh-CN" dirty="0" smtClean="0"/>
          </a:p>
          <a:p>
            <a:r>
              <a:rPr lang="zh-CN" altLang="en-US" dirty="0" smtClean="0"/>
              <a:t>最大功率传输定理</a:t>
            </a:r>
            <a:endParaRPr lang="en-US" altLang="zh-CN" dirty="0" smtClean="0"/>
          </a:p>
        </p:txBody>
      </p:sp>
      <p:cxnSp>
        <p:nvCxnSpPr>
          <p:cNvPr id="6" name="直接连接符 5"/>
          <p:cNvCxnSpPr/>
          <p:nvPr/>
        </p:nvCxnSpPr>
        <p:spPr>
          <a:xfrm>
            <a:off x="539552" y="2708920"/>
            <a:ext cx="273630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39552" y="3356992"/>
            <a:ext cx="316835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28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pPr eaLnBrk="1" hangingPunct="1"/>
            <a:r>
              <a:rPr lang="zh-CN" altLang="en-US" smtClean="0">
                <a:ea typeface="宋体" charset="-122"/>
              </a:rPr>
              <a:t>本章内容概述</a:t>
            </a:r>
          </a:p>
        </p:txBody>
      </p:sp>
      <p:sp>
        <p:nvSpPr>
          <p:cNvPr id="84995" name="内容占位符 2"/>
          <p:cNvSpPr>
            <a:spLocks noGrp="1"/>
          </p:cNvSpPr>
          <p:nvPr>
            <p:ph sz="quarter" idx="11"/>
          </p:nvPr>
        </p:nvSpPr>
        <p:spPr/>
        <p:txBody>
          <a:bodyPr/>
          <a:lstStyle/>
          <a:p>
            <a:pPr eaLnBrk="1" hangingPunct="1">
              <a:lnSpc>
                <a:spcPct val="150000"/>
              </a:lnSpc>
            </a:pPr>
            <a:r>
              <a:rPr lang="zh-CN" altLang="en-US" sz="2400" dirty="0" smtClean="0">
                <a:solidFill>
                  <a:srgbClr val="FF0000"/>
                </a:solidFill>
                <a:ea typeface="宋体" charset="-122"/>
              </a:rPr>
              <a:t>正弦稳态电路</a:t>
            </a:r>
            <a:r>
              <a:rPr lang="zh-CN" altLang="en-US" sz="2400" dirty="0" smtClean="0">
                <a:ea typeface="宋体" charset="-122"/>
              </a:rPr>
              <a:t>，是指电路中的</a:t>
            </a:r>
            <a:r>
              <a:rPr lang="zh-CN" altLang="en-US" sz="2400" dirty="0" smtClean="0">
                <a:solidFill>
                  <a:srgbClr val="FF0000"/>
                </a:solidFill>
                <a:ea typeface="宋体" charset="-122"/>
              </a:rPr>
              <a:t>激励</a:t>
            </a:r>
            <a:r>
              <a:rPr lang="zh-CN" altLang="en-US" sz="2400" dirty="0" smtClean="0">
                <a:ea typeface="宋体" charset="-122"/>
              </a:rPr>
              <a:t>（电压或电流）和在电路中各部分所产生的</a:t>
            </a:r>
            <a:r>
              <a:rPr lang="zh-CN" altLang="en-US" sz="2400" dirty="0" smtClean="0">
                <a:solidFill>
                  <a:srgbClr val="FF0000"/>
                </a:solidFill>
                <a:ea typeface="宋体" charset="-122"/>
              </a:rPr>
              <a:t>响应</a:t>
            </a:r>
            <a:r>
              <a:rPr lang="zh-CN" altLang="en-US" sz="2400" dirty="0" smtClean="0">
                <a:ea typeface="宋体" charset="-122"/>
              </a:rPr>
              <a:t>（电压或电流）</a:t>
            </a:r>
            <a:r>
              <a:rPr lang="zh-CN" altLang="en-US" sz="2400" dirty="0" smtClean="0">
                <a:solidFill>
                  <a:srgbClr val="FF0000"/>
                </a:solidFill>
                <a:ea typeface="宋体" charset="-122"/>
              </a:rPr>
              <a:t>均是按正弦规律变化</a:t>
            </a:r>
            <a:r>
              <a:rPr lang="zh-CN" altLang="en-US" sz="2400" dirty="0" smtClean="0">
                <a:ea typeface="宋体" charset="-122"/>
              </a:rPr>
              <a:t>的电路，在交流电路中所说的稳态，是指电压和电流的函数规律稳定不变。</a:t>
            </a:r>
          </a:p>
          <a:p>
            <a:pPr eaLnBrk="1" hangingPunct="1">
              <a:lnSpc>
                <a:spcPct val="150000"/>
              </a:lnSpc>
            </a:pPr>
            <a:r>
              <a:rPr lang="zh-CN" altLang="en-US" sz="2400" dirty="0" smtClean="0">
                <a:ea typeface="宋体" charset="-122"/>
              </a:rPr>
              <a:t>与直流电路不同，交流电路中电压和电流都是随时间变化的，这给分析计算带来困难。利用</a:t>
            </a:r>
            <a:r>
              <a:rPr lang="zh-CN" altLang="en-US" sz="2400" dirty="0" smtClean="0">
                <a:solidFill>
                  <a:srgbClr val="FF0000"/>
                </a:solidFill>
                <a:ea typeface="宋体" charset="-122"/>
              </a:rPr>
              <a:t>正弦稳态电路中所有电压、电流均为同频率正弦量</a:t>
            </a:r>
            <a:r>
              <a:rPr lang="zh-CN" altLang="en-US" sz="2400" dirty="0" smtClean="0">
                <a:ea typeface="宋体" charset="-122"/>
              </a:rPr>
              <a:t>的特点，将电路分析的问题转换到相量域中进行，从而将时间域中需要微分方程描述的正弦稳态电路转换到相量域中用代数方程描述。</a:t>
            </a: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wipe(up)">
                                      <p:cBhvr>
                                        <p:cTn id="7" dur="500"/>
                                        <p:tgtEl>
                                          <p:spTgt spid="849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4995">
                                            <p:txEl>
                                              <p:pRg st="1" end="1"/>
                                            </p:txEl>
                                          </p:spTgt>
                                        </p:tgtEl>
                                        <p:attrNameLst>
                                          <p:attrName>style.visibility</p:attrName>
                                        </p:attrNameLst>
                                      </p:cBhvr>
                                      <p:to>
                                        <p:strVal val="visible"/>
                                      </p:to>
                                    </p:set>
                                    <p:animEffect transition="in" filter="wipe(up)">
                                      <p:cBhvr>
                                        <p:cTn id="12" dur="500"/>
                                        <p:tgtEl>
                                          <p:spTgt spid="849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7" name="Rectangle 2"/>
          <p:cNvSpPr>
            <a:spLocks noGrp="1" noChangeArrowheads="1"/>
          </p:cNvSpPr>
          <p:nvPr>
            <p:ph type="title"/>
          </p:nvPr>
        </p:nvSpPr>
        <p:spPr/>
        <p:txBody>
          <a:bodyPr/>
          <a:lstStyle/>
          <a:p>
            <a:r>
              <a:rPr lang="zh-CN" altLang="en-US" dirty="0" smtClean="0">
                <a:ea typeface="宋体" charset="-122"/>
              </a:rPr>
              <a:t>等效电源定理</a:t>
            </a:r>
            <a:r>
              <a:rPr lang="zh-CN" altLang="en-US" dirty="0">
                <a:ea typeface="宋体" charset="-122"/>
              </a:rPr>
              <a:t>的相量</a:t>
            </a:r>
            <a:r>
              <a:rPr lang="zh-CN" altLang="en-US" dirty="0" smtClean="0">
                <a:ea typeface="宋体" charset="-122"/>
              </a:rPr>
              <a:t>域形式</a:t>
            </a:r>
            <a:endParaRPr lang="zh-CN" altLang="en-US" sz="3600" dirty="0" smtClean="0">
              <a:ea typeface="宋体" charset="-122"/>
            </a:endParaRPr>
          </a:p>
        </p:txBody>
      </p:sp>
      <p:grpSp>
        <p:nvGrpSpPr>
          <p:cNvPr id="2" name="Group 4"/>
          <p:cNvGrpSpPr>
            <a:grpSpLocks/>
          </p:cNvGrpSpPr>
          <p:nvPr/>
        </p:nvGrpSpPr>
        <p:grpSpPr bwMode="auto">
          <a:xfrm>
            <a:off x="788988" y="2312988"/>
            <a:ext cx="2505075" cy="1970087"/>
            <a:chOff x="432" y="2599"/>
            <a:chExt cx="1578" cy="1241"/>
          </a:xfrm>
        </p:grpSpPr>
        <p:sp>
          <p:nvSpPr>
            <p:cNvPr id="19497" name="Rectangle 5"/>
            <p:cNvSpPr>
              <a:spLocks noChangeArrowheads="1"/>
            </p:cNvSpPr>
            <p:nvPr/>
          </p:nvSpPr>
          <p:spPr bwMode="auto">
            <a:xfrm>
              <a:off x="432" y="2880"/>
              <a:ext cx="816" cy="96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2400" b="1">
                  <a:solidFill>
                    <a:schemeClr val="tx2"/>
                  </a:solidFill>
                  <a:latin typeface="Times New Roman" pitchFamily="18" charset="0"/>
                  <a:cs typeface="Times New Roman" pitchFamily="18" charset="0"/>
                </a:rPr>
                <a:t>线性</a:t>
              </a:r>
            </a:p>
            <a:p>
              <a:pPr algn="ctr"/>
              <a:r>
                <a:rPr kumimoji="1" lang="zh-CN" altLang="en-US" sz="2400" b="1">
                  <a:solidFill>
                    <a:schemeClr val="tx2"/>
                  </a:solidFill>
                  <a:latin typeface="Times New Roman" pitchFamily="18" charset="0"/>
                  <a:cs typeface="Times New Roman" pitchFamily="18" charset="0"/>
                </a:rPr>
                <a:t>正弦</a:t>
              </a:r>
            </a:p>
            <a:p>
              <a:pPr algn="ctr"/>
              <a:r>
                <a:rPr kumimoji="1" lang="zh-CN" altLang="en-US" sz="2400" b="1">
                  <a:solidFill>
                    <a:schemeClr val="tx2"/>
                  </a:solidFill>
                  <a:latin typeface="Times New Roman" pitchFamily="18" charset="0"/>
                  <a:cs typeface="Times New Roman" pitchFamily="18" charset="0"/>
                </a:rPr>
                <a:t>稳态</a:t>
              </a:r>
            </a:p>
          </p:txBody>
        </p:sp>
        <p:sp>
          <p:nvSpPr>
            <p:cNvPr id="19498" name="Line 6"/>
            <p:cNvSpPr>
              <a:spLocks noChangeShapeType="1"/>
            </p:cNvSpPr>
            <p:nvPr/>
          </p:nvSpPr>
          <p:spPr bwMode="auto">
            <a:xfrm>
              <a:off x="1248" y="3024"/>
              <a:ext cx="52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9" name="Line 7"/>
            <p:cNvSpPr>
              <a:spLocks noChangeShapeType="1"/>
            </p:cNvSpPr>
            <p:nvPr/>
          </p:nvSpPr>
          <p:spPr bwMode="auto">
            <a:xfrm>
              <a:off x="1248" y="3696"/>
              <a:ext cx="52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0" name="Text Box 8"/>
            <p:cNvSpPr txBox="1">
              <a:spLocks noChangeArrowheads="1"/>
            </p:cNvSpPr>
            <p:nvPr/>
          </p:nvSpPr>
          <p:spPr bwMode="auto">
            <a:xfrm>
              <a:off x="1814" y="2889"/>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000" b="1">
                  <a:solidFill>
                    <a:schemeClr val="tx2"/>
                  </a:solidFill>
                  <a:latin typeface="Times New Roman" pitchFamily="18" charset="0"/>
                  <a:cs typeface="Times New Roman" pitchFamily="18" charset="0"/>
                </a:rPr>
                <a:t>a</a:t>
              </a:r>
            </a:p>
          </p:txBody>
        </p:sp>
        <p:sp>
          <p:nvSpPr>
            <p:cNvPr id="19501" name="Text Box 9"/>
            <p:cNvSpPr txBox="1">
              <a:spLocks noChangeArrowheads="1"/>
            </p:cNvSpPr>
            <p:nvPr/>
          </p:nvSpPr>
          <p:spPr bwMode="auto">
            <a:xfrm>
              <a:off x="1766" y="3561"/>
              <a:ext cx="2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000" b="1">
                  <a:solidFill>
                    <a:schemeClr val="tx2"/>
                  </a:solidFill>
                  <a:latin typeface="Times New Roman" pitchFamily="18" charset="0"/>
                  <a:cs typeface="Times New Roman" pitchFamily="18" charset="0"/>
                </a:rPr>
                <a:t>b</a:t>
              </a:r>
            </a:p>
          </p:txBody>
        </p:sp>
        <p:sp>
          <p:nvSpPr>
            <p:cNvPr id="19502" name="Line 11"/>
            <p:cNvSpPr>
              <a:spLocks noChangeShapeType="1"/>
            </p:cNvSpPr>
            <p:nvPr/>
          </p:nvSpPr>
          <p:spPr bwMode="auto">
            <a:xfrm>
              <a:off x="1392" y="2880"/>
              <a:ext cx="432"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9465" name="Object 9"/>
            <p:cNvGraphicFramePr>
              <a:graphicFrameLocks noChangeAspect="1"/>
            </p:cNvGraphicFramePr>
            <p:nvPr/>
          </p:nvGraphicFramePr>
          <p:xfrm>
            <a:off x="1728" y="3066"/>
            <a:ext cx="168" cy="596"/>
          </p:xfrm>
          <a:graphic>
            <a:graphicData uri="http://schemas.openxmlformats.org/presentationml/2006/ole">
              <mc:AlternateContent xmlns:mc="http://schemas.openxmlformats.org/markup-compatibility/2006">
                <mc:Choice xmlns:v="urn:schemas-microsoft-com:vml" Requires="v">
                  <p:oleObj spid="_x0000_s19881" name="Equation" r:id="rId3" imgW="203400" imgH="761400" progId="">
                    <p:embed/>
                  </p:oleObj>
                </mc:Choice>
                <mc:Fallback>
                  <p:oleObj name="Equation" r:id="rId3" imgW="203400" imgH="761400" progId="">
                    <p:embed/>
                    <p:pic>
                      <p:nvPicPr>
                        <p:cNvPr id="0" name="Picture 3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 y="3066"/>
                          <a:ext cx="168" cy="5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6" name="Object 10"/>
            <p:cNvGraphicFramePr>
              <a:graphicFrameLocks noChangeAspect="1"/>
            </p:cNvGraphicFramePr>
            <p:nvPr/>
          </p:nvGraphicFramePr>
          <p:xfrm>
            <a:off x="1632" y="2599"/>
            <a:ext cx="160" cy="242"/>
          </p:xfrm>
          <a:graphic>
            <a:graphicData uri="http://schemas.openxmlformats.org/presentationml/2006/ole">
              <mc:AlternateContent xmlns:mc="http://schemas.openxmlformats.org/markup-compatibility/2006">
                <mc:Choice xmlns:v="urn:schemas-microsoft-com:vml" Requires="v">
                  <p:oleObj spid="_x0000_s19882" name="公式" r:id="rId5" imgW="152640" imgH="241200" progId="Equation.3">
                    <p:embed/>
                  </p:oleObj>
                </mc:Choice>
                <mc:Fallback>
                  <p:oleObj name="公式" r:id="rId5" imgW="152640" imgH="241200" progId="Equation.3">
                    <p:embed/>
                    <p:pic>
                      <p:nvPicPr>
                        <p:cNvPr id="0" name="Picture 3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2" y="2599"/>
                          <a:ext cx="160" cy="2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14"/>
          <p:cNvGrpSpPr>
            <a:grpSpLocks/>
          </p:cNvGrpSpPr>
          <p:nvPr/>
        </p:nvGrpSpPr>
        <p:grpSpPr bwMode="auto">
          <a:xfrm>
            <a:off x="4789488" y="1550988"/>
            <a:ext cx="3316287" cy="1592262"/>
            <a:chOff x="2808" y="2160"/>
            <a:chExt cx="2089" cy="1003"/>
          </a:xfrm>
        </p:grpSpPr>
        <p:sp>
          <p:nvSpPr>
            <p:cNvPr id="19489" name="Rectangle 15"/>
            <p:cNvSpPr>
              <a:spLocks noChangeArrowheads="1"/>
            </p:cNvSpPr>
            <p:nvPr/>
          </p:nvSpPr>
          <p:spPr bwMode="auto">
            <a:xfrm>
              <a:off x="3792" y="2400"/>
              <a:ext cx="240" cy="96"/>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b="1">
                <a:solidFill>
                  <a:schemeClr val="tx2"/>
                </a:solidFill>
                <a:latin typeface="Times New Roman" pitchFamily="18" charset="0"/>
                <a:cs typeface="Times New Roman" pitchFamily="18" charset="0"/>
              </a:endParaRPr>
            </a:p>
          </p:txBody>
        </p:sp>
        <p:sp>
          <p:nvSpPr>
            <p:cNvPr id="19490" name="Oval 16"/>
            <p:cNvSpPr>
              <a:spLocks noChangeArrowheads="1"/>
            </p:cNvSpPr>
            <p:nvPr/>
          </p:nvSpPr>
          <p:spPr bwMode="auto">
            <a:xfrm>
              <a:off x="3330" y="2688"/>
              <a:ext cx="144" cy="144"/>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b="1">
                <a:solidFill>
                  <a:schemeClr val="tx2"/>
                </a:solidFill>
                <a:latin typeface="Times New Roman" pitchFamily="18" charset="0"/>
                <a:cs typeface="Times New Roman" pitchFamily="18" charset="0"/>
              </a:endParaRPr>
            </a:p>
          </p:txBody>
        </p:sp>
        <p:sp>
          <p:nvSpPr>
            <p:cNvPr id="19491" name="Freeform 17"/>
            <p:cNvSpPr>
              <a:spLocks/>
            </p:cNvSpPr>
            <p:nvPr/>
          </p:nvSpPr>
          <p:spPr bwMode="auto">
            <a:xfrm>
              <a:off x="3408" y="2448"/>
              <a:ext cx="1200" cy="624"/>
            </a:xfrm>
            <a:custGeom>
              <a:avLst/>
              <a:gdLst>
                <a:gd name="T0" fmla="*/ 384 w 1200"/>
                <a:gd name="T1" fmla="*/ 0 h 624"/>
                <a:gd name="T2" fmla="*/ 0 w 1200"/>
                <a:gd name="T3" fmla="*/ 0 h 624"/>
                <a:gd name="T4" fmla="*/ 0 w 1200"/>
                <a:gd name="T5" fmla="*/ 624 h 624"/>
                <a:gd name="T6" fmla="*/ 1200 w 1200"/>
                <a:gd name="T7" fmla="*/ 624 h 624"/>
                <a:gd name="T8" fmla="*/ 0 60000 65536"/>
                <a:gd name="T9" fmla="*/ 0 60000 65536"/>
                <a:gd name="T10" fmla="*/ 0 60000 65536"/>
                <a:gd name="T11" fmla="*/ 0 60000 65536"/>
                <a:gd name="T12" fmla="*/ 0 w 1200"/>
                <a:gd name="T13" fmla="*/ 0 h 624"/>
                <a:gd name="T14" fmla="*/ 1200 w 1200"/>
                <a:gd name="T15" fmla="*/ 624 h 624"/>
              </a:gdLst>
              <a:ahLst/>
              <a:cxnLst>
                <a:cxn ang="T8">
                  <a:pos x="T0" y="T1"/>
                </a:cxn>
                <a:cxn ang="T9">
                  <a:pos x="T2" y="T3"/>
                </a:cxn>
                <a:cxn ang="T10">
                  <a:pos x="T4" y="T5"/>
                </a:cxn>
                <a:cxn ang="T11">
                  <a:pos x="T6" y="T7"/>
                </a:cxn>
              </a:cxnLst>
              <a:rect l="T12" t="T13" r="T14" b="T15"/>
              <a:pathLst>
                <a:path w="1200" h="624">
                  <a:moveTo>
                    <a:pt x="384" y="0"/>
                  </a:moveTo>
                  <a:lnTo>
                    <a:pt x="0" y="0"/>
                  </a:lnTo>
                  <a:lnTo>
                    <a:pt x="0" y="624"/>
                  </a:lnTo>
                  <a:lnTo>
                    <a:pt x="1200" y="624"/>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b="1">
                <a:solidFill>
                  <a:schemeClr val="tx2"/>
                </a:solidFill>
                <a:latin typeface="Times New Roman" pitchFamily="18" charset="0"/>
                <a:cs typeface="Times New Roman" pitchFamily="18" charset="0"/>
              </a:endParaRPr>
            </a:p>
          </p:txBody>
        </p:sp>
        <p:sp>
          <p:nvSpPr>
            <p:cNvPr id="19492" name="Line 18"/>
            <p:cNvSpPr>
              <a:spLocks noChangeShapeType="1"/>
            </p:cNvSpPr>
            <p:nvPr/>
          </p:nvSpPr>
          <p:spPr bwMode="auto">
            <a:xfrm>
              <a:off x="4032" y="2448"/>
              <a:ext cx="57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9462" name="Object 6"/>
            <p:cNvGraphicFramePr>
              <a:graphicFrameLocks noChangeAspect="1"/>
            </p:cNvGraphicFramePr>
            <p:nvPr/>
          </p:nvGraphicFramePr>
          <p:xfrm>
            <a:off x="2808" y="2514"/>
            <a:ext cx="513" cy="544"/>
          </p:xfrm>
          <a:graphic>
            <a:graphicData uri="http://schemas.openxmlformats.org/presentationml/2006/ole">
              <mc:AlternateContent xmlns:mc="http://schemas.openxmlformats.org/markup-compatibility/2006">
                <mc:Choice xmlns:v="urn:schemas-microsoft-com:vml" Requires="v">
                  <p:oleObj spid="_x0000_s19883" name="Equation" r:id="rId7" imgW="533880" imgH="558360" progId="">
                    <p:embed/>
                  </p:oleObj>
                </mc:Choice>
                <mc:Fallback>
                  <p:oleObj name="Equation" r:id="rId7" imgW="533880" imgH="558360" progId="">
                    <p:embed/>
                    <p:pic>
                      <p:nvPicPr>
                        <p:cNvPr id="0" name="Picture 3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8" y="2514"/>
                          <a:ext cx="513" cy="5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93" name="Text Box 21"/>
            <p:cNvSpPr txBox="1">
              <a:spLocks noChangeArrowheads="1"/>
            </p:cNvSpPr>
            <p:nvPr/>
          </p:nvSpPr>
          <p:spPr bwMode="auto">
            <a:xfrm>
              <a:off x="3782" y="2474"/>
              <a:ext cx="2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000" b="1" i="1">
                  <a:solidFill>
                    <a:schemeClr val="tx2"/>
                  </a:solidFill>
                  <a:latin typeface="Times New Roman" pitchFamily="18" charset="0"/>
                  <a:cs typeface="Times New Roman" pitchFamily="18" charset="0"/>
                </a:rPr>
                <a:t>Z</a:t>
              </a:r>
              <a:r>
                <a:rPr kumimoji="1" lang="en-US" altLang="zh-CN" sz="2000" b="1" baseline="-25000">
                  <a:solidFill>
                    <a:schemeClr val="tx2"/>
                  </a:solidFill>
                  <a:latin typeface="Times New Roman" pitchFamily="18" charset="0"/>
                  <a:cs typeface="Times New Roman" pitchFamily="18" charset="0"/>
                </a:rPr>
                <a:t>o</a:t>
              </a:r>
              <a:endParaRPr kumimoji="1" lang="en-US" altLang="zh-CN" sz="2000" b="1" i="1">
                <a:solidFill>
                  <a:schemeClr val="tx2"/>
                </a:solidFill>
                <a:latin typeface="Times New Roman" pitchFamily="18" charset="0"/>
                <a:cs typeface="Times New Roman" pitchFamily="18" charset="0"/>
              </a:endParaRPr>
            </a:p>
          </p:txBody>
        </p:sp>
        <p:sp>
          <p:nvSpPr>
            <p:cNvPr id="19494" name="Line 22"/>
            <p:cNvSpPr>
              <a:spLocks noChangeShapeType="1"/>
            </p:cNvSpPr>
            <p:nvPr/>
          </p:nvSpPr>
          <p:spPr bwMode="auto">
            <a:xfrm>
              <a:off x="4080" y="2352"/>
              <a:ext cx="432"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9463" name="Object 7"/>
            <p:cNvGraphicFramePr>
              <a:graphicFrameLocks noChangeAspect="1"/>
            </p:cNvGraphicFramePr>
            <p:nvPr/>
          </p:nvGraphicFramePr>
          <p:xfrm>
            <a:off x="4512" y="2160"/>
            <a:ext cx="160" cy="242"/>
          </p:xfrm>
          <a:graphic>
            <a:graphicData uri="http://schemas.openxmlformats.org/presentationml/2006/ole">
              <mc:AlternateContent xmlns:mc="http://schemas.openxmlformats.org/markup-compatibility/2006">
                <mc:Choice xmlns:v="urn:schemas-microsoft-com:vml" Requires="v">
                  <p:oleObj spid="_x0000_s19884" name="公式" r:id="rId9" imgW="152640" imgH="241200" progId="Equation.3">
                    <p:embed/>
                  </p:oleObj>
                </mc:Choice>
                <mc:Fallback>
                  <p:oleObj name="公式" r:id="rId9" imgW="152640" imgH="241200" progId="Equation.3">
                    <p:embed/>
                    <p:pic>
                      <p:nvPicPr>
                        <p:cNvPr id="0" name="Picture 3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2" y="2160"/>
                          <a:ext cx="160" cy="2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4" name="Object 8"/>
            <p:cNvGraphicFramePr>
              <a:graphicFrameLocks noChangeAspect="1"/>
            </p:cNvGraphicFramePr>
            <p:nvPr/>
          </p:nvGraphicFramePr>
          <p:xfrm>
            <a:off x="4561" y="2484"/>
            <a:ext cx="336" cy="544"/>
          </p:xfrm>
          <a:graphic>
            <a:graphicData uri="http://schemas.openxmlformats.org/presentationml/2006/ole">
              <mc:AlternateContent xmlns:mc="http://schemas.openxmlformats.org/markup-compatibility/2006">
                <mc:Choice xmlns:v="urn:schemas-microsoft-com:vml" Requires="v">
                  <p:oleObj spid="_x0000_s19885" name="Equation" r:id="rId11" imgW="343080" imgH="558360" progId="">
                    <p:embed/>
                  </p:oleObj>
                </mc:Choice>
                <mc:Fallback>
                  <p:oleObj name="Equation" r:id="rId11" imgW="343080" imgH="558360" progId="">
                    <p:embed/>
                    <p:pic>
                      <p:nvPicPr>
                        <p:cNvPr id="0" name="Picture 3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61" y="2484"/>
                          <a:ext cx="336" cy="5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95" name="Text Box 26"/>
            <p:cNvSpPr txBox="1">
              <a:spLocks noChangeArrowheads="1"/>
            </p:cNvSpPr>
            <p:nvPr/>
          </p:nvSpPr>
          <p:spPr bwMode="auto">
            <a:xfrm>
              <a:off x="4656" y="233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000" b="1">
                  <a:solidFill>
                    <a:schemeClr val="tx2"/>
                  </a:solidFill>
                  <a:latin typeface="Times New Roman" pitchFamily="18" charset="0"/>
                  <a:cs typeface="Times New Roman" pitchFamily="18" charset="0"/>
                </a:rPr>
                <a:t>a</a:t>
              </a:r>
            </a:p>
          </p:txBody>
        </p:sp>
        <p:sp>
          <p:nvSpPr>
            <p:cNvPr id="19496" name="Text Box 27"/>
            <p:cNvSpPr txBox="1">
              <a:spLocks noChangeArrowheads="1"/>
            </p:cNvSpPr>
            <p:nvPr/>
          </p:nvSpPr>
          <p:spPr bwMode="auto">
            <a:xfrm>
              <a:off x="4656" y="2911"/>
              <a:ext cx="2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000" b="1">
                  <a:solidFill>
                    <a:schemeClr val="tx2"/>
                  </a:solidFill>
                  <a:latin typeface="Times New Roman" pitchFamily="18" charset="0"/>
                  <a:cs typeface="Times New Roman" pitchFamily="18" charset="0"/>
                </a:rPr>
                <a:t>b</a:t>
              </a:r>
            </a:p>
          </p:txBody>
        </p:sp>
      </p:grpSp>
      <p:grpSp>
        <p:nvGrpSpPr>
          <p:cNvPr id="4" name="Group 28"/>
          <p:cNvGrpSpPr>
            <a:grpSpLocks/>
          </p:cNvGrpSpPr>
          <p:nvPr/>
        </p:nvGrpSpPr>
        <p:grpSpPr bwMode="auto">
          <a:xfrm>
            <a:off x="5111750" y="3684588"/>
            <a:ext cx="3049588" cy="1820862"/>
            <a:chOff x="2979" y="3120"/>
            <a:chExt cx="1921" cy="1147"/>
          </a:xfrm>
        </p:grpSpPr>
        <p:sp>
          <p:nvSpPr>
            <p:cNvPr id="19477" name="Oval 29"/>
            <p:cNvSpPr>
              <a:spLocks noChangeArrowheads="1"/>
            </p:cNvSpPr>
            <p:nvPr/>
          </p:nvSpPr>
          <p:spPr bwMode="auto">
            <a:xfrm>
              <a:off x="3408" y="3648"/>
              <a:ext cx="144" cy="192"/>
            </a:xfrm>
            <a:prstGeom prst="ellipse">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b="1">
                <a:solidFill>
                  <a:schemeClr val="tx2"/>
                </a:solidFill>
                <a:latin typeface="Times New Roman" pitchFamily="18" charset="0"/>
                <a:cs typeface="Times New Roman" pitchFamily="18" charset="0"/>
              </a:endParaRPr>
            </a:p>
          </p:txBody>
        </p:sp>
        <p:sp>
          <p:nvSpPr>
            <p:cNvPr id="19478" name="Line 30"/>
            <p:cNvSpPr>
              <a:spLocks noChangeShapeType="1"/>
            </p:cNvSpPr>
            <p:nvPr/>
          </p:nvSpPr>
          <p:spPr bwMode="auto">
            <a:xfrm>
              <a:off x="3408" y="3744"/>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9" name="Rectangle 31"/>
            <p:cNvSpPr>
              <a:spLocks noChangeArrowheads="1"/>
            </p:cNvSpPr>
            <p:nvPr/>
          </p:nvSpPr>
          <p:spPr bwMode="auto">
            <a:xfrm>
              <a:off x="3888" y="3648"/>
              <a:ext cx="96" cy="192"/>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b="1">
                <a:solidFill>
                  <a:schemeClr val="tx2"/>
                </a:solidFill>
                <a:latin typeface="Times New Roman" pitchFamily="18" charset="0"/>
                <a:cs typeface="Times New Roman" pitchFamily="18" charset="0"/>
              </a:endParaRPr>
            </a:p>
          </p:txBody>
        </p:sp>
        <p:sp>
          <p:nvSpPr>
            <p:cNvPr id="19480" name="Text Box 32"/>
            <p:cNvSpPr txBox="1">
              <a:spLocks noChangeArrowheads="1"/>
            </p:cNvSpPr>
            <p:nvPr/>
          </p:nvSpPr>
          <p:spPr bwMode="auto">
            <a:xfrm>
              <a:off x="3982" y="3582"/>
              <a:ext cx="2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000" b="1" i="1">
                  <a:solidFill>
                    <a:schemeClr val="tx2"/>
                  </a:solidFill>
                  <a:latin typeface="Times New Roman" pitchFamily="18" charset="0"/>
                  <a:cs typeface="Times New Roman" pitchFamily="18" charset="0"/>
                </a:rPr>
                <a:t>Z</a:t>
              </a:r>
              <a:r>
                <a:rPr kumimoji="1" lang="en-US" altLang="zh-CN" sz="2000" b="1" baseline="-25000">
                  <a:solidFill>
                    <a:schemeClr val="tx2"/>
                  </a:solidFill>
                  <a:latin typeface="Times New Roman" pitchFamily="18" charset="0"/>
                  <a:cs typeface="Times New Roman" pitchFamily="18" charset="0"/>
                </a:rPr>
                <a:t>o</a:t>
              </a:r>
              <a:endParaRPr kumimoji="1" lang="en-US" altLang="zh-CN" sz="2000" b="1" i="1">
                <a:solidFill>
                  <a:schemeClr val="tx2"/>
                </a:solidFill>
                <a:latin typeface="Times New Roman" pitchFamily="18" charset="0"/>
                <a:cs typeface="Times New Roman" pitchFamily="18" charset="0"/>
              </a:endParaRPr>
            </a:p>
          </p:txBody>
        </p:sp>
        <p:sp>
          <p:nvSpPr>
            <p:cNvPr id="19481" name="Freeform 33"/>
            <p:cNvSpPr>
              <a:spLocks/>
            </p:cNvSpPr>
            <p:nvPr/>
          </p:nvSpPr>
          <p:spPr bwMode="auto">
            <a:xfrm>
              <a:off x="3476" y="3360"/>
              <a:ext cx="1152" cy="288"/>
            </a:xfrm>
            <a:custGeom>
              <a:avLst/>
              <a:gdLst>
                <a:gd name="T0" fmla="*/ 0 w 1152"/>
                <a:gd name="T1" fmla="*/ 288 h 288"/>
                <a:gd name="T2" fmla="*/ 0 w 1152"/>
                <a:gd name="T3" fmla="*/ 0 h 288"/>
                <a:gd name="T4" fmla="*/ 1152 w 1152"/>
                <a:gd name="T5" fmla="*/ 0 h 288"/>
                <a:gd name="T6" fmla="*/ 0 60000 65536"/>
                <a:gd name="T7" fmla="*/ 0 60000 65536"/>
                <a:gd name="T8" fmla="*/ 0 60000 65536"/>
                <a:gd name="T9" fmla="*/ 0 w 1152"/>
                <a:gd name="T10" fmla="*/ 0 h 288"/>
                <a:gd name="T11" fmla="*/ 1152 w 1152"/>
                <a:gd name="T12" fmla="*/ 288 h 288"/>
              </a:gdLst>
              <a:ahLst/>
              <a:cxnLst>
                <a:cxn ang="T6">
                  <a:pos x="T0" y="T1"/>
                </a:cxn>
                <a:cxn ang="T7">
                  <a:pos x="T2" y="T3"/>
                </a:cxn>
                <a:cxn ang="T8">
                  <a:pos x="T4" y="T5"/>
                </a:cxn>
              </a:cxnLst>
              <a:rect l="T9" t="T10" r="T11" b="T12"/>
              <a:pathLst>
                <a:path w="1152" h="288">
                  <a:moveTo>
                    <a:pt x="0" y="288"/>
                  </a:moveTo>
                  <a:lnTo>
                    <a:pt x="0" y="0"/>
                  </a:lnTo>
                  <a:lnTo>
                    <a:pt x="1152"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b="1">
                <a:solidFill>
                  <a:schemeClr val="tx2"/>
                </a:solidFill>
                <a:latin typeface="Times New Roman" pitchFamily="18" charset="0"/>
                <a:cs typeface="Times New Roman" pitchFamily="18" charset="0"/>
              </a:endParaRPr>
            </a:p>
          </p:txBody>
        </p:sp>
        <p:sp>
          <p:nvSpPr>
            <p:cNvPr id="19482" name="Freeform 34"/>
            <p:cNvSpPr>
              <a:spLocks/>
            </p:cNvSpPr>
            <p:nvPr/>
          </p:nvSpPr>
          <p:spPr bwMode="auto">
            <a:xfrm flipV="1">
              <a:off x="3472" y="3840"/>
              <a:ext cx="1152" cy="288"/>
            </a:xfrm>
            <a:custGeom>
              <a:avLst/>
              <a:gdLst>
                <a:gd name="T0" fmla="*/ 0 w 1152"/>
                <a:gd name="T1" fmla="*/ 288 h 288"/>
                <a:gd name="T2" fmla="*/ 0 w 1152"/>
                <a:gd name="T3" fmla="*/ 0 h 288"/>
                <a:gd name="T4" fmla="*/ 1152 w 1152"/>
                <a:gd name="T5" fmla="*/ 0 h 288"/>
                <a:gd name="T6" fmla="*/ 0 60000 65536"/>
                <a:gd name="T7" fmla="*/ 0 60000 65536"/>
                <a:gd name="T8" fmla="*/ 0 60000 65536"/>
                <a:gd name="T9" fmla="*/ 0 w 1152"/>
                <a:gd name="T10" fmla="*/ 0 h 288"/>
                <a:gd name="T11" fmla="*/ 1152 w 1152"/>
                <a:gd name="T12" fmla="*/ 288 h 288"/>
              </a:gdLst>
              <a:ahLst/>
              <a:cxnLst>
                <a:cxn ang="T6">
                  <a:pos x="T0" y="T1"/>
                </a:cxn>
                <a:cxn ang="T7">
                  <a:pos x="T2" y="T3"/>
                </a:cxn>
                <a:cxn ang="T8">
                  <a:pos x="T4" y="T5"/>
                </a:cxn>
              </a:cxnLst>
              <a:rect l="T9" t="T10" r="T11" b="T12"/>
              <a:pathLst>
                <a:path w="1152" h="288">
                  <a:moveTo>
                    <a:pt x="0" y="288"/>
                  </a:moveTo>
                  <a:lnTo>
                    <a:pt x="0" y="0"/>
                  </a:lnTo>
                  <a:lnTo>
                    <a:pt x="1152"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b="1">
                <a:solidFill>
                  <a:schemeClr val="tx2"/>
                </a:solidFill>
                <a:latin typeface="Times New Roman" pitchFamily="18" charset="0"/>
                <a:cs typeface="Times New Roman" pitchFamily="18" charset="0"/>
              </a:endParaRPr>
            </a:p>
          </p:txBody>
        </p:sp>
        <p:sp>
          <p:nvSpPr>
            <p:cNvPr id="19483" name="Line 35"/>
            <p:cNvSpPr>
              <a:spLocks noChangeShapeType="1"/>
            </p:cNvSpPr>
            <p:nvPr/>
          </p:nvSpPr>
          <p:spPr bwMode="auto">
            <a:xfrm flipV="1">
              <a:off x="3936" y="3360"/>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4" name="Line 36"/>
            <p:cNvSpPr>
              <a:spLocks noChangeShapeType="1"/>
            </p:cNvSpPr>
            <p:nvPr/>
          </p:nvSpPr>
          <p:spPr bwMode="auto">
            <a:xfrm flipV="1">
              <a:off x="3942" y="3840"/>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5" name="Line 37"/>
            <p:cNvSpPr>
              <a:spLocks noChangeShapeType="1"/>
            </p:cNvSpPr>
            <p:nvPr/>
          </p:nvSpPr>
          <p:spPr bwMode="auto">
            <a:xfrm>
              <a:off x="4176" y="3312"/>
              <a:ext cx="432"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9459" name="Object 3"/>
            <p:cNvGraphicFramePr>
              <a:graphicFrameLocks noChangeAspect="1"/>
            </p:cNvGraphicFramePr>
            <p:nvPr/>
          </p:nvGraphicFramePr>
          <p:xfrm>
            <a:off x="4608" y="3120"/>
            <a:ext cx="160" cy="242"/>
          </p:xfrm>
          <a:graphic>
            <a:graphicData uri="http://schemas.openxmlformats.org/presentationml/2006/ole">
              <mc:AlternateContent xmlns:mc="http://schemas.openxmlformats.org/markup-compatibility/2006">
                <mc:Choice xmlns:v="urn:schemas-microsoft-com:vml" Requires="v">
                  <p:oleObj spid="_x0000_s19886" name="公式" r:id="rId13" imgW="152640" imgH="241200" progId="Equation.3">
                    <p:embed/>
                  </p:oleObj>
                </mc:Choice>
                <mc:Fallback>
                  <p:oleObj name="公式" r:id="rId13" imgW="152640" imgH="241200" progId="Equation.3">
                    <p:embed/>
                    <p:pic>
                      <p:nvPicPr>
                        <p:cNvPr id="0" name="Picture 36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08" y="3120"/>
                          <a:ext cx="160" cy="2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0" name="Object 4"/>
            <p:cNvGraphicFramePr>
              <a:graphicFrameLocks noChangeAspect="1"/>
            </p:cNvGraphicFramePr>
            <p:nvPr/>
          </p:nvGraphicFramePr>
          <p:xfrm>
            <a:off x="4508" y="3450"/>
            <a:ext cx="336" cy="544"/>
          </p:xfrm>
          <a:graphic>
            <a:graphicData uri="http://schemas.openxmlformats.org/presentationml/2006/ole">
              <mc:AlternateContent xmlns:mc="http://schemas.openxmlformats.org/markup-compatibility/2006">
                <mc:Choice xmlns:v="urn:schemas-microsoft-com:vml" Requires="v">
                  <p:oleObj spid="_x0000_s19887" name="Equation" r:id="rId15" imgW="343080" imgH="558360" progId="">
                    <p:embed/>
                  </p:oleObj>
                </mc:Choice>
                <mc:Fallback>
                  <p:oleObj name="Equation" r:id="rId15" imgW="343080" imgH="558360" progId="">
                    <p:embed/>
                    <p:pic>
                      <p:nvPicPr>
                        <p:cNvPr id="0" name="Picture 36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08" y="3450"/>
                          <a:ext cx="336" cy="5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86" name="Text Box 41"/>
            <p:cNvSpPr txBox="1">
              <a:spLocks noChangeArrowheads="1"/>
            </p:cNvSpPr>
            <p:nvPr/>
          </p:nvSpPr>
          <p:spPr bwMode="auto">
            <a:xfrm>
              <a:off x="4704" y="324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000" b="1">
                  <a:solidFill>
                    <a:schemeClr val="tx2"/>
                  </a:solidFill>
                  <a:latin typeface="Times New Roman" pitchFamily="18" charset="0"/>
                  <a:cs typeface="Times New Roman" pitchFamily="18" charset="0"/>
                </a:rPr>
                <a:t>a</a:t>
              </a:r>
            </a:p>
          </p:txBody>
        </p:sp>
        <p:sp>
          <p:nvSpPr>
            <p:cNvPr id="19487" name="Text Box 42"/>
            <p:cNvSpPr txBox="1">
              <a:spLocks noChangeArrowheads="1"/>
            </p:cNvSpPr>
            <p:nvPr/>
          </p:nvSpPr>
          <p:spPr bwMode="auto">
            <a:xfrm>
              <a:off x="4656" y="4015"/>
              <a:ext cx="2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000" b="1">
                  <a:solidFill>
                    <a:schemeClr val="tx2"/>
                  </a:solidFill>
                  <a:latin typeface="Times New Roman" pitchFamily="18" charset="0"/>
                  <a:cs typeface="Times New Roman" pitchFamily="18" charset="0"/>
                </a:rPr>
                <a:t>b</a:t>
              </a:r>
            </a:p>
          </p:txBody>
        </p:sp>
        <p:sp>
          <p:nvSpPr>
            <p:cNvPr id="19488" name="Line 43"/>
            <p:cNvSpPr>
              <a:spLocks noChangeShapeType="1"/>
            </p:cNvSpPr>
            <p:nvPr/>
          </p:nvSpPr>
          <p:spPr bwMode="auto">
            <a:xfrm flipV="1">
              <a:off x="3312" y="3504"/>
              <a:ext cx="0" cy="432"/>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9461" name="Object 5"/>
            <p:cNvGraphicFramePr>
              <a:graphicFrameLocks noChangeAspect="1"/>
            </p:cNvGraphicFramePr>
            <p:nvPr/>
          </p:nvGraphicFramePr>
          <p:xfrm>
            <a:off x="2979" y="3600"/>
            <a:ext cx="291" cy="304"/>
          </p:xfrm>
          <a:graphic>
            <a:graphicData uri="http://schemas.openxmlformats.org/presentationml/2006/ole">
              <mc:AlternateContent xmlns:mc="http://schemas.openxmlformats.org/markup-compatibility/2006">
                <mc:Choice xmlns:v="urn:schemas-microsoft-com:vml" Requires="v">
                  <p:oleObj spid="_x0000_s19888" name="公式" r:id="rId17" imgW="292320" imgH="304560" progId="Equation.3">
                    <p:embed/>
                  </p:oleObj>
                </mc:Choice>
                <mc:Fallback>
                  <p:oleObj name="公式" r:id="rId17" imgW="292320" imgH="304560" progId="Equation.3">
                    <p:embed/>
                    <p:pic>
                      <p:nvPicPr>
                        <p:cNvPr id="0" name="Picture 36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79" y="3600"/>
                          <a:ext cx="291"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7869" name="AutoShape 45"/>
          <p:cNvSpPr>
            <a:spLocks noChangeArrowheads="1"/>
          </p:cNvSpPr>
          <p:nvPr/>
        </p:nvSpPr>
        <p:spPr bwMode="auto">
          <a:xfrm>
            <a:off x="6503988" y="3227388"/>
            <a:ext cx="427037" cy="519112"/>
          </a:xfrm>
          <a:prstGeom prst="upDownArrow">
            <a:avLst>
              <a:gd name="adj1" fmla="val 50000"/>
              <a:gd name="adj2" fmla="val 24312"/>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vert="eaVert" wrap="none" anchor="ctr"/>
          <a:lstStyle/>
          <a:p>
            <a:endParaRPr lang="zh-CN" altLang="en-US"/>
          </a:p>
        </p:txBody>
      </p:sp>
      <p:graphicFrame>
        <p:nvGraphicFramePr>
          <p:cNvPr id="77870" name="Object 2"/>
          <p:cNvGraphicFramePr>
            <a:graphicFrameLocks noChangeAspect="1"/>
          </p:cNvGraphicFramePr>
          <p:nvPr/>
        </p:nvGraphicFramePr>
        <p:xfrm>
          <a:off x="4446588" y="3201988"/>
          <a:ext cx="1843087" cy="482600"/>
        </p:xfrm>
        <a:graphic>
          <a:graphicData uri="http://schemas.openxmlformats.org/presentationml/2006/ole">
            <mc:AlternateContent xmlns:mc="http://schemas.openxmlformats.org/markup-compatibility/2006">
              <mc:Choice xmlns:v="urn:schemas-microsoft-com:vml" Requires="v">
                <p:oleObj spid="_x0000_s19889" name="公式" r:id="rId19" imgW="1207800" imgH="304560" progId="Equation.3">
                  <p:embed/>
                </p:oleObj>
              </mc:Choice>
              <mc:Fallback>
                <p:oleObj name="公式" r:id="rId19" imgW="1207800" imgH="304560" progId="Equation.3">
                  <p:embed/>
                  <p:pic>
                    <p:nvPicPr>
                      <p:cNvPr id="0" name="Picture 37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46588" y="3201988"/>
                        <a:ext cx="1843087"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871" name="AutoShape 47"/>
          <p:cNvSpPr>
            <a:spLocks noChangeArrowheads="1"/>
          </p:cNvSpPr>
          <p:nvPr/>
        </p:nvSpPr>
        <p:spPr bwMode="auto">
          <a:xfrm>
            <a:off x="3151188" y="2160588"/>
            <a:ext cx="1524000" cy="609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7872" name="AutoShape 48"/>
          <p:cNvSpPr>
            <a:spLocks noChangeArrowheads="1"/>
          </p:cNvSpPr>
          <p:nvPr/>
        </p:nvSpPr>
        <p:spPr bwMode="auto">
          <a:xfrm flipV="1">
            <a:off x="2693988" y="4522788"/>
            <a:ext cx="1981200" cy="609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noFill/>
          <a:ln w="1905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7873" name="Text Box 49"/>
          <p:cNvSpPr txBox="1">
            <a:spLocks noChangeArrowheads="1"/>
          </p:cNvSpPr>
          <p:nvPr/>
        </p:nvSpPr>
        <p:spPr bwMode="auto">
          <a:xfrm>
            <a:off x="3135313" y="1724025"/>
            <a:ext cx="1731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zh-CN" altLang="en-US" sz="2400" b="1">
                <a:solidFill>
                  <a:schemeClr val="tx2"/>
                </a:solidFill>
                <a:latin typeface="Times New Roman" pitchFamily="18" charset="0"/>
                <a:cs typeface="Times New Roman" pitchFamily="18" charset="0"/>
              </a:rPr>
              <a:t>戴维宁定理</a:t>
            </a:r>
          </a:p>
        </p:txBody>
      </p:sp>
      <p:sp>
        <p:nvSpPr>
          <p:cNvPr id="77874" name="Text Box 50"/>
          <p:cNvSpPr txBox="1">
            <a:spLocks noChangeArrowheads="1"/>
          </p:cNvSpPr>
          <p:nvPr/>
        </p:nvSpPr>
        <p:spPr bwMode="auto">
          <a:xfrm>
            <a:off x="3151188" y="5232400"/>
            <a:ext cx="142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zh-CN" altLang="en-US" sz="2400" b="1">
                <a:solidFill>
                  <a:schemeClr val="tx2"/>
                </a:solidFill>
                <a:latin typeface="Times New Roman" pitchFamily="18" charset="0"/>
                <a:cs typeface="Times New Roman" pitchFamily="18" charset="0"/>
              </a:rPr>
              <a:t>诺顿定理</a:t>
            </a:r>
          </a:p>
        </p:txBody>
      </p:sp>
      <p:sp>
        <p:nvSpPr>
          <p:cNvPr id="8" name="灯片编号占位符 7"/>
          <p:cNvSpPr>
            <a:spLocks noGrp="1"/>
          </p:cNvSpPr>
          <p:nvPr>
            <p:ph type="sldNum" sz="quarter" idx="10"/>
          </p:nvPr>
        </p:nvSpPr>
        <p:spPr/>
        <p:txBody>
          <a:bodyPr/>
          <a:lstStyle/>
          <a:p>
            <a:pPr>
              <a:defRPr/>
            </a:pPr>
            <a:fld id="{E4DCDFD6-397A-4776-9F04-AECACB83C822}" type="slidenum">
              <a:rPr lang="zh-CN" altLang="en-US" smtClean="0"/>
              <a:pPr>
                <a:defRPr/>
              </a:pPr>
              <a:t>30</a:t>
            </a:fld>
            <a:endParaRPr lang="zh-CN" altLang="en-US"/>
          </a:p>
        </p:txBody>
      </p:sp>
      <p:sp>
        <p:nvSpPr>
          <p:cNvPr id="5" name="内容占位符 4"/>
          <p:cNvSpPr>
            <a:spLocks noGrp="1"/>
          </p:cNvSpPr>
          <p:nvPr>
            <p:ph sz="quarter" idx="11"/>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7871"/>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77873"/>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nodeType="afterEffect">
                                  <p:stCondLst>
                                    <p:cond delay="0"/>
                                  </p:stCondLst>
                                  <p:childTnLst>
                                    <p:set>
                                      <p:cBhvr>
                                        <p:cTn id="16" dur="1" fill="hold">
                                          <p:stCondLst>
                                            <p:cond delay="499"/>
                                          </p:stCondLst>
                                        </p:cTn>
                                        <p:tgtEl>
                                          <p:spTgt spid="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77872"/>
                                        </p:tgtEl>
                                        <p:attrNameLst>
                                          <p:attrName>style.visibility</p:attrName>
                                        </p:attrNameLst>
                                      </p:cBhvr>
                                      <p:to>
                                        <p:strVal val="visible"/>
                                      </p:to>
                                    </p:set>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77874"/>
                                        </p:tgtEl>
                                        <p:attrNameLst>
                                          <p:attrName>style.visibility</p:attrName>
                                        </p:attrNameLst>
                                      </p:cBhvr>
                                      <p:to>
                                        <p:strVal val="visible"/>
                                      </p:to>
                                    </p:set>
                                  </p:childTnLst>
                                </p:cTn>
                              </p:par>
                            </p:childTnLst>
                          </p:cTn>
                        </p:par>
                        <p:par>
                          <p:cTn id="24" fill="hold" nodeType="afterGroup">
                            <p:stCondLst>
                              <p:cond delay="1000"/>
                            </p:stCondLst>
                            <p:childTnLst>
                              <p:par>
                                <p:cTn id="25" presetID="1" presetClass="entr" presetSubtype="0" fill="hold" nodeType="afterEffect">
                                  <p:stCondLst>
                                    <p:cond delay="0"/>
                                  </p:stCondLst>
                                  <p:childTnLst>
                                    <p:set>
                                      <p:cBhvr>
                                        <p:cTn id="26" dur="1" fill="hold">
                                          <p:stCondLst>
                                            <p:cond delay="499"/>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7869"/>
                                        </p:tgtEl>
                                        <p:attrNameLst>
                                          <p:attrName>style.visibility</p:attrName>
                                        </p:attrNameLst>
                                      </p:cBhvr>
                                      <p:to>
                                        <p:strVal val="visible"/>
                                      </p:to>
                                    </p:set>
                                  </p:childTnLst>
                                </p:cTn>
                              </p:par>
                            </p:childTnLst>
                          </p:cTn>
                        </p:par>
                        <p:par>
                          <p:cTn id="31" fill="hold" nodeType="afterGroup">
                            <p:stCondLst>
                              <p:cond delay="500"/>
                            </p:stCondLst>
                            <p:childTnLst>
                              <p:par>
                                <p:cTn id="32" presetID="1" presetClass="entr" presetSubtype="0" fill="hold" nodeType="afterEffect">
                                  <p:stCondLst>
                                    <p:cond delay="0"/>
                                  </p:stCondLst>
                                  <p:childTnLst>
                                    <p:set>
                                      <p:cBhvr>
                                        <p:cTn id="33" dur="1" fill="hold">
                                          <p:stCondLst>
                                            <p:cond delay="499"/>
                                          </p:stCondLst>
                                        </p:cTn>
                                        <p:tgtEl>
                                          <p:spTgt spid="778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69" grpId="0" animBg="1"/>
      <p:bldP spid="77871" grpId="0" animBg="1"/>
      <p:bldP spid="77872" grpId="0" animBg="1"/>
      <p:bldP spid="77873" grpId="0" autoUpdateAnimBg="0"/>
      <p:bldP spid="77874"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7" name="Rectangle 2"/>
          <p:cNvSpPr>
            <a:spLocks noGrp="1" noChangeArrowheads="1"/>
          </p:cNvSpPr>
          <p:nvPr>
            <p:ph type="title"/>
          </p:nvPr>
        </p:nvSpPr>
        <p:spPr/>
        <p:txBody>
          <a:bodyPr/>
          <a:lstStyle/>
          <a:p>
            <a:r>
              <a:rPr lang="zh-CN" altLang="en-US" dirty="0" smtClean="0">
                <a:ea typeface="宋体" charset="-122"/>
              </a:rPr>
              <a:t>最大功率传输定理</a:t>
            </a:r>
            <a:endParaRPr lang="zh-CN" altLang="en-US" sz="3600" dirty="0" smtClean="0">
              <a:ea typeface="宋体" charset="-122"/>
            </a:endParaRPr>
          </a:p>
        </p:txBody>
      </p:sp>
      <p:sp>
        <p:nvSpPr>
          <p:cNvPr id="8" name="灯片编号占位符 7"/>
          <p:cNvSpPr>
            <a:spLocks noGrp="1"/>
          </p:cNvSpPr>
          <p:nvPr>
            <p:ph type="sldNum" sz="quarter" idx="10"/>
          </p:nvPr>
        </p:nvSpPr>
        <p:spPr/>
        <p:txBody>
          <a:bodyPr/>
          <a:lstStyle/>
          <a:p>
            <a:pPr>
              <a:defRPr/>
            </a:pPr>
            <a:fld id="{E4DCDFD6-397A-4776-9F04-AECACB83C822}" type="slidenum">
              <a:rPr lang="zh-CN" altLang="en-US" smtClean="0"/>
              <a:pPr>
                <a:defRPr/>
              </a:pPr>
              <a:t>31</a:t>
            </a:fld>
            <a:endParaRPr lang="zh-CN" altLang="en-US"/>
          </a:p>
        </p:txBody>
      </p:sp>
      <mc:AlternateContent xmlns:mc="http://schemas.openxmlformats.org/markup-compatibility/2006" xmlns:a14="http://schemas.microsoft.com/office/drawing/2010/main">
        <mc:Choice Requires="a14">
          <p:sp>
            <p:nvSpPr>
              <p:cNvPr id="5" name="内容占位符 4"/>
              <p:cNvSpPr>
                <a:spLocks noGrp="1"/>
              </p:cNvSpPr>
              <p:nvPr>
                <p:ph sz="quarter" idx="11"/>
              </p:nvPr>
            </p:nvSpPr>
            <p:spPr/>
            <p:txBody>
              <a:bodyPr/>
              <a:lstStyle/>
              <a:p>
                <a:r>
                  <a:rPr lang="zh-CN" altLang="en-US" dirty="0" smtClean="0"/>
                  <a:t>负载阻抗</a:t>
                </a:r>
                <a:r>
                  <a:rPr lang="en-US" altLang="zh-CN" i="1" dirty="0" smtClean="0"/>
                  <a:t>Z</a:t>
                </a:r>
                <a:r>
                  <a:rPr lang="en-US" altLang="zh-CN" i="1" baseline="-25000" dirty="0" smtClean="0"/>
                  <a:t>L </a:t>
                </a:r>
                <a:r>
                  <a:rPr lang="zh-CN" altLang="en-US" dirty="0" smtClean="0"/>
                  <a:t>接在给定电源（</a:t>
                </a:r>
                <a14:m>
                  <m:oMath xmlns:m="http://schemas.openxmlformats.org/officeDocument/2006/math">
                    <m:acc>
                      <m:accPr>
                        <m:chr m:val="̇"/>
                        <m:ctrlPr>
                          <a:rPr lang="en-US" altLang="zh-CN" b="1" i="1" smtClean="0">
                            <a:latin typeface="Cambria Math" panose="02040503050406030204" pitchFamily="18" charset="0"/>
                          </a:rPr>
                        </m:ctrlPr>
                      </m:accPr>
                      <m:e>
                        <m:r>
                          <a:rPr lang="en-US" altLang="zh-CN" b="1" i="1" smtClean="0">
                            <a:latin typeface="Cambria Math"/>
                          </a:rPr>
                          <m:t>𝑼</m:t>
                        </m:r>
                      </m:e>
                    </m:acc>
                    <m:r>
                      <a:rPr lang="en-US" altLang="zh-CN" b="1" i="1" baseline="-25000" smtClean="0">
                        <a:latin typeface="Cambria Math"/>
                      </a:rPr>
                      <m:t>𝑺</m:t>
                    </m:r>
                    <m:r>
                      <a:rPr lang="zh-CN" altLang="en-US" b="1" i="1" smtClean="0">
                        <a:latin typeface="Cambria Math"/>
                      </a:rPr>
                      <m:t>和</m:t>
                    </m:r>
                    <m:r>
                      <a:rPr lang="en-US" altLang="zh-CN" b="1" i="1" smtClean="0">
                        <a:latin typeface="Cambria Math"/>
                      </a:rPr>
                      <m:t>𝒁</m:t>
                    </m:r>
                    <m:r>
                      <a:rPr lang="en-US" altLang="zh-CN" b="1" i="1" baseline="-25000" smtClean="0">
                        <a:latin typeface="Cambria Math"/>
                      </a:rPr>
                      <m:t>𝑺</m:t>
                    </m:r>
                  </m:oMath>
                </a14:m>
                <a:r>
                  <a:rPr lang="zh-CN" altLang="en-US" dirty="0" smtClean="0"/>
                  <a:t>）上，当且仅当负载阻抗等于电源内阻抗的共轭时，获得最大功率。</a:t>
                </a:r>
                <a:endParaRPr lang="zh-CN" altLang="en-US" dirty="0"/>
              </a:p>
            </p:txBody>
          </p:sp>
        </mc:Choice>
        <mc:Fallback xmlns="">
          <p:sp>
            <p:nvSpPr>
              <p:cNvPr id="5" name="内容占位符 4"/>
              <p:cNvSpPr>
                <a:spLocks noGrp="1" noRot="1" noChangeAspect="1" noMove="1" noResize="1" noEditPoints="1" noAdjustHandles="1" noChangeArrowheads="1" noChangeShapeType="1" noTextEdit="1"/>
              </p:cNvSpPr>
              <p:nvPr>
                <p:ph sz="quarter" idx="11"/>
              </p:nvPr>
            </p:nvSpPr>
            <p:spPr>
              <a:blipFill rotWithShape="1">
                <a:blip r:embed="rId3"/>
                <a:stretch>
                  <a:fillRect l="-1235" r="-1235"/>
                </a:stretch>
              </a:blipFill>
            </p:spPr>
            <p:txBody>
              <a:bodyPr/>
              <a:lstStyle/>
              <a:p>
                <a:r>
                  <a:rPr lang="zh-CN" altLang="en-US">
                    <a:noFill/>
                  </a:rPr>
                  <a:t> </a:t>
                </a:r>
              </a:p>
            </p:txBody>
          </p:sp>
        </mc:Fallback>
      </mc:AlternateContent>
      <p:graphicFrame>
        <p:nvGraphicFramePr>
          <p:cNvPr id="6" name="对象 5"/>
          <p:cNvGraphicFramePr>
            <a:graphicFrameLocks noChangeAspect="1"/>
          </p:cNvGraphicFramePr>
          <p:nvPr>
            <p:extLst>
              <p:ext uri="{D42A27DB-BD31-4B8C-83A1-F6EECF244321}">
                <p14:modId xmlns:p14="http://schemas.microsoft.com/office/powerpoint/2010/main" val="3386814067"/>
              </p:ext>
            </p:extLst>
          </p:nvPr>
        </p:nvGraphicFramePr>
        <p:xfrm>
          <a:off x="611560" y="2420888"/>
          <a:ext cx="4776788" cy="603250"/>
        </p:xfrm>
        <a:graphic>
          <a:graphicData uri="http://schemas.openxmlformats.org/presentationml/2006/ole">
            <mc:AlternateContent xmlns:mc="http://schemas.openxmlformats.org/markup-compatibility/2006">
              <mc:Choice xmlns:v="urn:schemas-microsoft-com:vml" Requires="v">
                <p:oleObj spid="_x0000_s86193" name="Equation" r:id="rId4" imgW="1917360" imgH="241200" progId="">
                  <p:embed/>
                </p:oleObj>
              </mc:Choice>
              <mc:Fallback>
                <p:oleObj name="Equation" r:id="rId4" imgW="1917360" imgH="241200" progId="">
                  <p:embed/>
                  <p:pic>
                    <p:nvPicPr>
                      <p:cNvPr id="0" name="Picture 1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2420888"/>
                        <a:ext cx="4776788"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9" name="Group 74"/>
          <p:cNvGrpSpPr>
            <a:grpSpLocks/>
          </p:cNvGrpSpPr>
          <p:nvPr/>
        </p:nvGrpSpPr>
        <p:grpSpPr bwMode="auto">
          <a:xfrm>
            <a:off x="6734969" y="2174876"/>
            <a:ext cx="2033588" cy="2419350"/>
            <a:chOff x="3560" y="618"/>
            <a:chExt cx="1281" cy="1524"/>
          </a:xfrm>
        </p:grpSpPr>
        <p:sp>
          <p:nvSpPr>
            <p:cNvPr id="50" name="Oval 54"/>
            <p:cNvSpPr>
              <a:spLocks noChangeArrowheads="1"/>
            </p:cNvSpPr>
            <p:nvPr/>
          </p:nvSpPr>
          <p:spPr bwMode="auto">
            <a:xfrm>
              <a:off x="3560" y="1543"/>
              <a:ext cx="363" cy="363"/>
            </a:xfrm>
            <a:prstGeom prst="ellipse">
              <a:avLst/>
            </a:prstGeom>
            <a:no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51" name="Freeform 55"/>
            <p:cNvSpPr>
              <a:spLocks/>
            </p:cNvSpPr>
            <p:nvPr/>
          </p:nvSpPr>
          <p:spPr bwMode="auto">
            <a:xfrm>
              <a:off x="3762" y="924"/>
              <a:ext cx="990" cy="1"/>
            </a:xfrm>
            <a:custGeom>
              <a:avLst/>
              <a:gdLst>
                <a:gd name="T0" fmla="*/ 0 w 990"/>
                <a:gd name="T1" fmla="*/ 0 h 1"/>
                <a:gd name="T2" fmla="*/ 990 w 990"/>
                <a:gd name="T3" fmla="*/ 0 h 1"/>
                <a:gd name="T4" fmla="*/ 0 60000 65536"/>
                <a:gd name="T5" fmla="*/ 0 60000 65536"/>
              </a:gdLst>
              <a:ahLst/>
              <a:cxnLst>
                <a:cxn ang="T4">
                  <a:pos x="T0" y="T1"/>
                </a:cxn>
                <a:cxn ang="T5">
                  <a:pos x="T2" y="T3"/>
                </a:cxn>
              </a:cxnLst>
              <a:rect l="0" t="0" r="r" b="b"/>
              <a:pathLst>
                <a:path w="990" h="1">
                  <a:moveTo>
                    <a:pt x="0" y="0"/>
                  </a:moveTo>
                  <a:lnTo>
                    <a:pt x="99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2"/>
                </a:solidFill>
              </a:endParaRPr>
            </a:p>
          </p:txBody>
        </p:sp>
        <p:sp>
          <p:nvSpPr>
            <p:cNvPr id="52" name="Line 56"/>
            <p:cNvSpPr>
              <a:spLocks noChangeShapeType="1"/>
            </p:cNvSpPr>
            <p:nvPr/>
          </p:nvSpPr>
          <p:spPr bwMode="auto">
            <a:xfrm flipH="1">
              <a:off x="3741" y="924"/>
              <a:ext cx="21" cy="120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chemeClr val="tx2"/>
                </a:solidFill>
              </a:endParaRPr>
            </a:p>
          </p:txBody>
        </p:sp>
        <p:sp>
          <p:nvSpPr>
            <p:cNvPr id="53" name="Freeform 57"/>
            <p:cNvSpPr>
              <a:spLocks/>
            </p:cNvSpPr>
            <p:nvPr/>
          </p:nvSpPr>
          <p:spPr bwMode="auto">
            <a:xfrm>
              <a:off x="4752" y="918"/>
              <a:ext cx="44" cy="1214"/>
            </a:xfrm>
            <a:custGeom>
              <a:avLst/>
              <a:gdLst>
                <a:gd name="T0" fmla="*/ 0 w 1"/>
                <a:gd name="T1" fmla="*/ 0 h 1026"/>
                <a:gd name="T2" fmla="*/ 0 w 1"/>
                <a:gd name="T3" fmla="*/ 3330 h 1026"/>
                <a:gd name="T4" fmla="*/ 0 60000 65536"/>
                <a:gd name="T5" fmla="*/ 0 60000 65536"/>
              </a:gdLst>
              <a:ahLst/>
              <a:cxnLst>
                <a:cxn ang="T4">
                  <a:pos x="T0" y="T1"/>
                </a:cxn>
                <a:cxn ang="T5">
                  <a:pos x="T2" y="T3"/>
                </a:cxn>
              </a:cxnLst>
              <a:rect l="0" t="0" r="r" b="b"/>
              <a:pathLst>
                <a:path w="1" h="1026">
                  <a:moveTo>
                    <a:pt x="0" y="0"/>
                  </a:moveTo>
                  <a:lnTo>
                    <a:pt x="0" y="1026"/>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tx2"/>
                </a:solidFill>
              </a:endParaRPr>
            </a:p>
          </p:txBody>
        </p:sp>
        <p:graphicFrame>
          <p:nvGraphicFramePr>
            <p:cNvPr id="54" name="Object 58"/>
            <p:cNvGraphicFramePr>
              <a:graphicFrameLocks noChangeAspect="1"/>
            </p:cNvGraphicFramePr>
            <p:nvPr>
              <p:extLst>
                <p:ext uri="{D42A27DB-BD31-4B8C-83A1-F6EECF244321}">
                  <p14:modId xmlns:p14="http://schemas.microsoft.com/office/powerpoint/2010/main" val="1826944662"/>
                </p:ext>
              </p:extLst>
            </p:nvPr>
          </p:nvGraphicFramePr>
          <p:xfrm>
            <a:off x="4043" y="1585"/>
            <a:ext cx="408" cy="413"/>
          </p:xfrm>
          <a:graphic>
            <a:graphicData uri="http://schemas.openxmlformats.org/presentationml/2006/ole">
              <mc:AlternateContent xmlns:mc="http://schemas.openxmlformats.org/markup-compatibility/2006">
                <mc:Choice xmlns:v="urn:schemas-microsoft-com:vml" Requires="v">
                  <p:oleObj spid="_x0000_s86194" name="Equation" r:id="rId6" imgW="215640" imgH="241200" progId="">
                    <p:embed/>
                  </p:oleObj>
                </mc:Choice>
                <mc:Fallback>
                  <p:oleObj name="Equation" r:id="rId6" imgW="215640" imgH="241200" progId="">
                    <p:embed/>
                    <p:pic>
                      <p:nvPicPr>
                        <p:cNvPr id="0" name="Picture 1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3" y="1585"/>
                          <a:ext cx="408" cy="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 name="Text Box 59"/>
            <p:cNvSpPr txBox="1">
              <a:spLocks noChangeArrowheads="1"/>
            </p:cNvSpPr>
            <p:nvPr/>
          </p:nvSpPr>
          <p:spPr bwMode="auto">
            <a:xfrm>
              <a:off x="4376" y="1271"/>
              <a:ext cx="465"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r>
                <a:rPr kumimoji="1" lang="en-US" altLang="zh-CN" b="0" i="1">
                  <a:solidFill>
                    <a:schemeClr val="tx2"/>
                  </a:solidFill>
                  <a:latin typeface="Times New Roman" pitchFamily="18" charset="0"/>
                  <a:ea typeface="宋体" charset="-122"/>
                </a:rPr>
                <a:t>Z</a:t>
              </a:r>
              <a:r>
                <a:rPr kumimoji="1" lang="en-US" altLang="zh-CN" b="0" i="1" baseline="-25000">
                  <a:solidFill>
                    <a:schemeClr val="tx2"/>
                  </a:solidFill>
                  <a:latin typeface="Times New Roman" pitchFamily="18" charset="0"/>
                  <a:ea typeface="宋体" charset="-122"/>
                </a:rPr>
                <a:t>L</a:t>
              </a:r>
              <a:endParaRPr kumimoji="1" lang="en-US" altLang="zh-CN" b="0" i="1">
                <a:solidFill>
                  <a:schemeClr val="tx2"/>
                </a:solidFill>
                <a:latin typeface="Times New Roman" pitchFamily="18" charset="0"/>
                <a:ea typeface="宋体" charset="-122"/>
              </a:endParaRPr>
            </a:p>
          </p:txBody>
        </p:sp>
        <p:sp>
          <p:nvSpPr>
            <p:cNvPr id="56" name="Text Box 60"/>
            <p:cNvSpPr txBox="1">
              <a:spLocks noChangeArrowheads="1"/>
            </p:cNvSpPr>
            <p:nvPr/>
          </p:nvSpPr>
          <p:spPr bwMode="auto">
            <a:xfrm>
              <a:off x="3877" y="998"/>
              <a:ext cx="318" cy="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r>
                <a:rPr kumimoji="1" lang="en-US" altLang="zh-CN" b="0" i="1" dirty="0" smtClean="0">
                  <a:solidFill>
                    <a:schemeClr val="tx2"/>
                  </a:solidFill>
                  <a:latin typeface="Times New Roman" pitchFamily="18" charset="0"/>
                  <a:ea typeface="宋体" charset="-122"/>
                </a:rPr>
                <a:t>Z</a:t>
              </a:r>
              <a:r>
                <a:rPr kumimoji="1" lang="en-US" altLang="zh-CN" b="0" i="1" baseline="-25000" dirty="0" smtClean="0">
                  <a:solidFill>
                    <a:schemeClr val="tx2"/>
                  </a:solidFill>
                  <a:latin typeface="Times New Roman" pitchFamily="18" charset="0"/>
                  <a:ea typeface="宋体" charset="-122"/>
                </a:rPr>
                <a:t>S</a:t>
              </a:r>
              <a:endParaRPr kumimoji="1" lang="en-US" altLang="zh-CN" b="0" baseline="-25000" dirty="0">
                <a:solidFill>
                  <a:schemeClr val="tx2"/>
                </a:solidFill>
                <a:latin typeface="Times New Roman" pitchFamily="18" charset="0"/>
                <a:ea typeface="宋体" charset="-122"/>
              </a:endParaRPr>
            </a:p>
          </p:txBody>
        </p:sp>
        <p:sp>
          <p:nvSpPr>
            <p:cNvPr id="57" name="Line 61"/>
            <p:cNvSpPr>
              <a:spLocks noChangeShapeType="1"/>
            </p:cNvSpPr>
            <p:nvPr/>
          </p:nvSpPr>
          <p:spPr bwMode="auto">
            <a:xfrm rot="16200000" flipH="1">
              <a:off x="4203" y="856"/>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tx2"/>
                </a:solidFill>
              </a:endParaRPr>
            </a:p>
          </p:txBody>
        </p:sp>
        <p:graphicFrame>
          <p:nvGraphicFramePr>
            <p:cNvPr id="58" name="Object 62"/>
            <p:cNvGraphicFramePr>
              <a:graphicFrameLocks noChangeAspect="1"/>
            </p:cNvGraphicFramePr>
            <p:nvPr/>
          </p:nvGraphicFramePr>
          <p:xfrm>
            <a:off x="4386" y="618"/>
            <a:ext cx="177" cy="305"/>
          </p:xfrm>
          <a:graphic>
            <a:graphicData uri="http://schemas.openxmlformats.org/presentationml/2006/ole">
              <mc:AlternateContent xmlns:mc="http://schemas.openxmlformats.org/markup-compatibility/2006">
                <mc:Choice xmlns:v="urn:schemas-microsoft-com:vml" Requires="v">
                  <p:oleObj spid="_x0000_s86195" name="公式" r:id="rId8" imgW="63720" imgH="190440" progId="Equation.3">
                    <p:embed/>
                  </p:oleObj>
                </mc:Choice>
                <mc:Fallback>
                  <p:oleObj name="公式" r:id="rId8" imgW="63720" imgH="190440" progId="Equation.3">
                    <p:embed/>
                    <p:pic>
                      <p:nvPicPr>
                        <p:cNvPr id="0" name="Picture 1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86" y="618"/>
                          <a:ext cx="177"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 name="Text Box 63"/>
            <p:cNvSpPr txBox="1">
              <a:spLocks noChangeArrowheads="1"/>
            </p:cNvSpPr>
            <p:nvPr/>
          </p:nvSpPr>
          <p:spPr bwMode="auto">
            <a:xfrm>
              <a:off x="3832" y="1271"/>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b="0">
                  <a:solidFill>
                    <a:schemeClr val="tx2"/>
                  </a:solidFill>
                  <a:latin typeface="Times New Roman" pitchFamily="18" charset="0"/>
                  <a:ea typeface="宋体" charset="-122"/>
                </a:rPr>
                <a:t>+</a:t>
              </a:r>
            </a:p>
          </p:txBody>
        </p:sp>
        <p:sp>
          <p:nvSpPr>
            <p:cNvPr id="60" name="Text Box 64"/>
            <p:cNvSpPr txBox="1">
              <a:spLocks noChangeArrowheads="1"/>
            </p:cNvSpPr>
            <p:nvPr/>
          </p:nvSpPr>
          <p:spPr bwMode="auto">
            <a:xfrm>
              <a:off x="3832" y="1815"/>
              <a:ext cx="2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b="0">
                  <a:solidFill>
                    <a:schemeClr val="tx2"/>
                  </a:solidFill>
                  <a:latin typeface="宋体" charset="-122"/>
                  <a:ea typeface="宋体" charset="-122"/>
                </a:rPr>
                <a:t>-</a:t>
              </a:r>
              <a:endParaRPr kumimoji="1" lang="en-US" altLang="zh-CN" b="0">
                <a:solidFill>
                  <a:schemeClr val="tx2"/>
                </a:solidFill>
                <a:latin typeface="Times New Roman" pitchFamily="18" charset="0"/>
                <a:ea typeface="宋体" charset="-122"/>
              </a:endParaRPr>
            </a:p>
          </p:txBody>
        </p:sp>
        <p:sp>
          <p:nvSpPr>
            <p:cNvPr id="61" name="Rectangle 65"/>
            <p:cNvSpPr>
              <a:spLocks noChangeArrowheads="1"/>
            </p:cNvSpPr>
            <p:nvPr/>
          </p:nvSpPr>
          <p:spPr bwMode="auto">
            <a:xfrm>
              <a:off x="3696" y="1043"/>
              <a:ext cx="127" cy="318"/>
            </a:xfrm>
            <a:prstGeom prst="rect">
              <a:avLst/>
            </a:prstGeom>
            <a:solidFill>
              <a:schemeClr val="accent3"/>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62" name="Rectangle 66"/>
            <p:cNvSpPr>
              <a:spLocks noChangeArrowheads="1"/>
            </p:cNvSpPr>
            <p:nvPr/>
          </p:nvSpPr>
          <p:spPr bwMode="auto">
            <a:xfrm>
              <a:off x="4694" y="1270"/>
              <a:ext cx="127" cy="318"/>
            </a:xfrm>
            <a:prstGeom prst="rect">
              <a:avLst/>
            </a:prstGeom>
            <a:solidFill>
              <a:schemeClr val="accent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63" name="Line 67"/>
            <p:cNvSpPr>
              <a:spLocks noChangeShapeType="1"/>
            </p:cNvSpPr>
            <p:nvPr/>
          </p:nvSpPr>
          <p:spPr bwMode="auto">
            <a:xfrm>
              <a:off x="3741" y="2132"/>
              <a:ext cx="9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aphicFrame>
        <p:nvGraphicFramePr>
          <p:cNvPr id="64" name="Object 62"/>
          <p:cNvGraphicFramePr>
            <a:graphicFrameLocks noChangeAspect="1"/>
          </p:cNvGraphicFramePr>
          <p:nvPr>
            <p:extLst>
              <p:ext uri="{D42A27DB-BD31-4B8C-83A1-F6EECF244321}">
                <p14:modId xmlns:p14="http://schemas.microsoft.com/office/powerpoint/2010/main" val="682518110"/>
              </p:ext>
            </p:extLst>
          </p:nvPr>
        </p:nvGraphicFramePr>
        <p:xfrm>
          <a:off x="7504113" y="2020888"/>
          <a:ext cx="625475" cy="604837"/>
        </p:xfrm>
        <a:graphic>
          <a:graphicData uri="http://schemas.openxmlformats.org/presentationml/2006/ole">
            <mc:AlternateContent xmlns:mc="http://schemas.openxmlformats.org/markup-compatibility/2006">
              <mc:Choice xmlns:v="urn:schemas-microsoft-com:vml" Requires="v">
                <p:oleObj spid="_x0000_s86196" name="Equation" r:id="rId10" imgW="126720" imgH="190440" progId="">
                  <p:embed/>
                </p:oleObj>
              </mc:Choice>
              <mc:Fallback>
                <p:oleObj name="Equation" r:id="rId10" imgW="126720" imgH="190440" progId="">
                  <p:embed/>
                  <p:pic>
                    <p:nvPicPr>
                      <p:cNvPr id="0" name="Picture 1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04113" y="2020888"/>
                        <a:ext cx="625475" cy="604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001440416"/>
              </p:ext>
            </p:extLst>
          </p:nvPr>
        </p:nvGraphicFramePr>
        <p:xfrm>
          <a:off x="611560" y="3068960"/>
          <a:ext cx="2360612" cy="1439863"/>
        </p:xfrm>
        <a:graphic>
          <a:graphicData uri="http://schemas.openxmlformats.org/presentationml/2006/ole">
            <mc:AlternateContent xmlns:mc="http://schemas.openxmlformats.org/markup-compatibility/2006">
              <mc:Choice xmlns:v="urn:schemas-microsoft-com:vml" Requires="v">
                <p:oleObj spid="_x0000_s86197" name="Equation" r:id="rId12" imgW="749160" imgH="457200" progId="">
                  <p:embed/>
                </p:oleObj>
              </mc:Choice>
              <mc:Fallback>
                <p:oleObj name="Equation" r:id="rId12" imgW="749160" imgH="457200" progId="">
                  <p:embed/>
                  <p:pic>
                    <p:nvPicPr>
                      <p:cNvPr id="0" name="Picture 14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1560" y="3068960"/>
                        <a:ext cx="2360612" cy="1439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78683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9"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0" name="Rectangle 2"/>
          <p:cNvSpPr>
            <a:spLocks noGrp="1" noChangeArrowheads="1"/>
          </p:cNvSpPr>
          <p:nvPr>
            <p:ph type="title"/>
          </p:nvPr>
        </p:nvSpPr>
        <p:spPr/>
        <p:txBody>
          <a:bodyPr/>
          <a:lstStyle/>
          <a:p>
            <a:r>
              <a:rPr lang="zh-CN" altLang="en-US" sz="3600" dirty="0" smtClean="0">
                <a:latin typeface="黑体" panose="02010609060101010101" pitchFamily="49" charset="-122"/>
              </a:rPr>
              <a:t>分析举例</a:t>
            </a:r>
          </a:p>
        </p:txBody>
      </p:sp>
      <p:grpSp>
        <p:nvGrpSpPr>
          <p:cNvPr id="2" name="Group 6"/>
          <p:cNvGrpSpPr>
            <a:grpSpLocks/>
          </p:cNvGrpSpPr>
          <p:nvPr/>
        </p:nvGrpSpPr>
        <p:grpSpPr bwMode="auto">
          <a:xfrm>
            <a:off x="186308" y="764704"/>
            <a:ext cx="4457700" cy="474662"/>
            <a:chOff x="159" y="566"/>
            <a:chExt cx="2808" cy="299"/>
          </a:xfrm>
        </p:grpSpPr>
        <p:sp>
          <p:nvSpPr>
            <p:cNvPr id="20515" name="Rectangle 4"/>
            <p:cNvSpPr>
              <a:spLocks noChangeArrowheads="1"/>
            </p:cNvSpPr>
            <p:nvPr/>
          </p:nvSpPr>
          <p:spPr bwMode="auto">
            <a:xfrm>
              <a:off x="159" y="566"/>
              <a:ext cx="27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r>
                <a:rPr lang="zh-CN" altLang="en-US" sz="2400" b="1" dirty="0">
                  <a:solidFill>
                    <a:schemeClr val="tx2"/>
                  </a:solidFill>
                  <a:latin typeface="Times New Roman" pitchFamily="18" charset="0"/>
                  <a:cs typeface="Times New Roman" pitchFamily="18" charset="0"/>
                </a:rPr>
                <a:t>用戴维宁定理求图示电路中的  </a:t>
              </a:r>
            </a:p>
          </p:txBody>
        </p:sp>
        <p:graphicFrame>
          <p:nvGraphicFramePr>
            <p:cNvPr id="20489" name="Object 9"/>
            <p:cNvGraphicFramePr>
              <a:graphicFrameLocks noChangeAspect="1"/>
            </p:cNvGraphicFramePr>
            <p:nvPr/>
          </p:nvGraphicFramePr>
          <p:xfrm>
            <a:off x="2790" y="585"/>
            <a:ext cx="177" cy="280"/>
          </p:xfrm>
          <a:graphic>
            <a:graphicData uri="http://schemas.openxmlformats.org/presentationml/2006/ole">
              <mc:AlternateContent xmlns:mc="http://schemas.openxmlformats.org/markup-compatibility/2006">
                <mc:Choice xmlns:v="urn:schemas-microsoft-com:vml" Requires="v">
                  <p:oleObj spid="_x0000_s20861" name="Equation" r:id="rId3" imgW="152334" imgH="241195" progId="">
                    <p:embed/>
                  </p:oleObj>
                </mc:Choice>
                <mc:Fallback>
                  <p:oleObj name="Equation" r:id="rId3" imgW="152334" imgH="241195" progId="">
                    <p:embed/>
                    <p:pic>
                      <p:nvPicPr>
                        <p:cNvPr id="0" name="Picture 3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0" y="585"/>
                          <a:ext cx="177" cy="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78856"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00018" y="1140371"/>
            <a:ext cx="4130675"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
        <p:nvSpPr>
          <p:cNvPr id="20493" name="Rectangle 10"/>
          <p:cNvSpPr>
            <a:spLocks noChangeArrowheads="1"/>
          </p:cNvSpPr>
          <p:nvPr/>
        </p:nvSpPr>
        <p:spPr bwMode="auto">
          <a:xfrm>
            <a:off x="-108520" y="3083471"/>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endParaRPr lang="zh-CN" altLang="en-US"/>
          </a:p>
        </p:txBody>
      </p:sp>
      <p:graphicFrame>
        <p:nvGraphicFramePr>
          <p:cNvPr id="78857" name="Object 2"/>
          <p:cNvGraphicFramePr>
            <a:graphicFrameLocks noChangeAspect="1"/>
          </p:cNvGraphicFramePr>
          <p:nvPr>
            <p:extLst>
              <p:ext uri="{D42A27DB-BD31-4B8C-83A1-F6EECF244321}">
                <p14:modId xmlns:p14="http://schemas.microsoft.com/office/powerpoint/2010/main" val="3574535555"/>
              </p:ext>
            </p:extLst>
          </p:nvPr>
        </p:nvGraphicFramePr>
        <p:xfrm>
          <a:off x="6732018" y="3253333"/>
          <a:ext cx="2028825" cy="482600"/>
        </p:xfrm>
        <a:graphic>
          <a:graphicData uri="http://schemas.openxmlformats.org/presentationml/2006/ole">
            <mc:AlternateContent xmlns:mc="http://schemas.openxmlformats.org/markup-compatibility/2006">
              <mc:Choice xmlns:v="urn:schemas-microsoft-com:vml" Requires="v">
                <p:oleObj spid="_x0000_s20862" name="Equation" r:id="rId6" imgW="1016000" imgH="241300" progId="">
                  <p:embed/>
                </p:oleObj>
              </mc:Choice>
              <mc:Fallback>
                <p:oleObj name="Equation" r:id="rId6" imgW="1016000" imgH="241300" progId="">
                  <p:embed/>
                  <p:pic>
                    <p:nvPicPr>
                      <p:cNvPr id="0" name="Picture 3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2018" y="3253333"/>
                        <a:ext cx="2028825"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4" name="Rectangle 12"/>
          <p:cNvSpPr>
            <a:spLocks noChangeArrowheads="1"/>
          </p:cNvSpPr>
          <p:nvPr/>
        </p:nvSpPr>
        <p:spPr bwMode="auto">
          <a:xfrm>
            <a:off x="-108520" y="3083471"/>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endParaRPr lang="zh-CN" altLang="en-US"/>
          </a:p>
        </p:txBody>
      </p:sp>
      <p:graphicFrame>
        <p:nvGraphicFramePr>
          <p:cNvPr id="78859" name="Object 3"/>
          <p:cNvGraphicFramePr>
            <a:graphicFrameLocks noChangeAspect="1"/>
          </p:cNvGraphicFramePr>
          <p:nvPr>
            <p:extLst>
              <p:ext uri="{D42A27DB-BD31-4B8C-83A1-F6EECF244321}">
                <p14:modId xmlns:p14="http://schemas.microsoft.com/office/powerpoint/2010/main" val="2883330539"/>
              </p:ext>
            </p:extLst>
          </p:nvPr>
        </p:nvGraphicFramePr>
        <p:xfrm>
          <a:off x="6732018" y="3718471"/>
          <a:ext cx="2198687" cy="482600"/>
        </p:xfrm>
        <a:graphic>
          <a:graphicData uri="http://schemas.openxmlformats.org/presentationml/2006/ole">
            <mc:AlternateContent xmlns:mc="http://schemas.openxmlformats.org/markup-compatibility/2006">
              <mc:Choice xmlns:v="urn:schemas-microsoft-com:vml" Requires="v">
                <p:oleObj spid="_x0000_s20863" name="Equation" r:id="rId8" imgW="1104900" imgH="241300" progId="">
                  <p:embed/>
                </p:oleObj>
              </mc:Choice>
              <mc:Fallback>
                <p:oleObj name="Equation" r:id="rId8" imgW="1104900" imgH="241300" progId="">
                  <p:embed/>
                  <p:pic>
                    <p:nvPicPr>
                      <p:cNvPr id="0" name="Picture 3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32018" y="3718471"/>
                        <a:ext cx="2198687"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61" name="Rectangle 13"/>
          <p:cNvSpPr>
            <a:spLocks noChangeArrowheads="1"/>
          </p:cNvSpPr>
          <p:nvPr/>
        </p:nvSpPr>
        <p:spPr bwMode="auto">
          <a:xfrm>
            <a:off x="6678043" y="4167733"/>
            <a:ext cx="1147762"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pPr>
              <a:lnSpc>
                <a:spcPct val="120000"/>
              </a:lnSpc>
            </a:pPr>
            <a:r>
              <a:rPr lang="en-US" altLang="zh-CN" sz="2400" i="1" dirty="0">
                <a:solidFill>
                  <a:schemeClr val="tx2"/>
                </a:solidFill>
                <a:latin typeface="Times New Roman" pitchFamily="18" charset="0"/>
                <a:cs typeface="Times New Roman" pitchFamily="18" charset="0"/>
              </a:rPr>
              <a:t>R=</a:t>
            </a:r>
            <a:r>
              <a:rPr lang="en-US" altLang="zh-CN" sz="2400" dirty="0">
                <a:solidFill>
                  <a:schemeClr val="tx2"/>
                </a:solidFill>
                <a:latin typeface="Times New Roman" pitchFamily="18" charset="0"/>
                <a:cs typeface="Times New Roman" pitchFamily="18" charset="0"/>
              </a:rPr>
              <a:t>5</a:t>
            </a:r>
            <a:r>
              <a:rPr lang="en-US" altLang="zh-CN" sz="2400" dirty="0">
                <a:solidFill>
                  <a:schemeClr val="tx2"/>
                </a:solidFill>
                <a:latin typeface="Times New Roman" pitchFamily="18" charset="0"/>
                <a:cs typeface="Times New Roman" pitchFamily="18" charset="0"/>
                <a:sym typeface="Symbol" pitchFamily="18" charset="2"/>
              </a:rPr>
              <a:t></a:t>
            </a:r>
            <a:endParaRPr lang="en-US" altLang="zh-CN" sz="2400" dirty="0">
              <a:solidFill>
                <a:schemeClr val="tx2"/>
              </a:solidFill>
              <a:latin typeface="Times New Roman" pitchFamily="18" charset="0"/>
              <a:cs typeface="Times New Roman" pitchFamily="18" charset="0"/>
            </a:endParaRPr>
          </a:p>
          <a:p>
            <a:pPr>
              <a:lnSpc>
                <a:spcPct val="120000"/>
              </a:lnSpc>
            </a:pPr>
            <a:r>
              <a:rPr lang="en-US" altLang="zh-CN" sz="2400" i="1" dirty="0">
                <a:solidFill>
                  <a:schemeClr val="tx2"/>
                </a:solidFill>
                <a:latin typeface="Times New Roman" pitchFamily="18" charset="0"/>
                <a:cs typeface="Times New Roman" pitchFamily="18" charset="0"/>
                <a:sym typeface="Symbol" pitchFamily="18" charset="2"/>
              </a:rPr>
              <a:t>X</a:t>
            </a:r>
            <a:r>
              <a:rPr lang="en-US" altLang="zh-CN" sz="2400" i="1" baseline="-25000" dirty="0">
                <a:solidFill>
                  <a:schemeClr val="tx2"/>
                </a:solidFill>
                <a:latin typeface="Times New Roman" pitchFamily="18" charset="0"/>
                <a:cs typeface="Times New Roman" pitchFamily="18" charset="0"/>
                <a:sym typeface="Symbol" pitchFamily="18" charset="2"/>
              </a:rPr>
              <a:t>L</a:t>
            </a:r>
            <a:r>
              <a:rPr lang="en-US" altLang="zh-CN" sz="2400" i="1" dirty="0">
                <a:solidFill>
                  <a:schemeClr val="tx2"/>
                </a:solidFill>
                <a:latin typeface="Times New Roman" pitchFamily="18" charset="0"/>
                <a:cs typeface="Times New Roman" pitchFamily="18" charset="0"/>
                <a:sym typeface="Symbol" pitchFamily="18" charset="2"/>
              </a:rPr>
              <a:t>=</a:t>
            </a:r>
            <a:r>
              <a:rPr lang="en-US" altLang="zh-CN" sz="2400" dirty="0">
                <a:solidFill>
                  <a:schemeClr val="tx2"/>
                </a:solidFill>
                <a:latin typeface="Times New Roman" pitchFamily="18" charset="0"/>
                <a:cs typeface="Times New Roman" pitchFamily="18" charset="0"/>
                <a:sym typeface="Symbol" pitchFamily="18" charset="2"/>
              </a:rPr>
              <a:t>5</a:t>
            </a:r>
            <a:endParaRPr lang="en-US" altLang="zh-CN" sz="2400" dirty="0">
              <a:solidFill>
                <a:schemeClr val="tx2"/>
              </a:solidFill>
              <a:latin typeface="Times New Roman" pitchFamily="18" charset="0"/>
              <a:cs typeface="Times New Roman" pitchFamily="18" charset="0"/>
            </a:endParaRPr>
          </a:p>
          <a:p>
            <a:pPr>
              <a:lnSpc>
                <a:spcPct val="120000"/>
              </a:lnSpc>
            </a:pPr>
            <a:r>
              <a:rPr lang="en-US" altLang="zh-CN" sz="2400" i="1" dirty="0">
                <a:solidFill>
                  <a:schemeClr val="tx2"/>
                </a:solidFill>
                <a:latin typeface="Times New Roman" pitchFamily="18" charset="0"/>
                <a:cs typeface="Times New Roman" pitchFamily="18" charset="0"/>
                <a:sym typeface="Symbol" pitchFamily="18" charset="2"/>
              </a:rPr>
              <a:t>X</a:t>
            </a:r>
            <a:r>
              <a:rPr lang="en-US" altLang="zh-CN" sz="2400" i="1" baseline="-25000" dirty="0">
                <a:solidFill>
                  <a:schemeClr val="tx2"/>
                </a:solidFill>
                <a:latin typeface="Times New Roman" pitchFamily="18" charset="0"/>
                <a:cs typeface="Times New Roman" pitchFamily="18" charset="0"/>
                <a:sym typeface="Symbol" pitchFamily="18" charset="2"/>
              </a:rPr>
              <a:t>C</a:t>
            </a:r>
            <a:r>
              <a:rPr lang="en-US" altLang="zh-CN" sz="2400" dirty="0">
                <a:solidFill>
                  <a:schemeClr val="tx2"/>
                </a:solidFill>
                <a:latin typeface="Times New Roman" pitchFamily="18" charset="0"/>
                <a:cs typeface="Times New Roman" pitchFamily="18" charset="0"/>
                <a:sym typeface="Symbol" pitchFamily="18" charset="2"/>
              </a:rPr>
              <a:t>=2</a:t>
            </a:r>
            <a:r>
              <a:rPr lang="en-US" altLang="zh-CN" sz="2400" dirty="0">
                <a:solidFill>
                  <a:schemeClr val="tx2"/>
                </a:solidFill>
                <a:latin typeface="Times New Roman" pitchFamily="18" charset="0"/>
                <a:cs typeface="Times New Roman" pitchFamily="18" charset="0"/>
              </a:rPr>
              <a:t> </a:t>
            </a:r>
          </a:p>
        </p:txBody>
      </p:sp>
      <p:sp>
        <p:nvSpPr>
          <p:cNvPr id="78862" name="Text Box 14"/>
          <p:cNvSpPr txBox="1">
            <a:spLocks noChangeArrowheads="1"/>
          </p:cNvSpPr>
          <p:nvPr/>
        </p:nvSpPr>
        <p:spPr bwMode="auto">
          <a:xfrm>
            <a:off x="337568" y="1283246"/>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latin typeface="Times New Roman" pitchFamily="18" charset="0"/>
                <a:cs typeface="Times New Roman" pitchFamily="18" charset="0"/>
              </a:rPr>
              <a:t>解：</a:t>
            </a:r>
          </a:p>
        </p:txBody>
      </p:sp>
      <p:sp>
        <p:nvSpPr>
          <p:cNvPr id="78863" name="Text Box 15"/>
          <p:cNvSpPr txBox="1">
            <a:spLocks noChangeArrowheads="1"/>
          </p:cNvSpPr>
          <p:nvPr/>
        </p:nvSpPr>
        <p:spPr bwMode="auto">
          <a:xfrm>
            <a:off x="1021780" y="1283246"/>
            <a:ext cx="2338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a:solidFill>
                  <a:schemeClr val="tx2"/>
                </a:solidFill>
                <a:latin typeface="Times New Roman" pitchFamily="18" charset="0"/>
                <a:cs typeface="Times New Roman" pitchFamily="18" charset="0"/>
              </a:rPr>
              <a:t>确定开路电压源</a:t>
            </a:r>
          </a:p>
        </p:txBody>
      </p:sp>
      <p:grpSp>
        <p:nvGrpSpPr>
          <p:cNvPr id="3" name="Group 22"/>
          <p:cNvGrpSpPr>
            <a:grpSpLocks/>
          </p:cNvGrpSpPr>
          <p:nvPr/>
        </p:nvGrpSpPr>
        <p:grpSpPr bwMode="auto">
          <a:xfrm>
            <a:off x="6303393" y="1932533"/>
            <a:ext cx="1073150" cy="742950"/>
            <a:chOff x="2466" y="2941"/>
            <a:chExt cx="676" cy="468"/>
          </a:xfrm>
        </p:grpSpPr>
        <p:sp>
          <p:nvSpPr>
            <p:cNvPr id="20512" name="Rectangle 16"/>
            <p:cNvSpPr>
              <a:spLocks noChangeArrowheads="1"/>
            </p:cNvSpPr>
            <p:nvPr/>
          </p:nvSpPr>
          <p:spPr bwMode="auto">
            <a:xfrm>
              <a:off x="2466" y="3004"/>
              <a:ext cx="567" cy="384"/>
            </a:xfrm>
            <a:prstGeom prst="rect">
              <a:avLst/>
            </a:prstGeom>
            <a:solidFill>
              <a:srgbClr val="E5FFFF"/>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endParaRPr lang="zh-CN" altLang="en-US"/>
            </a:p>
          </p:txBody>
        </p:sp>
        <p:graphicFrame>
          <p:nvGraphicFramePr>
            <p:cNvPr id="20488" name="Object 8"/>
            <p:cNvGraphicFramePr>
              <a:graphicFrameLocks noChangeAspect="1"/>
            </p:cNvGraphicFramePr>
            <p:nvPr/>
          </p:nvGraphicFramePr>
          <p:xfrm>
            <a:off x="2777" y="3065"/>
            <a:ext cx="365" cy="315"/>
          </p:xfrm>
          <a:graphic>
            <a:graphicData uri="http://schemas.openxmlformats.org/presentationml/2006/ole">
              <mc:AlternateContent xmlns:mc="http://schemas.openxmlformats.org/markup-compatibility/2006">
                <mc:Choice xmlns:v="urn:schemas-microsoft-com:vml" Requires="v">
                  <p:oleObj spid="_x0000_s20864" name="Equation" r:id="rId10" imgW="279279" imgH="241195" progId="">
                    <p:embed/>
                  </p:oleObj>
                </mc:Choice>
                <mc:Fallback>
                  <p:oleObj name="Equation" r:id="rId10" imgW="279279" imgH="241195" progId="">
                    <p:embed/>
                    <p:pic>
                      <p:nvPicPr>
                        <p:cNvPr id="0" name="Picture 3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77" y="3065"/>
                          <a:ext cx="365" cy="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13" name="Text Box 19"/>
            <p:cNvSpPr txBox="1">
              <a:spLocks noChangeArrowheads="1"/>
            </p:cNvSpPr>
            <p:nvPr/>
          </p:nvSpPr>
          <p:spPr bwMode="auto">
            <a:xfrm>
              <a:off x="2597" y="2941"/>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a:t>+</a:t>
              </a:r>
            </a:p>
          </p:txBody>
        </p:sp>
        <p:sp>
          <p:nvSpPr>
            <p:cNvPr id="20514" name="Text Box 20"/>
            <p:cNvSpPr txBox="1">
              <a:spLocks noChangeArrowheads="1"/>
            </p:cNvSpPr>
            <p:nvPr/>
          </p:nvSpPr>
          <p:spPr bwMode="auto">
            <a:xfrm>
              <a:off x="2604" y="312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a:t>_</a:t>
              </a:r>
            </a:p>
          </p:txBody>
        </p:sp>
      </p:grpSp>
      <p:sp>
        <p:nvSpPr>
          <p:cNvPr id="20499" name="Rectangle 24"/>
          <p:cNvSpPr>
            <a:spLocks noChangeArrowheads="1"/>
          </p:cNvSpPr>
          <p:nvPr/>
        </p:nvSpPr>
        <p:spPr bwMode="auto">
          <a:xfrm>
            <a:off x="-108520" y="252149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endParaRPr lang="zh-CN" altLang="en-US"/>
          </a:p>
        </p:txBody>
      </p:sp>
      <p:graphicFrame>
        <p:nvGraphicFramePr>
          <p:cNvPr id="78871" name="Object 4"/>
          <p:cNvGraphicFramePr>
            <a:graphicFrameLocks noChangeAspect="1"/>
          </p:cNvGraphicFramePr>
          <p:nvPr>
            <p:extLst>
              <p:ext uri="{D42A27DB-BD31-4B8C-83A1-F6EECF244321}">
                <p14:modId xmlns:p14="http://schemas.microsoft.com/office/powerpoint/2010/main" val="602964185"/>
              </p:ext>
            </p:extLst>
          </p:nvPr>
        </p:nvGraphicFramePr>
        <p:xfrm>
          <a:off x="682055" y="1754733"/>
          <a:ext cx="4324350" cy="1806575"/>
        </p:xfrm>
        <a:graphic>
          <a:graphicData uri="http://schemas.openxmlformats.org/presentationml/2006/ole">
            <mc:AlternateContent xmlns:mc="http://schemas.openxmlformats.org/markup-compatibility/2006">
              <mc:Choice xmlns:v="urn:schemas-microsoft-com:vml" Requires="v">
                <p:oleObj spid="_x0000_s20865" name="Equation" r:id="rId12" imgW="2667000" imgH="1117600" progId="">
                  <p:embed/>
                </p:oleObj>
              </mc:Choice>
              <mc:Fallback>
                <p:oleObj name="Equation" r:id="rId12" imgW="2667000" imgH="1117600" progId="">
                  <p:embed/>
                  <p:pic>
                    <p:nvPicPr>
                      <p:cNvPr id="0" name="Picture 3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2055" y="1754733"/>
                        <a:ext cx="4324350" cy="180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76" name="Rectangle 28"/>
          <p:cNvSpPr>
            <a:spLocks noChangeArrowheads="1"/>
          </p:cNvSpPr>
          <p:nvPr/>
        </p:nvSpPr>
        <p:spPr bwMode="auto">
          <a:xfrm>
            <a:off x="447105" y="3701008"/>
            <a:ext cx="3654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r>
              <a:rPr lang="zh-CN" altLang="en-US" sz="2400" b="1">
                <a:solidFill>
                  <a:schemeClr val="tx2"/>
                </a:solidFill>
                <a:latin typeface="Times New Roman" pitchFamily="18" charset="0"/>
                <a:cs typeface="Times New Roman" pitchFamily="18" charset="0"/>
              </a:rPr>
              <a:t>确定等效电压源的内阻抗 </a:t>
            </a:r>
          </a:p>
        </p:txBody>
      </p:sp>
      <p:grpSp>
        <p:nvGrpSpPr>
          <p:cNvPr id="4" name="Group 38"/>
          <p:cNvGrpSpPr>
            <a:grpSpLocks/>
          </p:cNvGrpSpPr>
          <p:nvPr/>
        </p:nvGrpSpPr>
        <p:grpSpPr bwMode="auto">
          <a:xfrm>
            <a:off x="4600005" y="1638846"/>
            <a:ext cx="4176713" cy="1281112"/>
            <a:chOff x="2966" y="1181"/>
            <a:chExt cx="2631" cy="807"/>
          </a:xfrm>
        </p:grpSpPr>
        <p:sp>
          <p:nvSpPr>
            <p:cNvPr id="20505" name="Rectangle 29"/>
            <p:cNvSpPr>
              <a:spLocks noChangeArrowheads="1"/>
            </p:cNvSpPr>
            <p:nvPr/>
          </p:nvSpPr>
          <p:spPr bwMode="auto">
            <a:xfrm>
              <a:off x="2966" y="1315"/>
              <a:ext cx="653" cy="557"/>
            </a:xfrm>
            <a:prstGeom prst="rect">
              <a:avLst/>
            </a:prstGeom>
            <a:solidFill>
              <a:srgbClr val="DDFFFF"/>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endParaRPr lang="zh-CN" altLang="en-US"/>
            </a:p>
          </p:txBody>
        </p:sp>
        <p:sp>
          <p:nvSpPr>
            <p:cNvPr id="20506" name="Rectangle 30"/>
            <p:cNvSpPr>
              <a:spLocks noChangeArrowheads="1"/>
            </p:cNvSpPr>
            <p:nvPr/>
          </p:nvSpPr>
          <p:spPr bwMode="auto">
            <a:xfrm>
              <a:off x="4944" y="1333"/>
              <a:ext cx="653" cy="557"/>
            </a:xfrm>
            <a:prstGeom prst="rect">
              <a:avLst/>
            </a:prstGeom>
            <a:solidFill>
              <a:srgbClr val="DDFFFF"/>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endParaRPr lang="zh-CN" altLang="en-US"/>
            </a:p>
          </p:txBody>
        </p:sp>
        <p:sp>
          <p:nvSpPr>
            <p:cNvPr id="20507" name="Rectangle 31"/>
            <p:cNvSpPr>
              <a:spLocks noChangeArrowheads="1"/>
            </p:cNvSpPr>
            <p:nvPr/>
          </p:nvSpPr>
          <p:spPr bwMode="auto">
            <a:xfrm>
              <a:off x="4029" y="1225"/>
              <a:ext cx="653" cy="672"/>
            </a:xfrm>
            <a:prstGeom prst="rect">
              <a:avLst/>
            </a:prstGeom>
            <a:solidFill>
              <a:srgbClr val="DDFFFF"/>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anchor="ctr">
              <a:spAutoFit/>
            </a:bodyPr>
            <a:lstStyle/>
            <a:p>
              <a:endParaRPr lang="zh-CN" altLang="en-US"/>
            </a:p>
          </p:txBody>
        </p:sp>
        <p:sp>
          <p:nvSpPr>
            <p:cNvPr id="20508" name="Line 32"/>
            <p:cNvSpPr>
              <a:spLocks noChangeShapeType="1"/>
            </p:cNvSpPr>
            <p:nvPr/>
          </p:nvSpPr>
          <p:spPr bwMode="auto">
            <a:xfrm>
              <a:off x="3408" y="1238"/>
              <a:ext cx="0" cy="7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0509" name="Line 33"/>
            <p:cNvSpPr>
              <a:spLocks noChangeShapeType="1"/>
            </p:cNvSpPr>
            <p:nvPr/>
          </p:nvSpPr>
          <p:spPr bwMode="auto">
            <a:xfrm>
              <a:off x="5201" y="1255"/>
              <a:ext cx="0" cy="72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0510" name="Line 34"/>
            <p:cNvSpPr>
              <a:spLocks noChangeShapeType="1"/>
            </p:cNvSpPr>
            <p:nvPr/>
          </p:nvSpPr>
          <p:spPr bwMode="auto">
            <a:xfrm>
              <a:off x="4272" y="1181"/>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0511" name="Line 35"/>
            <p:cNvSpPr>
              <a:spLocks noChangeShapeType="1"/>
            </p:cNvSpPr>
            <p:nvPr/>
          </p:nvSpPr>
          <p:spPr bwMode="auto">
            <a:xfrm>
              <a:off x="4279" y="1748"/>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aphicFrame>
          <p:nvGraphicFramePr>
            <p:cNvPr id="20487" name="Object 7"/>
            <p:cNvGraphicFramePr>
              <a:graphicFrameLocks noChangeAspect="1"/>
            </p:cNvGraphicFramePr>
            <p:nvPr/>
          </p:nvGraphicFramePr>
          <p:xfrm>
            <a:off x="4265" y="1444"/>
            <a:ext cx="239" cy="288"/>
          </p:xfrm>
          <a:graphic>
            <a:graphicData uri="http://schemas.openxmlformats.org/presentationml/2006/ole">
              <mc:AlternateContent xmlns:mc="http://schemas.openxmlformats.org/markup-compatibility/2006">
                <mc:Choice xmlns:v="urn:schemas-microsoft-com:vml" Requires="v">
                  <p:oleObj spid="_x0000_s20866" name="Equation" r:id="rId14" imgW="190500" imgH="228600" progId="">
                    <p:embed/>
                  </p:oleObj>
                </mc:Choice>
                <mc:Fallback>
                  <p:oleObj name="Equation" r:id="rId14" imgW="190500" imgH="228600" progId="">
                    <p:embed/>
                    <p:pic>
                      <p:nvPicPr>
                        <p:cNvPr id="0" name="Picture 33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65" y="1444"/>
                          <a:ext cx="239"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502" name="Rectangle 40"/>
          <p:cNvSpPr>
            <a:spLocks noChangeArrowheads="1"/>
          </p:cNvSpPr>
          <p:nvPr/>
        </p:nvSpPr>
        <p:spPr bwMode="auto">
          <a:xfrm>
            <a:off x="-108520" y="2978696"/>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endParaRPr lang="zh-CN" altLang="en-US"/>
          </a:p>
        </p:txBody>
      </p:sp>
      <p:graphicFrame>
        <p:nvGraphicFramePr>
          <p:cNvPr id="78887" name="Object 5"/>
          <p:cNvGraphicFramePr>
            <a:graphicFrameLocks noChangeAspect="1"/>
          </p:cNvGraphicFramePr>
          <p:nvPr>
            <p:extLst>
              <p:ext uri="{D42A27DB-BD31-4B8C-83A1-F6EECF244321}">
                <p14:modId xmlns:p14="http://schemas.microsoft.com/office/powerpoint/2010/main" val="1998287026"/>
              </p:ext>
            </p:extLst>
          </p:nvPr>
        </p:nvGraphicFramePr>
        <p:xfrm>
          <a:off x="875730" y="4059783"/>
          <a:ext cx="3582988" cy="1604963"/>
        </p:xfrm>
        <a:graphic>
          <a:graphicData uri="http://schemas.openxmlformats.org/presentationml/2006/ole">
            <mc:AlternateContent xmlns:mc="http://schemas.openxmlformats.org/markup-compatibility/2006">
              <mc:Choice xmlns:v="urn:schemas-microsoft-com:vml" Requires="v">
                <p:oleObj spid="_x0000_s20867" name="Equation" r:id="rId16" imgW="1968500" imgH="889000" progId="">
                  <p:embed/>
                </p:oleObj>
              </mc:Choice>
              <mc:Fallback>
                <p:oleObj name="Equation" r:id="rId16" imgW="1968500" imgH="889000" progId="">
                  <p:embed/>
                  <p:pic>
                    <p:nvPicPr>
                      <p:cNvPr id="0" name="Picture 33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5730" y="4059783"/>
                        <a:ext cx="3582988" cy="160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89" name="Rectangle 41"/>
          <p:cNvSpPr>
            <a:spLocks noChangeArrowheads="1"/>
          </p:cNvSpPr>
          <p:nvPr/>
        </p:nvSpPr>
        <p:spPr bwMode="auto">
          <a:xfrm>
            <a:off x="485205" y="5731421"/>
            <a:ext cx="242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r>
              <a:rPr lang="zh-CN" altLang="en-US" sz="2400" b="1">
                <a:solidFill>
                  <a:schemeClr val="tx2"/>
                </a:solidFill>
                <a:latin typeface="Times New Roman" pitchFamily="18" charset="0"/>
                <a:cs typeface="Times New Roman" pitchFamily="18" charset="0"/>
              </a:rPr>
              <a:t>应用戴维宁定理 </a:t>
            </a:r>
          </a:p>
        </p:txBody>
      </p:sp>
      <p:sp>
        <p:nvSpPr>
          <p:cNvPr id="20504" name="Rectangle 44"/>
          <p:cNvSpPr>
            <a:spLocks noChangeArrowheads="1"/>
          </p:cNvSpPr>
          <p:nvPr/>
        </p:nvSpPr>
        <p:spPr bwMode="auto">
          <a:xfrm>
            <a:off x="-108520" y="296440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nchor="ctr">
            <a:spAutoFit/>
          </a:bodyPr>
          <a:lstStyle/>
          <a:p>
            <a:endParaRPr lang="zh-CN" altLang="en-US"/>
          </a:p>
        </p:txBody>
      </p:sp>
      <p:graphicFrame>
        <p:nvGraphicFramePr>
          <p:cNvPr id="78891" name="Object 6"/>
          <p:cNvGraphicFramePr>
            <a:graphicFrameLocks noChangeAspect="1"/>
          </p:cNvGraphicFramePr>
          <p:nvPr>
            <p:extLst>
              <p:ext uri="{D42A27DB-BD31-4B8C-83A1-F6EECF244321}">
                <p14:modId xmlns:p14="http://schemas.microsoft.com/office/powerpoint/2010/main" val="49520843"/>
              </p:ext>
            </p:extLst>
          </p:nvPr>
        </p:nvGraphicFramePr>
        <p:xfrm>
          <a:off x="3023618" y="5590133"/>
          <a:ext cx="5297487" cy="817563"/>
        </p:xfrm>
        <a:graphic>
          <a:graphicData uri="http://schemas.openxmlformats.org/presentationml/2006/ole">
            <mc:AlternateContent xmlns:mc="http://schemas.openxmlformats.org/markup-compatibility/2006">
              <mc:Choice xmlns:v="urn:schemas-microsoft-com:vml" Requires="v">
                <p:oleObj spid="_x0000_s20868" name="Equation" r:id="rId18" imgW="2959100" imgH="457200" progId="">
                  <p:embed/>
                </p:oleObj>
              </mc:Choice>
              <mc:Fallback>
                <p:oleObj name="Equation" r:id="rId18" imgW="2959100" imgH="457200" progId="">
                  <p:embed/>
                  <p:pic>
                    <p:nvPicPr>
                      <p:cNvPr id="0" name="Picture 3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23618" y="5590133"/>
                        <a:ext cx="5297487" cy="817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灯片编号占位符 7"/>
          <p:cNvSpPr>
            <a:spLocks noGrp="1"/>
          </p:cNvSpPr>
          <p:nvPr>
            <p:ph type="sldNum" sz="quarter" idx="10"/>
          </p:nvPr>
        </p:nvSpPr>
        <p:spPr/>
        <p:txBody>
          <a:bodyPr/>
          <a:lstStyle/>
          <a:p>
            <a:pPr>
              <a:defRPr/>
            </a:pPr>
            <a:fld id="{E4DCDFD6-397A-4776-9F04-AECACB83C822}" type="slidenum">
              <a:rPr lang="zh-CN" altLang="en-US" smtClean="0"/>
              <a:pPr>
                <a:defRPr/>
              </a:pPr>
              <a:t>32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2" presetClass="entr" presetSubtype="4" fill="hold" nodeType="withEffect">
                                  <p:stCondLst>
                                    <p:cond delay="0"/>
                                  </p:stCondLst>
                                  <p:childTnLst>
                                    <p:set>
                                      <p:cBhvr>
                                        <p:cTn id="9" dur="1" fill="hold">
                                          <p:stCondLst>
                                            <p:cond delay="0"/>
                                          </p:stCondLst>
                                        </p:cTn>
                                        <p:tgtEl>
                                          <p:spTgt spid="78856"/>
                                        </p:tgtEl>
                                        <p:attrNameLst>
                                          <p:attrName>style.visibility</p:attrName>
                                        </p:attrNameLst>
                                      </p:cBhvr>
                                      <p:to>
                                        <p:strVal val="visible"/>
                                      </p:to>
                                    </p:set>
                                    <p:animEffect transition="in" filter="slide(fromBottom)">
                                      <p:cBhvr>
                                        <p:cTn id="10" dur="500"/>
                                        <p:tgtEl>
                                          <p:spTgt spid="7885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88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88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86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8862"/>
                                        </p:tgtEl>
                                        <p:attrNameLst>
                                          <p:attrName>style.visibility</p:attrName>
                                        </p:attrNameLst>
                                      </p:cBhvr>
                                      <p:to>
                                        <p:strVal val="visible"/>
                                      </p:to>
                                    </p:set>
                                    <p:animEffect transition="in" filter="wipe(left)">
                                      <p:cBhvr>
                                        <p:cTn id="23" dur="500"/>
                                        <p:tgtEl>
                                          <p:spTgt spid="7886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8863"/>
                                        </p:tgtEl>
                                        <p:attrNameLst>
                                          <p:attrName>style.visibility</p:attrName>
                                        </p:attrNameLst>
                                      </p:cBhvr>
                                      <p:to>
                                        <p:strVal val="visible"/>
                                      </p:to>
                                    </p:set>
                                    <p:animEffect transition="in" filter="wipe(left)">
                                      <p:cBhvr>
                                        <p:cTn id="28" dur="500"/>
                                        <p:tgtEl>
                                          <p:spTgt spid="78863"/>
                                        </p:tgtEl>
                                      </p:cBhvr>
                                    </p:animEffect>
                                  </p:childTnLst>
                                </p:cTn>
                              </p:par>
                            </p:childTnLst>
                          </p:cTn>
                        </p:par>
                        <p:par>
                          <p:cTn id="29" fill="hold" nodeType="afterGroup">
                            <p:stCondLst>
                              <p:cond delay="500"/>
                            </p:stCondLst>
                            <p:childTnLst>
                              <p:par>
                                <p:cTn id="30" presetID="22" presetClass="entr" presetSubtype="1" fill="hold" nodeType="afterEffect">
                                  <p:stCondLst>
                                    <p:cond delay="0"/>
                                  </p:stCondLst>
                                  <p:childTnLst>
                                    <p:set>
                                      <p:cBhvr>
                                        <p:cTn id="31" dur="1" fill="hold">
                                          <p:stCondLst>
                                            <p:cond delay="0"/>
                                          </p:stCondLst>
                                        </p:cTn>
                                        <p:tgtEl>
                                          <p:spTgt spid="78871"/>
                                        </p:tgtEl>
                                        <p:attrNameLst>
                                          <p:attrName>style.visibility</p:attrName>
                                        </p:attrNameLst>
                                      </p:cBhvr>
                                      <p:to>
                                        <p:strVal val="visible"/>
                                      </p:to>
                                    </p:set>
                                    <p:animEffect transition="in" filter="wipe(up)">
                                      <p:cBhvr>
                                        <p:cTn id="32" dur="500"/>
                                        <p:tgtEl>
                                          <p:spTgt spid="78871"/>
                                        </p:tgtEl>
                                      </p:cBhvr>
                                    </p:animEffect>
                                  </p:childTnLst>
                                </p:cTn>
                              </p:par>
                              <p:par>
                                <p:cTn id="33" presetID="22" presetClass="entr" presetSubtype="8"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8876"/>
                                        </p:tgtEl>
                                        <p:attrNameLst>
                                          <p:attrName>style.visibility</p:attrName>
                                        </p:attrNameLst>
                                      </p:cBhvr>
                                      <p:to>
                                        <p:strVal val="visible"/>
                                      </p:to>
                                    </p:set>
                                    <p:animEffect transition="in" filter="wipe(left)">
                                      <p:cBhvr>
                                        <p:cTn id="40" dur="500"/>
                                        <p:tgtEl>
                                          <p:spTgt spid="7887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nodeType="clickEffect">
                                  <p:stCondLst>
                                    <p:cond delay="0"/>
                                  </p:stCondLst>
                                  <p:childTnLst>
                                    <p:set>
                                      <p:cBhvr>
                                        <p:cTn id="44" dur="1" fill="hold">
                                          <p:stCondLst>
                                            <p:cond delay="0"/>
                                          </p:stCondLst>
                                        </p:cTn>
                                        <p:tgtEl>
                                          <p:spTgt spid="78887"/>
                                        </p:tgtEl>
                                        <p:attrNameLst>
                                          <p:attrName>style.visibility</p:attrName>
                                        </p:attrNameLst>
                                      </p:cBhvr>
                                      <p:to>
                                        <p:strVal val="visible"/>
                                      </p:to>
                                    </p:set>
                                    <p:animEffect transition="in" filter="wipe(up)">
                                      <p:cBhvr>
                                        <p:cTn id="45" dur="500"/>
                                        <p:tgtEl>
                                          <p:spTgt spid="78887"/>
                                        </p:tgtEl>
                                      </p:cBhvr>
                                    </p:animEffect>
                                  </p:childTnLst>
                                </p:cTn>
                              </p:par>
                              <p:par>
                                <p:cTn id="46" presetID="22" presetClass="entr" presetSubtype="1" fill="hold"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up)">
                                      <p:cBhvr>
                                        <p:cTn id="48"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78889"/>
                                        </p:tgtEl>
                                        <p:attrNameLst>
                                          <p:attrName>style.visibility</p:attrName>
                                        </p:attrNameLst>
                                      </p:cBhvr>
                                      <p:to>
                                        <p:strVal val="visible"/>
                                      </p:to>
                                    </p:set>
                                    <p:animEffect transition="in" filter="wipe(left)">
                                      <p:cBhvr>
                                        <p:cTn id="53" dur="500"/>
                                        <p:tgtEl>
                                          <p:spTgt spid="78889"/>
                                        </p:tgtEl>
                                      </p:cBhvr>
                                    </p:animEffect>
                                  </p:childTnLst>
                                </p:cTn>
                              </p:par>
                            </p:childTnLst>
                          </p:cTn>
                        </p:par>
                        <p:par>
                          <p:cTn id="54" fill="hold" nodeType="afterGroup">
                            <p:stCondLst>
                              <p:cond delay="500"/>
                            </p:stCondLst>
                            <p:childTnLst>
                              <p:par>
                                <p:cTn id="55" presetID="22" presetClass="entr" presetSubtype="8" fill="hold" nodeType="afterEffect">
                                  <p:stCondLst>
                                    <p:cond delay="0"/>
                                  </p:stCondLst>
                                  <p:childTnLst>
                                    <p:set>
                                      <p:cBhvr>
                                        <p:cTn id="56" dur="1" fill="hold">
                                          <p:stCondLst>
                                            <p:cond delay="0"/>
                                          </p:stCondLst>
                                        </p:cTn>
                                        <p:tgtEl>
                                          <p:spTgt spid="78891"/>
                                        </p:tgtEl>
                                        <p:attrNameLst>
                                          <p:attrName>style.visibility</p:attrName>
                                        </p:attrNameLst>
                                      </p:cBhvr>
                                      <p:to>
                                        <p:strVal val="visible"/>
                                      </p:to>
                                    </p:set>
                                    <p:animEffect transition="in" filter="wipe(left)">
                                      <p:cBhvr>
                                        <p:cTn id="57" dur="500"/>
                                        <p:tgtEl>
                                          <p:spTgt spid="78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61" grpId="0"/>
      <p:bldP spid="78862" grpId="0"/>
      <p:bldP spid="78863" grpId="0"/>
      <p:bldP spid="78876" grpId="0"/>
      <p:bldP spid="7888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latin typeface="黑体" panose="02010609060101010101" pitchFamily="49" charset="-122"/>
              </a:rPr>
              <a:t>分析举例</a:t>
            </a:r>
            <a:endParaRPr lang="zh-CN" altLang="en-US" dirty="0">
              <a:latin typeface="黑体" panose="02010609060101010101" pitchFamily="49" charset="-122"/>
            </a:endParaRPr>
          </a:p>
        </p:txBody>
      </p:sp>
      <p:sp>
        <p:nvSpPr>
          <p:cNvPr id="3" name="灯片编号占位符 2"/>
          <p:cNvSpPr>
            <a:spLocks noGrp="1"/>
          </p:cNvSpPr>
          <p:nvPr>
            <p:ph type="sldNum" sz="quarter" idx="12"/>
          </p:nvPr>
        </p:nvSpPr>
        <p:spPr/>
        <p:txBody>
          <a:bodyPr/>
          <a:lstStyle/>
          <a:p>
            <a:pPr>
              <a:defRPr/>
            </a:pPr>
            <a:fld id="{E4DCDFD6-397A-4776-9F04-AECACB83C822}" type="slidenum">
              <a:rPr lang="zh-CN" altLang="en-US" smtClean="0"/>
              <a:pPr>
                <a:defRPr/>
              </a:pPr>
              <a:t>33</a:t>
            </a:fld>
            <a:endParaRPr lang="zh-CN" altLang="en-US"/>
          </a:p>
        </p:txBody>
      </p:sp>
      <p:sp>
        <p:nvSpPr>
          <p:cNvPr id="6" name="Text Box 11"/>
          <p:cNvSpPr txBox="1">
            <a:spLocks noChangeArrowheads="1"/>
          </p:cNvSpPr>
          <p:nvPr/>
        </p:nvSpPr>
        <p:spPr bwMode="auto">
          <a:xfrm>
            <a:off x="24609" y="836712"/>
            <a:ext cx="9227911" cy="4093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p>
            <a:pPr>
              <a:lnSpc>
                <a:spcPct val="95000"/>
              </a:lnSpc>
            </a:pPr>
            <a:r>
              <a:rPr kumimoji="1" lang="zh-CN" altLang="en-US" sz="2800" b="1" dirty="0">
                <a:solidFill>
                  <a:schemeClr val="tx2"/>
                </a:solidFill>
                <a:latin typeface="Times New Roman" panose="02020603050405020304" pitchFamily="18" charset="0"/>
                <a:ea typeface="+mn-ea"/>
              </a:rPr>
              <a:t>下图中已知：</a:t>
            </a:r>
            <a:r>
              <a:rPr kumimoji="1" lang="en-US" altLang="zh-CN" sz="2800" b="1" i="1" dirty="0">
                <a:solidFill>
                  <a:schemeClr val="tx2"/>
                </a:solidFill>
                <a:latin typeface="Times New Roman" panose="02020603050405020304" pitchFamily="18" charset="0"/>
                <a:ea typeface="+mn-ea"/>
              </a:rPr>
              <a:t>I</a:t>
            </a:r>
            <a:r>
              <a:rPr kumimoji="1" lang="en-US" altLang="zh-CN" sz="2800" b="1" baseline="-25000" dirty="0">
                <a:solidFill>
                  <a:schemeClr val="tx2"/>
                </a:solidFill>
                <a:latin typeface="Times New Roman" panose="02020603050405020304" pitchFamily="18" charset="0"/>
                <a:ea typeface="+mn-ea"/>
              </a:rPr>
              <a:t>1</a:t>
            </a:r>
            <a:r>
              <a:rPr kumimoji="1" lang="en-US" altLang="zh-CN" sz="2800" b="1" dirty="0">
                <a:solidFill>
                  <a:schemeClr val="tx2"/>
                </a:solidFill>
                <a:latin typeface="Times New Roman" panose="02020603050405020304" pitchFamily="18" charset="0"/>
                <a:ea typeface="+mn-ea"/>
              </a:rPr>
              <a:t>=10A</a:t>
            </a:r>
            <a:r>
              <a:rPr kumimoji="1" lang="zh-CN" altLang="en-US" sz="2800" b="1" dirty="0">
                <a:solidFill>
                  <a:schemeClr val="tx2"/>
                </a:solidFill>
                <a:latin typeface="Times New Roman" panose="02020603050405020304" pitchFamily="18" charset="0"/>
                <a:ea typeface="+mn-ea"/>
              </a:rPr>
              <a:t>、</a:t>
            </a:r>
            <a:r>
              <a:rPr kumimoji="1" lang="en-US" altLang="zh-CN" sz="2800" b="1" i="1" dirty="0">
                <a:solidFill>
                  <a:schemeClr val="tx2"/>
                </a:solidFill>
                <a:latin typeface="Times New Roman" panose="02020603050405020304" pitchFamily="18" charset="0"/>
                <a:ea typeface="+mn-ea"/>
              </a:rPr>
              <a:t>U</a:t>
            </a:r>
            <a:r>
              <a:rPr kumimoji="1" lang="en-US" altLang="zh-CN" sz="2800" b="1" baseline="-25000" dirty="0">
                <a:solidFill>
                  <a:schemeClr val="tx2"/>
                </a:solidFill>
                <a:latin typeface="Times New Roman" panose="02020603050405020304" pitchFamily="18" charset="0"/>
                <a:ea typeface="+mn-ea"/>
              </a:rPr>
              <a:t>AB</a:t>
            </a:r>
            <a:r>
              <a:rPr kumimoji="1" lang="en-US" altLang="zh-CN" sz="2800" b="1" dirty="0">
                <a:solidFill>
                  <a:schemeClr val="tx2"/>
                </a:solidFill>
                <a:latin typeface="Times New Roman" panose="02020603050405020304" pitchFamily="18" charset="0"/>
                <a:ea typeface="+mn-ea"/>
              </a:rPr>
              <a:t> =100V</a:t>
            </a:r>
            <a:r>
              <a:rPr kumimoji="1" lang="zh-CN" altLang="en-US" sz="2800" b="1" dirty="0">
                <a:solidFill>
                  <a:schemeClr val="tx2"/>
                </a:solidFill>
                <a:latin typeface="Times New Roman" panose="02020603050405020304" pitchFamily="18" charset="0"/>
                <a:ea typeface="+mn-ea"/>
              </a:rPr>
              <a:t>，求</a:t>
            </a:r>
            <a:r>
              <a:rPr kumimoji="1" lang="zh-CN" altLang="en-US" sz="2800" b="1" dirty="0" smtClean="0">
                <a:solidFill>
                  <a:schemeClr val="tx2"/>
                </a:solidFill>
                <a:latin typeface="Times New Roman" panose="02020603050405020304" pitchFamily="18" charset="0"/>
                <a:ea typeface="+mn-ea"/>
              </a:rPr>
              <a:t>：</a:t>
            </a:r>
            <a:r>
              <a:rPr kumimoji="1" lang="en-US" altLang="zh-CN" sz="2800" b="1" i="1" dirty="0">
                <a:solidFill>
                  <a:schemeClr val="tx2"/>
                </a:solidFill>
                <a:latin typeface="Times New Roman" panose="02020603050405020304" pitchFamily="18" charset="0"/>
                <a:ea typeface="+mn-ea"/>
              </a:rPr>
              <a:t>A </a:t>
            </a:r>
            <a:r>
              <a:rPr kumimoji="1" lang="zh-CN" altLang="en-US" sz="2800" b="1" dirty="0">
                <a:solidFill>
                  <a:schemeClr val="tx2"/>
                </a:solidFill>
                <a:latin typeface="Times New Roman" panose="02020603050405020304" pitchFamily="18" charset="0"/>
                <a:ea typeface="+mn-ea"/>
              </a:rPr>
              <a:t>、</a:t>
            </a:r>
            <a:r>
              <a:rPr kumimoji="1" lang="en-US" altLang="zh-CN" sz="2800" b="1" i="1" dirty="0">
                <a:solidFill>
                  <a:schemeClr val="tx2"/>
                </a:solidFill>
                <a:latin typeface="Times New Roman" panose="02020603050405020304" pitchFamily="18" charset="0"/>
                <a:ea typeface="+mn-ea"/>
              </a:rPr>
              <a:t>U</a:t>
            </a:r>
            <a:r>
              <a:rPr kumimoji="1" lang="en-US" altLang="zh-CN" sz="2800" b="1" baseline="-25000" dirty="0">
                <a:solidFill>
                  <a:schemeClr val="tx2"/>
                </a:solidFill>
                <a:latin typeface="Times New Roman" panose="02020603050405020304" pitchFamily="18" charset="0"/>
                <a:ea typeface="+mn-ea"/>
              </a:rPr>
              <a:t>O</a:t>
            </a:r>
            <a:r>
              <a:rPr kumimoji="1" lang="en-US" altLang="zh-CN" sz="2800" b="1" dirty="0">
                <a:solidFill>
                  <a:schemeClr val="tx2"/>
                </a:solidFill>
                <a:latin typeface="Times New Roman" panose="02020603050405020304" pitchFamily="18" charset="0"/>
                <a:ea typeface="+mn-ea"/>
              </a:rPr>
              <a:t>  </a:t>
            </a:r>
            <a:r>
              <a:rPr kumimoji="1" lang="zh-CN" altLang="en-US" sz="2800" b="1" dirty="0">
                <a:solidFill>
                  <a:schemeClr val="tx2"/>
                </a:solidFill>
                <a:latin typeface="Times New Roman" panose="02020603050405020304" pitchFamily="18" charset="0"/>
                <a:ea typeface="+mn-ea"/>
              </a:rPr>
              <a:t>的读数。</a:t>
            </a:r>
          </a:p>
        </p:txBody>
      </p:sp>
      <p:grpSp>
        <p:nvGrpSpPr>
          <p:cNvPr id="8" name="Group 81"/>
          <p:cNvGrpSpPr>
            <a:grpSpLocks/>
          </p:cNvGrpSpPr>
          <p:nvPr/>
        </p:nvGrpSpPr>
        <p:grpSpPr bwMode="auto">
          <a:xfrm>
            <a:off x="1629570" y="1399785"/>
            <a:ext cx="5202238" cy="2706688"/>
            <a:chOff x="1158" y="878"/>
            <a:chExt cx="3277" cy="1705"/>
          </a:xfrm>
        </p:grpSpPr>
        <p:sp>
          <p:nvSpPr>
            <p:cNvPr id="9" name="Line 20"/>
            <p:cNvSpPr>
              <a:spLocks noChangeShapeType="1"/>
            </p:cNvSpPr>
            <p:nvPr/>
          </p:nvSpPr>
          <p:spPr bwMode="auto">
            <a:xfrm rot="5400000" flipH="1">
              <a:off x="1651" y="1468"/>
              <a:ext cx="0" cy="2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 name="Line 21"/>
            <p:cNvSpPr>
              <a:spLocks noChangeShapeType="1"/>
            </p:cNvSpPr>
            <p:nvPr/>
          </p:nvSpPr>
          <p:spPr bwMode="auto">
            <a:xfrm rot="5400000" flipH="1">
              <a:off x="1326" y="1468"/>
              <a:ext cx="0" cy="2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 name="Line 22"/>
            <p:cNvSpPr>
              <a:spLocks noChangeShapeType="1"/>
            </p:cNvSpPr>
            <p:nvPr/>
          </p:nvSpPr>
          <p:spPr bwMode="auto">
            <a:xfrm rot="5400000" flipH="1">
              <a:off x="1378" y="1598"/>
              <a:ext cx="28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 name="Line 23"/>
            <p:cNvSpPr>
              <a:spLocks noChangeShapeType="1"/>
            </p:cNvSpPr>
            <p:nvPr/>
          </p:nvSpPr>
          <p:spPr bwMode="auto">
            <a:xfrm rot="5400000" flipH="1">
              <a:off x="1313" y="1598"/>
              <a:ext cx="28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Line 24"/>
            <p:cNvSpPr>
              <a:spLocks noChangeShapeType="1"/>
            </p:cNvSpPr>
            <p:nvPr/>
          </p:nvSpPr>
          <p:spPr bwMode="auto">
            <a:xfrm>
              <a:off x="2671" y="1263"/>
              <a:ext cx="1" cy="6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Oval 25"/>
            <p:cNvSpPr>
              <a:spLocks noChangeArrowheads="1"/>
            </p:cNvSpPr>
            <p:nvPr/>
          </p:nvSpPr>
          <p:spPr bwMode="auto">
            <a:xfrm>
              <a:off x="2023" y="1419"/>
              <a:ext cx="360" cy="360"/>
            </a:xfrm>
            <a:prstGeom prst="ellipse">
              <a:avLst/>
            </a:prstGeom>
            <a:solidFill>
              <a:srgbClr val="FFFFFF"/>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en-US" altLang="zh-CN" sz="3200" b="1">
                  <a:solidFill>
                    <a:srgbClr val="0000FF"/>
                  </a:solidFill>
                  <a:latin typeface="Times New Roman" pitchFamily="18" charset="0"/>
                </a:rPr>
                <a:t>A</a:t>
              </a:r>
              <a:endParaRPr kumimoji="1" lang="en-US" altLang="zh-CN" sz="2800" b="1">
                <a:latin typeface="Times New Roman" pitchFamily="18" charset="0"/>
              </a:endParaRPr>
            </a:p>
          </p:txBody>
        </p:sp>
        <p:sp>
          <p:nvSpPr>
            <p:cNvPr id="15" name="Line 26"/>
            <p:cNvSpPr>
              <a:spLocks noChangeShapeType="1"/>
            </p:cNvSpPr>
            <p:nvPr/>
          </p:nvSpPr>
          <p:spPr bwMode="auto">
            <a:xfrm>
              <a:off x="2395" y="1599"/>
              <a:ext cx="2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Line 28"/>
            <p:cNvSpPr>
              <a:spLocks noChangeShapeType="1"/>
            </p:cNvSpPr>
            <p:nvPr/>
          </p:nvSpPr>
          <p:spPr bwMode="auto">
            <a:xfrm rot="5400000" flipH="1">
              <a:off x="3527" y="1088"/>
              <a:ext cx="0" cy="32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Line 29"/>
            <p:cNvSpPr>
              <a:spLocks noChangeShapeType="1"/>
            </p:cNvSpPr>
            <p:nvPr/>
          </p:nvSpPr>
          <p:spPr bwMode="auto">
            <a:xfrm rot="5400000" flipH="1">
              <a:off x="2970" y="936"/>
              <a:ext cx="1" cy="62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Line 30"/>
            <p:cNvSpPr>
              <a:spLocks noChangeShapeType="1"/>
            </p:cNvSpPr>
            <p:nvPr/>
          </p:nvSpPr>
          <p:spPr bwMode="auto">
            <a:xfrm rot="5400000" flipH="1">
              <a:off x="3222" y="1250"/>
              <a:ext cx="28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Line 31"/>
            <p:cNvSpPr>
              <a:spLocks noChangeShapeType="1"/>
            </p:cNvSpPr>
            <p:nvPr/>
          </p:nvSpPr>
          <p:spPr bwMode="auto">
            <a:xfrm rot="5400000" flipH="1">
              <a:off x="3141" y="1250"/>
              <a:ext cx="28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Line 32"/>
            <p:cNvSpPr>
              <a:spLocks noChangeShapeType="1"/>
            </p:cNvSpPr>
            <p:nvPr/>
          </p:nvSpPr>
          <p:spPr bwMode="auto">
            <a:xfrm flipH="1">
              <a:off x="2754" y="1251"/>
              <a:ext cx="289" cy="0"/>
            </a:xfrm>
            <a:prstGeom prst="line">
              <a:avLst/>
            </a:prstGeom>
            <a:noFill/>
            <a:ln w="38100">
              <a:solidFill>
                <a:srgbClr val="CC3300"/>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21" name="Group 35"/>
            <p:cNvGrpSpPr>
              <a:grpSpLocks/>
            </p:cNvGrpSpPr>
            <p:nvPr/>
          </p:nvGrpSpPr>
          <p:grpSpPr bwMode="auto">
            <a:xfrm rot="-5400000">
              <a:off x="3592" y="1689"/>
              <a:ext cx="109" cy="408"/>
              <a:chOff x="433" y="3084"/>
              <a:chExt cx="95" cy="612"/>
            </a:xfrm>
          </p:grpSpPr>
          <p:sp>
            <p:nvSpPr>
              <p:cNvPr id="61" name="AutoShape 36"/>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2" name="AutoShape 37"/>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 name="AutoShape 38"/>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22" name="Rectangle 39"/>
            <p:cNvSpPr>
              <a:spLocks noChangeArrowheads="1"/>
            </p:cNvSpPr>
            <p:nvPr/>
          </p:nvSpPr>
          <p:spPr bwMode="auto">
            <a:xfrm rot="-5400000">
              <a:off x="3128" y="1804"/>
              <a:ext cx="95" cy="240"/>
            </a:xfrm>
            <a:prstGeom prst="rect">
              <a:avLst/>
            </a:prstGeom>
            <a:solidFill>
              <a:srgbClr val="FFFFFF"/>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Line 40"/>
            <p:cNvSpPr>
              <a:spLocks noChangeShapeType="1"/>
            </p:cNvSpPr>
            <p:nvPr/>
          </p:nvSpPr>
          <p:spPr bwMode="auto">
            <a:xfrm rot="-5400000">
              <a:off x="3362" y="1846"/>
              <a:ext cx="0" cy="15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Line 41"/>
            <p:cNvSpPr>
              <a:spLocks noChangeShapeType="1"/>
            </p:cNvSpPr>
            <p:nvPr/>
          </p:nvSpPr>
          <p:spPr bwMode="auto">
            <a:xfrm rot="-5400000">
              <a:off x="2960" y="1852"/>
              <a:ext cx="0" cy="16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Line 42"/>
            <p:cNvSpPr>
              <a:spLocks noChangeShapeType="1"/>
            </p:cNvSpPr>
            <p:nvPr/>
          </p:nvSpPr>
          <p:spPr bwMode="auto">
            <a:xfrm rot="-5400000">
              <a:off x="3920" y="1864"/>
              <a:ext cx="0"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Line 43"/>
            <p:cNvSpPr>
              <a:spLocks noChangeShapeType="1"/>
            </p:cNvSpPr>
            <p:nvPr/>
          </p:nvSpPr>
          <p:spPr bwMode="auto">
            <a:xfrm>
              <a:off x="2671" y="1935"/>
              <a:ext cx="228"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Line 44"/>
            <p:cNvSpPr>
              <a:spLocks noChangeShapeType="1"/>
            </p:cNvSpPr>
            <p:nvPr/>
          </p:nvSpPr>
          <p:spPr bwMode="auto">
            <a:xfrm>
              <a:off x="3655" y="1251"/>
              <a:ext cx="3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Line 45"/>
            <p:cNvSpPr>
              <a:spLocks noChangeShapeType="1"/>
            </p:cNvSpPr>
            <p:nvPr/>
          </p:nvSpPr>
          <p:spPr bwMode="auto">
            <a:xfrm>
              <a:off x="3979" y="1239"/>
              <a:ext cx="0" cy="70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Line 46"/>
            <p:cNvSpPr>
              <a:spLocks noChangeShapeType="1"/>
            </p:cNvSpPr>
            <p:nvPr/>
          </p:nvSpPr>
          <p:spPr bwMode="auto">
            <a:xfrm>
              <a:off x="3979" y="1611"/>
              <a:ext cx="45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Oval 47"/>
            <p:cNvSpPr>
              <a:spLocks noChangeArrowheads="1"/>
            </p:cNvSpPr>
            <p:nvPr/>
          </p:nvSpPr>
          <p:spPr bwMode="auto">
            <a:xfrm>
              <a:off x="2635" y="1563"/>
              <a:ext cx="60" cy="60"/>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Oval 48"/>
            <p:cNvSpPr>
              <a:spLocks noChangeArrowheads="1"/>
            </p:cNvSpPr>
            <p:nvPr/>
          </p:nvSpPr>
          <p:spPr bwMode="auto">
            <a:xfrm>
              <a:off x="3943" y="1575"/>
              <a:ext cx="60" cy="60"/>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Text Box 49"/>
            <p:cNvSpPr txBox="1">
              <a:spLocks noChangeArrowheads="1"/>
            </p:cNvSpPr>
            <p:nvPr/>
          </p:nvSpPr>
          <p:spPr bwMode="auto">
            <a:xfrm>
              <a:off x="2406" y="130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1" i="1">
                  <a:solidFill>
                    <a:srgbClr val="FF0000"/>
                  </a:solidFill>
                  <a:latin typeface="Times New Roman" pitchFamily="18" charset="0"/>
                </a:rPr>
                <a:t>A</a:t>
              </a:r>
              <a:endParaRPr kumimoji="1" lang="en-US" altLang="zh-CN" sz="2800" b="1" i="1">
                <a:latin typeface="Times New Roman" pitchFamily="18" charset="0"/>
              </a:endParaRPr>
            </a:p>
          </p:txBody>
        </p:sp>
        <p:sp>
          <p:nvSpPr>
            <p:cNvPr id="33" name="Text Box 50"/>
            <p:cNvSpPr txBox="1">
              <a:spLocks noChangeArrowheads="1"/>
            </p:cNvSpPr>
            <p:nvPr/>
          </p:nvSpPr>
          <p:spPr bwMode="auto">
            <a:xfrm>
              <a:off x="3967" y="1316"/>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1" i="1">
                  <a:solidFill>
                    <a:srgbClr val="FF0000"/>
                  </a:solidFill>
                  <a:latin typeface="Times New Roman" pitchFamily="18" charset="0"/>
                </a:rPr>
                <a:t>B</a:t>
              </a:r>
              <a:endParaRPr kumimoji="1" lang="en-US" altLang="zh-CN" sz="2800" b="1">
                <a:latin typeface="Times New Roman" pitchFamily="18" charset="0"/>
              </a:endParaRPr>
            </a:p>
          </p:txBody>
        </p:sp>
        <p:sp>
          <p:nvSpPr>
            <p:cNvPr id="34" name="Text Box 51"/>
            <p:cNvSpPr txBox="1">
              <a:spLocks noChangeArrowheads="1"/>
            </p:cNvSpPr>
            <p:nvPr/>
          </p:nvSpPr>
          <p:spPr bwMode="auto">
            <a:xfrm>
              <a:off x="3292" y="1208"/>
              <a:ext cx="37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en-US" altLang="zh-CN" sz="2800" b="1">
                  <a:latin typeface="Times New Roman" pitchFamily="18" charset="0"/>
                </a:rPr>
                <a:t> </a:t>
              </a:r>
              <a:r>
                <a:rPr kumimoji="1" lang="en-US" altLang="zh-CN" sz="2800" b="1" i="1">
                  <a:latin typeface="Times New Roman" pitchFamily="18" charset="0"/>
                </a:rPr>
                <a:t>C</a:t>
              </a:r>
              <a:r>
                <a:rPr kumimoji="1" lang="en-US" altLang="zh-CN" sz="2000" b="1" baseline="-25000">
                  <a:latin typeface="Times New Roman" pitchFamily="18" charset="0"/>
                </a:rPr>
                <a:t>2</a:t>
              </a:r>
              <a:endParaRPr kumimoji="1" lang="en-US" altLang="zh-CN" sz="2800" b="1">
                <a:latin typeface="Times New Roman" pitchFamily="18" charset="0"/>
              </a:endParaRPr>
            </a:p>
          </p:txBody>
        </p:sp>
        <p:sp>
          <p:nvSpPr>
            <p:cNvPr id="35" name="Text Box 52"/>
            <p:cNvSpPr txBox="1">
              <a:spLocks noChangeArrowheads="1"/>
            </p:cNvSpPr>
            <p:nvPr/>
          </p:nvSpPr>
          <p:spPr bwMode="auto">
            <a:xfrm>
              <a:off x="2975" y="1928"/>
              <a:ext cx="40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1">
                  <a:latin typeface="Times New Roman" pitchFamily="18" charset="0"/>
                </a:rPr>
                <a:t>5</a:t>
              </a:r>
              <a:r>
                <a:rPr kumimoji="1" lang="en-US" altLang="zh-CN" sz="2800" b="1">
                  <a:latin typeface="Times New Roman" pitchFamily="18" charset="0"/>
                  <a:sym typeface="Symbol" pitchFamily="18" charset="2"/>
                </a:rPr>
                <a:t></a:t>
              </a:r>
              <a:endParaRPr kumimoji="1" lang="en-US" altLang="zh-CN" sz="2800" b="1">
                <a:latin typeface="Times New Roman" pitchFamily="18" charset="0"/>
              </a:endParaRPr>
            </a:p>
          </p:txBody>
        </p:sp>
        <p:graphicFrame>
          <p:nvGraphicFramePr>
            <p:cNvPr id="36" name="Object 53"/>
            <p:cNvGraphicFramePr>
              <a:graphicFrameLocks noChangeAspect="1"/>
            </p:cNvGraphicFramePr>
            <p:nvPr/>
          </p:nvGraphicFramePr>
          <p:xfrm>
            <a:off x="3479" y="1947"/>
            <a:ext cx="471" cy="327"/>
          </p:xfrm>
          <a:graphic>
            <a:graphicData uri="http://schemas.openxmlformats.org/presentationml/2006/ole">
              <mc:AlternateContent xmlns:mc="http://schemas.openxmlformats.org/markup-compatibility/2006">
                <mc:Choice xmlns:v="urn:schemas-microsoft-com:vml" Requires="v">
                  <p:oleObj spid="_x0000_s80968" name="公式" r:id="rId3" imgW="291973" imgH="203112" progId="Equation.3">
                    <p:embed/>
                  </p:oleObj>
                </mc:Choice>
                <mc:Fallback>
                  <p:oleObj name="公式" r:id="rId3" imgW="291973" imgH="203112" progId="Equation.3">
                    <p:embed/>
                    <p:pic>
                      <p:nvPicPr>
                        <p:cNvPr id="0" name="Picture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9" y="1947"/>
                          <a:ext cx="471" cy="3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Line 54"/>
            <p:cNvSpPr>
              <a:spLocks noChangeShapeType="1"/>
            </p:cNvSpPr>
            <p:nvPr/>
          </p:nvSpPr>
          <p:spPr bwMode="auto">
            <a:xfrm>
              <a:off x="1243" y="1587"/>
              <a:ext cx="0" cy="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 name="Line 55"/>
            <p:cNvSpPr>
              <a:spLocks noChangeShapeType="1"/>
            </p:cNvSpPr>
            <p:nvPr/>
          </p:nvSpPr>
          <p:spPr bwMode="auto">
            <a:xfrm>
              <a:off x="4351" y="1611"/>
              <a:ext cx="0" cy="87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9" name="Line 57"/>
            <p:cNvSpPr>
              <a:spLocks noChangeShapeType="1"/>
            </p:cNvSpPr>
            <p:nvPr/>
          </p:nvSpPr>
          <p:spPr bwMode="auto">
            <a:xfrm>
              <a:off x="1243" y="2403"/>
              <a:ext cx="310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40" name="Group 58"/>
            <p:cNvGrpSpPr>
              <a:grpSpLocks/>
            </p:cNvGrpSpPr>
            <p:nvPr/>
          </p:nvGrpSpPr>
          <p:grpSpPr bwMode="auto">
            <a:xfrm>
              <a:off x="2498" y="2197"/>
              <a:ext cx="419" cy="386"/>
              <a:chOff x="1772" y="2518"/>
              <a:chExt cx="392" cy="386"/>
            </a:xfrm>
          </p:grpSpPr>
          <p:sp>
            <p:nvSpPr>
              <p:cNvPr id="59" name="Oval 59"/>
              <p:cNvSpPr>
                <a:spLocks noChangeArrowheads="1"/>
              </p:cNvSpPr>
              <p:nvPr/>
            </p:nvSpPr>
            <p:spPr bwMode="auto">
              <a:xfrm>
                <a:off x="1776" y="2520"/>
                <a:ext cx="384" cy="384"/>
              </a:xfrm>
              <a:prstGeom prst="ellipse">
                <a:avLst/>
              </a:prstGeom>
              <a:solidFill>
                <a:srgbClr val="FFFFFF"/>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 name="Text Box 60"/>
              <p:cNvSpPr txBox="1">
                <a:spLocks noChangeArrowheads="1"/>
              </p:cNvSpPr>
              <p:nvPr/>
            </p:nvSpPr>
            <p:spPr bwMode="auto">
              <a:xfrm>
                <a:off x="1772" y="2518"/>
                <a:ext cx="39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3200" b="1" i="1">
                    <a:solidFill>
                      <a:srgbClr val="0000FF"/>
                    </a:solidFill>
                    <a:latin typeface="Times New Roman" pitchFamily="18" charset="0"/>
                  </a:rPr>
                  <a:t>U</a:t>
                </a:r>
                <a:r>
                  <a:rPr kumimoji="1" lang="en-US" altLang="zh-CN" sz="2800" b="1" baseline="-25000">
                    <a:solidFill>
                      <a:srgbClr val="0000FF"/>
                    </a:solidFill>
                    <a:latin typeface="Times New Roman" pitchFamily="18" charset="0"/>
                  </a:rPr>
                  <a:t>O</a:t>
                </a:r>
                <a:endParaRPr kumimoji="1" lang="en-US" altLang="zh-CN" sz="3200" b="1">
                  <a:latin typeface="Times New Roman" pitchFamily="18" charset="0"/>
                </a:endParaRPr>
              </a:p>
            </p:txBody>
          </p:sp>
        </p:grpSp>
        <p:sp>
          <p:nvSpPr>
            <p:cNvPr id="41" name="Line 61"/>
            <p:cNvSpPr>
              <a:spLocks noChangeShapeType="1"/>
            </p:cNvSpPr>
            <p:nvPr/>
          </p:nvSpPr>
          <p:spPr bwMode="auto">
            <a:xfrm rot="21296434" flipH="1">
              <a:off x="1159" y="2367"/>
              <a:ext cx="168" cy="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Line 62"/>
            <p:cNvSpPr>
              <a:spLocks noChangeShapeType="1"/>
            </p:cNvSpPr>
            <p:nvPr/>
          </p:nvSpPr>
          <p:spPr bwMode="auto">
            <a:xfrm flipH="1">
              <a:off x="4279" y="2343"/>
              <a:ext cx="144" cy="1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Text Box 63"/>
            <p:cNvSpPr txBox="1">
              <a:spLocks noChangeArrowheads="1"/>
            </p:cNvSpPr>
            <p:nvPr/>
          </p:nvSpPr>
          <p:spPr bwMode="auto">
            <a:xfrm>
              <a:off x="1300" y="1664"/>
              <a:ext cx="3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1" i="1">
                  <a:latin typeface="Times New Roman" pitchFamily="18" charset="0"/>
                </a:rPr>
                <a:t>C</a:t>
              </a:r>
              <a:r>
                <a:rPr kumimoji="1" lang="en-US" altLang="zh-CN" sz="2800" b="1" baseline="-25000">
                  <a:latin typeface="Times New Roman" pitchFamily="18" charset="0"/>
                </a:rPr>
                <a:t>1</a:t>
              </a:r>
              <a:endParaRPr kumimoji="1" lang="en-US" altLang="zh-CN" sz="2800" b="1">
                <a:latin typeface="Times New Roman" pitchFamily="18" charset="0"/>
              </a:endParaRPr>
            </a:p>
          </p:txBody>
        </p:sp>
        <p:graphicFrame>
          <p:nvGraphicFramePr>
            <p:cNvPr id="44" name="Object 64"/>
            <p:cNvGraphicFramePr>
              <a:graphicFrameLocks noChangeAspect="1"/>
            </p:cNvGraphicFramePr>
            <p:nvPr>
              <p:extLst>
                <p:ext uri="{D42A27DB-BD31-4B8C-83A1-F6EECF244321}">
                  <p14:modId xmlns:p14="http://schemas.microsoft.com/office/powerpoint/2010/main" val="2736796172"/>
                </p:ext>
              </p:extLst>
            </p:nvPr>
          </p:nvGraphicFramePr>
          <p:xfrm>
            <a:off x="1158" y="1154"/>
            <a:ext cx="841" cy="340"/>
          </p:xfrm>
          <a:graphic>
            <a:graphicData uri="http://schemas.openxmlformats.org/presentationml/2006/ole">
              <mc:AlternateContent xmlns:mc="http://schemas.openxmlformats.org/markup-compatibility/2006">
                <mc:Choice xmlns:v="urn:schemas-microsoft-com:vml" Requires="v">
                  <p:oleObj spid="_x0000_s80969" name="Equation" r:id="rId5" imgW="469800" imgH="203040" progId="">
                    <p:embed/>
                  </p:oleObj>
                </mc:Choice>
                <mc:Fallback>
                  <p:oleObj name="Equation" r:id="rId5" imgW="469800" imgH="203040" progId="">
                    <p:embed/>
                    <p:pic>
                      <p:nvPicPr>
                        <p:cNvPr id="0" name="Picture 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8" y="1154"/>
                          <a:ext cx="841" cy="3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 name="Line 66"/>
            <p:cNvSpPr>
              <a:spLocks noChangeShapeType="1"/>
            </p:cNvSpPr>
            <p:nvPr/>
          </p:nvSpPr>
          <p:spPr bwMode="auto">
            <a:xfrm>
              <a:off x="1855" y="1599"/>
              <a:ext cx="1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AutoShape 68"/>
            <p:cNvSpPr>
              <a:spLocks noChangeAspect="1" noChangeArrowheads="1" noTextEdit="1"/>
            </p:cNvSpPr>
            <p:nvPr/>
          </p:nvSpPr>
          <p:spPr bwMode="auto">
            <a:xfrm>
              <a:off x="2715" y="1560"/>
              <a:ext cx="315"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7" name="Rectangle 70"/>
            <p:cNvSpPr>
              <a:spLocks noChangeArrowheads="1"/>
            </p:cNvSpPr>
            <p:nvPr/>
          </p:nvSpPr>
          <p:spPr bwMode="auto">
            <a:xfrm>
              <a:off x="2868" y="1708"/>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a:solidFill>
                    <a:srgbClr val="000000"/>
                  </a:solidFill>
                  <a:latin typeface="Times New Roman" pitchFamily="18" charset="0"/>
                </a:rPr>
                <a:t>2</a:t>
              </a:r>
              <a:endParaRPr lang="en-US" altLang="zh-CN"/>
            </a:p>
          </p:txBody>
        </p:sp>
        <p:grpSp>
          <p:nvGrpSpPr>
            <p:cNvPr id="48" name="Group 73"/>
            <p:cNvGrpSpPr>
              <a:grpSpLocks/>
            </p:cNvGrpSpPr>
            <p:nvPr/>
          </p:nvGrpSpPr>
          <p:grpSpPr bwMode="auto">
            <a:xfrm>
              <a:off x="2776" y="1586"/>
              <a:ext cx="96" cy="299"/>
              <a:chOff x="2776" y="1586"/>
              <a:chExt cx="96" cy="299"/>
            </a:xfrm>
          </p:grpSpPr>
          <p:sp>
            <p:nvSpPr>
              <p:cNvPr id="57" name="Rectangle 71"/>
              <p:cNvSpPr>
                <a:spLocks noChangeArrowheads="1"/>
              </p:cNvSpPr>
              <p:nvPr/>
            </p:nvSpPr>
            <p:spPr bwMode="auto">
              <a:xfrm>
                <a:off x="2776" y="1635"/>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a:solidFill>
                      <a:srgbClr val="000000"/>
                    </a:solidFill>
                    <a:latin typeface="Times New Roman" pitchFamily="18" charset="0"/>
                  </a:rPr>
                  <a:t>I</a:t>
                </a:r>
                <a:endParaRPr lang="en-US" altLang="zh-CN"/>
              </a:p>
            </p:txBody>
          </p:sp>
          <p:sp>
            <p:nvSpPr>
              <p:cNvPr id="58" name="Rectangle 72"/>
              <p:cNvSpPr>
                <a:spLocks noChangeArrowheads="1"/>
              </p:cNvSpPr>
              <p:nvPr/>
            </p:nvSpPr>
            <p:spPr bwMode="auto">
              <a:xfrm>
                <a:off x="2803" y="1586"/>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a:solidFill>
                      <a:srgbClr val="000000"/>
                    </a:solidFill>
                    <a:latin typeface="MT Extra" pitchFamily="18" charset="2"/>
                  </a:rPr>
                  <a:t>&amp;</a:t>
                </a:r>
                <a:endParaRPr lang="en-US" altLang="zh-CN"/>
              </a:p>
            </p:txBody>
          </p:sp>
        </p:grpSp>
        <p:grpSp>
          <p:nvGrpSpPr>
            <p:cNvPr id="49" name="Group 74"/>
            <p:cNvGrpSpPr>
              <a:grpSpLocks/>
            </p:cNvGrpSpPr>
            <p:nvPr/>
          </p:nvGrpSpPr>
          <p:grpSpPr bwMode="auto">
            <a:xfrm>
              <a:off x="2851" y="878"/>
              <a:ext cx="96" cy="299"/>
              <a:chOff x="2776" y="1586"/>
              <a:chExt cx="96" cy="299"/>
            </a:xfrm>
          </p:grpSpPr>
          <p:sp>
            <p:nvSpPr>
              <p:cNvPr id="55" name="Rectangle 75"/>
              <p:cNvSpPr>
                <a:spLocks noChangeArrowheads="1"/>
              </p:cNvSpPr>
              <p:nvPr/>
            </p:nvSpPr>
            <p:spPr bwMode="auto">
              <a:xfrm>
                <a:off x="2776" y="1635"/>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a:solidFill>
                      <a:srgbClr val="000000"/>
                    </a:solidFill>
                    <a:latin typeface="Times New Roman" pitchFamily="18" charset="0"/>
                  </a:rPr>
                  <a:t>I</a:t>
                </a:r>
                <a:endParaRPr lang="en-US" altLang="zh-CN"/>
              </a:p>
            </p:txBody>
          </p:sp>
          <p:sp>
            <p:nvSpPr>
              <p:cNvPr id="56" name="Rectangle 76"/>
              <p:cNvSpPr>
                <a:spLocks noChangeArrowheads="1"/>
              </p:cNvSpPr>
              <p:nvPr/>
            </p:nvSpPr>
            <p:spPr bwMode="auto">
              <a:xfrm>
                <a:off x="2803" y="1586"/>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a:solidFill>
                      <a:srgbClr val="000000"/>
                    </a:solidFill>
                    <a:latin typeface="MT Extra" pitchFamily="18" charset="2"/>
                  </a:rPr>
                  <a:t>&amp;</a:t>
                </a:r>
                <a:endParaRPr lang="en-US" altLang="zh-CN"/>
              </a:p>
            </p:txBody>
          </p:sp>
        </p:grpSp>
        <p:sp>
          <p:nvSpPr>
            <p:cNvPr id="50" name="Rectangle 77"/>
            <p:cNvSpPr>
              <a:spLocks noChangeArrowheads="1"/>
            </p:cNvSpPr>
            <p:nvPr/>
          </p:nvSpPr>
          <p:spPr bwMode="auto">
            <a:xfrm>
              <a:off x="2905" y="1009"/>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a:solidFill>
                    <a:srgbClr val="000000"/>
                  </a:solidFill>
                  <a:latin typeface="Times New Roman" pitchFamily="18" charset="0"/>
                </a:rPr>
                <a:t>1</a:t>
              </a:r>
              <a:endParaRPr lang="en-US" altLang="zh-CN"/>
            </a:p>
          </p:txBody>
        </p:sp>
        <p:grpSp>
          <p:nvGrpSpPr>
            <p:cNvPr id="51" name="Group 78"/>
            <p:cNvGrpSpPr>
              <a:grpSpLocks/>
            </p:cNvGrpSpPr>
            <p:nvPr/>
          </p:nvGrpSpPr>
          <p:grpSpPr bwMode="auto">
            <a:xfrm>
              <a:off x="1775" y="1586"/>
              <a:ext cx="96" cy="299"/>
              <a:chOff x="2776" y="1586"/>
              <a:chExt cx="96" cy="299"/>
            </a:xfrm>
          </p:grpSpPr>
          <p:sp>
            <p:nvSpPr>
              <p:cNvPr id="53" name="Rectangle 79"/>
              <p:cNvSpPr>
                <a:spLocks noChangeArrowheads="1"/>
              </p:cNvSpPr>
              <p:nvPr/>
            </p:nvSpPr>
            <p:spPr bwMode="auto">
              <a:xfrm>
                <a:off x="2776" y="1635"/>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a:solidFill>
                      <a:srgbClr val="000000"/>
                    </a:solidFill>
                    <a:latin typeface="Times New Roman" pitchFamily="18" charset="0"/>
                  </a:rPr>
                  <a:t>I</a:t>
                </a:r>
                <a:endParaRPr lang="en-US" altLang="zh-CN"/>
              </a:p>
            </p:txBody>
          </p:sp>
          <p:sp>
            <p:nvSpPr>
              <p:cNvPr id="54" name="Rectangle 80"/>
              <p:cNvSpPr>
                <a:spLocks noChangeArrowheads="1"/>
              </p:cNvSpPr>
              <p:nvPr/>
            </p:nvSpPr>
            <p:spPr bwMode="auto">
              <a:xfrm>
                <a:off x="2803" y="1586"/>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a:solidFill>
                      <a:srgbClr val="000000"/>
                    </a:solidFill>
                    <a:latin typeface="MT Extra" pitchFamily="18" charset="2"/>
                  </a:rPr>
                  <a:t>&amp;</a:t>
                </a:r>
                <a:endParaRPr lang="en-US" altLang="zh-CN"/>
              </a:p>
            </p:txBody>
          </p:sp>
        </p:grpSp>
        <p:sp>
          <p:nvSpPr>
            <p:cNvPr id="52" name="Line 65"/>
            <p:cNvSpPr>
              <a:spLocks noChangeShapeType="1"/>
            </p:cNvSpPr>
            <p:nvPr/>
          </p:nvSpPr>
          <p:spPr bwMode="auto">
            <a:xfrm flipH="1">
              <a:off x="1723" y="1599"/>
              <a:ext cx="236" cy="0"/>
            </a:xfrm>
            <a:prstGeom prst="line">
              <a:avLst/>
            </a:prstGeom>
            <a:noFill/>
            <a:ln w="38100">
              <a:solidFill>
                <a:srgbClr val="CC3300"/>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228921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16" presetClass="entr" presetSubtype="2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rPr>
              <a:t>分析举例</a:t>
            </a:r>
            <a:endParaRPr lang="zh-CN" altLang="en-US" dirty="0">
              <a:latin typeface="黑体" panose="02010609060101010101" pitchFamily="49" charset="-122"/>
            </a:endParaRPr>
          </a:p>
        </p:txBody>
      </p:sp>
      <p:sp>
        <p:nvSpPr>
          <p:cNvPr id="3" name="灯片编号占位符 2"/>
          <p:cNvSpPr>
            <a:spLocks noGrp="1"/>
          </p:cNvSpPr>
          <p:nvPr>
            <p:ph type="sldNum" sz="quarter" idx="12"/>
          </p:nvPr>
        </p:nvSpPr>
        <p:spPr/>
        <p:txBody>
          <a:bodyPr/>
          <a:lstStyle/>
          <a:p>
            <a:pPr>
              <a:defRPr/>
            </a:pPr>
            <a:fld id="{8F62CFF0-E9F0-4C06-8BF8-C2E8AB4DCF74}" type="slidenum">
              <a:rPr lang="zh-CN" altLang="en-US" smtClean="0"/>
              <a:pPr>
                <a:defRPr/>
              </a:pPr>
              <a:t>34</a:t>
            </a:fld>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033808672"/>
              </p:ext>
            </p:extLst>
          </p:nvPr>
        </p:nvGraphicFramePr>
        <p:xfrm>
          <a:off x="541518" y="785267"/>
          <a:ext cx="2409825" cy="771525"/>
        </p:xfrm>
        <a:graphic>
          <a:graphicData uri="http://schemas.openxmlformats.org/presentationml/2006/ole">
            <mc:AlternateContent xmlns:mc="http://schemas.openxmlformats.org/markup-compatibility/2006">
              <mc:Choice xmlns:v="urn:schemas-microsoft-com:vml" Requires="v">
                <p:oleObj spid="_x0000_s80127" name="Equation" r:id="rId3" imgW="952200" imgH="304560" progId="">
                  <p:embed/>
                </p:oleObj>
              </mc:Choice>
              <mc:Fallback>
                <p:oleObj name="Equation" r:id="rId3" imgW="952200" imgH="304560" progId="">
                  <p:embed/>
                  <p:pic>
                    <p:nvPicPr>
                      <p:cNvPr id="0" name="Picture 2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18" y="785267"/>
                        <a:ext cx="2409825"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640516152"/>
              </p:ext>
            </p:extLst>
          </p:nvPr>
        </p:nvGraphicFramePr>
        <p:xfrm>
          <a:off x="1187624" y="2996952"/>
          <a:ext cx="6172200" cy="1060450"/>
        </p:xfrm>
        <a:graphic>
          <a:graphicData uri="http://schemas.openxmlformats.org/presentationml/2006/ole">
            <mc:AlternateContent xmlns:mc="http://schemas.openxmlformats.org/markup-compatibility/2006">
              <mc:Choice xmlns:v="urn:schemas-microsoft-com:vml" Requires="v">
                <p:oleObj spid="_x0000_s80128" name="Equation" r:id="rId5" imgW="2438280" imgH="419040" progId="">
                  <p:embed/>
                </p:oleObj>
              </mc:Choice>
              <mc:Fallback>
                <p:oleObj name="Equation" r:id="rId5" imgW="2438280" imgH="419040" progId="">
                  <p:embed/>
                  <p:pic>
                    <p:nvPicPr>
                      <p:cNvPr id="0" name="Picture 2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624" y="2996952"/>
                        <a:ext cx="6172200" cy="106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6" name="矩形 5"/>
              <p:cNvSpPr/>
              <p:nvPr/>
            </p:nvSpPr>
            <p:spPr>
              <a:xfrm>
                <a:off x="467544" y="1677123"/>
                <a:ext cx="35157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smtClean="0">
                          <a:latin typeface="Cambria Math"/>
                        </a:rPr>
                        <m:t>作为电路参考相量</m:t>
                      </m:r>
                      <m:r>
                        <a:rPr lang="zh-CN" altLang="en-US" sz="2800" b="1" i="1" smtClean="0">
                          <a:latin typeface="Cambria Math"/>
                        </a:rPr>
                        <m:t>，</m:t>
                      </m:r>
                    </m:oMath>
                  </m:oMathPara>
                </a14:m>
                <a:endParaRPr lang="zh-CN" altLang="en-US" sz="2800" b="1" dirty="0"/>
              </a:p>
            </p:txBody>
          </p:sp>
        </mc:Choice>
        <mc:Fallback xmlns="">
          <p:sp>
            <p:nvSpPr>
              <p:cNvPr id="6" name="矩形 5"/>
              <p:cNvSpPr>
                <a:spLocks noRot="1" noChangeAspect="1" noMove="1" noResize="1" noEditPoints="1" noAdjustHandles="1" noChangeArrowheads="1" noChangeShapeType="1" noTextEdit="1"/>
              </p:cNvSpPr>
              <p:nvPr/>
            </p:nvSpPr>
            <p:spPr>
              <a:xfrm>
                <a:off x="467544" y="1677123"/>
                <a:ext cx="3515706" cy="523220"/>
              </a:xfrm>
              <a:prstGeom prst="rect">
                <a:avLst/>
              </a:prstGeom>
              <a:blipFill rotWithShape="1">
                <a:blip r:embed="rId7"/>
                <a:stretch>
                  <a:fillRect/>
                </a:stretch>
              </a:blipFill>
            </p:spPr>
            <p:txBody>
              <a:bodyPr/>
              <a:lstStyle/>
              <a:p>
                <a:r>
                  <a:rPr lang="zh-CN" altLang="en-US">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322605460"/>
              </p:ext>
            </p:extLst>
          </p:nvPr>
        </p:nvGraphicFramePr>
        <p:xfrm>
          <a:off x="1259632" y="2203293"/>
          <a:ext cx="2087563" cy="771525"/>
        </p:xfrm>
        <a:graphic>
          <a:graphicData uri="http://schemas.openxmlformats.org/presentationml/2006/ole">
            <mc:AlternateContent xmlns:mc="http://schemas.openxmlformats.org/markup-compatibility/2006">
              <mc:Choice xmlns:v="urn:schemas-microsoft-com:vml" Requires="v">
                <p:oleObj spid="_x0000_s80129" name="Equation" r:id="rId8" imgW="825480" imgH="304560" progId="">
                  <p:embed/>
                </p:oleObj>
              </mc:Choice>
              <mc:Fallback>
                <p:oleObj name="Equation" r:id="rId8" imgW="825480" imgH="304560" progId="">
                  <p:embed/>
                  <p:pic>
                    <p:nvPicPr>
                      <p:cNvPr id="0" name="Picture 20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9632" y="2203293"/>
                        <a:ext cx="2087563"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8" name="矩形 7"/>
              <p:cNvSpPr/>
              <p:nvPr/>
            </p:nvSpPr>
            <p:spPr>
              <a:xfrm>
                <a:off x="35496" y="1007149"/>
                <a:ext cx="6431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a:latin typeface="Cambria Math"/>
                        </a:rPr>
                        <m:t>设</m:t>
                      </m:r>
                    </m:oMath>
                  </m:oMathPara>
                </a14:m>
                <a:endParaRPr lang="zh-CN" altLang="en-US" sz="2800" b="1" dirty="0"/>
              </a:p>
            </p:txBody>
          </p:sp>
        </mc:Choice>
        <mc:Fallback xmlns="">
          <p:sp>
            <p:nvSpPr>
              <p:cNvPr id="8" name="矩形 7"/>
              <p:cNvSpPr>
                <a:spLocks noRot="1" noChangeAspect="1" noMove="1" noResize="1" noEditPoints="1" noAdjustHandles="1" noChangeArrowheads="1" noChangeShapeType="1" noTextEdit="1"/>
              </p:cNvSpPr>
              <p:nvPr/>
            </p:nvSpPr>
            <p:spPr>
              <a:xfrm>
                <a:off x="35496" y="1007149"/>
                <a:ext cx="643125" cy="523220"/>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712851" y="1681644"/>
                <a:ext cx="6431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a:latin typeface="Cambria Math"/>
                        </a:rPr>
                        <m:t>则</m:t>
                      </m:r>
                    </m:oMath>
                  </m:oMathPara>
                </a14:m>
                <a:endParaRPr lang="zh-CN" altLang="en-US" sz="2800" b="1" dirty="0"/>
              </a:p>
            </p:txBody>
          </p:sp>
        </mc:Choice>
        <mc:Fallback xmlns="">
          <p:sp>
            <p:nvSpPr>
              <p:cNvPr id="9" name="矩形 8"/>
              <p:cNvSpPr>
                <a:spLocks noRot="1" noChangeAspect="1" noMove="1" noResize="1" noEditPoints="1" noAdjustHandles="1" noChangeArrowheads="1" noChangeShapeType="1" noTextEdit="1"/>
              </p:cNvSpPr>
              <p:nvPr/>
            </p:nvSpPr>
            <p:spPr>
              <a:xfrm>
                <a:off x="3712851" y="1681644"/>
                <a:ext cx="643125" cy="523220"/>
              </a:xfrm>
              <a:prstGeom prst="rect">
                <a:avLst/>
              </a:prstGeom>
              <a:blipFill rotWithShape="1">
                <a:blip r:embed="rId11"/>
                <a:stretch>
                  <a:fillRect/>
                </a:stretch>
              </a:blipFill>
            </p:spPr>
            <p:txBody>
              <a:bodyPr/>
              <a:lstStyle/>
              <a:p>
                <a:r>
                  <a:rPr lang="zh-CN" altLang="en-US">
                    <a:noFill/>
                  </a:rPr>
                  <a:t> </a:t>
                </a:r>
              </a:p>
            </p:txBody>
          </p:sp>
        </mc:Fallback>
      </mc:AlternateContent>
      <p:graphicFrame>
        <p:nvGraphicFramePr>
          <p:cNvPr id="10" name="对象 9"/>
          <p:cNvGraphicFramePr>
            <a:graphicFrameLocks noChangeAspect="1"/>
          </p:cNvGraphicFramePr>
          <p:nvPr>
            <p:extLst>
              <p:ext uri="{D42A27DB-BD31-4B8C-83A1-F6EECF244321}">
                <p14:modId xmlns:p14="http://schemas.microsoft.com/office/powerpoint/2010/main" val="2861516125"/>
              </p:ext>
            </p:extLst>
          </p:nvPr>
        </p:nvGraphicFramePr>
        <p:xfrm>
          <a:off x="357058" y="4077072"/>
          <a:ext cx="5592763" cy="769937"/>
        </p:xfrm>
        <a:graphic>
          <a:graphicData uri="http://schemas.openxmlformats.org/presentationml/2006/ole">
            <mc:AlternateContent xmlns:mc="http://schemas.openxmlformats.org/markup-compatibility/2006">
              <mc:Choice xmlns:v="urn:schemas-microsoft-com:vml" Requires="v">
                <p:oleObj spid="_x0000_s80130" name="Equation" r:id="rId12" imgW="2209680" imgH="304560" progId="">
                  <p:embed/>
                </p:oleObj>
              </mc:Choice>
              <mc:Fallback>
                <p:oleObj name="Equation" r:id="rId12" imgW="2209680" imgH="304560" progId="">
                  <p:embed/>
                  <p:pic>
                    <p:nvPicPr>
                      <p:cNvPr id="0" name="Picture 20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7058" y="4077072"/>
                        <a:ext cx="5592763" cy="769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323824084"/>
              </p:ext>
            </p:extLst>
          </p:nvPr>
        </p:nvGraphicFramePr>
        <p:xfrm>
          <a:off x="272008" y="4887937"/>
          <a:ext cx="6172200" cy="1349375"/>
        </p:xfrm>
        <a:graphic>
          <a:graphicData uri="http://schemas.openxmlformats.org/presentationml/2006/ole">
            <mc:AlternateContent xmlns:mc="http://schemas.openxmlformats.org/markup-compatibility/2006">
              <mc:Choice xmlns:v="urn:schemas-microsoft-com:vml" Requires="v">
                <p:oleObj spid="_x0000_s80131" name="Equation" r:id="rId14" imgW="2438280" imgH="533160" progId="">
                  <p:embed/>
                </p:oleObj>
              </mc:Choice>
              <mc:Fallback>
                <p:oleObj name="Equation" r:id="rId14" imgW="2438280" imgH="533160" progId="">
                  <p:embed/>
                  <p:pic>
                    <p:nvPicPr>
                      <p:cNvPr id="0" name="Picture 2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2008" y="4887937"/>
                        <a:ext cx="6172200" cy="1349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81"/>
          <p:cNvGrpSpPr>
            <a:grpSpLocks/>
          </p:cNvGrpSpPr>
          <p:nvPr/>
        </p:nvGrpSpPr>
        <p:grpSpPr bwMode="auto">
          <a:xfrm>
            <a:off x="4572000" y="620688"/>
            <a:ext cx="4499992" cy="2559142"/>
            <a:chOff x="1158" y="878"/>
            <a:chExt cx="3277" cy="1705"/>
          </a:xfrm>
        </p:grpSpPr>
        <p:sp>
          <p:nvSpPr>
            <p:cNvPr id="13" name="Line 20"/>
            <p:cNvSpPr>
              <a:spLocks noChangeShapeType="1"/>
            </p:cNvSpPr>
            <p:nvPr/>
          </p:nvSpPr>
          <p:spPr bwMode="auto">
            <a:xfrm rot="5400000" flipH="1">
              <a:off x="1651" y="1468"/>
              <a:ext cx="0" cy="2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Line 21"/>
            <p:cNvSpPr>
              <a:spLocks noChangeShapeType="1"/>
            </p:cNvSpPr>
            <p:nvPr/>
          </p:nvSpPr>
          <p:spPr bwMode="auto">
            <a:xfrm rot="5400000" flipH="1">
              <a:off x="1326" y="1468"/>
              <a:ext cx="0" cy="2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Line 22"/>
            <p:cNvSpPr>
              <a:spLocks noChangeShapeType="1"/>
            </p:cNvSpPr>
            <p:nvPr/>
          </p:nvSpPr>
          <p:spPr bwMode="auto">
            <a:xfrm rot="5400000" flipH="1">
              <a:off x="1378" y="1598"/>
              <a:ext cx="28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Line 23"/>
            <p:cNvSpPr>
              <a:spLocks noChangeShapeType="1"/>
            </p:cNvSpPr>
            <p:nvPr/>
          </p:nvSpPr>
          <p:spPr bwMode="auto">
            <a:xfrm rot="5400000" flipH="1">
              <a:off x="1313" y="1598"/>
              <a:ext cx="28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Line 24"/>
            <p:cNvSpPr>
              <a:spLocks noChangeShapeType="1"/>
            </p:cNvSpPr>
            <p:nvPr/>
          </p:nvSpPr>
          <p:spPr bwMode="auto">
            <a:xfrm>
              <a:off x="2671" y="1263"/>
              <a:ext cx="1" cy="6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Oval 25"/>
            <p:cNvSpPr>
              <a:spLocks noChangeArrowheads="1"/>
            </p:cNvSpPr>
            <p:nvPr/>
          </p:nvSpPr>
          <p:spPr bwMode="auto">
            <a:xfrm>
              <a:off x="2023" y="1419"/>
              <a:ext cx="360" cy="360"/>
            </a:xfrm>
            <a:prstGeom prst="ellipse">
              <a:avLst/>
            </a:prstGeom>
            <a:solidFill>
              <a:srgbClr val="FFFFFF"/>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en-US" altLang="zh-CN" sz="3200" b="1">
                  <a:solidFill>
                    <a:srgbClr val="0000FF"/>
                  </a:solidFill>
                  <a:latin typeface="Times New Roman" pitchFamily="18" charset="0"/>
                </a:rPr>
                <a:t>A</a:t>
              </a:r>
              <a:endParaRPr kumimoji="1" lang="en-US" altLang="zh-CN" sz="2800" b="1">
                <a:latin typeface="Times New Roman" pitchFamily="18" charset="0"/>
              </a:endParaRPr>
            </a:p>
          </p:txBody>
        </p:sp>
        <p:sp>
          <p:nvSpPr>
            <p:cNvPr id="19" name="Line 26"/>
            <p:cNvSpPr>
              <a:spLocks noChangeShapeType="1"/>
            </p:cNvSpPr>
            <p:nvPr/>
          </p:nvSpPr>
          <p:spPr bwMode="auto">
            <a:xfrm>
              <a:off x="2395" y="1599"/>
              <a:ext cx="2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Line 28"/>
            <p:cNvSpPr>
              <a:spLocks noChangeShapeType="1"/>
            </p:cNvSpPr>
            <p:nvPr/>
          </p:nvSpPr>
          <p:spPr bwMode="auto">
            <a:xfrm rot="5400000" flipH="1">
              <a:off x="3527" y="1088"/>
              <a:ext cx="0" cy="32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Line 29"/>
            <p:cNvSpPr>
              <a:spLocks noChangeShapeType="1"/>
            </p:cNvSpPr>
            <p:nvPr/>
          </p:nvSpPr>
          <p:spPr bwMode="auto">
            <a:xfrm rot="5400000" flipH="1">
              <a:off x="2970" y="936"/>
              <a:ext cx="1" cy="62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Line 30"/>
            <p:cNvSpPr>
              <a:spLocks noChangeShapeType="1"/>
            </p:cNvSpPr>
            <p:nvPr/>
          </p:nvSpPr>
          <p:spPr bwMode="auto">
            <a:xfrm rot="5400000" flipH="1">
              <a:off x="3222" y="1250"/>
              <a:ext cx="28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Line 31"/>
            <p:cNvSpPr>
              <a:spLocks noChangeShapeType="1"/>
            </p:cNvSpPr>
            <p:nvPr/>
          </p:nvSpPr>
          <p:spPr bwMode="auto">
            <a:xfrm rot="5400000" flipH="1">
              <a:off x="3141" y="1250"/>
              <a:ext cx="28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Line 32"/>
            <p:cNvSpPr>
              <a:spLocks noChangeShapeType="1"/>
            </p:cNvSpPr>
            <p:nvPr/>
          </p:nvSpPr>
          <p:spPr bwMode="auto">
            <a:xfrm flipH="1">
              <a:off x="2754" y="1251"/>
              <a:ext cx="289" cy="0"/>
            </a:xfrm>
            <a:prstGeom prst="line">
              <a:avLst/>
            </a:prstGeom>
            <a:noFill/>
            <a:ln w="38100">
              <a:solidFill>
                <a:srgbClr val="CC3300"/>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25" name="Group 35"/>
            <p:cNvGrpSpPr>
              <a:grpSpLocks/>
            </p:cNvGrpSpPr>
            <p:nvPr/>
          </p:nvGrpSpPr>
          <p:grpSpPr bwMode="auto">
            <a:xfrm rot="-5400000">
              <a:off x="3592" y="1689"/>
              <a:ext cx="109" cy="408"/>
              <a:chOff x="433" y="3084"/>
              <a:chExt cx="95" cy="612"/>
            </a:xfrm>
          </p:grpSpPr>
          <p:sp>
            <p:nvSpPr>
              <p:cNvPr id="65" name="AutoShape 36"/>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6" name="AutoShape 37"/>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 name="AutoShape 38"/>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26" name="Rectangle 39"/>
            <p:cNvSpPr>
              <a:spLocks noChangeArrowheads="1"/>
            </p:cNvSpPr>
            <p:nvPr/>
          </p:nvSpPr>
          <p:spPr bwMode="auto">
            <a:xfrm rot="-5400000">
              <a:off x="3128" y="1804"/>
              <a:ext cx="95" cy="240"/>
            </a:xfrm>
            <a:prstGeom prst="rect">
              <a:avLst/>
            </a:prstGeom>
            <a:solidFill>
              <a:srgbClr val="FFFFFF"/>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Line 40"/>
            <p:cNvSpPr>
              <a:spLocks noChangeShapeType="1"/>
            </p:cNvSpPr>
            <p:nvPr/>
          </p:nvSpPr>
          <p:spPr bwMode="auto">
            <a:xfrm rot="-5400000">
              <a:off x="3362" y="1846"/>
              <a:ext cx="0" cy="15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Line 41"/>
            <p:cNvSpPr>
              <a:spLocks noChangeShapeType="1"/>
            </p:cNvSpPr>
            <p:nvPr/>
          </p:nvSpPr>
          <p:spPr bwMode="auto">
            <a:xfrm rot="-5400000">
              <a:off x="2960" y="1852"/>
              <a:ext cx="0" cy="16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Line 42"/>
            <p:cNvSpPr>
              <a:spLocks noChangeShapeType="1"/>
            </p:cNvSpPr>
            <p:nvPr/>
          </p:nvSpPr>
          <p:spPr bwMode="auto">
            <a:xfrm rot="-5400000">
              <a:off x="3920" y="1864"/>
              <a:ext cx="0"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Line 43"/>
            <p:cNvSpPr>
              <a:spLocks noChangeShapeType="1"/>
            </p:cNvSpPr>
            <p:nvPr/>
          </p:nvSpPr>
          <p:spPr bwMode="auto">
            <a:xfrm>
              <a:off x="2671" y="1935"/>
              <a:ext cx="228"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1" name="Line 44"/>
            <p:cNvSpPr>
              <a:spLocks noChangeShapeType="1"/>
            </p:cNvSpPr>
            <p:nvPr/>
          </p:nvSpPr>
          <p:spPr bwMode="auto">
            <a:xfrm>
              <a:off x="3655" y="1251"/>
              <a:ext cx="3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2" name="Line 45"/>
            <p:cNvSpPr>
              <a:spLocks noChangeShapeType="1"/>
            </p:cNvSpPr>
            <p:nvPr/>
          </p:nvSpPr>
          <p:spPr bwMode="auto">
            <a:xfrm>
              <a:off x="3979" y="1239"/>
              <a:ext cx="0" cy="70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 name="Line 46"/>
            <p:cNvSpPr>
              <a:spLocks noChangeShapeType="1"/>
            </p:cNvSpPr>
            <p:nvPr/>
          </p:nvSpPr>
          <p:spPr bwMode="auto">
            <a:xfrm>
              <a:off x="3979" y="1611"/>
              <a:ext cx="45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 name="Oval 47"/>
            <p:cNvSpPr>
              <a:spLocks noChangeArrowheads="1"/>
            </p:cNvSpPr>
            <p:nvPr/>
          </p:nvSpPr>
          <p:spPr bwMode="auto">
            <a:xfrm>
              <a:off x="2635" y="1563"/>
              <a:ext cx="60" cy="60"/>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 name="Oval 48"/>
            <p:cNvSpPr>
              <a:spLocks noChangeArrowheads="1"/>
            </p:cNvSpPr>
            <p:nvPr/>
          </p:nvSpPr>
          <p:spPr bwMode="auto">
            <a:xfrm>
              <a:off x="3943" y="1575"/>
              <a:ext cx="60" cy="60"/>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6" name="Text Box 49"/>
            <p:cNvSpPr txBox="1">
              <a:spLocks noChangeArrowheads="1"/>
            </p:cNvSpPr>
            <p:nvPr/>
          </p:nvSpPr>
          <p:spPr bwMode="auto">
            <a:xfrm>
              <a:off x="2406" y="130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1" i="1">
                  <a:solidFill>
                    <a:srgbClr val="FF0000"/>
                  </a:solidFill>
                  <a:latin typeface="Times New Roman" pitchFamily="18" charset="0"/>
                </a:rPr>
                <a:t>A</a:t>
              </a:r>
              <a:endParaRPr kumimoji="1" lang="en-US" altLang="zh-CN" sz="2800" b="1" i="1">
                <a:latin typeface="Times New Roman" pitchFamily="18" charset="0"/>
              </a:endParaRPr>
            </a:p>
          </p:txBody>
        </p:sp>
        <p:sp>
          <p:nvSpPr>
            <p:cNvPr id="37" name="Text Box 50"/>
            <p:cNvSpPr txBox="1">
              <a:spLocks noChangeArrowheads="1"/>
            </p:cNvSpPr>
            <p:nvPr/>
          </p:nvSpPr>
          <p:spPr bwMode="auto">
            <a:xfrm>
              <a:off x="3967" y="1316"/>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1" i="1">
                  <a:solidFill>
                    <a:srgbClr val="FF0000"/>
                  </a:solidFill>
                  <a:latin typeface="Times New Roman" pitchFamily="18" charset="0"/>
                </a:rPr>
                <a:t>B</a:t>
              </a:r>
              <a:endParaRPr kumimoji="1" lang="en-US" altLang="zh-CN" sz="2800" b="1">
                <a:latin typeface="Times New Roman" pitchFamily="18" charset="0"/>
              </a:endParaRPr>
            </a:p>
          </p:txBody>
        </p:sp>
        <p:sp>
          <p:nvSpPr>
            <p:cNvPr id="38" name="Text Box 51"/>
            <p:cNvSpPr txBox="1">
              <a:spLocks noChangeArrowheads="1"/>
            </p:cNvSpPr>
            <p:nvPr/>
          </p:nvSpPr>
          <p:spPr bwMode="auto">
            <a:xfrm>
              <a:off x="3292" y="1208"/>
              <a:ext cx="37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en-US" altLang="zh-CN" sz="2800" b="1">
                  <a:latin typeface="Times New Roman" pitchFamily="18" charset="0"/>
                </a:rPr>
                <a:t> </a:t>
              </a:r>
              <a:r>
                <a:rPr kumimoji="1" lang="en-US" altLang="zh-CN" sz="2800" b="1" i="1">
                  <a:latin typeface="Times New Roman" pitchFamily="18" charset="0"/>
                </a:rPr>
                <a:t>C</a:t>
              </a:r>
              <a:r>
                <a:rPr kumimoji="1" lang="en-US" altLang="zh-CN" sz="2000" b="1" baseline="-25000">
                  <a:latin typeface="Times New Roman" pitchFamily="18" charset="0"/>
                </a:rPr>
                <a:t>2</a:t>
              </a:r>
              <a:endParaRPr kumimoji="1" lang="en-US" altLang="zh-CN" sz="2800" b="1">
                <a:latin typeface="Times New Roman" pitchFamily="18" charset="0"/>
              </a:endParaRPr>
            </a:p>
          </p:txBody>
        </p:sp>
        <p:sp>
          <p:nvSpPr>
            <p:cNvPr id="39" name="Text Box 52"/>
            <p:cNvSpPr txBox="1">
              <a:spLocks noChangeArrowheads="1"/>
            </p:cNvSpPr>
            <p:nvPr/>
          </p:nvSpPr>
          <p:spPr bwMode="auto">
            <a:xfrm>
              <a:off x="2975" y="1928"/>
              <a:ext cx="40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1">
                  <a:latin typeface="Times New Roman" pitchFamily="18" charset="0"/>
                </a:rPr>
                <a:t>5</a:t>
              </a:r>
              <a:r>
                <a:rPr kumimoji="1" lang="en-US" altLang="zh-CN" sz="2800" b="1">
                  <a:latin typeface="Times New Roman" pitchFamily="18" charset="0"/>
                  <a:sym typeface="Symbol" pitchFamily="18" charset="2"/>
                </a:rPr>
                <a:t></a:t>
              </a:r>
              <a:endParaRPr kumimoji="1" lang="en-US" altLang="zh-CN" sz="2800" b="1">
                <a:latin typeface="Times New Roman" pitchFamily="18" charset="0"/>
              </a:endParaRPr>
            </a:p>
          </p:txBody>
        </p:sp>
        <p:graphicFrame>
          <p:nvGraphicFramePr>
            <p:cNvPr id="40" name="Object 53"/>
            <p:cNvGraphicFramePr>
              <a:graphicFrameLocks noChangeAspect="1"/>
            </p:cNvGraphicFramePr>
            <p:nvPr/>
          </p:nvGraphicFramePr>
          <p:xfrm>
            <a:off x="3479" y="1947"/>
            <a:ext cx="471" cy="327"/>
          </p:xfrm>
          <a:graphic>
            <a:graphicData uri="http://schemas.openxmlformats.org/presentationml/2006/ole">
              <mc:AlternateContent xmlns:mc="http://schemas.openxmlformats.org/markup-compatibility/2006">
                <mc:Choice xmlns:v="urn:schemas-microsoft-com:vml" Requires="v">
                  <p:oleObj spid="_x0000_s80132" name="公式" r:id="rId16" imgW="291973" imgH="203112" progId="Equation.3">
                    <p:embed/>
                  </p:oleObj>
                </mc:Choice>
                <mc:Fallback>
                  <p:oleObj name="公式" r:id="rId16" imgW="291973" imgH="203112" progId="Equation.3">
                    <p:embed/>
                    <p:pic>
                      <p:nvPicPr>
                        <p:cNvPr id="0" name="Picture 2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79" y="1947"/>
                          <a:ext cx="471" cy="3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Line 54"/>
            <p:cNvSpPr>
              <a:spLocks noChangeShapeType="1"/>
            </p:cNvSpPr>
            <p:nvPr/>
          </p:nvSpPr>
          <p:spPr bwMode="auto">
            <a:xfrm>
              <a:off x="1243" y="1587"/>
              <a:ext cx="0" cy="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Line 55"/>
            <p:cNvSpPr>
              <a:spLocks noChangeShapeType="1"/>
            </p:cNvSpPr>
            <p:nvPr/>
          </p:nvSpPr>
          <p:spPr bwMode="auto">
            <a:xfrm>
              <a:off x="4351" y="1611"/>
              <a:ext cx="0" cy="87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3" name="Line 57"/>
            <p:cNvSpPr>
              <a:spLocks noChangeShapeType="1"/>
            </p:cNvSpPr>
            <p:nvPr/>
          </p:nvSpPr>
          <p:spPr bwMode="auto">
            <a:xfrm>
              <a:off x="1243" y="2403"/>
              <a:ext cx="310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44" name="Group 58"/>
            <p:cNvGrpSpPr>
              <a:grpSpLocks/>
            </p:cNvGrpSpPr>
            <p:nvPr/>
          </p:nvGrpSpPr>
          <p:grpSpPr bwMode="auto">
            <a:xfrm>
              <a:off x="2498" y="2197"/>
              <a:ext cx="419" cy="386"/>
              <a:chOff x="1772" y="2518"/>
              <a:chExt cx="392" cy="386"/>
            </a:xfrm>
          </p:grpSpPr>
          <p:sp>
            <p:nvSpPr>
              <p:cNvPr id="63" name="Oval 59"/>
              <p:cNvSpPr>
                <a:spLocks noChangeArrowheads="1"/>
              </p:cNvSpPr>
              <p:nvPr/>
            </p:nvSpPr>
            <p:spPr bwMode="auto">
              <a:xfrm>
                <a:off x="1776" y="2520"/>
                <a:ext cx="384" cy="384"/>
              </a:xfrm>
              <a:prstGeom prst="ellipse">
                <a:avLst/>
              </a:prstGeom>
              <a:solidFill>
                <a:srgbClr val="FFFFFF"/>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 name="Text Box 60"/>
              <p:cNvSpPr txBox="1">
                <a:spLocks noChangeArrowheads="1"/>
              </p:cNvSpPr>
              <p:nvPr/>
            </p:nvSpPr>
            <p:spPr bwMode="auto">
              <a:xfrm>
                <a:off x="1772" y="2518"/>
                <a:ext cx="39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3200" b="1" i="1">
                    <a:solidFill>
                      <a:srgbClr val="0000FF"/>
                    </a:solidFill>
                    <a:latin typeface="Times New Roman" pitchFamily="18" charset="0"/>
                  </a:rPr>
                  <a:t>U</a:t>
                </a:r>
                <a:r>
                  <a:rPr kumimoji="1" lang="en-US" altLang="zh-CN" sz="2800" b="1" baseline="-25000">
                    <a:solidFill>
                      <a:srgbClr val="0000FF"/>
                    </a:solidFill>
                    <a:latin typeface="Times New Roman" pitchFamily="18" charset="0"/>
                  </a:rPr>
                  <a:t>O</a:t>
                </a:r>
                <a:endParaRPr kumimoji="1" lang="en-US" altLang="zh-CN" sz="3200" b="1">
                  <a:latin typeface="Times New Roman" pitchFamily="18" charset="0"/>
                </a:endParaRPr>
              </a:p>
            </p:txBody>
          </p:sp>
        </p:grpSp>
        <p:sp>
          <p:nvSpPr>
            <p:cNvPr id="45" name="Line 61"/>
            <p:cNvSpPr>
              <a:spLocks noChangeShapeType="1"/>
            </p:cNvSpPr>
            <p:nvPr/>
          </p:nvSpPr>
          <p:spPr bwMode="auto">
            <a:xfrm rot="21296434" flipH="1">
              <a:off x="1159" y="2367"/>
              <a:ext cx="168" cy="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6" name="Line 62"/>
            <p:cNvSpPr>
              <a:spLocks noChangeShapeType="1"/>
            </p:cNvSpPr>
            <p:nvPr/>
          </p:nvSpPr>
          <p:spPr bwMode="auto">
            <a:xfrm flipH="1">
              <a:off x="4279" y="2343"/>
              <a:ext cx="144" cy="1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7" name="Text Box 63"/>
            <p:cNvSpPr txBox="1">
              <a:spLocks noChangeArrowheads="1"/>
            </p:cNvSpPr>
            <p:nvPr/>
          </p:nvSpPr>
          <p:spPr bwMode="auto">
            <a:xfrm>
              <a:off x="1300" y="1664"/>
              <a:ext cx="3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1" i="1">
                  <a:latin typeface="Times New Roman" pitchFamily="18" charset="0"/>
                </a:rPr>
                <a:t>C</a:t>
              </a:r>
              <a:r>
                <a:rPr kumimoji="1" lang="en-US" altLang="zh-CN" sz="2800" b="1" baseline="-25000">
                  <a:latin typeface="Times New Roman" pitchFamily="18" charset="0"/>
                </a:rPr>
                <a:t>1</a:t>
              </a:r>
              <a:endParaRPr kumimoji="1" lang="en-US" altLang="zh-CN" sz="2800" b="1">
                <a:latin typeface="Times New Roman" pitchFamily="18" charset="0"/>
              </a:endParaRPr>
            </a:p>
          </p:txBody>
        </p:sp>
        <p:graphicFrame>
          <p:nvGraphicFramePr>
            <p:cNvPr id="48" name="Object 64"/>
            <p:cNvGraphicFramePr>
              <a:graphicFrameLocks noChangeAspect="1"/>
            </p:cNvGraphicFramePr>
            <p:nvPr>
              <p:extLst>
                <p:ext uri="{D42A27DB-BD31-4B8C-83A1-F6EECF244321}">
                  <p14:modId xmlns:p14="http://schemas.microsoft.com/office/powerpoint/2010/main" val="2909911283"/>
                </p:ext>
              </p:extLst>
            </p:nvPr>
          </p:nvGraphicFramePr>
          <p:xfrm>
            <a:off x="1158" y="1154"/>
            <a:ext cx="841" cy="340"/>
          </p:xfrm>
          <a:graphic>
            <a:graphicData uri="http://schemas.openxmlformats.org/presentationml/2006/ole">
              <mc:AlternateContent xmlns:mc="http://schemas.openxmlformats.org/markup-compatibility/2006">
                <mc:Choice xmlns:v="urn:schemas-microsoft-com:vml" Requires="v">
                  <p:oleObj spid="_x0000_s80133" name="Equation" r:id="rId18" imgW="469800" imgH="203040" progId="">
                    <p:embed/>
                  </p:oleObj>
                </mc:Choice>
                <mc:Fallback>
                  <p:oleObj name="Equation" r:id="rId18" imgW="469800" imgH="203040" progId="">
                    <p:embed/>
                    <p:pic>
                      <p:nvPicPr>
                        <p:cNvPr id="0" name="Picture 2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58" y="1154"/>
                          <a:ext cx="841" cy="3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Line 66"/>
            <p:cNvSpPr>
              <a:spLocks noChangeShapeType="1"/>
            </p:cNvSpPr>
            <p:nvPr/>
          </p:nvSpPr>
          <p:spPr bwMode="auto">
            <a:xfrm>
              <a:off x="1855" y="1599"/>
              <a:ext cx="1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 name="AutoShape 68"/>
            <p:cNvSpPr>
              <a:spLocks noChangeAspect="1" noChangeArrowheads="1" noTextEdit="1"/>
            </p:cNvSpPr>
            <p:nvPr/>
          </p:nvSpPr>
          <p:spPr bwMode="auto">
            <a:xfrm>
              <a:off x="2715" y="1560"/>
              <a:ext cx="315"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 name="Rectangle 70"/>
            <p:cNvSpPr>
              <a:spLocks noChangeArrowheads="1"/>
            </p:cNvSpPr>
            <p:nvPr/>
          </p:nvSpPr>
          <p:spPr bwMode="auto">
            <a:xfrm>
              <a:off x="2868" y="1708"/>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dirty="0">
                  <a:solidFill>
                    <a:srgbClr val="000000"/>
                  </a:solidFill>
                  <a:latin typeface="Times New Roman" pitchFamily="18" charset="0"/>
                </a:rPr>
                <a:t>2</a:t>
              </a:r>
              <a:endParaRPr lang="en-US" altLang="zh-CN" dirty="0"/>
            </a:p>
          </p:txBody>
        </p:sp>
        <p:grpSp>
          <p:nvGrpSpPr>
            <p:cNvPr id="52" name="Group 73"/>
            <p:cNvGrpSpPr>
              <a:grpSpLocks/>
            </p:cNvGrpSpPr>
            <p:nvPr/>
          </p:nvGrpSpPr>
          <p:grpSpPr bwMode="auto">
            <a:xfrm>
              <a:off x="2776" y="1586"/>
              <a:ext cx="96" cy="299"/>
              <a:chOff x="2776" y="1586"/>
              <a:chExt cx="96" cy="299"/>
            </a:xfrm>
          </p:grpSpPr>
          <p:sp>
            <p:nvSpPr>
              <p:cNvPr id="61" name="Rectangle 71"/>
              <p:cNvSpPr>
                <a:spLocks noChangeArrowheads="1"/>
              </p:cNvSpPr>
              <p:nvPr/>
            </p:nvSpPr>
            <p:spPr bwMode="auto">
              <a:xfrm>
                <a:off x="2776" y="1635"/>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a:solidFill>
                      <a:srgbClr val="000000"/>
                    </a:solidFill>
                    <a:latin typeface="Times New Roman" pitchFamily="18" charset="0"/>
                  </a:rPr>
                  <a:t>I</a:t>
                </a:r>
                <a:endParaRPr lang="en-US" altLang="zh-CN"/>
              </a:p>
            </p:txBody>
          </p:sp>
          <p:sp>
            <p:nvSpPr>
              <p:cNvPr id="62" name="Rectangle 72"/>
              <p:cNvSpPr>
                <a:spLocks noChangeArrowheads="1"/>
              </p:cNvSpPr>
              <p:nvPr/>
            </p:nvSpPr>
            <p:spPr bwMode="auto">
              <a:xfrm>
                <a:off x="2803" y="1586"/>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a:solidFill>
                      <a:srgbClr val="000000"/>
                    </a:solidFill>
                    <a:latin typeface="MT Extra" pitchFamily="18" charset="2"/>
                  </a:rPr>
                  <a:t>&amp;</a:t>
                </a:r>
                <a:endParaRPr lang="en-US" altLang="zh-CN"/>
              </a:p>
            </p:txBody>
          </p:sp>
        </p:grpSp>
        <p:grpSp>
          <p:nvGrpSpPr>
            <p:cNvPr id="53" name="Group 74"/>
            <p:cNvGrpSpPr>
              <a:grpSpLocks/>
            </p:cNvGrpSpPr>
            <p:nvPr/>
          </p:nvGrpSpPr>
          <p:grpSpPr bwMode="auto">
            <a:xfrm>
              <a:off x="2851" y="878"/>
              <a:ext cx="96" cy="299"/>
              <a:chOff x="2776" y="1586"/>
              <a:chExt cx="96" cy="299"/>
            </a:xfrm>
          </p:grpSpPr>
          <p:sp>
            <p:nvSpPr>
              <p:cNvPr id="59" name="Rectangle 75"/>
              <p:cNvSpPr>
                <a:spLocks noChangeArrowheads="1"/>
              </p:cNvSpPr>
              <p:nvPr/>
            </p:nvSpPr>
            <p:spPr bwMode="auto">
              <a:xfrm>
                <a:off x="2776" y="1635"/>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a:solidFill>
                      <a:srgbClr val="000000"/>
                    </a:solidFill>
                    <a:latin typeface="Times New Roman" pitchFamily="18" charset="0"/>
                  </a:rPr>
                  <a:t>I</a:t>
                </a:r>
                <a:endParaRPr lang="en-US" altLang="zh-CN"/>
              </a:p>
            </p:txBody>
          </p:sp>
          <p:sp>
            <p:nvSpPr>
              <p:cNvPr id="60" name="Rectangle 76"/>
              <p:cNvSpPr>
                <a:spLocks noChangeArrowheads="1"/>
              </p:cNvSpPr>
              <p:nvPr/>
            </p:nvSpPr>
            <p:spPr bwMode="auto">
              <a:xfrm>
                <a:off x="2803" y="1586"/>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a:solidFill>
                      <a:srgbClr val="000000"/>
                    </a:solidFill>
                    <a:latin typeface="MT Extra" pitchFamily="18" charset="2"/>
                  </a:rPr>
                  <a:t>&amp;</a:t>
                </a:r>
                <a:endParaRPr lang="en-US" altLang="zh-CN"/>
              </a:p>
            </p:txBody>
          </p:sp>
        </p:grpSp>
        <p:sp>
          <p:nvSpPr>
            <p:cNvPr id="54" name="Rectangle 77"/>
            <p:cNvSpPr>
              <a:spLocks noChangeArrowheads="1"/>
            </p:cNvSpPr>
            <p:nvPr/>
          </p:nvSpPr>
          <p:spPr bwMode="auto">
            <a:xfrm>
              <a:off x="2905" y="1009"/>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a:solidFill>
                    <a:srgbClr val="000000"/>
                  </a:solidFill>
                  <a:latin typeface="Times New Roman" pitchFamily="18" charset="0"/>
                </a:rPr>
                <a:t>1</a:t>
              </a:r>
              <a:endParaRPr lang="en-US" altLang="zh-CN"/>
            </a:p>
          </p:txBody>
        </p:sp>
        <p:grpSp>
          <p:nvGrpSpPr>
            <p:cNvPr id="55" name="Group 78"/>
            <p:cNvGrpSpPr>
              <a:grpSpLocks/>
            </p:cNvGrpSpPr>
            <p:nvPr/>
          </p:nvGrpSpPr>
          <p:grpSpPr bwMode="auto">
            <a:xfrm>
              <a:off x="1775" y="1586"/>
              <a:ext cx="96" cy="299"/>
              <a:chOff x="2776" y="1586"/>
              <a:chExt cx="96" cy="299"/>
            </a:xfrm>
          </p:grpSpPr>
          <p:sp>
            <p:nvSpPr>
              <p:cNvPr id="57" name="Rectangle 79"/>
              <p:cNvSpPr>
                <a:spLocks noChangeArrowheads="1"/>
              </p:cNvSpPr>
              <p:nvPr/>
            </p:nvSpPr>
            <p:spPr bwMode="auto">
              <a:xfrm>
                <a:off x="2776" y="1635"/>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a:solidFill>
                      <a:srgbClr val="000000"/>
                    </a:solidFill>
                    <a:latin typeface="Times New Roman" pitchFamily="18" charset="0"/>
                  </a:rPr>
                  <a:t>I</a:t>
                </a:r>
                <a:endParaRPr lang="en-US" altLang="zh-CN"/>
              </a:p>
            </p:txBody>
          </p:sp>
          <p:sp>
            <p:nvSpPr>
              <p:cNvPr id="58" name="Rectangle 80"/>
              <p:cNvSpPr>
                <a:spLocks noChangeArrowheads="1"/>
              </p:cNvSpPr>
              <p:nvPr/>
            </p:nvSpPr>
            <p:spPr bwMode="auto">
              <a:xfrm>
                <a:off x="2803" y="1586"/>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a:solidFill>
                      <a:srgbClr val="000000"/>
                    </a:solidFill>
                    <a:latin typeface="MT Extra" pitchFamily="18" charset="2"/>
                  </a:rPr>
                  <a:t>&amp;</a:t>
                </a:r>
                <a:endParaRPr lang="en-US" altLang="zh-CN"/>
              </a:p>
            </p:txBody>
          </p:sp>
        </p:grpSp>
        <p:sp>
          <p:nvSpPr>
            <p:cNvPr id="56" name="Line 65"/>
            <p:cNvSpPr>
              <a:spLocks noChangeShapeType="1"/>
            </p:cNvSpPr>
            <p:nvPr/>
          </p:nvSpPr>
          <p:spPr bwMode="auto">
            <a:xfrm flipH="1">
              <a:off x="1723" y="1599"/>
              <a:ext cx="236" cy="0"/>
            </a:xfrm>
            <a:prstGeom prst="line">
              <a:avLst/>
            </a:prstGeom>
            <a:noFill/>
            <a:ln w="38100">
              <a:solidFill>
                <a:srgbClr val="CC3300"/>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68" name="Rectangle 71"/>
          <p:cNvSpPr>
            <a:spLocks noChangeArrowheads="1"/>
          </p:cNvSpPr>
          <p:nvPr/>
        </p:nvSpPr>
        <p:spPr bwMode="auto">
          <a:xfrm>
            <a:off x="5424549" y="4676363"/>
            <a:ext cx="3827971" cy="984885"/>
          </a:xfrm>
          <a:prstGeom prst="rect">
            <a:avLst/>
          </a:prstGeom>
          <a:noFill/>
          <a:ln>
            <a:noFill/>
          </a:ln>
          <a:effectLst/>
        </p:spPr>
        <p:txBody>
          <a:bodyPr wrap="none" lIns="0" tIns="0" rIns="0" bIns="0" anchor="ctr">
            <a:spAutoFit/>
          </a:bodyPr>
          <a:lstStyle/>
          <a:p>
            <a:pPr algn="ctr"/>
            <a:r>
              <a:rPr kumimoji="1" lang="en-US" altLang="zh-CN" sz="3200" b="1" dirty="0">
                <a:solidFill>
                  <a:srgbClr val="FF3300"/>
                </a:solidFill>
                <a:effectLst>
                  <a:outerShdw blurRad="38100" dist="38100" dir="2700000" algn="tl">
                    <a:srgbClr val="000000"/>
                  </a:outerShdw>
                </a:effectLst>
                <a:latin typeface="Times New Roman" pitchFamily="18" charset="0"/>
                <a:ea typeface="隶书" pitchFamily="49" charset="-122"/>
              </a:rPr>
              <a:t>A</a:t>
            </a:r>
            <a:r>
              <a:rPr kumimoji="1" lang="zh-CN" altLang="en-US" sz="2800" b="1" dirty="0">
                <a:solidFill>
                  <a:srgbClr val="FF3300"/>
                </a:solidFill>
                <a:effectLst>
                  <a:outerShdw blurRad="38100" dist="38100" dir="2700000" algn="tl">
                    <a:srgbClr val="000000"/>
                  </a:outerShdw>
                </a:effectLst>
                <a:latin typeface="Times New Roman" pitchFamily="18" charset="0"/>
                <a:ea typeface="隶书" pitchFamily="49" charset="-122"/>
              </a:rPr>
              <a:t>的读数是</a:t>
            </a:r>
            <a:r>
              <a:rPr kumimoji="1" lang="en-US" altLang="zh-CN" sz="2800" b="1" dirty="0">
                <a:solidFill>
                  <a:srgbClr val="FF3300"/>
                </a:solidFill>
                <a:effectLst>
                  <a:outerShdw blurRad="38100" dist="38100" dir="2700000" algn="tl">
                    <a:srgbClr val="000000"/>
                  </a:outerShdw>
                </a:effectLst>
                <a:latin typeface="Times New Roman" pitchFamily="18" charset="0"/>
                <a:ea typeface="隶书" pitchFamily="49" charset="-122"/>
              </a:rPr>
              <a:t>10</a:t>
            </a:r>
            <a:r>
              <a:rPr kumimoji="1" lang="zh-CN" altLang="en-US" sz="2800" b="1" dirty="0">
                <a:solidFill>
                  <a:srgbClr val="FF3300"/>
                </a:solidFill>
                <a:effectLst>
                  <a:outerShdw blurRad="38100" dist="38100" dir="2700000" algn="tl">
                    <a:srgbClr val="000000"/>
                  </a:outerShdw>
                </a:effectLst>
                <a:latin typeface="Times New Roman" pitchFamily="18" charset="0"/>
                <a:ea typeface="隶书" pitchFamily="49" charset="-122"/>
              </a:rPr>
              <a:t>安培</a:t>
            </a:r>
            <a:r>
              <a:rPr kumimoji="1" lang="zh-CN" altLang="en-US" sz="2800" b="1" dirty="0" smtClean="0">
                <a:solidFill>
                  <a:srgbClr val="FF3300"/>
                </a:solidFill>
                <a:effectLst>
                  <a:outerShdw blurRad="38100" dist="38100" dir="2700000" algn="tl">
                    <a:srgbClr val="000000"/>
                  </a:outerShdw>
                </a:effectLst>
                <a:latin typeface="Times New Roman" pitchFamily="18" charset="0"/>
                <a:ea typeface="隶书" pitchFamily="49" charset="-122"/>
              </a:rPr>
              <a:t>，</a:t>
            </a:r>
            <a:endParaRPr kumimoji="1" lang="en-US" altLang="zh-CN" sz="2800" b="1" dirty="0" smtClean="0">
              <a:solidFill>
                <a:srgbClr val="FF3300"/>
              </a:solidFill>
              <a:effectLst>
                <a:outerShdw blurRad="38100" dist="38100" dir="2700000" algn="tl">
                  <a:srgbClr val="000000"/>
                </a:outerShdw>
              </a:effectLst>
              <a:latin typeface="Times New Roman" pitchFamily="18" charset="0"/>
              <a:ea typeface="隶书" pitchFamily="49" charset="-122"/>
            </a:endParaRPr>
          </a:p>
          <a:p>
            <a:pPr algn="ctr"/>
            <a:r>
              <a:rPr kumimoji="1" lang="en-US" altLang="zh-CN" sz="3200" b="1" i="1" dirty="0" smtClean="0">
                <a:solidFill>
                  <a:srgbClr val="FF3300"/>
                </a:solidFill>
                <a:effectLst>
                  <a:outerShdw blurRad="38100" dist="38100" dir="2700000" algn="tl">
                    <a:srgbClr val="000000"/>
                  </a:outerShdw>
                </a:effectLst>
                <a:latin typeface="Times New Roman" pitchFamily="18" charset="0"/>
                <a:ea typeface="隶书" pitchFamily="49" charset="-122"/>
              </a:rPr>
              <a:t>U</a:t>
            </a:r>
            <a:r>
              <a:rPr kumimoji="1" lang="en-US" altLang="zh-CN" sz="2000" b="1" dirty="0" smtClean="0">
                <a:solidFill>
                  <a:srgbClr val="FF3300"/>
                </a:solidFill>
                <a:effectLst>
                  <a:outerShdw blurRad="38100" dist="38100" dir="2700000" algn="tl">
                    <a:srgbClr val="000000"/>
                  </a:outerShdw>
                </a:effectLst>
                <a:latin typeface="Times New Roman" pitchFamily="18" charset="0"/>
                <a:ea typeface="隶书" pitchFamily="49" charset="-122"/>
              </a:rPr>
              <a:t>O</a:t>
            </a:r>
            <a:r>
              <a:rPr kumimoji="1" lang="zh-CN" altLang="en-US" sz="2800" b="1" dirty="0">
                <a:solidFill>
                  <a:srgbClr val="FF3300"/>
                </a:solidFill>
                <a:effectLst>
                  <a:outerShdw blurRad="38100" dist="38100" dir="2700000" algn="tl">
                    <a:srgbClr val="000000"/>
                  </a:outerShdw>
                </a:effectLst>
                <a:latin typeface="Times New Roman" pitchFamily="18" charset="0"/>
                <a:ea typeface="隶书" pitchFamily="49" charset="-122"/>
              </a:rPr>
              <a:t>的读数是</a:t>
            </a:r>
            <a:r>
              <a:rPr kumimoji="1" lang="en-US" altLang="zh-CN" sz="2800" b="1" dirty="0">
                <a:solidFill>
                  <a:srgbClr val="FF3300"/>
                </a:solidFill>
                <a:effectLst>
                  <a:outerShdw blurRad="38100" dist="38100" dir="2700000" algn="tl">
                    <a:srgbClr val="000000"/>
                  </a:outerShdw>
                </a:effectLst>
                <a:latin typeface="Times New Roman" pitchFamily="18" charset="0"/>
                <a:ea typeface="隶书" pitchFamily="49" charset="-122"/>
              </a:rPr>
              <a:t>141.4</a:t>
            </a:r>
            <a:r>
              <a:rPr kumimoji="1" lang="zh-CN" altLang="en-US" sz="2800" b="1" dirty="0">
                <a:solidFill>
                  <a:srgbClr val="FF3300"/>
                </a:solidFill>
                <a:effectLst>
                  <a:outerShdw blurRad="38100" dist="38100" dir="2700000" algn="tl">
                    <a:srgbClr val="000000"/>
                  </a:outerShdw>
                </a:effectLst>
                <a:latin typeface="Times New Roman" pitchFamily="18" charset="0"/>
                <a:ea typeface="隶书" pitchFamily="49" charset="-122"/>
              </a:rPr>
              <a:t>伏特。</a:t>
            </a:r>
          </a:p>
        </p:txBody>
      </p:sp>
    </p:spTree>
    <p:extLst>
      <p:ext uri="{BB962C8B-B14F-4D97-AF65-F5344CB8AC3E}">
        <p14:creationId xmlns:p14="http://schemas.microsoft.com/office/powerpoint/2010/main" val="341841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childTnLst>
                          </p:cTn>
                        </p:par>
                        <p:par>
                          <p:cTn id="36" fill="hold">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up)">
                                      <p:cBhvr>
                                        <p:cTn id="3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6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分析举例</a:t>
            </a:r>
            <a:endParaRPr lang="zh-CN" altLang="en-US" dirty="0"/>
          </a:p>
        </p:txBody>
      </p:sp>
      <p:sp>
        <p:nvSpPr>
          <p:cNvPr id="3" name="灯片编号占位符 2"/>
          <p:cNvSpPr>
            <a:spLocks noGrp="1"/>
          </p:cNvSpPr>
          <p:nvPr>
            <p:ph type="sldNum" sz="quarter" idx="12"/>
          </p:nvPr>
        </p:nvSpPr>
        <p:spPr/>
        <p:txBody>
          <a:bodyPr/>
          <a:lstStyle/>
          <a:p>
            <a:pPr>
              <a:defRPr/>
            </a:pPr>
            <a:fld id="{8F62CFF0-E9F0-4C06-8BF8-C2E8AB4DCF74}" type="slidenum">
              <a:rPr lang="zh-CN" altLang="en-US" smtClean="0"/>
              <a:pPr>
                <a:defRPr/>
              </a:pPr>
              <a:t>35</a:t>
            </a:fld>
            <a:endParaRPr lang="zh-CN" altLang="en-US"/>
          </a:p>
        </p:txBody>
      </p:sp>
      <p:grpSp>
        <p:nvGrpSpPr>
          <p:cNvPr id="4" name="Group 81"/>
          <p:cNvGrpSpPr>
            <a:grpSpLocks/>
          </p:cNvGrpSpPr>
          <p:nvPr/>
        </p:nvGrpSpPr>
        <p:grpSpPr bwMode="auto">
          <a:xfrm>
            <a:off x="4572000" y="620688"/>
            <a:ext cx="4499992" cy="2559142"/>
            <a:chOff x="1158" y="878"/>
            <a:chExt cx="3277" cy="1705"/>
          </a:xfrm>
        </p:grpSpPr>
        <p:sp>
          <p:nvSpPr>
            <p:cNvPr id="5" name="Line 20"/>
            <p:cNvSpPr>
              <a:spLocks noChangeShapeType="1"/>
            </p:cNvSpPr>
            <p:nvPr/>
          </p:nvSpPr>
          <p:spPr bwMode="auto">
            <a:xfrm rot="5400000" flipH="1">
              <a:off x="1651" y="1468"/>
              <a:ext cx="0" cy="2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 name="Line 21"/>
            <p:cNvSpPr>
              <a:spLocks noChangeShapeType="1"/>
            </p:cNvSpPr>
            <p:nvPr/>
          </p:nvSpPr>
          <p:spPr bwMode="auto">
            <a:xfrm rot="5400000" flipH="1">
              <a:off x="1326" y="1468"/>
              <a:ext cx="0" cy="2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 name="Line 22"/>
            <p:cNvSpPr>
              <a:spLocks noChangeShapeType="1"/>
            </p:cNvSpPr>
            <p:nvPr/>
          </p:nvSpPr>
          <p:spPr bwMode="auto">
            <a:xfrm rot="5400000" flipH="1">
              <a:off x="1378" y="1598"/>
              <a:ext cx="28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 name="Line 23"/>
            <p:cNvSpPr>
              <a:spLocks noChangeShapeType="1"/>
            </p:cNvSpPr>
            <p:nvPr/>
          </p:nvSpPr>
          <p:spPr bwMode="auto">
            <a:xfrm rot="5400000" flipH="1">
              <a:off x="1313" y="1598"/>
              <a:ext cx="28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 name="Line 24"/>
            <p:cNvSpPr>
              <a:spLocks noChangeShapeType="1"/>
            </p:cNvSpPr>
            <p:nvPr/>
          </p:nvSpPr>
          <p:spPr bwMode="auto">
            <a:xfrm>
              <a:off x="2671" y="1263"/>
              <a:ext cx="1" cy="6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 name="Oval 25"/>
            <p:cNvSpPr>
              <a:spLocks noChangeArrowheads="1"/>
            </p:cNvSpPr>
            <p:nvPr/>
          </p:nvSpPr>
          <p:spPr bwMode="auto">
            <a:xfrm>
              <a:off x="2023" y="1419"/>
              <a:ext cx="360" cy="360"/>
            </a:xfrm>
            <a:prstGeom prst="ellipse">
              <a:avLst/>
            </a:prstGeom>
            <a:solidFill>
              <a:srgbClr val="FFFFFF"/>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kumimoji="1" lang="en-US" altLang="zh-CN" sz="3200" b="1">
                  <a:solidFill>
                    <a:srgbClr val="0000FF"/>
                  </a:solidFill>
                  <a:latin typeface="Times New Roman" pitchFamily="18" charset="0"/>
                </a:rPr>
                <a:t>A</a:t>
              </a:r>
              <a:endParaRPr kumimoji="1" lang="en-US" altLang="zh-CN" sz="2800" b="1">
                <a:latin typeface="Times New Roman" pitchFamily="18" charset="0"/>
              </a:endParaRPr>
            </a:p>
          </p:txBody>
        </p:sp>
        <p:sp>
          <p:nvSpPr>
            <p:cNvPr id="11" name="Line 26"/>
            <p:cNvSpPr>
              <a:spLocks noChangeShapeType="1"/>
            </p:cNvSpPr>
            <p:nvPr/>
          </p:nvSpPr>
          <p:spPr bwMode="auto">
            <a:xfrm>
              <a:off x="2395" y="1599"/>
              <a:ext cx="2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 name="Line 28"/>
            <p:cNvSpPr>
              <a:spLocks noChangeShapeType="1"/>
            </p:cNvSpPr>
            <p:nvPr/>
          </p:nvSpPr>
          <p:spPr bwMode="auto">
            <a:xfrm rot="5400000" flipH="1">
              <a:off x="3527" y="1088"/>
              <a:ext cx="0" cy="32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Line 29"/>
            <p:cNvSpPr>
              <a:spLocks noChangeShapeType="1"/>
            </p:cNvSpPr>
            <p:nvPr/>
          </p:nvSpPr>
          <p:spPr bwMode="auto">
            <a:xfrm rot="5400000" flipH="1">
              <a:off x="2970" y="936"/>
              <a:ext cx="1" cy="62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Line 30"/>
            <p:cNvSpPr>
              <a:spLocks noChangeShapeType="1"/>
            </p:cNvSpPr>
            <p:nvPr/>
          </p:nvSpPr>
          <p:spPr bwMode="auto">
            <a:xfrm rot="5400000" flipH="1">
              <a:off x="3222" y="1250"/>
              <a:ext cx="28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Line 31"/>
            <p:cNvSpPr>
              <a:spLocks noChangeShapeType="1"/>
            </p:cNvSpPr>
            <p:nvPr/>
          </p:nvSpPr>
          <p:spPr bwMode="auto">
            <a:xfrm rot="5400000" flipH="1">
              <a:off x="3141" y="1250"/>
              <a:ext cx="28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Line 32"/>
            <p:cNvSpPr>
              <a:spLocks noChangeShapeType="1"/>
            </p:cNvSpPr>
            <p:nvPr/>
          </p:nvSpPr>
          <p:spPr bwMode="auto">
            <a:xfrm flipH="1">
              <a:off x="2754" y="1251"/>
              <a:ext cx="289" cy="0"/>
            </a:xfrm>
            <a:prstGeom prst="line">
              <a:avLst/>
            </a:prstGeom>
            <a:noFill/>
            <a:ln w="38100">
              <a:solidFill>
                <a:srgbClr val="CC3300"/>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7" name="Group 35"/>
            <p:cNvGrpSpPr>
              <a:grpSpLocks/>
            </p:cNvGrpSpPr>
            <p:nvPr/>
          </p:nvGrpSpPr>
          <p:grpSpPr bwMode="auto">
            <a:xfrm rot="-5400000">
              <a:off x="3592" y="1689"/>
              <a:ext cx="109" cy="408"/>
              <a:chOff x="433" y="3084"/>
              <a:chExt cx="95" cy="612"/>
            </a:xfrm>
          </p:grpSpPr>
          <p:sp>
            <p:nvSpPr>
              <p:cNvPr id="57" name="AutoShape 36"/>
              <p:cNvSpPr>
                <a:spLocks noChangeArrowheads="1"/>
              </p:cNvSpPr>
              <p:nvPr/>
            </p:nvSpPr>
            <p:spPr bwMode="auto">
              <a:xfrm flipH="1">
                <a:off x="433" y="3276"/>
                <a:ext cx="83" cy="204"/>
              </a:xfrm>
              <a:prstGeom prst="moon">
                <a:avLst>
                  <a:gd name="adj" fmla="val 0"/>
                </a:avLst>
              </a:prstGeom>
              <a:solidFill>
                <a:srgbClr val="FFFFFF"/>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AutoShape 37"/>
              <p:cNvSpPr>
                <a:spLocks noChangeArrowheads="1"/>
              </p:cNvSpPr>
              <p:nvPr/>
            </p:nvSpPr>
            <p:spPr bwMode="auto">
              <a:xfrm flipH="1">
                <a:off x="445" y="3084"/>
                <a:ext cx="83" cy="204"/>
              </a:xfrm>
              <a:prstGeom prst="moon">
                <a:avLst>
                  <a:gd name="adj" fmla="val 0"/>
                </a:avLst>
              </a:prstGeom>
              <a:solidFill>
                <a:srgbClr val="FFFFFF"/>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 name="AutoShape 38"/>
              <p:cNvSpPr>
                <a:spLocks noChangeArrowheads="1"/>
              </p:cNvSpPr>
              <p:nvPr/>
            </p:nvSpPr>
            <p:spPr bwMode="auto">
              <a:xfrm flipH="1">
                <a:off x="433" y="3492"/>
                <a:ext cx="83" cy="204"/>
              </a:xfrm>
              <a:prstGeom prst="moon">
                <a:avLst>
                  <a:gd name="adj" fmla="val 0"/>
                </a:avLst>
              </a:prstGeom>
              <a:solidFill>
                <a:srgbClr val="FFFFFF"/>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8" name="Rectangle 39"/>
            <p:cNvSpPr>
              <a:spLocks noChangeArrowheads="1"/>
            </p:cNvSpPr>
            <p:nvPr/>
          </p:nvSpPr>
          <p:spPr bwMode="auto">
            <a:xfrm rot="-5400000">
              <a:off x="3128" y="1804"/>
              <a:ext cx="95" cy="240"/>
            </a:xfrm>
            <a:prstGeom prst="rect">
              <a:avLst/>
            </a:prstGeom>
            <a:solidFill>
              <a:srgbClr val="FFFFFF"/>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 name="Line 40"/>
            <p:cNvSpPr>
              <a:spLocks noChangeShapeType="1"/>
            </p:cNvSpPr>
            <p:nvPr/>
          </p:nvSpPr>
          <p:spPr bwMode="auto">
            <a:xfrm rot="-5400000">
              <a:off x="3362" y="1846"/>
              <a:ext cx="0" cy="15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Line 41"/>
            <p:cNvSpPr>
              <a:spLocks noChangeShapeType="1"/>
            </p:cNvSpPr>
            <p:nvPr/>
          </p:nvSpPr>
          <p:spPr bwMode="auto">
            <a:xfrm rot="-5400000">
              <a:off x="2960" y="1852"/>
              <a:ext cx="0" cy="16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Line 42"/>
            <p:cNvSpPr>
              <a:spLocks noChangeShapeType="1"/>
            </p:cNvSpPr>
            <p:nvPr/>
          </p:nvSpPr>
          <p:spPr bwMode="auto">
            <a:xfrm rot="-5400000">
              <a:off x="3920" y="1864"/>
              <a:ext cx="0"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Line 43"/>
            <p:cNvSpPr>
              <a:spLocks noChangeShapeType="1"/>
            </p:cNvSpPr>
            <p:nvPr/>
          </p:nvSpPr>
          <p:spPr bwMode="auto">
            <a:xfrm>
              <a:off x="2671" y="1935"/>
              <a:ext cx="228"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Line 44"/>
            <p:cNvSpPr>
              <a:spLocks noChangeShapeType="1"/>
            </p:cNvSpPr>
            <p:nvPr/>
          </p:nvSpPr>
          <p:spPr bwMode="auto">
            <a:xfrm>
              <a:off x="3655" y="1251"/>
              <a:ext cx="3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Line 45"/>
            <p:cNvSpPr>
              <a:spLocks noChangeShapeType="1"/>
            </p:cNvSpPr>
            <p:nvPr/>
          </p:nvSpPr>
          <p:spPr bwMode="auto">
            <a:xfrm>
              <a:off x="3979" y="1239"/>
              <a:ext cx="0" cy="70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Line 46"/>
            <p:cNvSpPr>
              <a:spLocks noChangeShapeType="1"/>
            </p:cNvSpPr>
            <p:nvPr/>
          </p:nvSpPr>
          <p:spPr bwMode="auto">
            <a:xfrm>
              <a:off x="3979" y="1611"/>
              <a:ext cx="45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Oval 47"/>
            <p:cNvSpPr>
              <a:spLocks noChangeArrowheads="1"/>
            </p:cNvSpPr>
            <p:nvPr/>
          </p:nvSpPr>
          <p:spPr bwMode="auto">
            <a:xfrm>
              <a:off x="2635" y="1563"/>
              <a:ext cx="60" cy="60"/>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Oval 48"/>
            <p:cNvSpPr>
              <a:spLocks noChangeArrowheads="1"/>
            </p:cNvSpPr>
            <p:nvPr/>
          </p:nvSpPr>
          <p:spPr bwMode="auto">
            <a:xfrm>
              <a:off x="3943" y="1575"/>
              <a:ext cx="60" cy="60"/>
            </a:xfrm>
            <a:prstGeom prst="ellipse">
              <a:avLst/>
            </a:prstGeom>
            <a:solidFill>
              <a:schemeClr val="tx1"/>
            </a:solidFill>
            <a:ln>
              <a:noFill/>
            </a:ln>
            <a:effectLst/>
            <a:extLst>
              <a:ext uri="{91240B29-F687-4F45-9708-019B960494DF}">
                <a14:hiddenLine xmlns:a14="http://schemas.microsoft.com/office/drawing/2010/main" w="381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Text Box 49"/>
            <p:cNvSpPr txBox="1">
              <a:spLocks noChangeArrowheads="1"/>
            </p:cNvSpPr>
            <p:nvPr/>
          </p:nvSpPr>
          <p:spPr bwMode="auto">
            <a:xfrm>
              <a:off x="2406" y="1304"/>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1" i="1">
                  <a:solidFill>
                    <a:srgbClr val="FF0000"/>
                  </a:solidFill>
                  <a:latin typeface="Times New Roman" pitchFamily="18" charset="0"/>
                </a:rPr>
                <a:t>A</a:t>
              </a:r>
              <a:endParaRPr kumimoji="1" lang="en-US" altLang="zh-CN" sz="2800" b="1" i="1">
                <a:latin typeface="Times New Roman" pitchFamily="18" charset="0"/>
              </a:endParaRPr>
            </a:p>
          </p:txBody>
        </p:sp>
        <p:sp>
          <p:nvSpPr>
            <p:cNvPr id="29" name="Text Box 50"/>
            <p:cNvSpPr txBox="1">
              <a:spLocks noChangeArrowheads="1"/>
            </p:cNvSpPr>
            <p:nvPr/>
          </p:nvSpPr>
          <p:spPr bwMode="auto">
            <a:xfrm>
              <a:off x="3967" y="1316"/>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1" i="1">
                  <a:solidFill>
                    <a:srgbClr val="FF0000"/>
                  </a:solidFill>
                  <a:latin typeface="Times New Roman" pitchFamily="18" charset="0"/>
                </a:rPr>
                <a:t>B</a:t>
              </a:r>
              <a:endParaRPr kumimoji="1" lang="en-US" altLang="zh-CN" sz="2800" b="1">
                <a:latin typeface="Times New Roman" pitchFamily="18" charset="0"/>
              </a:endParaRPr>
            </a:p>
          </p:txBody>
        </p:sp>
        <p:sp>
          <p:nvSpPr>
            <p:cNvPr id="30" name="Text Box 51"/>
            <p:cNvSpPr txBox="1">
              <a:spLocks noChangeArrowheads="1"/>
            </p:cNvSpPr>
            <p:nvPr/>
          </p:nvSpPr>
          <p:spPr bwMode="auto">
            <a:xfrm>
              <a:off x="3292" y="1208"/>
              <a:ext cx="373"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en-US" altLang="zh-CN" sz="2800" b="1">
                  <a:latin typeface="Times New Roman" pitchFamily="18" charset="0"/>
                </a:rPr>
                <a:t> </a:t>
              </a:r>
              <a:r>
                <a:rPr kumimoji="1" lang="en-US" altLang="zh-CN" sz="2800" b="1" i="1">
                  <a:latin typeface="Times New Roman" pitchFamily="18" charset="0"/>
                </a:rPr>
                <a:t>C</a:t>
              </a:r>
              <a:r>
                <a:rPr kumimoji="1" lang="en-US" altLang="zh-CN" sz="2000" b="1" baseline="-25000">
                  <a:latin typeface="Times New Roman" pitchFamily="18" charset="0"/>
                </a:rPr>
                <a:t>2</a:t>
              </a:r>
              <a:endParaRPr kumimoji="1" lang="en-US" altLang="zh-CN" sz="2800" b="1">
                <a:latin typeface="Times New Roman" pitchFamily="18" charset="0"/>
              </a:endParaRPr>
            </a:p>
          </p:txBody>
        </p:sp>
        <p:sp>
          <p:nvSpPr>
            <p:cNvPr id="31" name="Text Box 52"/>
            <p:cNvSpPr txBox="1">
              <a:spLocks noChangeArrowheads="1"/>
            </p:cNvSpPr>
            <p:nvPr/>
          </p:nvSpPr>
          <p:spPr bwMode="auto">
            <a:xfrm>
              <a:off x="2975" y="1928"/>
              <a:ext cx="40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1">
                  <a:latin typeface="Times New Roman" pitchFamily="18" charset="0"/>
                </a:rPr>
                <a:t>5</a:t>
              </a:r>
              <a:r>
                <a:rPr kumimoji="1" lang="en-US" altLang="zh-CN" sz="2800" b="1">
                  <a:latin typeface="Times New Roman" pitchFamily="18" charset="0"/>
                  <a:sym typeface="Symbol" pitchFamily="18" charset="2"/>
                </a:rPr>
                <a:t></a:t>
              </a:r>
              <a:endParaRPr kumimoji="1" lang="en-US" altLang="zh-CN" sz="2800" b="1">
                <a:latin typeface="Times New Roman" pitchFamily="18" charset="0"/>
              </a:endParaRPr>
            </a:p>
          </p:txBody>
        </p:sp>
        <p:graphicFrame>
          <p:nvGraphicFramePr>
            <p:cNvPr id="32" name="Object 53"/>
            <p:cNvGraphicFramePr>
              <a:graphicFrameLocks noChangeAspect="1"/>
            </p:cNvGraphicFramePr>
            <p:nvPr/>
          </p:nvGraphicFramePr>
          <p:xfrm>
            <a:off x="3479" y="1947"/>
            <a:ext cx="471" cy="327"/>
          </p:xfrm>
          <a:graphic>
            <a:graphicData uri="http://schemas.openxmlformats.org/presentationml/2006/ole">
              <mc:AlternateContent xmlns:mc="http://schemas.openxmlformats.org/markup-compatibility/2006">
                <mc:Choice xmlns:v="urn:schemas-microsoft-com:vml" Requires="v">
                  <p:oleObj spid="_x0000_s82254" name="公式" r:id="rId3" imgW="291973" imgH="203112" progId="Equation.3">
                    <p:embed/>
                  </p:oleObj>
                </mc:Choice>
                <mc:Fallback>
                  <p:oleObj name="公式" r:id="rId3" imgW="291973" imgH="203112" progId="Equation.3">
                    <p:embed/>
                    <p:pic>
                      <p:nvPicPr>
                        <p:cNvPr id="0" name="Picture 2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9" y="1947"/>
                          <a:ext cx="471" cy="3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Line 54"/>
            <p:cNvSpPr>
              <a:spLocks noChangeShapeType="1"/>
            </p:cNvSpPr>
            <p:nvPr/>
          </p:nvSpPr>
          <p:spPr bwMode="auto">
            <a:xfrm>
              <a:off x="1243" y="1587"/>
              <a:ext cx="0" cy="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4" name="Line 55"/>
            <p:cNvSpPr>
              <a:spLocks noChangeShapeType="1"/>
            </p:cNvSpPr>
            <p:nvPr/>
          </p:nvSpPr>
          <p:spPr bwMode="auto">
            <a:xfrm>
              <a:off x="4351" y="1611"/>
              <a:ext cx="0" cy="87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5" name="Line 57"/>
            <p:cNvSpPr>
              <a:spLocks noChangeShapeType="1"/>
            </p:cNvSpPr>
            <p:nvPr/>
          </p:nvSpPr>
          <p:spPr bwMode="auto">
            <a:xfrm>
              <a:off x="1243" y="2403"/>
              <a:ext cx="310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36" name="Group 58"/>
            <p:cNvGrpSpPr>
              <a:grpSpLocks/>
            </p:cNvGrpSpPr>
            <p:nvPr/>
          </p:nvGrpSpPr>
          <p:grpSpPr bwMode="auto">
            <a:xfrm>
              <a:off x="2498" y="2197"/>
              <a:ext cx="419" cy="386"/>
              <a:chOff x="1772" y="2518"/>
              <a:chExt cx="392" cy="386"/>
            </a:xfrm>
          </p:grpSpPr>
          <p:sp>
            <p:nvSpPr>
              <p:cNvPr id="55" name="Oval 59"/>
              <p:cNvSpPr>
                <a:spLocks noChangeArrowheads="1"/>
              </p:cNvSpPr>
              <p:nvPr/>
            </p:nvSpPr>
            <p:spPr bwMode="auto">
              <a:xfrm>
                <a:off x="1776" y="2520"/>
                <a:ext cx="384" cy="384"/>
              </a:xfrm>
              <a:prstGeom prst="ellipse">
                <a:avLst/>
              </a:prstGeom>
              <a:solidFill>
                <a:srgbClr val="FFFFFF"/>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 name="Text Box 60"/>
              <p:cNvSpPr txBox="1">
                <a:spLocks noChangeArrowheads="1"/>
              </p:cNvSpPr>
              <p:nvPr/>
            </p:nvSpPr>
            <p:spPr bwMode="auto">
              <a:xfrm>
                <a:off x="1772" y="2518"/>
                <a:ext cx="39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3200" b="1" i="1">
                    <a:solidFill>
                      <a:srgbClr val="0000FF"/>
                    </a:solidFill>
                    <a:latin typeface="Times New Roman" pitchFamily="18" charset="0"/>
                  </a:rPr>
                  <a:t>U</a:t>
                </a:r>
                <a:r>
                  <a:rPr kumimoji="1" lang="en-US" altLang="zh-CN" sz="2800" b="1" baseline="-25000">
                    <a:solidFill>
                      <a:srgbClr val="0000FF"/>
                    </a:solidFill>
                    <a:latin typeface="Times New Roman" pitchFamily="18" charset="0"/>
                  </a:rPr>
                  <a:t>O</a:t>
                </a:r>
                <a:endParaRPr kumimoji="1" lang="en-US" altLang="zh-CN" sz="3200" b="1">
                  <a:latin typeface="Times New Roman" pitchFamily="18" charset="0"/>
                </a:endParaRPr>
              </a:p>
            </p:txBody>
          </p:sp>
        </p:grpSp>
        <p:sp>
          <p:nvSpPr>
            <p:cNvPr id="37" name="Line 61"/>
            <p:cNvSpPr>
              <a:spLocks noChangeShapeType="1"/>
            </p:cNvSpPr>
            <p:nvPr/>
          </p:nvSpPr>
          <p:spPr bwMode="auto">
            <a:xfrm rot="21296434" flipH="1">
              <a:off x="1159" y="2367"/>
              <a:ext cx="168" cy="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 name="Line 62"/>
            <p:cNvSpPr>
              <a:spLocks noChangeShapeType="1"/>
            </p:cNvSpPr>
            <p:nvPr/>
          </p:nvSpPr>
          <p:spPr bwMode="auto">
            <a:xfrm flipH="1">
              <a:off x="4279" y="2343"/>
              <a:ext cx="144" cy="1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9" name="Text Box 63"/>
            <p:cNvSpPr txBox="1">
              <a:spLocks noChangeArrowheads="1"/>
            </p:cNvSpPr>
            <p:nvPr/>
          </p:nvSpPr>
          <p:spPr bwMode="auto">
            <a:xfrm>
              <a:off x="1300" y="1664"/>
              <a:ext cx="3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1" i="1">
                  <a:latin typeface="Times New Roman" pitchFamily="18" charset="0"/>
                </a:rPr>
                <a:t>C</a:t>
              </a:r>
              <a:r>
                <a:rPr kumimoji="1" lang="en-US" altLang="zh-CN" sz="2800" b="1" baseline="-25000">
                  <a:latin typeface="Times New Roman" pitchFamily="18" charset="0"/>
                </a:rPr>
                <a:t>1</a:t>
              </a:r>
              <a:endParaRPr kumimoji="1" lang="en-US" altLang="zh-CN" sz="2800" b="1">
                <a:latin typeface="Times New Roman" pitchFamily="18" charset="0"/>
              </a:endParaRPr>
            </a:p>
          </p:txBody>
        </p:sp>
        <p:graphicFrame>
          <p:nvGraphicFramePr>
            <p:cNvPr id="40" name="Object 64"/>
            <p:cNvGraphicFramePr>
              <a:graphicFrameLocks noChangeAspect="1"/>
            </p:cNvGraphicFramePr>
            <p:nvPr>
              <p:extLst>
                <p:ext uri="{D42A27DB-BD31-4B8C-83A1-F6EECF244321}">
                  <p14:modId xmlns:p14="http://schemas.microsoft.com/office/powerpoint/2010/main" val="2835752379"/>
                </p:ext>
              </p:extLst>
            </p:nvPr>
          </p:nvGraphicFramePr>
          <p:xfrm>
            <a:off x="1158" y="1154"/>
            <a:ext cx="841" cy="340"/>
          </p:xfrm>
          <a:graphic>
            <a:graphicData uri="http://schemas.openxmlformats.org/presentationml/2006/ole">
              <mc:AlternateContent xmlns:mc="http://schemas.openxmlformats.org/markup-compatibility/2006">
                <mc:Choice xmlns:v="urn:schemas-microsoft-com:vml" Requires="v">
                  <p:oleObj spid="_x0000_s82255" name="Equation" r:id="rId5" imgW="469800" imgH="203040" progId="">
                    <p:embed/>
                  </p:oleObj>
                </mc:Choice>
                <mc:Fallback>
                  <p:oleObj name="Equation" r:id="rId5" imgW="469800" imgH="203040" progId="">
                    <p:embed/>
                    <p:pic>
                      <p:nvPicPr>
                        <p:cNvPr id="0" name="Picture 2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8" y="1154"/>
                          <a:ext cx="841" cy="3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Line 66"/>
            <p:cNvSpPr>
              <a:spLocks noChangeShapeType="1"/>
            </p:cNvSpPr>
            <p:nvPr/>
          </p:nvSpPr>
          <p:spPr bwMode="auto">
            <a:xfrm>
              <a:off x="1855" y="1599"/>
              <a:ext cx="1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 name="AutoShape 68"/>
            <p:cNvSpPr>
              <a:spLocks noChangeAspect="1" noChangeArrowheads="1" noTextEdit="1"/>
            </p:cNvSpPr>
            <p:nvPr/>
          </p:nvSpPr>
          <p:spPr bwMode="auto">
            <a:xfrm>
              <a:off x="2715" y="1560"/>
              <a:ext cx="315"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3" name="Rectangle 70"/>
            <p:cNvSpPr>
              <a:spLocks noChangeArrowheads="1"/>
            </p:cNvSpPr>
            <p:nvPr/>
          </p:nvSpPr>
          <p:spPr bwMode="auto">
            <a:xfrm>
              <a:off x="2868" y="1708"/>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dirty="0">
                  <a:solidFill>
                    <a:srgbClr val="000000"/>
                  </a:solidFill>
                  <a:latin typeface="Times New Roman" pitchFamily="18" charset="0"/>
                </a:rPr>
                <a:t>2</a:t>
              </a:r>
              <a:endParaRPr lang="en-US" altLang="zh-CN" dirty="0"/>
            </a:p>
          </p:txBody>
        </p:sp>
        <p:grpSp>
          <p:nvGrpSpPr>
            <p:cNvPr id="44" name="Group 73"/>
            <p:cNvGrpSpPr>
              <a:grpSpLocks/>
            </p:cNvGrpSpPr>
            <p:nvPr/>
          </p:nvGrpSpPr>
          <p:grpSpPr bwMode="auto">
            <a:xfrm>
              <a:off x="2776" y="1586"/>
              <a:ext cx="96" cy="299"/>
              <a:chOff x="2776" y="1586"/>
              <a:chExt cx="96" cy="299"/>
            </a:xfrm>
          </p:grpSpPr>
          <p:sp>
            <p:nvSpPr>
              <p:cNvPr id="53" name="Rectangle 71"/>
              <p:cNvSpPr>
                <a:spLocks noChangeArrowheads="1"/>
              </p:cNvSpPr>
              <p:nvPr/>
            </p:nvSpPr>
            <p:spPr bwMode="auto">
              <a:xfrm>
                <a:off x="2776" y="1635"/>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a:solidFill>
                      <a:srgbClr val="000000"/>
                    </a:solidFill>
                    <a:latin typeface="Times New Roman" pitchFamily="18" charset="0"/>
                  </a:rPr>
                  <a:t>I</a:t>
                </a:r>
                <a:endParaRPr lang="en-US" altLang="zh-CN"/>
              </a:p>
            </p:txBody>
          </p:sp>
          <p:sp>
            <p:nvSpPr>
              <p:cNvPr id="54" name="Rectangle 72"/>
              <p:cNvSpPr>
                <a:spLocks noChangeArrowheads="1"/>
              </p:cNvSpPr>
              <p:nvPr/>
            </p:nvSpPr>
            <p:spPr bwMode="auto">
              <a:xfrm>
                <a:off x="2803" y="1586"/>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a:solidFill>
                      <a:srgbClr val="000000"/>
                    </a:solidFill>
                    <a:latin typeface="MT Extra" pitchFamily="18" charset="2"/>
                  </a:rPr>
                  <a:t>&amp;</a:t>
                </a:r>
                <a:endParaRPr lang="en-US" altLang="zh-CN"/>
              </a:p>
            </p:txBody>
          </p:sp>
        </p:grpSp>
        <p:grpSp>
          <p:nvGrpSpPr>
            <p:cNvPr id="45" name="Group 74"/>
            <p:cNvGrpSpPr>
              <a:grpSpLocks/>
            </p:cNvGrpSpPr>
            <p:nvPr/>
          </p:nvGrpSpPr>
          <p:grpSpPr bwMode="auto">
            <a:xfrm>
              <a:off x="2851" y="878"/>
              <a:ext cx="96" cy="299"/>
              <a:chOff x="2776" y="1586"/>
              <a:chExt cx="96" cy="299"/>
            </a:xfrm>
          </p:grpSpPr>
          <p:sp>
            <p:nvSpPr>
              <p:cNvPr id="51" name="Rectangle 75"/>
              <p:cNvSpPr>
                <a:spLocks noChangeArrowheads="1"/>
              </p:cNvSpPr>
              <p:nvPr/>
            </p:nvSpPr>
            <p:spPr bwMode="auto">
              <a:xfrm>
                <a:off x="2776" y="1635"/>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a:solidFill>
                      <a:srgbClr val="000000"/>
                    </a:solidFill>
                    <a:latin typeface="Times New Roman" pitchFamily="18" charset="0"/>
                  </a:rPr>
                  <a:t>I</a:t>
                </a:r>
                <a:endParaRPr lang="en-US" altLang="zh-CN"/>
              </a:p>
            </p:txBody>
          </p:sp>
          <p:sp>
            <p:nvSpPr>
              <p:cNvPr id="52" name="Rectangle 76"/>
              <p:cNvSpPr>
                <a:spLocks noChangeArrowheads="1"/>
              </p:cNvSpPr>
              <p:nvPr/>
            </p:nvSpPr>
            <p:spPr bwMode="auto">
              <a:xfrm>
                <a:off x="2803" y="1586"/>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a:solidFill>
                      <a:srgbClr val="000000"/>
                    </a:solidFill>
                    <a:latin typeface="MT Extra" pitchFamily="18" charset="2"/>
                  </a:rPr>
                  <a:t>&amp;</a:t>
                </a:r>
                <a:endParaRPr lang="en-US" altLang="zh-CN"/>
              </a:p>
            </p:txBody>
          </p:sp>
        </p:grpSp>
        <p:sp>
          <p:nvSpPr>
            <p:cNvPr id="46" name="Rectangle 77"/>
            <p:cNvSpPr>
              <a:spLocks noChangeArrowheads="1"/>
            </p:cNvSpPr>
            <p:nvPr/>
          </p:nvSpPr>
          <p:spPr bwMode="auto">
            <a:xfrm>
              <a:off x="2905" y="1009"/>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a:solidFill>
                    <a:srgbClr val="000000"/>
                  </a:solidFill>
                  <a:latin typeface="Times New Roman" pitchFamily="18" charset="0"/>
                </a:rPr>
                <a:t>1</a:t>
              </a:r>
              <a:endParaRPr lang="en-US" altLang="zh-CN"/>
            </a:p>
          </p:txBody>
        </p:sp>
        <p:grpSp>
          <p:nvGrpSpPr>
            <p:cNvPr id="47" name="Group 78"/>
            <p:cNvGrpSpPr>
              <a:grpSpLocks/>
            </p:cNvGrpSpPr>
            <p:nvPr/>
          </p:nvGrpSpPr>
          <p:grpSpPr bwMode="auto">
            <a:xfrm>
              <a:off x="1775" y="1586"/>
              <a:ext cx="96" cy="299"/>
              <a:chOff x="2776" y="1586"/>
              <a:chExt cx="96" cy="299"/>
            </a:xfrm>
          </p:grpSpPr>
          <p:sp>
            <p:nvSpPr>
              <p:cNvPr id="49" name="Rectangle 79"/>
              <p:cNvSpPr>
                <a:spLocks noChangeArrowheads="1"/>
              </p:cNvSpPr>
              <p:nvPr/>
            </p:nvSpPr>
            <p:spPr bwMode="auto">
              <a:xfrm>
                <a:off x="2776" y="1635"/>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i="1">
                    <a:solidFill>
                      <a:srgbClr val="000000"/>
                    </a:solidFill>
                    <a:latin typeface="Times New Roman" pitchFamily="18" charset="0"/>
                  </a:rPr>
                  <a:t>I</a:t>
                </a:r>
                <a:endParaRPr lang="en-US" altLang="zh-CN"/>
              </a:p>
            </p:txBody>
          </p:sp>
          <p:sp>
            <p:nvSpPr>
              <p:cNvPr id="50" name="Rectangle 80"/>
              <p:cNvSpPr>
                <a:spLocks noChangeArrowheads="1"/>
              </p:cNvSpPr>
              <p:nvPr/>
            </p:nvSpPr>
            <p:spPr bwMode="auto">
              <a:xfrm>
                <a:off x="2803" y="1586"/>
                <a:ext cx="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600">
                    <a:solidFill>
                      <a:srgbClr val="000000"/>
                    </a:solidFill>
                    <a:latin typeface="MT Extra" pitchFamily="18" charset="2"/>
                  </a:rPr>
                  <a:t>&amp;</a:t>
                </a:r>
                <a:endParaRPr lang="en-US" altLang="zh-CN"/>
              </a:p>
            </p:txBody>
          </p:sp>
        </p:grpSp>
        <p:sp>
          <p:nvSpPr>
            <p:cNvPr id="48" name="Line 65"/>
            <p:cNvSpPr>
              <a:spLocks noChangeShapeType="1"/>
            </p:cNvSpPr>
            <p:nvPr/>
          </p:nvSpPr>
          <p:spPr bwMode="auto">
            <a:xfrm flipH="1">
              <a:off x="1723" y="1599"/>
              <a:ext cx="236" cy="0"/>
            </a:xfrm>
            <a:prstGeom prst="line">
              <a:avLst/>
            </a:prstGeom>
            <a:noFill/>
            <a:ln w="38100">
              <a:solidFill>
                <a:srgbClr val="CC3300"/>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62" name="对象 61"/>
          <p:cNvGraphicFramePr>
            <a:graphicFrameLocks noChangeAspect="1"/>
          </p:cNvGraphicFramePr>
          <p:nvPr>
            <p:extLst>
              <p:ext uri="{D42A27DB-BD31-4B8C-83A1-F6EECF244321}">
                <p14:modId xmlns:p14="http://schemas.microsoft.com/office/powerpoint/2010/main" val="298914816"/>
              </p:ext>
            </p:extLst>
          </p:nvPr>
        </p:nvGraphicFramePr>
        <p:xfrm>
          <a:off x="541518" y="785267"/>
          <a:ext cx="2409825" cy="771525"/>
        </p:xfrm>
        <a:graphic>
          <a:graphicData uri="http://schemas.openxmlformats.org/presentationml/2006/ole">
            <mc:AlternateContent xmlns:mc="http://schemas.openxmlformats.org/markup-compatibility/2006">
              <mc:Choice xmlns:v="urn:schemas-microsoft-com:vml" Requires="v">
                <p:oleObj spid="_x0000_s82256" name="Equation" r:id="rId7" imgW="952200" imgH="304560" progId="">
                  <p:embed/>
                </p:oleObj>
              </mc:Choice>
              <mc:Fallback>
                <p:oleObj name="Equation" r:id="rId7" imgW="952200" imgH="304560" progId="">
                  <p:embed/>
                  <p:pic>
                    <p:nvPicPr>
                      <p:cNvPr id="0" name="Picture 2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518" y="785267"/>
                        <a:ext cx="2409825"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63" name="矩形 62"/>
              <p:cNvSpPr/>
              <p:nvPr/>
            </p:nvSpPr>
            <p:spPr>
              <a:xfrm>
                <a:off x="179512" y="1628800"/>
                <a:ext cx="35157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smtClean="0">
                          <a:latin typeface="Cambria Math"/>
                        </a:rPr>
                        <m:t>作参考相量</m:t>
                      </m:r>
                      <m:r>
                        <a:rPr lang="zh-CN" altLang="en-US" sz="2800" b="1" i="1" smtClean="0">
                          <a:latin typeface="Cambria Math"/>
                        </a:rPr>
                        <m:t>画</m:t>
                      </m:r>
                      <m:r>
                        <a:rPr lang="zh-CN" altLang="en-US" sz="2800" b="1" i="1">
                          <a:latin typeface="Cambria Math"/>
                        </a:rPr>
                        <m:t>相量图</m:t>
                      </m:r>
                    </m:oMath>
                  </m:oMathPara>
                </a14:m>
                <a:endParaRPr lang="zh-CN" altLang="en-US" sz="2800" b="1" dirty="0"/>
              </a:p>
            </p:txBody>
          </p:sp>
        </mc:Choice>
        <mc:Fallback xmlns="">
          <p:sp>
            <p:nvSpPr>
              <p:cNvPr id="63" name="矩形 62"/>
              <p:cNvSpPr>
                <a:spLocks noRot="1" noChangeAspect="1" noMove="1" noResize="1" noEditPoints="1" noAdjustHandles="1" noChangeArrowheads="1" noChangeShapeType="1" noTextEdit="1"/>
              </p:cNvSpPr>
              <p:nvPr/>
            </p:nvSpPr>
            <p:spPr>
              <a:xfrm>
                <a:off x="179512" y="1628800"/>
                <a:ext cx="3515706" cy="523220"/>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35496" y="1007149"/>
                <a:ext cx="6431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a:latin typeface="Cambria Math"/>
                        </a:rPr>
                        <m:t>设</m:t>
                      </m:r>
                    </m:oMath>
                  </m:oMathPara>
                </a14:m>
                <a:endParaRPr lang="zh-CN" altLang="en-US" sz="2800" b="1" dirty="0"/>
              </a:p>
            </p:txBody>
          </p:sp>
        </mc:Choice>
        <mc:Fallback xmlns="">
          <p:sp>
            <p:nvSpPr>
              <p:cNvPr id="64" name="矩形 63"/>
              <p:cNvSpPr>
                <a:spLocks noRot="1" noChangeAspect="1" noMove="1" noResize="1" noEditPoints="1" noAdjustHandles="1" noChangeArrowheads="1" noChangeShapeType="1" noTextEdit="1"/>
              </p:cNvSpPr>
              <p:nvPr/>
            </p:nvSpPr>
            <p:spPr>
              <a:xfrm>
                <a:off x="35496" y="1007149"/>
                <a:ext cx="643125" cy="523220"/>
              </a:xfrm>
              <a:prstGeom prst="rect">
                <a:avLst/>
              </a:prstGeom>
              <a:blipFill rotWithShape="1">
                <a:blip r:embed="rId10"/>
                <a:stretch>
                  <a:fillRect/>
                </a:stretch>
              </a:blipFill>
            </p:spPr>
            <p:txBody>
              <a:bodyPr/>
              <a:lstStyle/>
              <a:p>
                <a:r>
                  <a:rPr lang="zh-CN" altLang="en-US">
                    <a:noFill/>
                  </a:rPr>
                  <a:t> </a:t>
                </a:r>
              </a:p>
            </p:txBody>
          </p:sp>
        </mc:Fallback>
      </mc:AlternateContent>
      <p:cxnSp>
        <p:nvCxnSpPr>
          <p:cNvPr id="66" name="直接箭头连接符 65"/>
          <p:cNvCxnSpPr/>
          <p:nvPr/>
        </p:nvCxnSpPr>
        <p:spPr>
          <a:xfrm>
            <a:off x="914422" y="3707185"/>
            <a:ext cx="21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67" name="对象 66"/>
          <p:cNvGraphicFramePr>
            <a:graphicFrameLocks noChangeAspect="1"/>
          </p:cNvGraphicFramePr>
          <p:nvPr>
            <p:extLst>
              <p:ext uri="{D42A27DB-BD31-4B8C-83A1-F6EECF244321}">
                <p14:modId xmlns:p14="http://schemas.microsoft.com/office/powerpoint/2010/main" val="1216972096"/>
              </p:ext>
            </p:extLst>
          </p:nvPr>
        </p:nvGraphicFramePr>
        <p:xfrm>
          <a:off x="3131840" y="3401269"/>
          <a:ext cx="708025" cy="611188"/>
        </p:xfrm>
        <a:graphic>
          <a:graphicData uri="http://schemas.openxmlformats.org/presentationml/2006/ole">
            <mc:AlternateContent xmlns:mc="http://schemas.openxmlformats.org/markup-compatibility/2006">
              <mc:Choice xmlns:v="urn:schemas-microsoft-com:vml" Requires="v">
                <p:oleObj spid="_x0000_s82257" name="Equation" r:id="rId11" imgW="279360" imgH="241200" progId="">
                  <p:embed/>
                </p:oleObj>
              </mc:Choice>
              <mc:Fallback>
                <p:oleObj name="Equation" r:id="rId11" imgW="279360" imgH="241200" progId="">
                  <p:embed/>
                  <p:pic>
                    <p:nvPicPr>
                      <p:cNvPr id="0" name="Picture 27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1840" y="3401269"/>
                        <a:ext cx="708025" cy="61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8" name="直接箭头连接符 67"/>
          <p:cNvCxnSpPr/>
          <p:nvPr/>
        </p:nvCxnSpPr>
        <p:spPr>
          <a:xfrm rot="16200000">
            <a:off x="194422" y="2959987"/>
            <a:ext cx="14400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69" name="对象 68"/>
          <p:cNvGraphicFramePr>
            <a:graphicFrameLocks noChangeAspect="1"/>
          </p:cNvGraphicFramePr>
          <p:nvPr>
            <p:extLst>
              <p:ext uri="{D42A27DB-BD31-4B8C-83A1-F6EECF244321}">
                <p14:modId xmlns:p14="http://schemas.microsoft.com/office/powerpoint/2010/main" val="3556547736"/>
              </p:ext>
            </p:extLst>
          </p:nvPr>
        </p:nvGraphicFramePr>
        <p:xfrm>
          <a:off x="467544" y="1988840"/>
          <a:ext cx="354013" cy="611187"/>
        </p:xfrm>
        <a:graphic>
          <a:graphicData uri="http://schemas.openxmlformats.org/presentationml/2006/ole">
            <mc:AlternateContent xmlns:mc="http://schemas.openxmlformats.org/markup-compatibility/2006">
              <mc:Choice xmlns:v="urn:schemas-microsoft-com:vml" Requires="v">
                <p:oleObj spid="_x0000_s82258" name="Equation" r:id="rId13" imgW="139680" imgH="241200" progId="">
                  <p:embed/>
                </p:oleObj>
              </mc:Choice>
              <mc:Fallback>
                <p:oleObj name="Equation" r:id="rId13" imgW="139680" imgH="241200" progId="">
                  <p:embed/>
                  <p:pic>
                    <p:nvPicPr>
                      <p:cNvPr id="0" name="Picture 27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7544" y="1988840"/>
                        <a:ext cx="354013" cy="611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0" name="直接箭头连接符 69"/>
          <p:cNvCxnSpPr/>
          <p:nvPr/>
        </p:nvCxnSpPr>
        <p:spPr>
          <a:xfrm rot="13500000" flipH="1">
            <a:off x="615512" y="4450112"/>
            <a:ext cx="20340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71" name="对象 70"/>
          <p:cNvGraphicFramePr>
            <a:graphicFrameLocks noChangeAspect="1"/>
          </p:cNvGraphicFramePr>
          <p:nvPr>
            <p:extLst>
              <p:ext uri="{D42A27DB-BD31-4B8C-83A1-F6EECF244321}">
                <p14:modId xmlns:p14="http://schemas.microsoft.com/office/powerpoint/2010/main" val="1610178678"/>
              </p:ext>
            </p:extLst>
          </p:nvPr>
        </p:nvGraphicFramePr>
        <p:xfrm>
          <a:off x="2372789" y="4848028"/>
          <a:ext cx="385762" cy="611187"/>
        </p:xfrm>
        <a:graphic>
          <a:graphicData uri="http://schemas.openxmlformats.org/presentationml/2006/ole">
            <mc:AlternateContent xmlns:mc="http://schemas.openxmlformats.org/markup-compatibility/2006">
              <mc:Choice xmlns:v="urn:schemas-microsoft-com:vml" Requires="v">
                <p:oleObj spid="_x0000_s82259" name="Equation" r:id="rId15" imgW="152280" imgH="241200" progId="">
                  <p:embed/>
                </p:oleObj>
              </mc:Choice>
              <mc:Fallback>
                <p:oleObj name="Equation" r:id="rId15" imgW="152280" imgH="241200" progId="">
                  <p:embed/>
                  <p:pic>
                    <p:nvPicPr>
                      <p:cNvPr id="0" name="Picture 27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72789" y="4848028"/>
                        <a:ext cx="385762" cy="611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2" name="直接箭头连接符 71"/>
          <p:cNvCxnSpPr/>
          <p:nvPr/>
        </p:nvCxnSpPr>
        <p:spPr>
          <a:xfrm rot="13500000" flipH="1">
            <a:off x="601560" y="3008048"/>
            <a:ext cx="2034000" cy="0"/>
          </a:xfrm>
          <a:prstGeom prst="straightConnector1">
            <a:avLst/>
          </a:prstGeom>
          <a:ln w="381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rot="16200000">
            <a:off x="1567122" y="4427185"/>
            <a:ext cx="1440000" cy="0"/>
          </a:xfrm>
          <a:prstGeom prst="straightConnector1">
            <a:avLst/>
          </a:prstGeom>
          <a:ln w="381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a:off x="899592" y="3702042"/>
            <a:ext cx="14400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75" name="对象 74"/>
          <p:cNvGraphicFramePr>
            <a:graphicFrameLocks noChangeAspect="1"/>
          </p:cNvGraphicFramePr>
          <p:nvPr>
            <p:extLst>
              <p:ext uri="{D42A27DB-BD31-4B8C-83A1-F6EECF244321}">
                <p14:modId xmlns:p14="http://schemas.microsoft.com/office/powerpoint/2010/main" val="3053867747"/>
              </p:ext>
            </p:extLst>
          </p:nvPr>
        </p:nvGraphicFramePr>
        <p:xfrm>
          <a:off x="2336276" y="3168006"/>
          <a:ext cx="322263" cy="482600"/>
        </p:xfrm>
        <a:graphic>
          <a:graphicData uri="http://schemas.openxmlformats.org/presentationml/2006/ole">
            <mc:AlternateContent xmlns:mc="http://schemas.openxmlformats.org/markup-compatibility/2006">
              <mc:Choice xmlns:v="urn:schemas-microsoft-com:vml" Requires="v">
                <p:oleObj spid="_x0000_s82260" name="Equation" r:id="rId17" imgW="126720" imgH="190440" progId="">
                  <p:embed/>
                </p:oleObj>
              </mc:Choice>
              <mc:Fallback>
                <p:oleObj name="Equation" r:id="rId17" imgW="126720" imgH="190440" progId="">
                  <p:embed/>
                  <p:pic>
                    <p:nvPicPr>
                      <p:cNvPr id="0" name="Picture 27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36276" y="3168006"/>
                        <a:ext cx="322263"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6" name="直接箭头连接符 75"/>
          <p:cNvCxnSpPr/>
          <p:nvPr/>
        </p:nvCxnSpPr>
        <p:spPr>
          <a:xfrm rot="5400000" flipV="1">
            <a:off x="-180408" y="4802335"/>
            <a:ext cx="2160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77" name="对象 76"/>
          <p:cNvGraphicFramePr>
            <a:graphicFrameLocks noChangeAspect="1"/>
          </p:cNvGraphicFramePr>
          <p:nvPr>
            <p:extLst>
              <p:ext uri="{D42A27DB-BD31-4B8C-83A1-F6EECF244321}">
                <p14:modId xmlns:p14="http://schemas.microsoft.com/office/powerpoint/2010/main" val="3065335372"/>
              </p:ext>
            </p:extLst>
          </p:nvPr>
        </p:nvGraphicFramePr>
        <p:xfrm>
          <a:off x="139700" y="5313363"/>
          <a:ext cx="642938" cy="611187"/>
        </p:xfrm>
        <a:graphic>
          <a:graphicData uri="http://schemas.openxmlformats.org/presentationml/2006/ole">
            <mc:AlternateContent xmlns:mc="http://schemas.openxmlformats.org/markup-compatibility/2006">
              <mc:Choice xmlns:v="urn:schemas-microsoft-com:vml" Requires="v">
                <p:oleObj spid="_x0000_s82261" name="Equation" r:id="rId19" imgW="253800" imgH="241200" progId="">
                  <p:embed/>
                </p:oleObj>
              </mc:Choice>
              <mc:Fallback>
                <p:oleObj name="Equation" r:id="rId19" imgW="253800" imgH="241200" progId="">
                  <p:embed/>
                  <p:pic>
                    <p:nvPicPr>
                      <p:cNvPr id="0" name="Picture 27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9700" y="5313363"/>
                        <a:ext cx="642938" cy="611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8" name="直接箭头连接符 77"/>
          <p:cNvCxnSpPr/>
          <p:nvPr/>
        </p:nvCxnSpPr>
        <p:spPr>
          <a:xfrm rot="5400000" flipV="1">
            <a:off x="1994422" y="4787185"/>
            <a:ext cx="2160000" cy="0"/>
          </a:xfrm>
          <a:prstGeom prst="straightConnector1">
            <a:avLst/>
          </a:prstGeom>
          <a:ln w="381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899592" y="5862282"/>
            <a:ext cx="2160000" cy="0"/>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rot="13500000" flipH="1">
            <a:off x="469094" y="4811350"/>
            <a:ext cx="30528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81" name="对象 80"/>
          <p:cNvGraphicFramePr>
            <a:graphicFrameLocks noChangeAspect="1"/>
          </p:cNvGraphicFramePr>
          <p:nvPr>
            <p:extLst>
              <p:ext uri="{D42A27DB-BD31-4B8C-83A1-F6EECF244321}">
                <p14:modId xmlns:p14="http://schemas.microsoft.com/office/powerpoint/2010/main" val="246978409"/>
              </p:ext>
            </p:extLst>
          </p:nvPr>
        </p:nvGraphicFramePr>
        <p:xfrm>
          <a:off x="3190875" y="5584825"/>
          <a:ext cx="546100" cy="611188"/>
        </p:xfrm>
        <a:graphic>
          <a:graphicData uri="http://schemas.openxmlformats.org/presentationml/2006/ole">
            <mc:AlternateContent xmlns:mc="http://schemas.openxmlformats.org/markup-compatibility/2006">
              <mc:Choice xmlns:v="urn:schemas-microsoft-com:vml" Requires="v">
                <p:oleObj spid="_x0000_s82262" name="Equation" r:id="rId21" imgW="215640" imgH="241200" progId="">
                  <p:embed/>
                </p:oleObj>
              </mc:Choice>
              <mc:Fallback>
                <p:oleObj name="Equation" r:id="rId21" imgW="215640" imgH="241200" progId="">
                  <p:embed/>
                  <p:pic>
                    <p:nvPicPr>
                      <p:cNvPr id="0" name="Picture 27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90875" y="5584825"/>
                        <a:ext cx="546100" cy="61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8137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left)">
                                      <p:cBhvr>
                                        <p:cTn id="11" dur="500"/>
                                        <p:tgtEl>
                                          <p:spTgt spid="6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wipe(left)">
                                      <p:cBhvr>
                                        <p:cTn id="16" dur="500"/>
                                        <p:tgtEl>
                                          <p:spTgt spid="66"/>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left)">
                                      <p:cBhvr>
                                        <p:cTn id="20" dur="500"/>
                                        <p:tgtEl>
                                          <p:spTgt spid="6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wipe(down)">
                                      <p:cBhvr>
                                        <p:cTn id="25" dur="500"/>
                                        <p:tgtEl>
                                          <p:spTgt spid="68"/>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wipe(left)">
                                      <p:cBhvr>
                                        <p:cTn id="29" dur="500"/>
                                        <p:tgtEl>
                                          <p:spTgt spid="6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wipe(left)">
                                      <p:cBhvr>
                                        <p:cTn id="34" dur="500"/>
                                        <p:tgtEl>
                                          <p:spTgt spid="70"/>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wipe(left)">
                                      <p:cBhvr>
                                        <p:cTn id="38" dur="500"/>
                                        <p:tgtEl>
                                          <p:spTgt spid="7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wipe(left)">
                                      <p:cBhvr>
                                        <p:cTn id="43" dur="500"/>
                                        <p:tgtEl>
                                          <p:spTgt spid="72"/>
                                        </p:tgtEl>
                                      </p:cBhvr>
                                    </p:animEffect>
                                  </p:childTnLst>
                                </p:cTn>
                              </p:par>
                              <p:par>
                                <p:cTn id="44" presetID="22" presetClass="entr" presetSubtype="4" fill="hold" nodeType="with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wipe(down)">
                                      <p:cBhvr>
                                        <p:cTn id="46" dur="500"/>
                                        <p:tgtEl>
                                          <p:spTgt spid="7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wipe(left)">
                                      <p:cBhvr>
                                        <p:cTn id="51" dur="500"/>
                                        <p:tgtEl>
                                          <p:spTgt spid="74"/>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wipe(left)">
                                      <p:cBhvr>
                                        <p:cTn id="55" dur="500"/>
                                        <p:tgtEl>
                                          <p:spTgt spid="7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wipe(up)">
                                      <p:cBhvr>
                                        <p:cTn id="60" dur="500"/>
                                        <p:tgtEl>
                                          <p:spTgt spid="76"/>
                                        </p:tgtEl>
                                      </p:cBhvr>
                                    </p:animEffec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77"/>
                                        </p:tgtEl>
                                        <p:attrNameLst>
                                          <p:attrName>style.visibility</p:attrName>
                                        </p:attrNameLst>
                                      </p:cBhvr>
                                      <p:to>
                                        <p:strVal val="visible"/>
                                      </p:to>
                                    </p:set>
                                    <p:animEffect transition="in" filter="wipe(left)">
                                      <p:cBhvr>
                                        <p:cTn id="64" dur="500"/>
                                        <p:tgtEl>
                                          <p:spTgt spid="7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78"/>
                                        </p:tgtEl>
                                        <p:attrNameLst>
                                          <p:attrName>style.visibility</p:attrName>
                                        </p:attrNameLst>
                                      </p:cBhvr>
                                      <p:to>
                                        <p:strVal val="visible"/>
                                      </p:to>
                                    </p:set>
                                    <p:animEffect transition="in" filter="wipe(up)">
                                      <p:cBhvr>
                                        <p:cTn id="69" dur="500"/>
                                        <p:tgtEl>
                                          <p:spTgt spid="78"/>
                                        </p:tgtEl>
                                      </p:cBhvr>
                                    </p:animEffect>
                                  </p:childTnLst>
                                </p:cTn>
                              </p:par>
                              <p:par>
                                <p:cTn id="70" presetID="22" presetClass="entr" presetSubtype="8" fill="hold" nodeType="withEffect">
                                  <p:stCondLst>
                                    <p:cond delay="0"/>
                                  </p:stCondLst>
                                  <p:childTnLst>
                                    <p:set>
                                      <p:cBhvr>
                                        <p:cTn id="71" dur="1" fill="hold">
                                          <p:stCondLst>
                                            <p:cond delay="0"/>
                                          </p:stCondLst>
                                        </p:cTn>
                                        <p:tgtEl>
                                          <p:spTgt spid="79"/>
                                        </p:tgtEl>
                                        <p:attrNameLst>
                                          <p:attrName>style.visibility</p:attrName>
                                        </p:attrNameLst>
                                      </p:cBhvr>
                                      <p:to>
                                        <p:strVal val="visible"/>
                                      </p:to>
                                    </p:set>
                                    <p:animEffect transition="in" filter="wipe(left)">
                                      <p:cBhvr>
                                        <p:cTn id="72" dur="500"/>
                                        <p:tgtEl>
                                          <p:spTgt spid="7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wipe(left)">
                                      <p:cBhvr>
                                        <p:cTn id="77" dur="500"/>
                                        <p:tgtEl>
                                          <p:spTgt spid="80"/>
                                        </p:tgtEl>
                                      </p:cBhvr>
                                    </p:animEffect>
                                  </p:childTnLst>
                                </p:cTn>
                              </p:par>
                            </p:childTnLst>
                          </p:cTn>
                        </p:par>
                        <p:par>
                          <p:cTn id="78" fill="hold">
                            <p:stCondLst>
                              <p:cond delay="500"/>
                            </p:stCondLst>
                            <p:childTnLst>
                              <p:par>
                                <p:cTn id="79" presetID="22" presetClass="entr" presetSubtype="8" fill="hold" nodeType="afterEffect">
                                  <p:stCondLst>
                                    <p:cond delay="0"/>
                                  </p:stCondLst>
                                  <p:childTnLst>
                                    <p:set>
                                      <p:cBhvr>
                                        <p:cTn id="80" dur="1" fill="hold">
                                          <p:stCondLst>
                                            <p:cond delay="0"/>
                                          </p:stCondLst>
                                        </p:cTn>
                                        <p:tgtEl>
                                          <p:spTgt spid="81"/>
                                        </p:tgtEl>
                                        <p:attrNameLst>
                                          <p:attrName>style.visibility</p:attrName>
                                        </p:attrNameLst>
                                      </p:cBhvr>
                                      <p:to>
                                        <p:strVal val="visible"/>
                                      </p:to>
                                    </p:set>
                                    <p:animEffect transition="in" filter="wipe(left)">
                                      <p:cBhvr>
                                        <p:cTn id="8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分析举例</a:t>
            </a:r>
            <a:endParaRPr lang="zh-CN" altLang="en-US" dirty="0"/>
          </a:p>
        </p:txBody>
      </p:sp>
      <p:sp>
        <p:nvSpPr>
          <p:cNvPr id="3" name="灯片编号占位符 2"/>
          <p:cNvSpPr>
            <a:spLocks noGrp="1"/>
          </p:cNvSpPr>
          <p:nvPr>
            <p:ph type="sldNum" sz="quarter" idx="12"/>
          </p:nvPr>
        </p:nvSpPr>
        <p:spPr/>
        <p:txBody>
          <a:bodyPr/>
          <a:lstStyle/>
          <a:p>
            <a:pPr>
              <a:defRPr/>
            </a:pPr>
            <a:fld id="{8F62CFF0-E9F0-4C06-8BF8-C2E8AB4DCF74}" type="slidenum">
              <a:rPr lang="zh-CN" altLang="en-US" smtClean="0"/>
              <a:pPr>
                <a:defRPr/>
              </a:pPr>
              <a:t>36</a:t>
            </a:fld>
            <a:endParaRPr lang="zh-CN" altLang="en-US"/>
          </a:p>
        </p:txBody>
      </p:sp>
      <p:sp>
        <p:nvSpPr>
          <p:cNvPr id="5" name="Text Box 7"/>
          <p:cNvSpPr txBox="1">
            <a:spLocks noChangeArrowheads="1"/>
          </p:cNvSpPr>
          <p:nvPr/>
        </p:nvSpPr>
        <p:spPr bwMode="auto">
          <a:xfrm>
            <a:off x="323528" y="806911"/>
            <a:ext cx="8712968" cy="1037913"/>
          </a:xfrm>
          <a:prstGeom prst="rect">
            <a:avLst/>
          </a:prstGeom>
          <a:noFill/>
          <a:ln>
            <a:noFill/>
          </a:ln>
          <a:effectLst/>
        </p:spPr>
        <p:txBody>
          <a:bodyPr wrap="square" lIns="0" tIns="0" rIns="0" bIns="0">
            <a:spAutoFit/>
          </a:bodyPr>
          <a:lstStyle>
            <a:lvl1pPr marL="476250" indent="-476250">
              <a:defRPr>
                <a:solidFill>
                  <a:schemeClr val="tx1"/>
                </a:solidFill>
                <a:latin typeface="Arial" charset="0"/>
                <a:ea typeface="宋体" charset="-122"/>
              </a:defRPr>
            </a:lvl1pPr>
            <a:lvl2pPr marL="1485900" indent="-342900">
              <a:defRPr>
                <a:solidFill>
                  <a:schemeClr val="tx1"/>
                </a:solidFill>
                <a:latin typeface="Arial" charset="0"/>
                <a:ea typeface="宋体" charset="-122"/>
              </a:defRPr>
            </a:lvl2pPr>
            <a:lvl3pPr marL="1676400" indent="-342900">
              <a:defRPr>
                <a:solidFill>
                  <a:schemeClr val="tx1"/>
                </a:solidFill>
                <a:latin typeface="Arial" charset="0"/>
                <a:ea typeface="宋体" charset="-122"/>
              </a:defRPr>
            </a:lvl3pPr>
            <a:lvl4pPr marL="1866900" indent="-342900">
              <a:defRPr>
                <a:solidFill>
                  <a:schemeClr val="tx1"/>
                </a:solidFill>
                <a:latin typeface="Arial" charset="0"/>
                <a:ea typeface="宋体" charset="-122"/>
              </a:defRPr>
            </a:lvl4pPr>
            <a:lvl5pPr marL="2171700" indent="-342900">
              <a:defRPr>
                <a:solidFill>
                  <a:schemeClr val="tx1"/>
                </a:solidFill>
                <a:latin typeface="Arial" charset="0"/>
                <a:ea typeface="宋体" charset="-122"/>
              </a:defRPr>
            </a:lvl5pPr>
            <a:lvl6pPr marL="2628900" indent="-342900" fontAlgn="base">
              <a:spcBef>
                <a:spcPct val="0"/>
              </a:spcBef>
              <a:spcAft>
                <a:spcPct val="0"/>
              </a:spcAft>
              <a:defRPr>
                <a:solidFill>
                  <a:schemeClr val="tx1"/>
                </a:solidFill>
                <a:latin typeface="Arial" charset="0"/>
                <a:ea typeface="宋体" charset="-122"/>
              </a:defRPr>
            </a:lvl6pPr>
            <a:lvl7pPr marL="3086100" indent="-342900" fontAlgn="base">
              <a:spcBef>
                <a:spcPct val="0"/>
              </a:spcBef>
              <a:spcAft>
                <a:spcPct val="0"/>
              </a:spcAft>
              <a:defRPr>
                <a:solidFill>
                  <a:schemeClr val="tx1"/>
                </a:solidFill>
                <a:latin typeface="Arial" charset="0"/>
                <a:ea typeface="宋体" charset="-122"/>
              </a:defRPr>
            </a:lvl7pPr>
            <a:lvl8pPr marL="3543300" indent="-342900" fontAlgn="base">
              <a:spcBef>
                <a:spcPct val="0"/>
              </a:spcBef>
              <a:spcAft>
                <a:spcPct val="0"/>
              </a:spcAft>
              <a:defRPr>
                <a:solidFill>
                  <a:schemeClr val="tx1"/>
                </a:solidFill>
                <a:latin typeface="Arial" charset="0"/>
                <a:ea typeface="宋体" charset="-122"/>
              </a:defRPr>
            </a:lvl8pPr>
            <a:lvl9pPr marL="4000500" indent="-342900" fontAlgn="base">
              <a:spcBef>
                <a:spcPct val="0"/>
              </a:spcBef>
              <a:spcAft>
                <a:spcPct val="0"/>
              </a:spcAft>
              <a:defRPr>
                <a:solidFill>
                  <a:schemeClr val="tx1"/>
                </a:solidFill>
                <a:latin typeface="Arial" charset="0"/>
                <a:ea typeface="宋体" charset="-122"/>
              </a:defRPr>
            </a:lvl9pPr>
          </a:lstStyle>
          <a:p>
            <a:pPr marL="0" indent="0">
              <a:lnSpc>
                <a:spcPct val="150000"/>
              </a:lnSpc>
            </a:pPr>
            <a:r>
              <a:rPr kumimoji="1" lang="zh-CN" altLang="en-US" sz="2400" b="1" dirty="0" smtClean="0">
                <a:solidFill>
                  <a:srgbClr val="003300"/>
                </a:solidFill>
                <a:latin typeface="Times New Roman" panose="02020603050405020304" pitchFamily="18" charset="0"/>
                <a:ea typeface="+mn-ea"/>
                <a:cs typeface="Times New Roman" panose="02020603050405020304" pitchFamily="18" charset="0"/>
              </a:rPr>
              <a:t>现有一个额定值为</a:t>
            </a:r>
            <a:r>
              <a:rPr kumimoji="1" lang="en-US" altLang="zh-CN" sz="2400" b="1" dirty="0" smtClean="0">
                <a:solidFill>
                  <a:srgbClr val="003300"/>
                </a:solidFill>
                <a:latin typeface="Times New Roman" panose="02020603050405020304" pitchFamily="18" charset="0"/>
                <a:ea typeface="+mn-ea"/>
                <a:cs typeface="Times New Roman" panose="02020603050405020304" pitchFamily="18" charset="0"/>
              </a:rPr>
              <a:t>110V/60W</a:t>
            </a:r>
            <a:r>
              <a:rPr kumimoji="1" lang="zh-CN" altLang="en-US" sz="2400" b="1" dirty="0">
                <a:solidFill>
                  <a:srgbClr val="003300"/>
                </a:solidFill>
                <a:latin typeface="Times New Roman" panose="02020603050405020304" pitchFamily="18" charset="0"/>
                <a:ea typeface="+mn-ea"/>
                <a:cs typeface="Times New Roman" panose="02020603050405020304" pitchFamily="18" charset="0"/>
              </a:rPr>
              <a:t>的</a:t>
            </a:r>
            <a:r>
              <a:rPr kumimoji="1" lang="zh-CN" altLang="en-US" sz="2400" b="1" dirty="0" smtClean="0">
                <a:solidFill>
                  <a:srgbClr val="003300"/>
                </a:solidFill>
                <a:latin typeface="Times New Roman" panose="02020603050405020304" pitchFamily="18" charset="0"/>
                <a:ea typeface="+mn-ea"/>
                <a:cs typeface="Times New Roman" panose="02020603050405020304" pitchFamily="18" charset="0"/>
              </a:rPr>
              <a:t>白炽灯，试问，如何接到</a:t>
            </a:r>
            <a:r>
              <a:rPr kumimoji="1" lang="en-US" altLang="zh-CN" sz="2400" b="1" dirty="0" smtClean="0">
                <a:solidFill>
                  <a:srgbClr val="003300"/>
                </a:solidFill>
                <a:latin typeface="Times New Roman" panose="02020603050405020304" pitchFamily="18" charset="0"/>
                <a:ea typeface="+mn-ea"/>
                <a:cs typeface="Times New Roman" panose="02020603050405020304" pitchFamily="18" charset="0"/>
              </a:rPr>
              <a:t>50Hz/220V</a:t>
            </a:r>
            <a:r>
              <a:rPr kumimoji="1" lang="zh-CN" altLang="en-US" sz="2400" b="1" dirty="0" smtClean="0">
                <a:solidFill>
                  <a:srgbClr val="003300"/>
                </a:solidFill>
                <a:latin typeface="Times New Roman" panose="02020603050405020304" pitchFamily="18" charset="0"/>
                <a:ea typeface="+mn-ea"/>
                <a:cs typeface="Times New Roman" panose="02020603050405020304" pitchFamily="18" charset="0"/>
              </a:rPr>
              <a:t>正弦交流电源上使用？</a:t>
            </a:r>
            <a:endParaRPr kumimoji="1" lang="en-US" altLang="zh-CN" sz="2400" b="1" dirty="0" smtClean="0">
              <a:solidFill>
                <a:srgbClr val="003300"/>
              </a:solidFill>
              <a:latin typeface="Times New Roman" panose="02020603050405020304" pitchFamily="18" charset="0"/>
              <a:ea typeface="+mn-ea"/>
              <a:cs typeface="Times New Roman" panose="02020603050405020304" pitchFamily="18" charset="0"/>
            </a:endParaRPr>
          </a:p>
        </p:txBody>
      </p:sp>
      <p:sp>
        <p:nvSpPr>
          <p:cNvPr id="6" name="矩形 5"/>
          <p:cNvSpPr/>
          <p:nvPr/>
        </p:nvSpPr>
        <p:spPr>
          <a:xfrm>
            <a:off x="179512" y="1990581"/>
            <a:ext cx="8496944" cy="646331"/>
          </a:xfrm>
          <a:prstGeom prst="rect">
            <a:avLst/>
          </a:prstGeom>
        </p:spPr>
        <p:txBody>
          <a:bodyPr wrap="square">
            <a:spAutoFit/>
          </a:bodyPr>
          <a:lstStyle/>
          <a:p>
            <a:pPr marL="0" indent="0">
              <a:lnSpc>
                <a:spcPct val="150000"/>
              </a:lnSpc>
            </a:pPr>
            <a:r>
              <a:rPr kumimoji="1" lang="zh-CN" altLang="en-US" sz="2400" b="1" dirty="0">
                <a:solidFill>
                  <a:srgbClr val="003300"/>
                </a:solidFill>
                <a:latin typeface="Times New Roman" panose="02020603050405020304" pitchFamily="18" charset="0"/>
                <a:cs typeface="Times New Roman" panose="02020603050405020304" pitchFamily="18" charset="0"/>
              </a:rPr>
              <a:t>可以</a:t>
            </a:r>
            <a:r>
              <a:rPr kumimoji="1" lang="zh-CN" altLang="en-US" sz="2400" b="1" dirty="0" smtClean="0">
                <a:solidFill>
                  <a:srgbClr val="003300"/>
                </a:solidFill>
                <a:latin typeface="Times New Roman" panose="02020603050405020304" pitchFamily="18" charset="0"/>
                <a:cs typeface="Times New Roman" panose="02020603050405020304" pitchFamily="18" charset="0"/>
              </a:rPr>
              <a:t>用电阻、电感或电容与之串联分压使用。</a:t>
            </a:r>
            <a:endParaRPr kumimoji="1" lang="zh-CN" altLang="en-US" sz="2400" b="1" dirty="0">
              <a:solidFill>
                <a:srgbClr val="003300"/>
              </a:solidFill>
              <a:latin typeface="Times New Roman" panose="02020603050405020304" pitchFamily="18" charset="0"/>
              <a:cs typeface="Times New Roman" panose="02020603050405020304" pitchFamily="18" charset="0"/>
            </a:endParaRPr>
          </a:p>
        </p:txBody>
      </p:sp>
      <p:sp>
        <p:nvSpPr>
          <p:cNvPr id="7" name="Text Box 10"/>
          <p:cNvSpPr txBox="1">
            <a:spLocks noChangeArrowheads="1"/>
          </p:cNvSpPr>
          <p:nvPr/>
        </p:nvSpPr>
        <p:spPr bwMode="auto">
          <a:xfrm>
            <a:off x="251520" y="2924944"/>
            <a:ext cx="3670300" cy="332399"/>
          </a:xfrm>
          <a:prstGeom prst="rect">
            <a:avLst/>
          </a:prstGeom>
          <a:noFill/>
          <a:ln>
            <a:noFill/>
          </a:ln>
          <a:effectLst/>
        </p:spPr>
        <p:txBody>
          <a:bodyPr lIns="0" tIns="0" rIns="0" bIns="0">
            <a:spAutoFit/>
          </a:bodyPr>
          <a:lstStyle>
            <a:lvl1pPr marL="476250" indent="-476250">
              <a:defRPr>
                <a:solidFill>
                  <a:schemeClr val="tx1"/>
                </a:solidFill>
                <a:latin typeface="Arial" charset="0"/>
                <a:ea typeface="宋体" charset="-122"/>
              </a:defRPr>
            </a:lvl1pPr>
            <a:lvl2pPr marL="1485900" indent="-342900">
              <a:defRPr>
                <a:solidFill>
                  <a:schemeClr val="tx1"/>
                </a:solidFill>
                <a:latin typeface="Arial" charset="0"/>
                <a:ea typeface="宋体" charset="-122"/>
              </a:defRPr>
            </a:lvl2pPr>
            <a:lvl3pPr marL="1676400" indent="-342900">
              <a:defRPr>
                <a:solidFill>
                  <a:schemeClr val="tx1"/>
                </a:solidFill>
                <a:latin typeface="Arial" charset="0"/>
                <a:ea typeface="宋体" charset="-122"/>
              </a:defRPr>
            </a:lvl3pPr>
            <a:lvl4pPr marL="1866900" indent="-342900">
              <a:defRPr>
                <a:solidFill>
                  <a:schemeClr val="tx1"/>
                </a:solidFill>
                <a:latin typeface="Arial" charset="0"/>
                <a:ea typeface="宋体" charset="-122"/>
              </a:defRPr>
            </a:lvl4pPr>
            <a:lvl5pPr marL="2171700" indent="-342900">
              <a:defRPr>
                <a:solidFill>
                  <a:schemeClr val="tx1"/>
                </a:solidFill>
                <a:latin typeface="Arial" charset="0"/>
                <a:ea typeface="宋体" charset="-122"/>
              </a:defRPr>
            </a:lvl5pPr>
            <a:lvl6pPr marL="2628900" indent="-342900" fontAlgn="base">
              <a:spcBef>
                <a:spcPct val="0"/>
              </a:spcBef>
              <a:spcAft>
                <a:spcPct val="0"/>
              </a:spcAft>
              <a:defRPr>
                <a:solidFill>
                  <a:schemeClr val="tx1"/>
                </a:solidFill>
                <a:latin typeface="Arial" charset="0"/>
                <a:ea typeface="宋体" charset="-122"/>
              </a:defRPr>
            </a:lvl6pPr>
            <a:lvl7pPr marL="3086100" indent="-342900" fontAlgn="base">
              <a:spcBef>
                <a:spcPct val="0"/>
              </a:spcBef>
              <a:spcAft>
                <a:spcPct val="0"/>
              </a:spcAft>
              <a:defRPr>
                <a:solidFill>
                  <a:schemeClr val="tx1"/>
                </a:solidFill>
                <a:latin typeface="Arial" charset="0"/>
                <a:ea typeface="宋体" charset="-122"/>
              </a:defRPr>
            </a:lvl7pPr>
            <a:lvl8pPr marL="3543300" indent="-342900" fontAlgn="base">
              <a:spcBef>
                <a:spcPct val="0"/>
              </a:spcBef>
              <a:spcAft>
                <a:spcPct val="0"/>
              </a:spcAft>
              <a:defRPr>
                <a:solidFill>
                  <a:schemeClr val="tx1"/>
                </a:solidFill>
                <a:latin typeface="Arial" charset="0"/>
                <a:ea typeface="宋体" charset="-122"/>
              </a:defRPr>
            </a:lvl8pPr>
            <a:lvl9pPr marL="4000500" indent="-342900" fontAlgn="base">
              <a:spcBef>
                <a:spcPct val="0"/>
              </a:spcBef>
              <a:spcAft>
                <a:spcPct val="0"/>
              </a:spcAft>
              <a:defRPr>
                <a:solidFill>
                  <a:schemeClr val="tx1"/>
                </a:solidFill>
                <a:latin typeface="Arial" charset="0"/>
                <a:ea typeface="宋体" charset="-122"/>
              </a:defRPr>
            </a:lvl9pPr>
          </a:lstStyle>
          <a:p>
            <a:pPr>
              <a:lnSpc>
                <a:spcPct val="90000"/>
              </a:lnSpc>
            </a:pPr>
            <a:r>
              <a:rPr kumimoji="1" lang="zh-CN" altLang="en-US" sz="2400" b="1" dirty="0">
                <a:solidFill>
                  <a:srgbClr val="002850"/>
                </a:solidFill>
                <a:latin typeface="+mn-ea"/>
                <a:ea typeface="+mn-ea"/>
                <a:cs typeface="Times New Roman" panose="02020603050405020304" pitchFamily="18" charset="0"/>
              </a:rPr>
              <a:t>白炽灯的灯丝电阻为：</a:t>
            </a:r>
          </a:p>
        </p:txBody>
      </p:sp>
      <p:graphicFrame>
        <p:nvGraphicFramePr>
          <p:cNvPr id="8" name="Object 11"/>
          <p:cNvGraphicFramePr>
            <a:graphicFrameLocks noChangeAspect="1"/>
          </p:cNvGraphicFramePr>
          <p:nvPr>
            <p:extLst>
              <p:ext uri="{D42A27DB-BD31-4B8C-83A1-F6EECF244321}">
                <p14:modId xmlns:p14="http://schemas.microsoft.com/office/powerpoint/2010/main" val="1751436641"/>
              </p:ext>
            </p:extLst>
          </p:nvPr>
        </p:nvGraphicFramePr>
        <p:xfrm>
          <a:off x="3419872" y="2636912"/>
          <a:ext cx="2887663" cy="889000"/>
        </p:xfrm>
        <a:graphic>
          <a:graphicData uri="http://schemas.openxmlformats.org/presentationml/2006/ole">
            <mc:AlternateContent xmlns:mc="http://schemas.openxmlformats.org/markup-compatibility/2006">
              <mc:Choice xmlns:v="urn:schemas-microsoft-com:vml" Requires="v">
                <p:oleObj spid="_x0000_s83165" name="公式" r:id="rId3" imgW="1459866" imgH="444307" progId="Equation.3">
                  <p:embed/>
                </p:oleObj>
              </mc:Choice>
              <mc:Fallback>
                <p:oleObj name="公式" r:id="rId3" imgW="1459866" imgH="444307" progId="Equation.3">
                  <p:embed/>
                  <p:pic>
                    <p:nvPicPr>
                      <p:cNvPr id="0" name="Picture 1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636912"/>
                        <a:ext cx="2887663"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10"/>
          <p:cNvSpPr txBox="1">
            <a:spLocks noChangeArrowheads="1"/>
          </p:cNvSpPr>
          <p:nvPr/>
        </p:nvSpPr>
        <p:spPr bwMode="auto">
          <a:xfrm>
            <a:off x="251520" y="3816681"/>
            <a:ext cx="3670300" cy="332399"/>
          </a:xfrm>
          <a:prstGeom prst="rect">
            <a:avLst/>
          </a:prstGeom>
          <a:noFill/>
          <a:ln>
            <a:noFill/>
          </a:ln>
          <a:effectLst/>
        </p:spPr>
        <p:txBody>
          <a:bodyPr lIns="0" tIns="0" rIns="0" bIns="0">
            <a:spAutoFit/>
          </a:bodyPr>
          <a:lstStyle>
            <a:lvl1pPr marL="476250" indent="-476250">
              <a:defRPr>
                <a:solidFill>
                  <a:schemeClr val="tx1"/>
                </a:solidFill>
                <a:latin typeface="Arial" charset="0"/>
                <a:ea typeface="宋体" charset="-122"/>
              </a:defRPr>
            </a:lvl1pPr>
            <a:lvl2pPr marL="1485900" indent="-342900">
              <a:defRPr>
                <a:solidFill>
                  <a:schemeClr val="tx1"/>
                </a:solidFill>
                <a:latin typeface="Arial" charset="0"/>
                <a:ea typeface="宋体" charset="-122"/>
              </a:defRPr>
            </a:lvl2pPr>
            <a:lvl3pPr marL="1676400" indent="-342900">
              <a:defRPr>
                <a:solidFill>
                  <a:schemeClr val="tx1"/>
                </a:solidFill>
                <a:latin typeface="Arial" charset="0"/>
                <a:ea typeface="宋体" charset="-122"/>
              </a:defRPr>
            </a:lvl3pPr>
            <a:lvl4pPr marL="1866900" indent="-342900">
              <a:defRPr>
                <a:solidFill>
                  <a:schemeClr val="tx1"/>
                </a:solidFill>
                <a:latin typeface="Arial" charset="0"/>
                <a:ea typeface="宋体" charset="-122"/>
              </a:defRPr>
            </a:lvl4pPr>
            <a:lvl5pPr marL="2171700" indent="-342900">
              <a:defRPr>
                <a:solidFill>
                  <a:schemeClr val="tx1"/>
                </a:solidFill>
                <a:latin typeface="Arial" charset="0"/>
                <a:ea typeface="宋体" charset="-122"/>
              </a:defRPr>
            </a:lvl5pPr>
            <a:lvl6pPr marL="2628900" indent="-342900" fontAlgn="base">
              <a:spcBef>
                <a:spcPct val="0"/>
              </a:spcBef>
              <a:spcAft>
                <a:spcPct val="0"/>
              </a:spcAft>
              <a:defRPr>
                <a:solidFill>
                  <a:schemeClr val="tx1"/>
                </a:solidFill>
                <a:latin typeface="Arial" charset="0"/>
                <a:ea typeface="宋体" charset="-122"/>
              </a:defRPr>
            </a:lvl6pPr>
            <a:lvl7pPr marL="3086100" indent="-342900" fontAlgn="base">
              <a:spcBef>
                <a:spcPct val="0"/>
              </a:spcBef>
              <a:spcAft>
                <a:spcPct val="0"/>
              </a:spcAft>
              <a:defRPr>
                <a:solidFill>
                  <a:schemeClr val="tx1"/>
                </a:solidFill>
                <a:latin typeface="Arial" charset="0"/>
                <a:ea typeface="宋体" charset="-122"/>
              </a:defRPr>
            </a:lvl7pPr>
            <a:lvl8pPr marL="3543300" indent="-342900" fontAlgn="base">
              <a:spcBef>
                <a:spcPct val="0"/>
              </a:spcBef>
              <a:spcAft>
                <a:spcPct val="0"/>
              </a:spcAft>
              <a:defRPr>
                <a:solidFill>
                  <a:schemeClr val="tx1"/>
                </a:solidFill>
                <a:latin typeface="Arial" charset="0"/>
                <a:ea typeface="宋体" charset="-122"/>
              </a:defRPr>
            </a:lvl8pPr>
            <a:lvl9pPr marL="4000500" indent="-342900" fontAlgn="base">
              <a:spcBef>
                <a:spcPct val="0"/>
              </a:spcBef>
              <a:spcAft>
                <a:spcPct val="0"/>
              </a:spcAft>
              <a:defRPr>
                <a:solidFill>
                  <a:schemeClr val="tx1"/>
                </a:solidFill>
                <a:latin typeface="Arial" charset="0"/>
                <a:ea typeface="宋体" charset="-122"/>
              </a:defRPr>
            </a:lvl9pPr>
          </a:lstStyle>
          <a:p>
            <a:pPr>
              <a:lnSpc>
                <a:spcPct val="90000"/>
              </a:lnSpc>
            </a:pPr>
            <a:r>
              <a:rPr kumimoji="1" lang="zh-CN" altLang="en-US" sz="2400" b="1" dirty="0">
                <a:solidFill>
                  <a:srgbClr val="002850"/>
                </a:solidFill>
                <a:latin typeface="+mn-ea"/>
                <a:ea typeface="+mn-ea"/>
                <a:cs typeface="Times New Roman" panose="02020603050405020304" pitchFamily="18" charset="0"/>
              </a:rPr>
              <a:t>分压</a:t>
            </a:r>
            <a:r>
              <a:rPr kumimoji="1" lang="zh-CN" altLang="en-US" sz="2400" b="1" dirty="0" smtClean="0">
                <a:solidFill>
                  <a:srgbClr val="002850"/>
                </a:solidFill>
                <a:latin typeface="+mn-ea"/>
                <a:ea typeface="+mn-ea"/>
                <a:cs typeface="Times New Roman" panose="02020603050405020304" pitchFamily="18" charset="0"/>
              </a:rPr>
              <a:t>电阻值：</a:t>
            </a:r>
            <a:endParaRPr kumimoji="1" lang="zh-CN" altLang="en-US" sz="2400" b="1" dirty="0">
              <a:solidFill>
                <a:srgbClr val="002850"/>
              </a:solidFill>
              <a:latin typeface="+mn-ea"/>
              <a:ea typeface="+mn-ea"/>
              <a:cs typeface="Times New Roman" panose="02020603050405020304" pitchFamily="18" charset="0"/>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3885454719"/>
              </p:ext>
            </p:extLst>
          </p:nvPr>
        </p:nvGraphicFramePr>
        <p:xfrm>
          <a:off x="2195736" y="3850498"/>
          <a:ext cx="1857375" cy="355600"/>
        </p:xfrm>
        <a:graphic>
          <a:graphicData uri="http://schemas.openxmlformats.org/presentationml/2006/ole">
            <mc:AlternateContent xmlns:mc="http://schemas.openxmlformats.org/markup-compatibility/2006">
              <mc:Choice xmlns:v="urn:schemas-microsoft-com:vml" Requires="v">
                <p:oleObj spid="_x0000_s83166" name="Equation" r:id="rId5" imgW="939600" imgH="177480" progId="">
                  <p:embed/>
                </p:oleObj>
              </mc:Choice>
              <mc:Fallback>
                <p:oleObj name="Equation" r:id="rId5" imgW="939600" imgH="177480" progId="">
                  <p:embed/>
                  <p:pic>
                    <p:nvPicPr>
                      <p:cNvPr id="0" name="Picture 18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3850498"/>
                        <a:ext cx="1857375"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10"/>
          <p:cNvSpPr txBox="1">
            <a:spLocks noChangeArrowheads="1"/>
          </p:cNvSpPr>
          <p:nvPr/>
        </p:nvSpPr>
        <p:spPr bwMode="auto">
          <a:xfrm>
            <a:off x="236373" y="4479743"/>
            <a:ext cx="3670300" cy="332399"/>
          </a:xfrm>
          <a:prstGeom prst="rect">
            <a:avLst/>
          </a:prstGeom>
          <a:noFill/>
          <a:ln>
            <a:noFill/>
          </a:ln>
          <a:effectLst/>
        </p:spPr>
        <p:txBody>
          <a:bodyPr lIns="0" tIns="0" rIns="0" bIns="0">
            <a:spAutoFit/>
          </a:bodyPr>
          <a:lstStyle>
            <a:lvl1pPr marL="476250" indent="-476250">
              <a:defRPr>
                <a:solidFill>
                  <a:schemeClr val="tx1"/>
                </a:solidFill>
                <a:latin typeface="Arial" charset="0"/>
                <a:ea typeface="宋体" charset="-122"/>
              </a:defRPr>
            </a:lvl1pPr>
            <a:lvl2pPr marL="1485900" indent="-342900">
              <a:defRPr>
                <a:solidFill>
                  <a:schemeClr val="tx1"/>
                </a:solidFill>
                <a:latin typeface="Arial" charset="0"/>
                <a:ea typeface="宋体" charset="-122"/>
              </a:defRPr>
            </a:lvl2pPr>
            <a:lvl3pPr marL="1676400" indent="-342900">
              <a:defRPr>
                <a:solidFill>
                  <a:schemeClr val="tx1"/>
                </a:solidFill>
                <a:latin typeface="Arial" charset="0"/>
                <a:ea typeface="宋体" charset="-122"/>
              </a:defRPr>
            </a:lvl3pPr>
            <a:lvl4pPr marL="1866900" indent="-342900">
              <a:defRPr>
                <a:solidFill>
                  <a:schemeClr val="tx1"/>
                </a:solidFill>
                <a:latin typeface="Arial" charset="0"/>
                <a:ea typeface="宋体" charset="-122"/>
              </a:defRPr>
            </a:lvl4pPr>
            <a:lvl5pPr marL="2171700" indent="-342900">
              <a:defRPr>
                <a:solidFill>
                  <a:schemeClr val="tx1"/>
                </a:solidFill>
                <a:latin typeface="Arial" charset="0"/>
                <a:ea typeface="宋体" charset="-122"/>
              </a:defRPr>
            </a:lvl5pPr>
            <a:lvl6pPr marL="2628900" indent="-342900" fontAlgn="base">
              <a:spcBef>
                <a:spcPct val="0"/>
              </a:spcBef>
              <a:spcAft>
                <a:spcPct val="0"/>
              </a:spcAft>
              <a:defRPr>
                <a:solidFill>
                  <a:schemeClr val="tx1"/>
                </a:solidFill>
                <a:latin typeface="Arial" charset="0"/>
                <a:ea typeface="宋体" charset="-122"/>
              </a:defRPr>
            </a:lvl6pPr>
            <a:lvl7pPr marL="3086100" indent="-342900" fontAlgn="base">
              <a:spcBef>
                <a:spcPct val="0"/>
              </a:spcBef>
              <a:spcAft>
                <a:spcPct val="0"/>
              </a:spcAft>
              <a:defRPr>
                <a:solidFill>
                  <a:schemeClr val="tx1"/>
                </a:solidFill>
                <a:latin typeface="Arial" charset="0"/>
                <a:ea typeface="宋体" charset="-122"/>
              </a:defRPr>
            </a:lvl7pPr>
            <a:lvl8pPr marL="3543300" indent="-342900" fontAlgn="base">
              <a:spcBef>
                <a:spcPct val="0"/>
              </a:spcBef>
              <a:spcAft>
                <a:spcPct val="0"/>
              </a:spcAft>
              <a:defRPr>
                <a:solidFill>
                  <a:schemeClr val="tx1"/>
                </a:solidFill>
                <a:latin typeface="Arial" charset="0"/>
                <a:ea typeface="宋体" charset="-122"/>
              </a:defRPr>
            </a:lvl8pPr>
            <a:lvl9pPr marL="4000500" indent="-342900" fontAlgn="base">
              <a:spcBef>
                <a:spcPct val="0"/>
              </a:spcBef>
              <a:spcAft>
                <a:spcPct val="0"/>
              </a:spcAft>
              <a:defRPr>
                <a:solidFill>
                  <a:schemeClr val="tx1"/>
                </a:solidFill>
                <a:latin typeface="Arial" charset="0"/>
                <a:ea typeface="宋体" charset="-122"/>
              </a:defRPr>
            </a:lvl9pPr>
          </a:lstStyle>
          <a:p>
            <a:pPr>
              <a:lnSpc>
                <a:spcPct val="90000"/>
              </a:lnSpc>
            </a:pPr>
            <a:r>
              <a:rPr kumimoji="1" lang="zh-CN" altLang="en-US" sz="2400" b="1" dirty="0">
                <a:solidFill>
                  <a:srgbClr val="002850"/>
                </a:solidFill>
                <a:latin typeface="+mn-ea"/>
                <a:ea typeface="+mn-ea"/>
                <a:cs typeface="Times New Roman" panose="02020603050405020304" pitchFamily="18" charset="0"/>
              </a:rPr>
              <a:t>分</a:t>
            </a:r>
            <a:r>
              <a:rPr kumimoji="1" lang="zh-CN" altLang="en-US" sz="2400" b="1" dirty="0" smtClean="0">
                <a:solidFill>
                  <a:srgbClr val="002850"/>
                </a:solidFill>
                <a:latin typeface="+mn-ea"/>
                <a:ea typeface="+mn-ea"/>
                <a:cs typeface="Times New Roman" panose="02020603050405020304" pitchFamily="18" charset="0"/>
              </a:rPr>
              <a:t>压电感值：</a:t>
            </a:r>
            <a:endParaRPr kumimoji="1" lang="zh-CN" altLang="en-US" sz="2400" b="1" dirty="0">
              <a:solidFill>
                <a:srgbClr val="002850"/>
              </a:solidFill>
              <a:latin typeface="+mn-ea"/>
              <a:ea typeface="+mn-ea"/>
              <a:cs typeface="Times New Roman" panose="02020603050405020304" pitchFamily="18" charset="0"/>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2886755258"/>
              </p:ext>
            </p:extLst>
          </p:nvPr>
        </p:nvGraphicFramePr>
        <p:xfrm>
          <a:off x="2126183" y="4483283"/>
          <a:ext cx="2057400" cy="355600"/>
        </p:xfrm>
        <a:graphic>
          <a:graphicData uri="http://schemas.openxmlformats.org/presentationml/2006/ole">
            <mc:AlternateContent xmlns:mc="http://schemas.openxmlformats.org/markup-compatibility/2006">
              <mc:Choice xmlns:v="urn:schemas-microsoft-com:vml" Requires="v">
                <p:oleObj spid="_x0000_s83167" name="Equation" r:id="rId7" imgW="1041120" imgH="177480" progId="">
                  <p:embed/>
                </p:oleObj>
              </mc:Choice>
              <mc:Fallback>
                <p:oleObj name="Equation" r:id="rId7" imgW="1041120" imgH="177480" progId="">
                  <p:embed/>
                  <p:pic>
                    <p:nvPicPr>
                      <p:cNvPr id="0" name="Picture 18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6183" y="4483283"/>
                        <a:ext cx="20574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p:cNvSpPr txBox="1"/>
          <p:nvPr/>
        </p:nvSpPr>
        <p:spPr>
          <a:xfrm>
            <a:off x="4211960" y="4365104"/>
            <a:ext cx="595035" cy="584775"/>
          </a:xfrm>
          <a:prstGeom prst="rect">
            <a:avLst/>
          </a:prstGeom>
          <a:noFill/>
        </p:spPr>
        <p:txBody>
          <a:bodyPr wrap="none" rtlCol="0">
            <a:spAutoFit/>
          </a:bodyPr>
          <a:lstStyle/>
          <a:p>
            <a:r>
              <a:rPr lang="zh-CN" altLang="en-US" sz="3200" b="1" dirty="0" smtClean="0">
                <a:solidFill>
                  <a:srgbClr val="FF0000"/>
                </a:solidFill>
              </a:rPr>
              <a:t>？</a:t>
            </a:r>
            <a:endParaRPr lang="zh-CN" altLang="en-US" sz="3200" b="1" dirty="0">
              <a:solidFill>
                <a:srgbClr val="FF0000"/>
              </a:solidFill>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3049553672"/>
              </p:ext>
            </p:extLst>
          </p:nvPr>
        </p:nvGraphicFramePr>
        <p:xfrm>
          <a:off x="5034731" y="4077072"/>
          <a:ext cx="2917825" cy="842962"/>
        </p:xfrm>
        <a:graphic>
          <a:graphicData uri="http://schemas.openxmlformats.org/presentationml/2006/ole">
            <mc:AlternateContent xmlns:mc="http://schemas.openxmlformats.org/markup-compatibility/2006">
              <mc:Choice xmlns:v="urn:schemas-microsoft-com:vml" Requires="v">
                <p:oleObj spid="_x0000_s83168" name="Equation" r:id="rId9" imgW="1485720" imgH="431640" progId="">
                  <p:embed/>
                </p:oleObj>
              </mc:Choice>
              <mc:Fallback>
                <p:oleObj name="Equation" r:id="rId9" imgW="1485720" imgH="431640" progId="">
                  <p:embed/>
                  <p:pic>
                    <p:nvPicPr>
                      <p:cNvPr id="0" name="Picture 18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4731" y="4077072"/>
                        <a:ext cx="2917825" cy="842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59445607"/>
              </p:ext>
            </p:extLst>
          </p:nvPr>
        </p:nvGraphicFramePr>
        <p:xfrm>
          <a:off x="5034731" y="4938916"/>
          <a:ext cx="3268663" cy="544512"/>
        </p:xfrm>
        <a:graphic>
          <a:graphicData uri="http://schemas.openxmlformats.org/presentationml/2006/ole">
            <mc:AlternateContent xmlns:mc="http://schemas.openxmlformats.org/markup-compatibility/2006">
              <mc:Choice xmlns:v="urn:schemas-microsoft-com:vml" Requires="v">
                <p:oleObj spid="_x0000_s83169" name="Equation" r:id="rId11" imgW="1663560" imgH="279360" progId="">
                  <p:embed/>
                </p:oleObj>
              </mc:Choice>
              <mc:Fallback>
                <p:oleObj name="Equation" r:id="rId11" imgW="1663560" imgH="279360" progId="">
                  <p:embed/>
                  <p:pic>
                    <p:nvPicPr>
                      <p:cNvPr id="0" name="Picture 18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4731" y="4938916"/>
                        <a:ext cx="3268663" cy="544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941880626"/>
              </p:ext>
            </p:extLst>
          </p:nvPr>
        </p:nvGraphicFramePr>
        <p:xfrm>
          <a:off x="5034731" y="5502310"/>
          <a:ext cx="3641725" cy="768350"/>
        </p:xfrm>
        <a:graphic>
          <a:graphicData uri="http://schemas.openxmlformats.org/presentationml/2006/ole">
            <mc:AlternateContent xmlns:mc="http://schemas.openxmlformats.org/markup-compatibility/2006">
              <mc:Choice xmlns:v="urn:schemas-microsoft-com:vml" Requires="v">
                <p:oleObj spid="_x0000_s83170" name="Equation" r:id="rId13" imgW="1854000" imgH="393480" progId="">
                  <p:embed/>
                </p:oleObj>
              </mc:Choice>
              <mc:Fallback>
                <p:oleObj name="Equation" r:id="rId13" imgW="1854000" imgH="393480" progId="">
                  <p:embed/>
                  <p:pic>
                    <p:nvPicPr>
                      <p:cNvPr id="0" name="Picture 18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34731" y="5502310"/>
                        <a:ext cx="3641725"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 Box 10"/>
          <p:cNvSpPr txBox="1">
            <a:spLocks noChangeArrowheads="1"/>
          </p:cNvSpPr>
          <p:nvPr/>
        </p:nvSpPr>
        <p:spPr bwMode="auto">
          <a:xfrm>
            <a:off x="179512" y="5157192"/>
            <a:ext cx="3670300" cy="332399"/>
          </a:xfrm>
          <a:prstGeom prst="rect">
            <a:avLst/>
          </a:prstGeom>
          <a:noFill/>
          <a:ln>
            <a:noFill/>
          </a:ln>
          <a:effectLst/>
        </p:spPr>
        <p:txBody>
          <a:bodyPr lIns="0" tIns="0" rIns="0" bIns="0">
            <a:spAutoFit/>
          </a:bodyPr>
          <a:lstStyle>
            <a:lvl1pPr marL="476250" indent="-476250">
              <a:defRPr>
                <a:solidFill>
                  <a:schemeClr val="tx1"/>
                </a:solidFill>
                <a:latin typeface="Arial" charset="0"/>
                <a:ea typeface="宋体" charset="-122"/>
              </a:defRPr>
            </a:lvl1pPr>
            <a:lvl2pPr marL="1485900" indent="-342900">
              <a:defRPr>
                <a:solidFill>
                  <a:schemeClr val="tx1"/>
                </a:solidFill>
                <a:latin typeface="Arial" charset="0"/>
                <a:ea typeface="宋体" charset="-122"/>
              </a:defRPr>
            </a:lvl2pPr>
            <a:lvl3pPr marL="1676400" indent="-342900">
              <a:defRPr>
                <a:solidFill>
                  <a:schemeClr val="tx1"/>
                </a:solidFill>
                <a:latin typeface="Arial" charset="0"/>
                <a:ea typeface="宋体" charset="-122"/>
              </a:defRPr>
            </a:lvl3pPr>
            <a:lvl4pPr marL="1866900" indent="-342900">
              <a:defRPr>
                <a:solidFill>
                  <a:schemeClr val="tx1"/>
                </a:solidFill>
                <a:latin typeface="Arial" charset="0"/>
                <a:ea typeface="宋体" charset="-122"/>
              </a:defRPr>
            </a:lvl4pPr>
            <a:lvl5pPr marL="2171700" indent="-342900">
              <a:defRPr>
                <a:solidFill>
                  <a:schemeClr val="tx1"/>
                </a:solidFill>
                <a:latin typeface="Arial" charset="0"/>
                <a:ea typeface="宋体" charset="-122"/>
              </a:defRPr>
            </a:lvl5pPr>
            <a:lvl6pPr marL="2628900" indent="-342900" fontAlgn="base">
              <a:spcBef>
                <a:spcPct val="0"/>
              </a:spcBef>
              <a:spcAft>
                <a:spcPct val="0"/>
              </a:spcAft>
              <a:defRPr>
                <a:solidFill>
                  <a:schemeClr val="tx1"/>
                </a:solidFill>
                <a:latin typeface="Arial" charset="0"/>
                <a:ea typeface="宋体" charset="-122"/>
              </a:defRPr>
            </a:lvl6pPr>
            <a:lvl7pPr marL="3086100" indent="-342900" fontAlgn="base">
              <a:spcBef>
                <a:spcPct val="0"/>
              </a:spcBef>
              <a:spcAft>
                <a:spcPct val="0"/>
              </a:spcAft>
              <a:defRPr>
                <a:solidFill>
                  <a:schemeClr val="tx1"/>
                </a:solidFill>
                <a:latin typeface="Arial" charset="0"/>
                <a:ea typeface="宋体" charset="-122"/>
              </a:defRPr>
            </a:lvl7pPr>
            <a:lvl8pPr marL="3543300" indent="-342900" fontAlgn="base">
              <a:spcBef>
                <a:spcPct val="0"/>
              </a:spcBef>
              <a:spcAft>
                <a:spcPct val="0"/>
              </a:spcAft>
              <a:defRPr>
                <a:solidFill>
                  <a:schemeClr val="tx1"/>
                </a:solidFill>
                <a:latin typeface="Arial" charset="0"/>
                <a:ea typeface="宋体" charset="-122"/>
              </a:defRPr>
            </a:lvl8pPr>
            <a:lvl9pPr marL="4000500" indent="-342900" fontAlgn="base">
              <a:spcBef>
                <a:spcPct val="0"/>
              </a:spcBef>
              <a:spcAft>
                <a:spcPct val="0"/>
              </a:spcAft>
              <a:defRPr>
                <a:solidFill>
                  <a:schemeClr val="tx1"/>
                </a:solidFill>
                <a:latin typeface="Arial" charset="0"/>
                <a:ea typeface="宋体" charset="-122"/>
              </a:defRPr>
            </a:lvl9pPr>
          </a:lstStyle>
          <a:p>
            <a:pPr>
              <a:lnSpc>
                <a:spcPct val="90000"/>
              </a:lnSpc>
            </a:pPr>
            <a:r>
              <a:rPr kumimoji="1" lang="zh-CN" altLang="en-US" sz="2400" b="1" dirty="0">
                <a:solidFill>
                  <a:srgbClr val="002850"/>
                </a:solidFill>
                <a:latin typeface="+mn-ea"/>
                <a:ea typeface="+mn-ea"/>
                <a:cs typeface="Times New Roman" panose="02020603050405020304" pitchFamily="18" charset="0"/>
              </a:rPr>
              <a:t>分</a:t>
            </a:r>
            <a:r>
              <a:rPr kumimoji="1" lang="zh-CN" altLang="en-US" sz="2400" b="1" dirty="0" smtClean="0">
                <a:solidFill>
                  <a:srgbClr val="002850"/>
                </a:solidFill>
                <a:latin typeface="+mn-ea"/>
                <a:ea typeface="+mn-ea"/>
                <a:cs typeface="Times New Roman" panose="02020603050405020304" pitchFamily="18" charset="0"/>
              </a:rPr>
              <a:t>压电</a:t>
            </a:r>
            <a:r>
              <a:rPr kumimoji="1" lang="zh-CN" altLang="en-US" sz="2400" b="1" dirty="0">
                <a:solidFill>
                  <a:srgbClr val="002850"/>
                </a:solidFill>
                <a:latin typeface="+mn-ea"/>
                <a:ea typeface="+mn-ea"/>
                <a:cs typeface="Times New Roman" panose="02020603050405020304" pitchFamily="18" charset="0"/>
              </a:rPr>
              <a:t>容</a:t>
            </a:r>
            <a:r>
              <a:rPr kumimoji="1" lang="zh-CN" altLang="en-US" sz="2400" b="1" dirty="0" smtClean="0">
                <a:solidFill>
                  <a:srgbClr val="002850"/>
                </a:solidFill>
                <a:latin typeface="+mn-ea"/>
                <a:ea typeface="+mn-ea"/>
                <a:cs typeface="Times New Roman" panose="02020603050405020304" pitchFamily="18" charset="0"/>
              </a:rPr>
              <a:t>值？</a:t>
            </a:r>
            <a:endParaRPr kumimoji="1" lang="zh-CN" altLang="en-US" sz="2400" b="1" dirty="0">
              <a:solidFill>
                <a:srgbClr val="002850"/>
              </a:solidFill>
              <a:latin typeface="+mn-ea"/>
              <a:ea typeface="+mn-ea"/>
              <a:cs typeface="Times New Roman" panose="02020603050405020304" pitchFamily="18" charset="0"/>
            </a:endParaRPr>
          </a:p>
        </p:txBody>
      </p:sp>
    </p:spTree>
    <p:extLst>
      <p:ext uri="{BB962C8B-B14F-4D97-AF65-F5344CB8AC3E}">
        <p14:creationId xmlns:p14="http://schemas.microsoft.com/office/powerpoint/2010/main" val="170324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75"/>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75"/>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75"/>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left)">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left)">
                                      <p:cBhvr>
                                        <p:cTn id="64" dur="5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left)">
                                      <p:cBhvr>
                                        <p:cTn id="69" dur="75"/>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1" grpId="0"/>
      <p:bldP spid="14"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分析举例</a:t>
            </a:r>
            <a:endParaRPr lang="zh-CN" altLang="en-US" dirty="0"/>
          </a:p>
        </p:txBody>
      </p:sp>
      <p:sp>
        <p:nvSpPr>
          <p:cNvPr id="3" name="灯片编号占位符 2"/>
          <p:cNvSpPr>
            <a:spLocks noGrp="1"/>
          </p:cNvSpPr>
          <p:nvPr>
            <p:ph type="sldNum" sz="quarter" idx="12"/>
          </p:nvPr>
        </p:nvSpPr>
        <p:spPr/>
        <p:txBody>
          <a:bodyPr/>
          <a:lstStyle/>
          <a:p>
            <a:pPr>
              <a:defRPr/>
            </a:pPr>
            <a:fld id="{8F62CFF0-E9F0-4C06-8BF8-C2E8AB4DCF74}" type="slidenum">
              <a:rPr lang="zh-CN" altLang="en-US" smtClean="0"/>
              <a:pPr>
                <a:defRPr/>
              </a:pPr>
              <a:t>37</a:t>
            </a:fld>
            <a:endParaRPr lang="zh-CN" altLang="en-US"/>
          </a:p>
        </p:txBody>
      </p:sp>
      <p:grpSp>
        <p:nvGrpSpPr>
          <p:cNvPr id="4" name="Group 201"/>
          <p:cNvGrpSpPr>
            <a:grpSpLocks/>
          </p:cNvGrpSpPr>
          <p:nvPr/>
        </p:nvGrpSpPr>
        <p:grpSpPr bwMode="auto">
          <a:xfrm>
            <a:off x="2195736" y="2708920"/>
            <a:ext cx="4398964" cy="2547938"/>
            <a:chOff x="521" y="618"/>
            <a:chExt cx="2771" cy="1605"/>
          </a:xfrm>
        </p:grpSpPr>
        <p:sp>
          <p:nvSpPr>
            <p:cNvPr id="5" name="Line 119"/>
            <p:cNvSpPr>
              <a:spLocks noChangeShapeType="1"/>
            </p:cNvSpPr>
            <p:nvPr/>
          </p:nvSpPr>
          <p:spPr bwMode="auto">
            <a:xfrm>
              <a:off x="2653" y="799"/>
              <a:ext cx="0" cy="1361"/>
            </a:xfrm>
            <a:prstGeom prst="line">
              <a:avLst/>
            </a:prstGeom>
            <a:noFill/>
            <a:ln w="2857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6" name="Oval 121"/>
            <p:cNvSpPr>
              <a:spLocks noChangeArrowheads="1"/>
            </p:cNvSpPr>
            <p:nvPr/>
          </p:nvSpPr>
          <p:spPr bwMode="auto">
            <a:xfrm>
              <a:off x="884" y="618"/>
              <a:ext cx="363" cy="363"/>
            </a:xfrm>
            <a:prstGeom prst="ellipse">
              <a:avLst/>
            </a:prstGeom>
            <a:no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7" name="Text Box 122"/>
            <p:cNvSpPr txBox="1">
              <a:spLocks noChangeArrowheads="1"/>
            </p:cNvSpPr>
            <p:nvPr/>
          </p:nvSpPr>
          <p:spPr bwMode="auto">
            <a:xfrm>
              <a:off x="1247" y="799"/>
              <a:ext cx="244"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algn="ctr">
                <a:spcBef>
                  <a:spcPct val="50000"/>
                </a:spcBef>
              </a:pPr>
              <a:r>
                <a:rPr kumimoji="1" lang="en-US" altLang="zh-CN" b="0">
                  <a:solidFill>
                    <a:schemeClr val="tx2"/>
                  </a:solidFill>
                  <a:latin typeface="Times New Roman" pitchFamily="18" charset="0"/>
                  <a:ea typeface="宋体" charset="-122"/>
                  <a:sym typeface="Symbol" pitchFamily="18" charset="2"/>
                </a:rPr>
                <a:t>+</a:t>
              </a:r>
            </a:p>
          </p:txBody>
        </p:sp>
        <p:sp>
          <p:nvSpPr>
            <p:cNvPr id="8" name="Text Box 123"/>
            <p:cNvSpPr txBox="1">
              <a:spLocks noChangeArrowheads="1"/>
            </p:cNvSpPr>
            <p:nvPr/>
          </p:nvSpPr>
          <p:spPr bwMode="auto">
            <a:xfrm>
              <a:off x="657" y="663"/>
              <a:ext cx="212"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algn="ctr">
                <a:spcBef>
                  <a:spcPct val="50000"/>
                </a:spcBef>
              </a:pPr>
              <a:r>
                <a:rPr kumimoji="1" lang="en-US" altLang="zh-CN" b="0">
                  <a:solidFill>
                    <a:schemeClr val="tx2"/>
                  </a:solidFill>
                  <a:latin typeface="Times New Roman" pitchFamily="18" charset="0"/>
                  <a:ea typeface="宋体" charset="-122"/>
                  <a:sym typeface="Symbol" pitchFamily="18" charset="2"/>
                </a:rPr>
                <a:t>_</a:t>
              </a:r>
            </a:p>
          </p:txBody>
        </p:sp>
        <p:sp>
          <p:nvSpPr>
            <p:cNvPr id="9" name="Line 126"/>
            <p:cNvSpPr>
              <a:spLocks noChangeShapeType="1"/>
            </p:cNvSpPr>
            <p:nvPr/>
          </p:nvSpPr>
          <p:spPr bwMode="auto">
            <a:xfrm>
              <a:off x="521" y="799"/>
              <a:ext cx="2132" cy="0"/>
            </a:xfrm>
            <a:prstGeom prst="line">
              <a:avLst/>
            </a:prstGeom>
            <a:noFill/>
            <a:ln w="2857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0" name="Line 127"/>
            <p:cNvSpPr>
              <a:spLocks noChangeShapeType="1"/>
            </p:cNvSpPr>
            <p:nvPr/>
          </p:nvSpPr>
          <p:spPr bwMode="auto">
            <a:xfrm>
              <a:off x="521" y="799"/>
              <a:ext cx="0" cy="1361"/>
            </a:xfrm>
            <a:prstGeom prst="line">
              <a:avLst/>
            </a:prstGeom>
            <a:noFill/>
            <a:ln w="2857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1" name="Line 128"/>
            <p:cNvSpPr>
              <a:spLocks noChangeShapeType="1"/>
            </p:cNvSpPr>
            <p:nvPr/>
          </p:nvSpPr>
          <p:spPr bwMode="auto">
            <a:xfrm>
              <a:off x="521" y="2160"/>
              <a:ext cx="2132" cy="0"/>
            </a:xfrm>
            <a:prstGeom prst="line">
              <a:avLst/>
            </a:prstGeom>
            <a:noFill/>
            <a:ln w="2857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2" name="Line 129"/>
            <p:cNvSpPr>
              <a:spLocks noChangeShapeType="1"/>
            </p:cNvSpPr>
            <p:nvPr/>
          </p:nvSpPr>
          <p:spPr bwMode="auto">
            <a:xfrm flipH="1">
              <a:off x="1601" y="799"/>
              <a:ext cx="12" cy="1361"/>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3" name="Line 130"/>
            <p:cNvSpPr>
              <a:spLocks noChangeShapeType="1"/>
            </p:cNvSpPr>
            <p:nvPr/>
          </p:nvSpPr>
          <p:spPr bwMode="auto">
            <a:xfrm>
              <a:off x="521" y="1471"/>
              <a:ext cx="144" cy="0"/>
            </a:xfrm>
            <a:prstGeom prst="line">
              <a:avLst/>
            </a:prstGeom>
            <a:noFill/>
            <a:ln w="28575">
              <a:solidFill>
                <a:schemeClr val="tx1"/>
              </a:solidFill>
              <a:round/>
              <a:headEnd type="oval" w="med"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4" name="Line 131"/>
            <p:cNvSpPr>
              <a:spLocks noChangeShapeType="1"/>
            </p:cNvSpPr>
            <p:nvPr/>
          </p:nvSpPr>
          <p:spPr bwMode="auto">
            <a:xfrm>
              <a:off x="1073" y="1471"/>
              <a:ext cx="528" cy="0"/>
            </a:xfrm>
            <a:prstGeom prst="line">
              <a:avLst/>
            </a:prstGeom>
            <a:noFill/>
            <a:ln w="28575">
              <a:solidFill>
                <a:schemeClr val="tx1"/>
              </a:solidFill>
              <a:round/>
              <a:headEnd/>
              <a:tailEnd type="oval"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5" name="Line 132"/>
            <p:cNvSpPr>
              <a:spLocks noChangeShapeType="1"/>
            </p:cNvSpPr>
            <p:nvPr/>
          </p:nvSpPr>
          <p:spPr bwMode="auto">
            <a:xfrm>
              <a:off x="2239" y="799"/>
              <a:ext cx="0" cy="624"/>
            </a:xfrm>
            <a:prstGeom prst="line">
              <a:avLst/>
            </a:prstGeom>
            <a:noFill/>
            <a:ln w="28575">
              <a:solidFill>
                <a:schemeClr val="tx1"/>
              </a:solidFill>
              <a:round/>
              <a:headEnd type="oval" w="med"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6" name="Line 133"/>
            <p:cNvSpPr>
              <a:spLocks noChangeShapeType="1"/>
            </p:cNvSpPr>
            <p:nvPr/>
          </p:nvSpPr>
          <p:spPr bwMode="auto">
            <a:xfrm>
              <a:off x="2245" y="1525"/>
              <a:ext cx="0" cy="635"/>
            </a:xfrm>
            <a:prstGeom prst="line">
              <a:avLst/>
            </a:prstGeom>
            <a:noFill/>
            <a:ln w="2857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7" name="Line 134"/>
            <p:cNvSpPr>
              <a:spLocks noChangeShapeType="1"/>
            </p:cNvSpPr>
            <p:nvPr/>
          </p:nvSpPr>
          <p:spPr bwMode="auto">
            <a:xfrm>
              <a:off x="2143" y="1423"/>
              <a:ext cx="192" cy="0"/>
            </a:xfrm>
            <a:prstGeom prst="line">
              <a:avLst/>
            </a:prstGeom>
            <a:noFill/>
            <a:ln w="5715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8" name="Line 135"/>
            <p:cNvSpPr>
              <a:spLocks noChangeShapeType="1"/>
            </p:cNvSpPr>
            <p:nvPr/>
          </p:nvSpPr>
          <p:spPr bwMode="auto">
            <a:xfrm>
              <a:off x="2143" y="1519"/>
              <a:ext cx="192" cy="0"/>
            </a:xfrm>
            <a:prstGeom prst="line">
              <a:avLst/>
            </a:prstGeom>
            <a:noFill/>
            <a:ln w="5715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aphicFrame>
          <p:nvGraphicFramePr>
            <p:cNvPr id="19" name="Object 136"/>
            <p:cNvGraphicFramePr>
              <a:graphicFrameLocks noChangeAspect="1"/>
            </p:cNvGraphicFramePr>
            <p:nvPr>
              <p:extLst>
                <p:ext uri="{D42A27DB-BD31-4B8C-83A1-F6EECF244321}">
                  <p14:modId xmlns:p14="http://schemas.microsoft.com/office/powerpoint/2010/main" val="2240376251"/>
                </p:ext>
              </p:extLst>
            </p:nvPr>
          </p:nvGraphicFramePr>
          <p:xfrm>
            <a:off x="917" y="877"/>
            <a:ext cx="374" cy="472"/>
          </p:xfrm>
          <a:graphic>
            <a:graphicData uri="http://schemas.openxmlformats.org/presentationml/2006/ole">
              <mc:AlternateContent xmlns:mc="http://schemas.openxmlformats.org/markup-compatibility/2006">
                <mc:Choice xmlns:v="urn:schemas-microsoft-com:vml" Requires="v">
                  <p:oleObj spid="_x0000_s87142" name="Equation" r:id="rId3" imgW="164880" imgH="228600" progId="">
                    <p:embed/>
                  </p:oleObj>
                </mc:Choice>
                <mc:Fallback>
                  <p:oleObj name="Equation" r:id="rId3" imgW="164880" imgH="228600" progId="">
                    <p:embed/>
                    <p:pic>
                      <p:nvPicPr>
                        <p:cNvPr id="0" name="Picture 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 y="877"/>
                          <a:ext cx="374"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Lst>
                      </p:spPr>
                    </p:pic>
                  </p:oleObj>
                </mc:Fallback>
              </mc:AlternateContent>
            </a:graphicData>
          </a:graphic>
        </p:graphicFrame>
        <p:graphicFrame>
          <p:nvGraphicFramePr>
            <p:cNvPr id="20" name="Object 137"/>
            <p:cNvGraphicFramePr>
              <a:graphicFrameLocks noChangeAspect="1"/>
            </p:cNvGraphicFramePr>
            <p:nvPr>
              <p:extLst>
                <p:ext uri="{D42A27DB-BD31-4B8C-83A1-F6EECF244321}">
                  <p14:modId xmlns:p14="http://schemas.microsoft.com/office/powerpoint/2010/main" val="1452330784"/>
                </p:ext>
              </p:extLst>
            </p:nvPr>
          </p:nvGraphicFramePr>
          <p:xfrm>
            <a:off x="2925" y="1308"/>
            <a:ext cx="367" cy="507"/>
          </p:xfrm>
          <a:graphic>
            <a:graphicData uri="http://schemas.openxmlformats.org/presentationml/2006/ole">
              <mc:AlternateContent xmlns:mc="http://schemas.openxmlformats.org/markup-compatibility/2006">
                <mc:Choice xmlns:v="urn:schemas-microsoft-com:vml" Requires="v">
                  <p:oleObj spid="_x0000_s87143" name="Equation" r:id="rId5" imgW="126720" imgH="228600" progId="">
                    <p:embed/>
                  </p:oleObj>
                </mc:Choice>
                <mc:Fallback>
                  <p:oleObj name="Equation" r:id="rId5" imgW="126720" imgH="228600" progId="">
                    <p:embed/>
                    <p:pic>
                      <p:nvPicPr>
                        <p:cNvPr id="0" name="Picture 8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5" y="1308"/>
                          <a:ext cx="367"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Lst>
                      </p:spPr>
                    </p:pic>
                  </p:oleObj>
                </mc:Fallback>
              </mc:AlternateContent>
            </a:graphicData>
          </a:graphic>
        </p:graphicFrame>
        <p:sp>
          <p:nvSpPr>
            <p:cNvPr id="21" name="Text Box 138"/>
            <p:cNvSpPr txBox="1">
              <a:spLocks noChangeArrowheads="1"/>
            </p:cNvSpPr>
            <p:nvPr/>
          </p:nvSpPr>
          <p:spPr bwMode="auto">
            <a:xfrm>
              <a:off x="793" y="1434"/>
              <a:ext cx="25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b="0" i="1">
                  <a:solidFill>
                    <a:schemeClr val="tx2"/>
                  </a:solidFill>
                  <a:latin typeface="Times New Roman" pitchFamily="18" charset="0"/>
                  <a:ea typeface="宋体" charset="-122"/>
                </a:rPr>
                <a:t>L</a:t>
              </a:r>
            </a:p>
          </p:txBody>
        </p:sp>
        <p:sp>
          <p:nvSpPr>
            <p:cNvPr id="22" name="Text Box 139"/>
            <p:cNvSpPr txBox="1">
              <a:spLocks noChangeArrowheads="1"/>
            </p:cNvSpPr>
            <p:nvPr/>
          </p:nvSpPr>
          <p:spPr bwMode="auto">
            <a:xfrm>
              <a:off x="1201" y="1480"/>
              <a:ext cx="3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b="0" i="1">
                  <a:solidFill>
                    <a:schemeClr val="tx2"/>
                  </a:solidFill>
                  <a:latin typeface="Times New Roman" pitchFamily="18" charset="0"/>
                  <a:ea typeface="宋体" charset="-122"/>
                </a:rPr>
                <a:t>R</a:t>
              </a:r>
              <a:r>
                <a:rPr kumimoji="1" lang="en-US" altLang="zh-CN" b="0" baseline="-25000">
                  <a:solidFill>
                    <a:schemeClr val="tx2"/>
                  </a:solidFill>
                  <a:latin typeface="Times New Roman" pitchFamily="18" charset="0"/>
                  <a:ea typeface="宋体" charset="-122"/>
                </a:rPr>
                <a:t>1</a:t>
              </a:r>
              <a:endParaRPr kumimoji="1" lang="en-US" altLang="zh-CN" b="0" i="1">
                <a:solidFill>
                  <a:schemeClr val="tx2"/>
                </a:solidFill>
                <a:latin typeface="Times New Roman" pitchFamily="18" charset="0"/>
                <a:ea typeface="宋体" charset="-122"/>
              </a:endParaRPr>
            </a:p>
          </p:txBody>
        </p:sp>
        <p:sp>
          <p:nvSpPr>
            <p:cNvPr id="23" name="Text Box 140"/>
            <p:cNvSpPr txBox="1">
              <a:spLocks noChangeArrowheads="1"/>
            </p:cNvSpPr>
            <p:nvPr/>
          </p:nvSpPr>
          <p:spPr bwMode="auto">
            <a:xfrm>
              <a:off x="1683" y="981"/>
              <a:ext cx="3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b="0" i="1">
                  <a:solidFill>
                    <a:schemeClr val="tx2"/>
                  </a:solidFill>
                  <a:latin typeface="Times New Roman" pitchFamily="18" charset="0"/>
                  <a:ea typeface="宋体" charset="-122"/>
                </a:rPr>
                <a:t>R</a:t>
              </a:r>
              <a:r>
                <a:rPr kumimoji="1" lang="en-US" altLang="zh-CN" b="0" baseline="-25000">
                  <a:solidFill>
                    <a:schemeClr val="tx2"/>
                  </a:solidFill>
                  <a:latin typeface="Times New Roman" pitchFamily="18" charset="0"/>
                  <a:ea typeface="宋体" charset="-122"/>
                </a:rPr>
                <a:t>2</a:t>
              </a:r>
              <a:endParaRPr kumimoji="1" lang="en-US" altLang="zh-CN" b="0" i="1">
                <a:solidFill>
                  <a:schemeClr val="tx2"/>
                </a:solidFill>
                <a:latin typeface="Times New Roman" pitchFamily="18" charset="0"/>
                <a:ea typeface="宋体" charset="-122"/>
              </a:endParaRPr>
            </a:p>
          </p:txBody>
        </p:sp>
        <p:sp>
          <p:nvSpPr>
            <p:cNvPr id="24" name="Text Box 141"/>
            <p:cNvSpPr txBox="1">
              <a:spLocks noChangeArrowheads="1"/>
            </p:cNvSpPr>
            <p:nvPr/>
          </p:nvSpPr>
          <p:spPr bwMode="auto">
            <a:xfrm>
              <a:off x="1655" y="1661"/>
              <a:ext cx="3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b="0" i="1">
                  <a:solidFill>
                    <a:schemeClr val="tx2"/>
                  </a:solidFill>
                  <a:latin typeface="Times New Roman" pitchFamily="18" charset="0"/>
                  <a:ea typeface="宋体" charset="-122"/>
                </a:rPr>
                <a:t>R</a:t>
              </a:r>
              <a:r>
                <a:rPr kumimoji="1" lang="en-US" altLang="zh-CN" b="0" baseline="-25000">
                  <a:solidFill>
                    <a:schemeClr val="tx2"/>
                  </a:solidFill>
                  <a:latin typeface="Times New Roman" pitchFamily="18" charset="0"/>
                  <a:ea typeface="宋体" charset="-122"/>
                </a:rPr>
                <a:t>3</a:t>
              </a:r>
              <a:endParaRPr kumimoji="1" lang="en-US" altLang="zh-CN" b="0" i="1">
                <a:solidFill>
                  <a:schemeClr val="tx2"/>
                </a:solidFill>
                <a:latin typeface="Times New Roman" pitchFamily="18" charset="0"/>
                <a:ea typeface="宋体" charset="-122"/>
              </a:endParaRPr>
            </a:p>
          </p:txBody>
        </p:sp>
        <p:sp>
          <p:nvSpPr>
            <p:cNvPr id="25" name="Text Box 142"/>
            <p:cNvSpPr txBox="1">
              <a:spLocks noChangeArrowheads="1"/>
            </p:cNvSpPr>
            <p:nvPr/>
          </p:nvSpPr>
          <p:spPr bwMode="auto">
            <a:xfrm>
              <a:off x="953" y="1775"/>
              <a:ext cx="3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b="0" i="1">
                  <a:solidFill>
                    <a:schemeClr val="tx2"/>
                  </a:solidFill>
                  <a:latin typeface="Times New Roman" pitchFamily="18" charset="0"/>
                  <a:ea typeface="宋体" charset="-122"/>
                </a:rPr>
                <a:t>R</a:t>
              </a:r>
              <a:r>
                <a:rPr kumimoji="1" lang="en-US" altLang="zh-CN" b="0" baseline="-25000">
                  <a:solidFill>
                    <a:schemeClr val="tx2"/>
                  </a:solidFill>
                  <a:latin typeface="Times New Roman" pitchFamily="18" charset="0"/>
                  <a:ea typeface="宋体" charset="-122"/>
                </a:rPr>
                <a:t>4</a:t>
              </a:r>
              <a:endParaRPr kumimoji="1" lang="en-US" altLang="zh-CN" b="0" i="1">
                <a:solidFill>
                  <a:schemeClr val="tx2"/>
                </a:solidFill>
                <a:latin typeface="Times New Roman" pitchFamily="18" charset="0"/>
                <a:ea typeface="宋体" charset="-122"/>
              </a:endParaRPr>
            </a:p>
          </p:txBody>
        </p:sp>
        <p:sp>
          <p:nvSpPr>
            <p:cNvPr id="26" name="Text Box 143"/>
            <p:cNvSpPr txBox="1">
              <a:spLocks noChangeArrowheads="1"/>
            </p:cNvSpPr>
            <p:nvPr/>
          </p:nvSpPr>
          <p:spPr bwMode="auto">
            <a:xfrm>
              <a:off x="1882" y="129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b="0" i="1">
                  <a:solidFill>
                    <a:schemeClr val="tx2"/>
                  </a:solidFill>
                  <a:latin typeface="Times New Roman" pitchFamily="18" charset="0"/>
                  <a:ea typeface="宋体" charset="-122"/>
                </a:rPr>
                <a:t>C</a:t>
              </a:r>
            </a:p>
          </p:txBody>
        </p:sp>
        <p:sp>
          <p:nvSpPr>
            <p:cNvPr id="27" name="Rectangle 144"/>
            <p:cNvSpPr>
              <a:spLocks noChangeArrowheads="1"/>
            </p:cNvSpPr>
            <p:nvPr/>
          </p:nvSpPr>
          <p:spPr bwMode="auto">
            <a:xfrm>
              <a:off x="975" y="2087"/>
              <a:ext cx="317" cy="136"/>
            </a:xfrm>
            <a:prstGeom prst="rect">
              <a:avLst/>
            </a:prstGeom>
            <a:solidFill>
              <a:schemeClr val="bg1">
                <a:lumMod val="95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28" name="Rectangle 145"/>
            <p:cNvSpPr>
              <a:spLocks noChangeArrowheads="1"/>
            </p:cNvSpPr>
            <p:nvPr/>
          </p:nvSpPr>
          <p:spPr bwMode="auto">
            <a:xfrm>
              <a:off x="1555" y="981"/>
              <a:ext cx="127" cy="318"/>
            </a:xfrm>
            <a:prstGeom prst="rect">
              <a:avLst/>
            </a:prstGeom>
            <a:solidFill>
              <a:schemeClr val="bg1">
                <a:lumMod val="95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29" name="Rectangle 146"/>
            <p:cNvSpPr>
              <a:spLocks noChangeArrowheads="1"/>
            </p:cNvSpPr>
            <p:nvPr/>
          </p:nvSpPr>
          <p:spPr bwMode="auto">
            <a:xfrm>
              <a:off x="1537" y="1661"/>
              <a:ext cx="127" cy="318"/>
            </a:xfrm>
            <a:prstGeom prst="rect">
              <a:avLst/>
            </a:prstGeom>
            <a:solidFill>
              <a:schemeClr val="bg1">
                <a:lumMod val="95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0" name="Rectangle 147"/>
            <p:cNvSpPr>
              <a:spLocks noChangeArrowheads="1"/>
            </p:cNvSpPr>
            <p:nvPr/>
          </p:nvSpPr>
          <p:spPr bwMode="auto">
            <a:xfrm>
              <a:off x="1193" y="1407"/>
              <a:ext cx="317" cy="136"/>
            </a:xfrm>
            <a:prstGeom prst="rect">
              <a:avLst/>
            </a:prstGeom>
            <a:solidFill>
              <a:schemeClr val="bg1">
                <a:lumMod val="95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1" name="Line 124"/>
            <p:cNvSpPr>
              <a:spLocks noChangeShapeType="1"/>
            </p:cNvSpPr>
            <p:nvPr/>
          </p:nvSpPr>
          <p:spPr bwMode="auto">
            <a:xfrm flipV="1">
              <a:off x="2925" y="1434"/>
              <a:ext cx="0" cy="31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tx2"/>
                </a:solidFill>
              </a:endParaRPr>
            </a:p>
          </p:txBody>
        </p:sp>
        <p:grpSp>
          <p:nvGrpSpPr>
            <p:cNvPr id="32" name="Group 189"/>
            <p:cNvGrpSpPr>
              <a:grpSpLocks/>
            </p:cNvGrpSpPr>
            <p:nvPr/>
          </p:nvGrpSpPr>
          <p:grpSpPr bwMode="auto">
            <a:xfrm>
              <a:off x="2472" y="1389"/>
              <a:ext cx="363" cy="363"/>
              <a:chOff x="2471" y="1298"/>
              <a:chExt cx="363" cy="363"/>
            </a:xfrm>
          </p:grpSpPr>
          <p:sp>
            <p:nvSpPr>
              <p:cNvPr id="38" name="Oval 120"/>
              <p:cNvSpPr>
                <a:spLocks noChangeArrowheads="1"/>
              </p:cNvSpPr>
              <p:nvPr/>
            </p:nvSpPr>
            <p:spPr bwMode="auto">
              <a:xfrm>
                <a:off x="2471" y="1298"/>
                <a:ext cx="363" cy="363"/>
              </a:xfrm>
              <a:prstGeom prst="ellipse">
                <a:avLst/>
              </a:prstGeom>
              <a:solidFill>
                <a:schemeClr val="bg1">
                  <a:lumMod val="95000"/>
                </a:schemeClr>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9" name="Line 125"/>
              <p:cNvSpPr>
                <a:spLocks noChangeShapeType="1"/>
              </p:cNvSpPr>
              <p:nvPr/>
            </p:nvSpPr>
            <p:spPr bwMode="auto">
              <a:xfrm>
                <a:off x="2471" y="1480"/>
                <a:ext cx="363" cy="0"/>
              </a:xfrm>
              <a:prstGeom prst="line">
                <a:avLst/>
              </a:prstGeom>
              <a:noFill/>
              <a:ln w="3810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33" name="Group 196"/>
            <p:cNvGrpSpPr>
              <a:grpSpLocks/>
            </p:cNvGrpSpPr>
            <p:nvPr/>
          </p:nvGrpSpPr>
          <p:grpSpPr bwMode="auto">
            <a:xfrm rot="5400000">
              <a:off x="815" y="1231"/>
              <a:ext cx="91" cy="408"/>
              <a:chOff x="1565" y="2614"/>
              <a:chExt cx="90" cy="486"/>
            </a:xfrm>
          </p:grpSpPr>
          <p:sp>
            <p:nvSpPr>
              <p:cNvPr id="34" name="Arc 197"/>
              <p:cNvSpPr>
                <a:spLocks/>
              </p:cNvSpPr>
              <p:nvPr/>
            </p:nvSpPr>
            <p:spPr bwMode="auto">
              <a:xfrm flipH="1" flipV="1">
                <a:off x="1565" y="2860"/>
                <a:ext cx="90" cy="116"/>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lnTo>
                      <a:pt x="1122"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5" name="Arc 198"/>
              <p:cNvSpPr>
                <a:spLocks/>
              </p:cNvSpPr>
              <p:nvPr/>
            </p:nvSpPr>
            <p:spPr bwMode="auto">
              <a:xfrm flipH="1" flipV="1">
                <a:off x="1565" y="2737"/>
                <a:ext cx="90" cy="116"/>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lnTo>
                      <a:pt x="1122"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6" name="Arc 199"/>
              <p:cNvSpPr>
                <a:spLocks/>
              </p:cNvSpPr>
              <p:nvPr/>
            </p:nvSpPr>
            <p:spPr bwMode="auto">
              <a:xfrm flipH="1" flipV="1">
                <a:off x="1565" y="2614"/>
                <a:ext cx="90" cy="116"/>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lnTo>
                      <a:pt x="1122"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7" name="Arc 200"/>
              <p:cNvSpPr>
                <a:spLocks/>
              </p:cNvSpPr>
              <p:nvPr/>
            </p:nvSpPr>
            <p:spPr bwMode="auto">
              <a:xfrm flipH="1" flipV="1">
                <a:off x="1565" y="2984"/>
                <a:ext cx="90" cy="116"/>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lnTo>
                      <a:pt x="1122"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grpSp>
      <p:sp>
        <p:nvSpPr>
          <p:cNvPr id="40" name="TextBox 39"/>
          <p:cNvSpPr txBox="1"/>
          <p:nvPr/>
        </p:nvSpPr>
        <p:spPr>
          <a:xfrm>
            <a:off x="-29522" y="810531"/>
            <a:ext cx="9036496" cy="1200329"/>
          </a:xfrm>
          <a:prstGeom prst="rect">
            <a:avLst/>
          </a:prstGeom>
          <a:noFill/>
        </p:spPr>
        <p:txBody>
          <a:bodyPr wrap="square" rtlCol="0">
            <a:spAutoFit/>
          </a:bodyPr>
          <a:lstStyle/>
          <a:p>
            <a:pPr>
              <a:lnSpc>
                <a:spcPct val="150000"/>
              </a:lnSpc>
            </a:pPr>
            <a:r>
              <a:rPr lang="zh-CN" altLang="en-US" sz="2400" b="1" dirty="0" smtClean="0">
                <a:latin typeface="Times New Roman" panose="02020603050405020304" pitchFamily="18" charset="0"/>
                <a:cs typeface="Times New Roman" panose="02020603050405020304" pitchFamily="18" charset="0"/>
              </a:rPr>
              <a:t>图示电路中，</a:t>
            </a:r>
            <a:r>
              <a:rPr lang="en-US" altLang="zh-CN" sz="2400" b="1" i="1" dirty="0" smtClean="0">
                <a:latin typeface="Times New Roman" panose="02020603050405020304" pitchFamily="18" charset="0"/>
                <a:cs typeface="Times New Roman" panose="02020603050405020304" pitchFamily="18" charset="0"/>
              </a:rPr>
              <a:t>R</a:t>
            </a:r>
            <a:r>
              <a:rPr lang="en-US" altLang="zh-CN" sz="2400" b="1" baseline="-25000" dirty="0" smtClean="0">
                <a:latin typeface="Times New Roman" panose="02020603050405020304" pitchFamily="18" charset="0"/>
                <a:cs typeface="Times New Roman" panose="02020603050405020304" pitchFamily="18" charset="0"/>
              </a:rPr>
              <a:t>1</a:t>
            </a:r>
            <a:r>
              <a:rPr lang="en-US" altLang="zh-CN" sz="2400" b="1" dirty="0" smtClean="0">
                <a:latin typeface="Times New Roman" panose="02020603050405020304" pitchFamily="18" charset="0"/>
                <a:cs typeface="Times New Roman" panose="02020603050405020304" pitchFamily="18" charset="0"/>
              </a:rPr>
              <a:t>=10</a:t>
            </a:r>
            <a:r>
              <a:rPr lang="el-GR" altLang="zh-CN" sz="2400" b="1" dirty="0" smtClean="0">
                <a:latin typeface="Times New Roman" panose="02020603050405020304" pitchFamily="18" charset="0"/>
                <a:cs typeface="Times New Roman" panose="02020603050405020304" pitchFamily="18" charset="0"/>
              </a:rPr>
              <a:t>Ω</a:t>
            </a:r>
            <a:r>
              <a:rPr lang="zh-CN" altLang="en-US" sz="2400" b="1" dirty="0" smtClean="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 </a:t>
            </a:r>
            <a:r>
              <a:rPr lang="en-US" altLang="zh-CN" sz="2400" b="1" i="1" dirty="0" smtClean="0">
                <a:latin typeface="Times New Roman" panose="02020603050405020304" pitchFamily="18" charset="0"/>
                <a:cs typeface="Times New Roman" panose="02020603050405020304" pitchFamily="18" charset="0"/>
              </a:rPr>
              <a:t>R</a:t>
            </a:r>
            <a:r>
              <a:rPr lang="en-US" altLang="zh-CN" sz="2400" b="1" baseline="-25000" dirty="0" smtClean="0">
                <a:latin typeface="Times New Roman" panose="02020603050405020304" pitchFamily="18" charset="0"/>
                <a:cs typeface="Times New Roman" panose="02020603050405020304" pitchFamily="18" charset="0"/>
              </a:rPr>
              <a:t>2</a:t>
            </a:r>
            <a:r>
              <a:rPr lang="en-US" altLang="zh-CN" sz="2400" b="1" dirty="0" smtClean="0">
                <a:latin typeface="Times New Roman" panose="02020603050405020304" pitchFamily="18" charset="0"/>
                <a:cs typeface="Times New Roman" panose="02020603050405020304" pitchFamily="18" charset="0"/>
              </a:rPr>
              <a:t>=20</a:t>
            </a:r>
            <a:r>
              <a:rPr lang="el-GR" altLang="zh-CN" sz="2400" b="1" dirty="0">
                <a:latin typeface="Times New Roman" panose="02020603050405020304" pitchFamily="18" charset="0"/>
                <a:cs typeface="Times New Roman" panose="02020603050405020304" pitchFamily="18" charset="0"/>
              </a:rPr>
              <a:t>Ω</a:t>
            </a:r>
            <a:r>
              <a:rPr lang="zh-CN" altLang="en-US" sz="2400" b="1" dirty="0" smtClean="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 </a:t>
            </a:r>
            <a:r>
              <a:rPr lang="en-US" altLang="zh-CN" sz="2400" b="1" i="1" dirty="0" smtClean="0">
                <a:latin typeface="Times New Roman" panose="02020603050405020304" pitchFamily="18" charset="0"/>
                <a:cs typeface="Times New Roman" panose="02020603050405020304" pitchFamily="18" charset="0"/>
              </a:rPr>
              <a:t>R</a:t>
            </a:r>
            <a:r>
              <a:rPr lang="en-US" altLang="zh-CN" sz="2400" b="1" baseline="-25000" dirty="0" smtClean="0">
                <a:latin typeface="Times New Roman" panose="02020603050405020304" pitchFamily="18" charset="0"/>
                <a:cs typeface="Times New Roman" panose="02020603050405020304" pitchFamily="18" charset="0"/>
              </a:rPr>
              <a:t>3</a:t>
            </a:r>
            <a:r>
              <a:rPr lang="en-US" altLang="zh-CN" sz="2400" b="1" dirty="0" smtClean="0">
                <a:latin typeface="Times New Roman" panose="02020603050405020304" pitchFamily="18" charset="0"/>
                <a:cs typeface="Times New Roman" panose="02020603050405020304" pitchFamily="18" charset="0"/>
              </a:rPr>
              <a:t>=15</a:t>
            </a:r>
            <a:r>
              <a:rPr lang="el-GR" altLang="zh-CN" sz="2400" b="1" dirty="0" smtClean="0">
                <a:latin typeface="Times New Roman" panose="02020603050405020304" pitchFamily="18" charset="0"/>
                <a:cs typeface="Times New Roman" panose="02020603050405020304" pitchFamily="18" charset="0"/>
              </a:rPr>
              <a:t>Ω</a:t>
            </a:r>
            <a:r>
              <a:rPr lang="zh-CN" altLang="en-US" sz="2400" b="1" dirty="0" smtClean="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 </a:t>
            </a:r>
            <a:r>
              <a:rPr lang="en-US" altLang="zh-CN" sz="2400" b="1" i="1" dirty="0" smtClean="0">
                <a:latin typeface="Times New Roman" panose="02020603050405020304" pitchFamily="18" charset="0"/>
                <a:cs typeface="Times New Roman" panose="02020603050405020304" pitchFamily="18" charset="0"/>
              </a:rPr>
              <a:t>R</a:t>
            </a:r>
            <a:r>
              <a:rPr lang="en-US" altLang="zh-CN" sz="2400" b="1" baseline="-25000" dirty="0" smtClean="0">
                <a:latin typeface="Times New Roman" panose="02020603050405020304" pitchFamily="18" charset="0"/>
                <a:cs typeface="Times New Roman" panose="02020603050405020304" pitchFamily="18" charset="0"/>
              </a:rPr>
              <a:t>4</a:t>
            </a:r>
            <a:r>
              <a:rPr lang="en-US" altLang="zh-CN" sz="2400" b="1" dirty="0" smtClean="0">
                <a:latin typeface="Times New Roman" panose="02020603050405020304" pitchFamily="18" charset="0"/>
                <a:cs typeface="Times New Roman" panose="02020603050405020304" pitchFamily="18" charset="0"/>
              </a:rPr>
              <a:t>=30</a:t>
            </a:r>
            <a:r>
              <a:rPr lang="el-GR" altLang="zh-CN" sz="2400" b="1" dirty="0" smtClean="0">
                <a:latin typeface="Times New Roman" panose="02020603050405020304" pitchFamily="18" charset="0"/>
                <a:cs typeface="Times New Roman" panose="02020603050405020304" pitchFamily="18" charset="0"/>
              </a:rPr>
              <a:t>Ω</a:t>
            </a:r>
            <a:r>
              <a:rPr lang="zh-CN" altLang="en-US" sz="2400" b="1" dirty="0" smtClean="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 </a:t>
            </a:r>
            <a:r>
              <a:rPr lang="en-US" altLang="zh-CN" sz="2400" b="1" i="1" dirty="0" smtClean="0">
                <a:latin typeface="Times New Roman" panose="02020603050405020304" pitchFamily="18" charset="0"/>
                <a:cs typeface="Times New Roman" panose="02020603050405020304" pitchFamily="18" charset="0"/>
              </a:rPr>
              <a:t>L</a:t>
            </a:r>
            <a:r>
              <a:rPr lang="en-US" altLang="zh-CN" sz="2400" b="1" dirty="0" smtClean="0">
                <a:latin typeface="Times New Roman" panose="02020603050405020304" pitchFamily="18" charset="0"/>
                <a:cs typeface="Times New Roman" panose="02020603050405020304" pitchFamily="18" charset="0"/>
              </a:rPr>
              <a:t>=10mH</a:t>
            </a:r>
            <a:r>
              <a:rPr lang="zh-CN" altLang="en-US" sz="2400" b="1" dirty="0" smtClean="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 </a:t>
            </a:r>
            <a:r>
              <a:rPr lang="en-US" altLang="zh-CN" sz="2400" b="1" i="1" dirty="0" smtClean="0">
                <a:latin typeface="Times New Roman" panose="02020603050405020304" pitchFamily="18" charset="0"/>
                <a:cs typeface="Times New Roman" panose="02020603050405020304" pitchFamily="18" charset="0"/>
              </a:rPr>
              <a:t>C</a:t>
            </a:r>
            <a:r>
              <a:rPr lang="en-US" altLang="zh-CN" sz="2400" b="1" dirty="0" smtClean="0">
                <a:latin typeface="Times New Roman" panose="02020603050405020304" pitchFamily="18" charset="0"/>
                <a:cs typeface="Times New Roman" panose="02020603050405020304" pitchFamily="18" charset="0"/>
              </a:rPr>
              <a:t>=10</a:t>
            </a:r>
            <a:r>
              <a:rPr lang="el-GR" altLang="zh-CN" sz="2400" b="1" dirty="0" smtClean="0">
                <a:latin typeface="Times New Roman" panose="02020603050405020304" pitchFamily="18" charset="0"/>
                <a:cs typeface="Times New Roman" panose="02020603050405020304" pitchFamily="18" charset="0"/>
                <a:sym typeface="Symbol"/>
              </a:rPr>
              <a:t></a:t>
            </a:r>
            <a:r>
              <a:rPr lang="en-US" altLang="zh-CN" sz="2400" b="1" dirty="0" smtClean="0">
                <a:latin typeface="Times New Roman" panose="02020603050405020304" pitchFamily="18" charset="0"/>
                <a:cs typeface="Times New Roman" panose="02020603050405020304" pitchFamily="18" charset="0"/>
                <a:sym typeface="Symbol"/>
              </a:rPr>
              <a:t>F</a:t>
            </a:r>
            <a:r>
              <a:rPr lang="zh-CN" altLang="en-US" sz="2400" b="1" dirty="0" smtClean="0">
                <a:latin typeface="Times New Roman" panose="02020603050405020304" pitchFamily="18" charset="0"/>
                <a:cs typeface="Times New Roman" panose="02020603050405020304" pitchFamily="18" charset="0"/>
                <a:sym typeface="Symbol"/>
              </a:rPr>
              <a:t>。</a:t>
            </a:r>
            <a:endParaRPr lang="zh-CN" altLang="en-US" sz="2400" b="1" dirty="0">
              <a:latin typeface="Times New Roman" panose="02020603050405020304" pitchFamily="18" charset="0"/>
              <a:cs typeface="Times New Roman" panose="02020603050405020304" pitchFamily="18" charset="0"/>
            </a:endParaRPr>
          </a:p>
        </p:txBody>
      </p:sp>
      <p:graphicFrame>
        <p:nvGraphicFramePr>
          <p:cNvPr id="41" name="对象 40"/>
          <p:cNvGraphicFramePr>
            <a:graphicFrameLocks noChangeAspect="1"/>
          </p:cNvGraphicFramePr>
          <p:nvPr>
            <p:extLst>
              <p:ext uri="{D42A27DB-BD31-4B8C-83A1-F6EECF244321}">
                <p14:modId xmlns:p14="http://schemas.microsoft.com/office/powerpoint/2010/main" val="3147614490"/>
              </p:ext>
            </p:extLst>
          </p:nvPr>
        </p:nvGraphicFramePr>
        <p:xfrm>
          <a:off x="1611313" y="1412875"/>
          <a:ext cx="6515100" cy="522288"/>
        </p:xfrm>
        <a:graphic>
          <a:graphicData uri="http://schemas.openxmlformats.org/presentationml/2006/ole">
            <mc:AlternateContent xmlns:mc="http://schemas.openxmlformats.org/markup-compatibility/2006">
              <mc:Choice xmlns:v="urn:schemas-microsoft-com:vml" Requires="v">
                <p:oleObj spid="_x0000_s87144" name="Equation" r:id="rId7" imgW="3238200" imgH="253800" progId="">
                  <p:embed/>
                </p:oleObj>
              </mc:Choice>
              <mc:Fallback>
                <p:oleObj name="Equation" r:id="rId7" imgW="3238200" imgH="253800" progId="">
                  <p:embed/>
                  <p:pic>
                    <p:nvPicPr>
                      <p:cNvPr id="0" name="Picture 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1313" y="1412875"/>
                        <a:ext cx="6515100" cy="522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 name="TextBox 41"/>
          <p:cNvSpPr txBox="1"/>
          <p:nvPr/>
        </p:nvSpPr>
        <p:spPr>
          <a:xfrm>
            <a:off x="35496" y="1988840"/>
            <a:ext cx="9036496" cy="646331"/>
          </a:xfrm>
          <a:prstGeom prst="rect">
            <a:avLst/>
          </a:prstGeom>
          <a:noFill/>
        </p:spPr>
        <p:txBody>
          <a:bodyPr wrap="square" rtlCol="0">
            <a:spAutoFit/>
          </a:bodyPr>
          <a:lstStyle/>
          <a:p>
            <a:pPr>
              <a:lnSpc>
                <a:spcPct val="150000"/>
              </a:lnSpc>
            </a:pPr>
            <a:r>
              <a:rPr lang="zh-CN" altLang="en-US" sz="2400" b="1" dirty="0" smtClean="0">
                <a:latin typeface="Times New Roman" panose="02020603050405020304" pitchFamily="18" charset="0"/>
                <a:cs typeface="Times New Roman" panose="02020603050405020304" pitchFamily="18" charset="0"/>
              </a:rPr>
              <a:t>试求电路中</a:t>
            </a:r>
            <a:r>
              <a:rPr lang="en-US" altLang="zh-CN" sz="2400" b="1" i="1" dirty="0" smtClean="0">
                <a:latin typeface="Times New Roman" panose="02020603050405020304" pitchFamily="18" charset="0"/>
                <a:cs typeface="Times New Roman" panose="02020603050405020304" pitchFamily="18" charset="0"/>
              </a:rPr>
              <a:t>R</a:t>
            </a:r>
            <a:r>
              <a:rPr lang="en-US" altLang="zh-CN" sz="2400" b="1" baseline="-25000" dirty="0" smtClean="0">
                <a:latin typeface="Times New Roman" panose="02020603050405020304" pitchFamily="18" charset="0"/>
                <a:cs typeface="Times New Roman" panose="02020603050405020304" pitchFamily="18" charset="0"/>
              </a:rPr>
              <a:t>4</a:t>
            </a:r>
            <a:r>
              <a:rPr lang="zh-CN" altLang="en-US" sz="2400" b="1" dirty="0" smtClean="0">
                <a:latin typeface="Times New Roman" panose="02020603050405020304" pitchFamily="18" charset="0"/>
                <a:cs typeface="Times New Roman" panose="02020603050405020304" pitchFamily="18" charset="0"/>
              </a:rPr>
              <a:t>两端电压</a:t>
            </a:r>
            <a:r>
              <a:rPr lang="zh-CN" altLang="en-US" sz="2400" b="1" dirty="0" smtClean="0">
                <a:latin typeface="Times New Roman" panose="02020603050405020304" pitchFamily="18" charset="0"/>
                <a:cs typeface="Times New Roman" panose="02020603050405020304" pitchFamily="18" charset="0"/>
                <a:sym typeface="Symbol"/>
              </a:rPr>
              <a:t>。</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par>
                                <p:cTn id="12" presetID="3" presetClass="entr" presetSubtype="1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up)">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分析举例</a:t>
            </a:r>
            <a:endParaRPr lang="zh-CN" altLang="en-US" dirty="0"/>
          </a:p>
        </p:txBody>
      </p:sp>
      <p:sp>
        <p:nvSpPr>
          <p:cNvPr id="3" name="灯片编号占位符 2"/>
          <p:cNvSpPr>
            <a:spLocks noGrp="1"/>
          </p:cNvSpPr>
          <p:nvPr>
            <p:ph type="sldNum" sz="quarter" idx="12"/>
          </p:nvPr>
        </p:nvSpPr>
        <p:spPr/>
        <p:txBody>
          <a:bodyPr/>
          <a:lstStyle/>
          <a:p>
            <a:pPr>
              <a:defRPr/>
            </a:pPr>
            <a:fld id="{8F62CFF0-E9F0-4C06-8BF8-C2E8AB4DCF74}" type="slidenum">
              <a:rPr lang="zh-CN" altLang="en-US" smtClean="0"/>
              <a:pPr>
                <a:defRPr/>
              </a:pPr>
              <a:t>38</a:t>
            </a:fld>
            <a:endParaRPr lang="zh-CN" altLang="en-US"/>
          </a:p>
        </p:txBody>
      </p:sp>
      <p:grpSp>
        <p:nvGrpSpPr>
          <p:cNvPr id="5" name="Group 201"/>
          <p:cNvGrpSpPr>
            <a:grpSpLocks/>
          </p:cNvGrpSpPr>
          <p:nvPr/>
        </p:nvGrpSpPr>
        <p:grpSpPr bwMode="auto">
          <a:xfrm>
            <a:off x="4745036" y="908720"/>
            <a:ext cx="3927477" cy="2547938"/>
            <a:chOff x="521" y="618"/>
            <a:chExt cx="2474" cy="1605"/>
          </a:xfrm>
        </p:grpSpPr>
        <p:sp>
          <p:nvSpPr>
            <p:cNvPr id="6" name="Line 119"/>
            <p:cNvSpPr>
              <a:spLocks noChangeShapeType="1"/>
            </p:cNvSpPr>
            <p:nvPr/>
          </p:nvSpPr>
          <p:spPr bwMode="auto">
            <a:xfrm>
              <a:off x="2653" y="799"/>
              <a:ext cx="0" cy="1361"/>
            </a:xfrm>
            <a:prstGeom prst="line">
              <a:avLst/>
            </a:prstGeom>
            <a:noFill/>
            <a:ln w="2857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7" name="Oval 121"/>
            <p:cNvSpPr>
              <a:spLocks noChangeArrowheads="1"/>
            </p:cNvSpPr>
            <p:nvPr/>
          </p:nvSpPr>
          <p:spPr bwMode="auto">
            <a:xfrm>
              <a:off x="884" y="618"/>
              <a:ext cx="363" cy="363"/>
            </a:xfrm>
            <a:prstGeom prst="ellipse">
              <a:avLst/>
            </a:prstGeom>
            <a:no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8" name="Text Box 122"/>
            <p:cNvSpPr txBox="1">
              <a:spLocks noChangeArrowheads="1"/>
            </p:cNvSpPr>
            <p:nvPr/>
          </p:nvSpPr>
          <p:spPr bwMode="auto">
            <a:xfrm>
              <a:off x="1247" y="799"/>
              <a:ext cx="244"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algn="ctr">
                <a:spcBef>
                  <a:spcPct val="50000"/>
                </a:spcBef>
              </a:pPr>
              <a:r>
                <a:rPr kumimoji="1" lang="en-US" altLang="zh-CN" b="0">
                  <a:solidFill>
                    <a:schemeClr val="tx2"/>
                  </a:solidFill>
                  <a:latin typeface="Times New Roman" pitchFamily="18" charset="0"/>
                  <a:ea typeface="宋体" charset="-122"/>
                  <a:sym typeface="Symbol" pitchFamily="18" charset="2"/>
                </a:rPr>
                <a:t>+</a:t>
              </a:r>
            </a:p>
          </p:txBody>
        </p:sp>
        <p:sp>
          <p:nvSpPr>
            <p:cNvPr id="9" name="Text Box 123"/>
            <p:cNvSpPr txBox="1">
              <a:spLocks noChangeArrowheads="1"/>
            </p:cNvSpPr>
            <p:nvPr/>
          </p:nvSpPr>
          <p:spPr bwMode="auto">
            <a:xfrm>
              <a:off x="657" y="663"/>
              <a:ext cx="212"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algn="ctr">
                <a:spcBef>
                  <a:spcPct val="50000"/>
                </a:spcBef>
              </a:pPr>
              <a:r>
                <a:rPr kumimoji="1" lang="en-US" altLang="zh-CN" b="0">
                  <a:solidFill>
                    <a:schemeClr val="tx2"/>
                  </a:solidFill>
                  <a:latin typeface="Times New Roman" pitchFamily="18" charset="0"/>
                  <a:ea typeface="宋体" charset="-122"/>
                  <a:sym typeface="Symbol" pitchFamily="18" charset="2"/>
                </a:rPr>
                <a:t>_</a:t>
              </a:r>
            </a:p>
          </p:txBody>
        </p:sp>
        <p:sp>
          <p:nvSpPr>
            <p:cNvPr id="10" name="Line 126"/>
            <p:cNvSpPr>
              <a:spLocks noChangeShapeType="1"/>
            </p:cNvSpPr>
            <p:nvPr/>
          </p:nvSpPr>
          <p:spPr bwMode="auto">
            <a:xfrm>
              <a:off x="521" y="799"/>
              <a:ext cx="2132" cy="0"/>
            </a:xfrm>
            <a:prstGeom prst="line">
              <a:avLst/>
            </a:prstGeom>
            <a:noFill/>
            <a:ln w="2857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1" name="Line 127"/>
            <p:cNvSpPr>
              <a:spLocks noChangeShapeType="1"/>
            </p:cNvSpPr>
            <p:nvPr/>
          </p:nvSpPr>
          <p:spPr bwMode="auto">
            <a:xfrm>
              <a:off x="521" y="799"/>
              <a:ext cx="0" cy="1361"/>
            </a:xfrm>
            <a:prstGeom prst="line">
              <a:avLst/>
            </a:prstGeom>
            <a:noFill/>
            <a:ln w="2857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2" name="Line 128"/>
            <p:cNvSpPr>
              <a:spLocks noChangeShapeType="1"/>
            </p:cNvSpPr>
            <p:nvPr/>
          </p:nvSpPr>
          <p:spPr bwMode="auto">
            <a:xfrm>
              <a:off x="521" y="2160"/>
              <a:ext cx="2132" cy="0"/>
            </a:xfrm>
            <a:prstGeom prst="line">
              <a:avLst/>
            </a:prstGeom>
            <a:noFill/>
            <a:ln w="2857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3" name="Line 129"/>
            <p:cNvSpPr>
              <a:spLocks noChangeShapeType="1"/>
            </p:cNvSpPr>
            <p:nvPr/>
          </p:nvSpPr>
          <p:spPr bwMode="auto">
            <a:xfrm flipH="1">
              <a:off x="1601" y="799"/>
              <a:ext cx="12" cy="1361"/>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4" name="Line 130"/>
            <p:cNvSpPr>
              <a:spLocks noChangeShapeType="1"/>
            </p:cNvSpPr>
            <p:nvPr/>
          </p:nvSpPr>
          <p:spPr bwMode="auto">
            <a:xfrm>
              <a:off x="521" y="1471"/>
              <a:ext cx="144" cy="0"/>
            </a:xfrm>
            <a:prstGeom prst="line">
              <a:avLst/>
            </a:prstGeom>
            <a:noFill/>
            <a:ln w="28575">
              <a:solidFill>
                <a:schemeClr val="tx1"/>
              </a:solidFill>
              <a:round/>
              <a:headEnd type="oval" w="med"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5" name="Line 131"/>
            <p:cNvSpPr>
              <a:spLocks noChangeShapeType="1"/>
            </p:cNvSpPr>
            <p:nvPr/>
          </p:nvSpPr>
          <p:spPr bwMode="auto">
            <a:xfrm>
              <a:off x="1073" y="1471"/>
              <a:ext cx="528" cy="0"/>
            </a:xfrm>
            <a:prstGeom prst="line">
              <a:avLst/>
            </a:prstGeom>
            <a:noFill/>
            <a:ln w="28575">
              <a:solidFill>
                <a:schemeClr val="tx1"/>
              </a:solidFill>
              <a:round/>
              <a:headEnd/>
              <a:tailEnd type="oval"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6" name="Line 132"/>
            <p:cNvSpPr>
              <a:spLocks noChangeShapeType="1"/>
            </p:cNvSpPr>
            <p:nvPr/>
          </p:nvSpPr>
          <p:spPr bwMode="auto">
            <a:xfrm>
              <a:off x="2239" y="799"/>
              <a:ext cx="0" cy="624"/>
            </a:xfrm>
            <a:prstGeom prst="line">
              <a:avLst/>
            </a:prstGeom>
            <a:noFill/>
            <a:ln w="28575">
              <a:solidFill>
                <a:schemeClr val="tx1"/>
              </a:solidFill>
              <a:round/>
              <a:headEnd type="oval" w="med"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7" name="Line 133"/>
            <p:cNvSpPr>
              <a:spLocks noChangeShapeType="1"/>
            </p:cNvSpPr>
            <p:nvPr/>
          </p:nvSpPr>
          <p:spPr bwMode="auto">
            <a:xfrm>
              <a:off x="2245" y="1525"/>
              <a:ext cx="0" cy="635"/>
            </a:xfrm>
            <a:prstGeom prst="line">
              <a:avLst/>
            </a:prstGeom>
            <a:noFill/>
            <a:ln w="2857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8" name="Line 134"/>
            <p:cNvSpPr>
              <a:spLocks noChangeShapeType="1"/>
            </p:cNvSpPr>
            <p:nvPr/>
          </p:nvSpPr>
          <p:spPr bwMode="auto">
            <a:xfrm>
              <a:off x="2143" y="1423"/>
              <a:ext cx="192" cy="0"/>
            </a:xfrm>
            <a:prstGeom prst="line">
              <a:avLst/>
            </a:prstGeom>
            <a:noFill/>
            <a:ln w="5715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9" name="Line 135"/>
            <p:cNvSpPr>
              <a:spLocks noChangeShapeType="1"/>
            </p:cNvSpPr>
            <p:nvPr/>
          </p:nvSpPr>
          <p:spPr bwMode="auto">
            <a:xfrm>
              <a:off x="2143" y="1519"/>
              <a:ext cx="192" cy="0"/>
            </a:xfrm>
            <a:prstGeom prst="line">
              <a:avLst/>
            </a:prstGeom>
            <a:noFill/>
            <a:ln w="5715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aphicFrame>
          <p:nvGraphicFramePr>
            <p:cNvPr id="20" name="Object 136"/>
            <p:cNvGraphicFramePr>
              <a:graphicFrameLocks noChangeAspect="1"/>
            </p:cNvGraphicFramePr>
            <p:nvPr>
              <p:extLst/>
            </p:nvPr>
          </p:nvGraphicFramePr>
          <p:xfrm>
            <a:off x="970" y="986"/>
            <a:ext cx="299" cy="324"/>
          </p:xfrm>
          <a:graphic>
            <a:graphicData uri="http://schemas.openxmlformats.org/presentationml/2006/ole">
              <mc:AlternateContent xmlns:mc="http://schemas.openxmlformats.org/markup-compatibility/2006">
                <mc:Choice xmlns:v="urn:schemas-microsoft-com:vml" Requires="v">
                  <p:oleObj spid="_x0000_s129176" name="Equation" r:id="rId3" imgW="203040" imgH="241200" progId="">
                    <p:embed/>
                  </p:oleObj>
                </mc:Choice>
                <mc:Fallback>
                  <p:oleObj name="Equation" r:id="rId3" imgW="203040" imgH="241200" progId="">
                    <p:embed/>
                    <p:pic>
                      <p:nvPicPr>
                        <p:cNvPr id="0" name="Picture 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 y="986"/>
                          <a:ext cx="299" cy="3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37"/>
            <p:cNvGraphicFramePr>
              <a:graphicFrameLocks noChangeAspect="1"/>
            </p:cNvGraphicFramePr>
            <p:nvPr>
              <p:extLst/>
            </p:nvPr>
          </p:nvGraphicFramePr>
          <p:xfrm>
            <a:off x="2693" y="1022"/>
            <a:ext cx="302" cy="367"/>
          </p:xfrm>
          <a:graphic>
            <a:graphicData uri="http://schemas.openxmlformats.org/presentationml/2006/ole">
              <mc:AlternateContent xmlns:mc="http://schemas.openxmlformats.org/markup-compatibility/2006">
                <mc:Choice xmlns:v="urn:schemas-microsoft-com:vml" Requires="v">
                  <p:oleObj spid="_x0000_s129177" name="Equation" r:id="rId5" imgW="152280" imgH="241200" progId="">
                    <p:embed/>
                  </p:oleObj>
                </mc:Choice>
                <mc:Fallback>
                  <p:oleObj name="Equation" r:id="rId5" imgW="152280" imgH="241200" progId="">
                    <p:embed/>
                    <p:pic>
                      <p:nvPicPr>
                        <p:cNvPr id="0" name="Picture 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3" y="1022"/>
                          <a:ext cx="302" cy="3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 Box 138"/>
            <p:cNvSpPr txBox="1">
              <a:spLocks noChangeArrowheads="1"/>
            </p:cNvSpPr>
            <p:nvPr/>
          </p:nvSpPr>
          <p:spPr bwMode="auto">
            <a:xfrm>
              <a:off x="707" y="1467"/>
              <a:ext cx="47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sz="2400" b="0" i="1" dirty="0" smtClean="0">
                  <a:solidFill>
                    <a:schemeClr val="tx2"/>
                  </a:solidFill>
                  <a:latin typeface="Times New Roman" pitchFamily="18" charset="0"/>
                  <a:ea typeface="宋体" charset="-122"/>
                </a:rPr>
                <a:t>j</a:t>
              </a:r>
              <a:r>
                <a:rPr kumimoji="1" lang="en-US" altLang="zh-CN" sz="2400" b="0" dirty="0" smtClean="0">
                  <a:solidFill>
                    <a:schemeClr val="tx2"/>
                  </a:solidFill>
                  <a:latin typeface="Times New Roman" pitchFamily="18" charset="0"/>
                  <a:ea typeface="宋体" charset="-122"/>
                </a:rPr>
                <a:t>10</a:t>
              </a:r>
              <a:endParaRPr kumimoji="1" lang="en-US" altLang="zh-CN" sz="2400" b="0" dirty="0">
                <a:solidFill>
                  <a:schemeClr val="tx2"/>
                </a:solidFill>
                <a:latin typeface="Times New Roman" pitchFamily="18" charset="0"/>
                <a:ea typeface="宋体" charset="-122"/>
              </a:endParaRPr>
            </a:p>
          </p:txBody>
        </p:sp>
        <p:sp>
          <p:nvSpPr>
            <p:cNvPr id="23" name="Text Box 139"/>
            <p:cNvSpPr txBox="1">
              <a:spLocks noChangeArrowheads="1"/>
            </p:cNvSpPr>
            <p:nvPr/>
          </p:nvSpPr>
          <p:spPr bwMode="auto">
            <a:xfrm>
              <a:off x="1201" y="1480"/>
              <a:ext cx="31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sz="2400" b="0" dirty="0" smtClean="0">
                  <a:solidFill>
                    <a:schemeClr val="tx2"/>
                  </a:solidFill>
                  <a:latin typeface="Times New Roman" pitchFamily="18" charset="0"/>
                  <a:ea typeface="宋体" charset="-122"/>
                </a:rPr>
                <a:t>10</a:t>
              </a:r>
              <a:endParaRPr kumimoji="1" lang="en-US" altLang="zh-CN" sz="2400" b="0" dirty="0">
                <a:solidFill>
                  <a:schemeClr val="tx2"/>
                </a:solidFill>
                <a:latin typeface="Times New Roman" pitchFamily="18" charset="0"/>
                <a:ea typeface="宋体" charset="-122"/>
              </a:endParaRPr>
            </a:p>
          </p:txBody>
        </p:sp>
        <p:sp>
          <p:nvSpPr>
            <p:cNvPr id="24" name="Text Box 140"/>
            <p:cNvSpPr txBox="1">
              <a:spLocks noChangeArrowheads="1"/>
            </p:cNvSpPr>
            <p:nvPr/>
          </p:nvSpPr>
          <p:spPr bwMode="auto">
            <a:xfrm>
              <a:off x="1683" y="981"/>
              <a:ext cx="31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sz="2400" b="0" dirty="0" smtClean="0">
                  <a:solidFill>
                    <a:schemeClr val="tx2"/>
                  </a:solidFill>
                  <a:latin typeface="Times New Roman" pitchFamily="18" charset="0"/>
                  <a:ea typeface="宋体" charset="-122"/>
                </a:rPr>
                <a:t>20</a:t>
              </a:r>
              <a:endParaRPr kumimoji="1" lang="en-US" altLang="zh-CN" sz="2400" b="0" dirty="0">
                <a:solidFill>
                  <a:schemeClr val="tx2"/>
                </a:solidFill>
                <a:latin typeface="Times New Roman" pitchFamily="18" charset="0"/>
                <a:ea typeface="宋体" charset="-122"/>
              </a:endParaRPr>
            </a:p>
          </p:txBody>
        </p:sp>
        <p:sp>
          <p:nvSpPr>
            <p:cNvPr id="25" name="Text Box 141"/>
            <p:cNvSpPr txBox="1">
              <a:spLocks noChangeArrowheads="1"/>
            </p:cNvSpPr>
            <p:nvPr/>
          </p:nvSpPr>
          <p:spPr bwMode="auto">
            <a:xfrm>
              <a:off x="1655" y="1733"/>
              <a:ext cx="31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sz="2400" b="0" dirty="0" smtClean="0">
                  <a:solidFill>
                    <a:schemeClr val="tx2"/>
                  </a:solidFill>
                  <a:latin typeface="Times New Roman" pitchFamily="18" charset="0"/>
                  <a:ea typeface="宋体" charset="-122"/>
                </a:rPr>
                <a:t>15</a:t>
              </a:r>
              <a:endParaRPr kumimoji="1" lang="en-US" altLang="zh-CN" sz="2400" b="0" dirty="0">
                <a:solidFill>
                  <a:schemeClr val="tx2"/>
                </a:solidFill>
                <a:latin typeface="Times New Roman" pitchFamily="18" charset="0"/>
                <a:ea typeface="宋体" charset="-122"/>
              </a:endParaRPr>
            </a:p>
          </p:txBody>
        </p:sp>
        <p:sp>
          <p:nvSpPr>
            <p:cNvPr id="26" name="Text Box 142"/>
            <p:cNvSpPr txBox="1">
              <a:spLocks noChangeArrowheads="1"/>
            </p:cNvSpPr>
            <p:nvPr/>
          </p:nvSpPr>
          <p:spPr bwMode="auto">
            <a:xfrm>
              <a:off x="953" y="1843"/>
              <a:ext cx="31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sz="2400" b="0" dirty="0" smtClean="0">
                  <a:solidFill>
                    <a:schemeClr val="tx2"/>
                  </a:solidFill>
                  <a:latin typeface="Times New Roman" pitchFamily="18" charset="0"/>
                  <a:ea typeface="宋体" charset="-122"/>
                </a:rPr>
                <a:t>30</a:t>
              </a:r>
              <a:endParaRPr kumimoji="1" lang="en-US" altLang="zh-CN" b="0" dirty="0">
                <a:solidFill>
                  <a:schemeClr val="tx2"/>
                </a:solidFill>
                <a:latin typeface="Times New Roman" pitchFamily="18" charset="0"/>
                <a:ea typeface="宋体" charset="-122"/>
              </a:endParaRPr>
            </a:p>
          </p:txBody>
        </p:sp>
        <p:sp>
          <p:nvSpPr>
            <p:cNvPr id="27" name="Text Box 143"/>
            <p:cNvSpPr txBox="1">
              <a:spLocks noChangeArrowheads="1"/>
            </p:cNvSpPr>
            <p:nvPr/>
          </p:nvSpPr>
          <p:spPr bwMode="auto">
            <a:xfrm>
              <a:off x="1727" y="1461"/>
              <a:ext cx="525"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sz="2400" b="0" i="1" dirty="0" smtClean="0">
                  <a:solidFill>
                    <a:schemeClr val="tx2"/>
                  </a:solidFill>
                  <a:latin typeface="Times New Roman" pitchFamily="18" charset="0"/>
                  <a:ea typeface="宋体" charset="-122"/>
                </a:rPr>
                <a:t>-j</a:t>
              </a:r>
              <a:r>
                <a:rPr kumimoji="1" lang="en-US" altLang="zh-CN" sz="2400" b="0" dirty="0" smtClean="0">
                  <a:solidFill>
                    <a:schemeClr val="tx2"/>
                  </a:solidFill>
                  <a:latin typeface="Times New Roman" pitchFamily="18" charset="0"/>
                  <a:ea typeface="宋体" charset="-122"/>
                </a:rPr>
                <a:t>100</a:t>
              </a:r>
              <a:endParaRPr kumimoji="1" lang="en-US" altLang="zh-CN" sz="2400" b="0" dirty="0">
                <a:solidFill>
                  <a:schemeClr val="tx2"/>
                </a:solidFill>
                <a:latin typeface="Times New Roman" pitchFamily="18" charset="0"/>
                <a:ea typeface="宋体" charset="-122"/>
              </a:endParaRPr>
            </a:p>
          </p:txBody>
        </p:sp>
        <p:sp>
          <p:nvSpPr>
            <p:cNvPr id="28" name="Rectangle 144"/>
            <p:cNvSpPr>
              <a:spLocks noChangeArrowheads="1"/>
            </p:cNvSpPr>
            <p:nvPr/>
          </p:nvSpPr>
          <p:spPr bwMode="auto">
            <a:xfrm>
              <a:off x="975" y="2087"/>
              <a:ext cx="317" cy="136"/>
            </a:xfrm>
            <a:prstGeom prst="rect">
              <a:avLst/>
            </a:prstGeom>
            <a:solidFill>
              <a:schemeClr val="bg1">
                <a:lumMod val="95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29" name="Rectangle 145"/>
            <p:cNvSpPr>
              <a:spLocks noChangeArrowheads="1"/>
            </p:cNvSpPr>
            <p:nvPr/>
          </p:nvSpPr>
          <p:spPr bwMode="auto">
            <a:xfrm>
              <a:off x="1555" y="981"/>
              <a:ext cx="127" cy="318"/>
            </a:xfrm>
            <a:prstGeom prst="rect">
              <a:avLst/>
            </a:prstGeom>
            <a:solidFill>
              <a:schemeClr val="bg1">
                <a:lumMod val="95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0" name="Rectangle 146"/>
            <p:cNvSpPr>
              <a:spLocks noChangeArrowheads="1"/>
            </p:cNvSpPr>
            <p:nvPr/>
          </p:nvSpPr>
          <p:spPr bwMode="auto">
            <a:xfrm>
              <a:off x="1537" y="1661"/>
              <a:ext cx="127" cy="318"/>
            </a:xfrm>
            <a:prstGeom prst="rect">
              <a:avLst/>
            </a:prstGeom>
            <a:solidFill>
              <a:schemeClr val="bg1">
                <a:lumMod val="95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1" name="Rectangle 147"/>
            <p:cNvSpPr>
              <a:spLocks noChangeArrowheads="1"/>
            </p:cNvSpPr>
            <p:nvPr/>
          </p:nvSpPr>
          <p:spPr bwMode="auto">
            <a:xfrm>
              <a:off x="1193" y="1407"/>
              <a:ext cx="317" cy="136"/>
            </a:xfrm>
            <a:prstGeom prst="rect">
              <a:avLst/>
            </a:prstGeom>
            <a:solidFill>
              <a:schemeClr val="bg1">
                <a:lumMod val="95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 name="Line 124"/>
            <p:cNvSpPr>
              <a:spLocks noChangeShapeType="1"/>
            </p:cNvSpPr>
            <p:nvPr/>
          </p:nvSpPr>
          <p:spPr bwMode="auto">
            <a:xfrm flipV="1">
              <a:off x="2925" y="1434"/>
              <a:ext cx="0" cy="31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tx2"/>
                </a:solidFill>
              </a:endParaRPr>
            </a:p>
          </p:txBody>
        </p:sp>
        <p:grpSp>
          <p:nvGrpSpPr>
            <p:cNvPr id="33" name="Group 189"/>
            <p:cNvGrpSpPr>
              <a:grpSpLocks/>
            </p:cNvGrpSpPr>
            <p:nvPr/>
          </p:nvGrpSpPr>
          <p:grpSpPr bwMode="auto">
            <a:xfrm>
              <a:off x="2472" y="1389"/>
              <a:ext cx="363" cy="363"/>
              <a:chOff x="2471" y="1298"/>
              <a:chExt cx="363" cy="363"/>
            </a:xfrm>
          </p:grpSpPr>
          <p:sp>
            <p:nvSpPr>
              <p:cNvPr id="39" name="Oval 120"/>
              <p:cNvSpPr>
                <a:spLocks noChangeArrowheads="1"/>
              </p:cNvSpPr>
              <p:nvPr/>
            </p:nvSpPr>
            <p:spPr bwMode="auto">
              <a:xfrm>
                <a:off x="2471" y="1298"/>
                <a:ext cx="363" cy="363"/>
              </a:xfrm>
              <a:prstGeom prst="ellipse">
                <a:avLst/>
              </a:prstGeom>
              <a:solidFill>
                <a:schemeClr val="bg1">
                  <a:lumMod val="95000"/>
                </a:schemeClr>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40" name="Line 125"/>
              <p:cNvSpPr>
                <a:spLocks noChangeShapeType="1"/>
              </p:cNvSpPr>
              <p:nvPr/>
            </p:nvSpPr>
            <p:spPr bwMode="auto">
              <a:xfrm>
                <a:off x="2471" y="1480"/>
                <a:ext cx="363" cy="0"/>
              </a:xfrm>
              <a:prstGeom prst="line">
                <a:avLst/>
              </a:prstGeom>
              <a:noFill/>
              <a:ln w="3810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34" name="Group 196"/>
            <p:cNvGrpSpPr>
              <a:grpSpLocks/>
            </p:cNvGrpSpPr>
            <p:nvPr/>
          </p:nvGrpSpPr>
          <p:grpSpPr bwMode="auto">
            <a:xfrm rot="5400000">
              <a:off x="815" y="1231"/>
              <a:ext cx="91" cy="408"/>
              <a:chOff x="1565" y="2614"/>
              <a:chExt cx="90" cy="486"/>
            </a:xfrm>
          </p:grpSpPr>
          <p:sp>
            <p:nvSpPr>
              <p:cNvPr id="35" name="Arc 197"/>
              <p:cNvSpPr>
                <a:spLocks/>
              </p:cNvSpPr>
              <p:nvPr/>
            </p:nvSpPr>
            <p:spPr bwMode="auto">
              <a:xfrm flipH="1" flipV="1">
                <a:off x="1565" y="2860"/>
                <a:ext cx="90" cy="116"/>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lnTo>
                      <a:pt x="1122"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6" name="Arc 198"/>
              <p:cNvSpPr>
                <a:spLocks/>
              </p:cNvSpPr>
              <p:nvPr/>
            </p:nvSpPr>
            <p:spPr bwMode="auto">
              <a:xfrm flipH="1" flipV="1">
                <a:off x="1565" y="2737"/>
                <a:ext cx="90" cy="116"/>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lnTo>
                      <a:pt x="1122"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7" name="Arc 199"/>
              <p:cNvSpPr>
                <a:spLocks/>
              </p:cNvSpPr>
              <p:nvPr/>
            </p:nvSpPr>
            <p:spPr bwMode="auto">
              <a:xfrm flipH="1" flipV="1">
                <a:off x="1565" y="2614"/>
                <a:ext cx="90" cy="116"/>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lnTo>
                      <a:pt x="1122"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8" name="Arc 200"/>
              <p:cNvSpPr>
                <a:spLocks/>
              </p:cNvSpPr>
              <p:nvPr/>
            </p:nvSpPr>
            <p:spPr bwMode="auto">
              <a:xfrm flipH="1" flipV="1">
                <a:off x="1565" y="2984"/>
                <a:ext cx="90" cy="116"/>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lnTo>
                      <a:pt x="1122"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grpSp>
      <p:graphicFrame>
        <p:nvGraphicFramePr>
          <p:cNvPr id="41" name="对象 40"/>
          <p:cNvGraphicFramePr>
            <a:graphicFrameLocks noChangeAspect="1"/>
          </p:cNvGraphicFramePr>
          <p:nvPr>
            <p:extLst/>
          </p:nvPr>
        </p:nvGraphicFramePr>
        <p:xfrm>
          <a:off x="833438" y="1473200"/>
          <a:ext cx="1625600" cy="482600"/>
        </p:xfrm>
        <a:graphic>
          <a:graphicData uri="http://schemas.openxmlformats.org/presentationml/2006/ole">
            <mc:AlternateContent xmlns:mc="http://schemas.openxmlformats.org/markup-compatibility/2006">
              <mc:Choice xmlns:v="urn:schemas-microsoft-com:vml" Requires="v">
                <p:oleObj spid="_x0000_s129178" name="Equation" r:id="rId7" imgW="812520" imgH="241200" progId="">
                  <p:embed/>
                </p:oleObj>
              </mc:Choice>
              <mc:Fallback>
                <p:oleObj name="Equation" r:id="rId7" imgW="812520" imgH="241200" progId="">
                  <p:embed/>
                  <p:pic>
                    <p:nvPicPr>
                      <p:cNvPr id="0" name="Picture 8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438" y="1473200"/>
                        <a:ext cx="16256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对象 41"/>
          <p:cNvGraphicFramePr>
            <a:graphicFrameLocks noChangeAspect="1"/>
          </p:cNvGraphicFramePr>
          <p:nvPr>
            <p:extLst/>
          </p:nvPr>
        </p:nvGraphicFramePr>
        <p:xfrm>
          <a:off x="845096" y="2057668"/>
          <a:ext cx="990600" cy="482600"/>
        </p:xfrm>
        <a:graphic>
          <a:graphicData uri="http://schemas.openxmlformats.org/presentationml/2006/ole">
            <mc:AlternateContent xmlns:mc="http://schemas.openxmlformats.org/markup-compatibility/2006">
              <mc:Choice xmlns:v="urn:schemas-microsoft-com:vml" Requires="v">
                <p:oleObj spid="_x0000_s129179" name="Equation" r:id="rId9" imgW="495000" imgH="241200" progId="">
                  <p:embed/>
                </p:oleObj>
              </mc:Choice>
              <mc:Fallback>
                <p:oleObj name="Equation" r:id="rId9" imgW="495000" imgH="241200" progId="">
                  <p:embed/>
                  <p:pic>
                    <p:nvPicPr>
                      <p:cNvPr id="0" name="Picture 8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5096" y="2057668"/>
                        <a:ext cx="9906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Text Box 15"/>
          <p:cNvSpPr txBox="1">
            <a:spLocks noChangeArrowheads="1"/>
          </p:cNvSpPr>
          <p:nvPr/>
        </p:nvSpPr>
        <p:spPr bwMode="auto">
          <a:xfrm>
            <a:off x="196396" y="3143064"/>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dirty="0" smtClean="0">
                <a:solidFill>
                  <a:schemeClr val="tx2"/>
                </a:solidFill>
                <a:latin typeface="Times New Roman" pitchFamily="18" charset="0"/>
                <a:cs typeface="Times New Roman" pitchFamily="18" charset="0"/>
              </a:rPr>
              <a:t>采用网孔法</a:t>
            </a:r>
            <a:endParaRPr lang="zh-CN" altLang="en-US" sz="2400" b="1" dirty="0">
              <a:solidFill>
                <a:schemeClr val="tx2"/>
              </a:solidFill>
              <a:latin typeface="Times New Roman" pitchFamily="18" charset="0"/>
              <a:cs typeface="Times New Roman" pitchFamily="18" charset="0"/>
            </a:endParaRPr>
          </a:p>
        </p:txBody>
      </p:sp>
      <p:grpSp>
        <p:nvGrpSpPr>
          <p:cNvPr id="47" name="组合 46"/>
          <p:cNvGrpSpPr/>
          <p:nvPr/>
        </p:nvGrpSpPr>
        <p:grpSpPr>
          <a:xfrm>
            <a:off x="5107046" y="1530227"/>
            <a:ext cx="876182" cy="457200"/>
            <a:chOff x="2758364" y="3084389"/>
            <a:chExt cx="876182" cy="457200"/>
          </a:xfrm>
        </p:grpSpPr>
        <p:sp>
          <p:nvSpPr>
            <p:cNvPr id="44" name="椭圆 43"/>
            <p:cNvSpPr/>
            <p:nvPr/>
          </p:nvSpPr>
          <p:spPr>
            <a:xfrm>
              <a:off x="2758364" y="3084389"/>
              <a:ext cx="876182"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箭头连接符 45"/>
            <p:cNvCxnSpPr/>
            <p:nvPr/>
          </p:nvCxnSpPr>
          <p:spPr>
            <a:xfrm>
              <a:off x="3040086" y="3086820"/>
              <a:ext cx="312737" cy="0"/>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8" name="文本框 47"/>
          <p:cNvSpPr txBox="1"/>
          <p:nvPr/>
        </p:nvSpPr>
        <p:spPr>
          <a:xfrm>
            <a:off x="4800599" y="1618334"/>
            <a:ext cx="304892" cy="461665"/>
          </a:xfrm>
          <a:prstGeom prst="rect">
            <a:avLst/>
          </a:prstGeom>
          <a:noFill/>
        </p:spPr>
        <p:txBody>
          <a:bodyPr wrap="none" rtlCol="0">
            <a:spAutoFit/>
          </a:bodyPr>
          <a:lstStyle/>
          <a:p>
            <a:r>
              <a:rPr lang="en-US" altLang="zh-CN" sz="2400" b="1" dirty="0" smtClean="0">
                <a:solidFill>
                  <a:srgbClr val="FF0000"/>
                </a:solidFill>
                <a:latin typeface="Times New Roman" panose="02020603050405020304" pitchFamily="18" charset="0"/>
                <a:cs typeface="Times New Roman" panose="02020603050405020304" pitchFamily="18" charset="0"/>
              </a:rPr>
              <a:t>I</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grpSp>
        <p:nvGrpSpPr>
          <p:cNvPr id="49" name="组合 48"/>
          <p:cNvGrpSpPr/>
          <p:nvPr/>
        </p:nvGrpSpPr>
        <p:grpSpPr>
          <a:xfrm>
            <a:off x="5166479" y="2708920"/>
            <a:ext cx="876182" cy="457200"/>
            <a:chOff x="2758364" y="3084389"/>
            <a:chExt cx="876182" cy="457200"/>
          </a:xfrm>
        </p:grpSpPr>
        <p:sp>
          <p:nvSpPr>
            <p:cNvPr id="50" name="椭圆 49"/>
            <p:cNvSpPr/>
            <p:nvPr/>
          </p:nvSpPr>
          <p:spPr>
            <a:xfrm>
              <a:off x="2758364" y="3084389"/>
              <a:ext cx="876182"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p:cNvCxnSpPr/>
            <p:nvPr/>
          </p:nvCxnSpPr>
          <p:spPr>
            <a:xfrm>
              <a:off x="3040086" y="3086820"/>
              <a:ext cx="312737" cy="0"/>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2" name="文本框 51"/>
          <p:cNvSpPr txBox="1"/>
          <p:nvPr/>
        </p:nvSpPr>
        <p:spPr>
          <a:xfrm>
            <a:off x="4716016" y="2797027"/>
            <a:ext cx="425116" cy="461665"/>
          </a:xfrm>
          <a:prstGeom prst="rect">
            <a:avLst/>
          </a:prstGeom>
          <a:noFill/>
        </p:spPr>
        <p:txBody>
          <a:bodyPr wrap="none" rtlCol="0">
            <a:spAutoFit/>
          </a:bodyPr>
          <a:lstStyle/>
          <a:p>
            <a:r>
              <a:rPr lang="en-US" altLang="zh-CN" sz="2400" b="1" dirty="0" smtClean="0">
                <a:solidFill>
                  <a:srgbClr val="FF0000"/>
                </a:solidFill>
                <a:latin typeface="Times New Roman" panose="02020603050405020304" pitchFamily="18" charset="0"/>
                <a:cs typeface="Times New Roman" panose="02020603050405020304" pitchFamily="18" charset="0"/>
              </a:rPr>
              <a:t>II</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grpSp>
        <p:nvGrpSpPr>
          <p:cNvPr id="53" name="组合 52"/>
          <p:cNvGrpSpPr/>
          <p:nvPr/>
        </p:nvGrpSpPr>
        <p:grpSpPr>
          <a:xfrm>
            <a:off x="6680954" y="1396603"/>
            <a:ext cx="655771" cy="1557885"/>
            <a:chOff x="2758364" y="3084389"/>
            <a:chExt cx="876182" cy="457200"/>
          </a:xfrm>
        </p:grpSpPr>
        <p:sp>
          <p:nvSpPr>
            <p:cNvPr id="54" name="椭圆 53"/>
            <p:cNvSpPr/>
            <p:nvPr/>
          </p:nvSpPr>
          <p:spPr>
            <a:xfrm>
              <a:off x="2758364" y="3084389"/>
              <a:ext cx="876182"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箭头连接符 54"/>
            <p:cNvCxnSpPr/>
            <p:nvPr/>
          </p:nvCxnSpPr>
          <p:spPr>
            <a:xfrm rot="5400000">
              <a:off x="3578884" y="3274524"/>
              <a:ext cx="68692" cy="0"/>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6" name="文本框 55"/>
          <p:cNvSpPr txBox="1"/>
          <p:nvPr/>
        </p:nvSpPr>
        <p:spPr>
          <a:xfrm>
            <a:off x="6708754" y="1971297"/>
            <a:ext cx="545342" cy="461665"/>
          </a:xfrm>
          <a:prstGeom prst="rect">
            <a:avLst/>
          </a:prstGeom>
          <a:noFill/>
        </p:spPr>
        <p:txBody>
          <a:bodyPr wrap="none" rtlCol="0">
            <a:spAutoFit/>
          </a:bodyPr>
          <a:lstStyle/>
          <a:p>
            <a:r>
              <a:rPr lang="en-US" altLang="zh-CN" sz="2400" b="1" dirty="0" smtClean="0">
                <a:solidFill>
                  <a:srgbClr val="FF0000"/>
                </a:solidFill>
                <a:latin typeface="Times New Roman" panose="02020603050405020304" pitchFamily="18" charset="0"/>
                <a:cs typeface="Times New Roman" panose="02020603050405020304" pitchFamily="18" charset="0"/>
              </a:rPr>
              <a:t>III</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graphicFrame>
        <p:nvGraphicFramePr>
          <p:cNvPr id="57" name="对象 56"/>
          <p:cNvGraphicFramePr>
            <a:graphicFrameLocks noChangeAspect="1"/>
          </p:cNvGraphicFramePr>
          <p:nvPr>
            <p:extLst/>
          </p:nvPr>
        </p:nvGraphicFramePr>
        <p:xfrm>
          <a:off x="467544" y="3640138"/>
          <a:ext cx="5664200" cy="482600"/>
        </p:xfrm>
        <a:graphic>
          <a:graphicData uri="http://schemas.openxmlformats.org/presentationml/2006/ole">
            <mc:AlternateContent xmlns:mc="http://schemas.openxmlformats.org/markup-compatibility/2006">
              <mc:Choice xmlns:v="urn:schemas-microsoft-com:vml" Requires="v">
                <p:oleObj spid="_x0000_s129180" name="Equation" r:id="rId11" imgW="2831760" imgH="241200" progId="">
                  <p:embed/>
                </p:oleObj>
              </mc:Choice>
              <mc:Fallback>
                <p:oleObj name="Equation" r:id="rId11" imgW="2831760" imgH="241200" progId="">
                  <p:embed/>
                  <p:pic>
                    <p:nvPicPr>
                      <p:cNvPr id="0" name="Picture 8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3640138"/>
                        <a:ext cx="56642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对象 57"/>
          <p:cNvGraphicFramePr>
            <a:graphicFrameLocks noChangeAspect="1"/>
          </p:cNvGraphicFramePr>
          <p:nvPr>
            <p:extLst/>
          </p:nvPr>
        </p:nvGraphicFramePr>
        <p:xfrm>
          <a:off x="323528" y="4193840"/>
          <a:ext cx="4622800" cy="482600"/>
        </p:xfrm>
        <a:graphic>
          <a:graphicData uri="http://schemas.openxmlformats.org/presentationml/2006/ole">
            <mc:AlternateContent xmlns:mc="http://schemas.openxmlformats.org/markup-compatibility/2006">
              <mc:Choice xmlns:v="urn:schemas-microsoft-com:vml" Requires="v">
                <p:oleObj spid="_x0000_s129181" name="Equation" r:id="rId13" imgW="2311200" imgH="241200" progId="">
                  <p:embed/>
                </p:oleObj>
              </mc:Choice>
              <mc:Fallback>
                <p:oleObj name="Equation" r:id="rId13" imgW="2311200" imgH="241200" progId="">
                  <p:embed/>
                  <p:pic>
                    <p:nvPicPr>
                      <p:cNvPr id="0" name="Picture 8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3528" y="4193840"/>
                        <a:ext cx="46228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 name="对象 58"/>
          <p:cNvGraphicFramePr>
            <a:graphicFrameLocks noChangeAspect="1"/>
          </p:cNvGraphicFramePr>
          <p:nvPr>
            <p:extLst/>
          </p:nvPr>
        </p:nvGraphicFramePr>
        <p:xfrm>
          <a:off x="323528" y="4746600"/>
          <a:ext cx="5511800" cy="482600"/>
        </p:xfrm>
        <a:graphic>
          <a:graphicData uri="http://schemas.openxmlformats.org/presentationml/2006/ole">
            <mc:AlternateContent xmlns:mc="http://schemas.openxmlformats.org/markup-compatibility/2006">
              <mc:Choice xmlns:v="urn:schemas-microsoft-com:vml" Requires="v">
                <p:oleObj spid="_x0000_s129182" name="Equation" r:id="rId15" imgW="2755800" imgH="241200" progId="">
                  <p:embed/>
                </p:oleObj>
              </mc:Choice>
              <mc:Fallback>
                <p:oleObj name="Equation" r:id="rId15" imgW="2755800" imgH="241200" progId="">
                  <p:embed/>
                  <p:pic>
                    <p:nvPicPr>
                      <p:cNvPr id="0" name="Picture 8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3528" y="4746600"/>
                        <a:ext cx="55118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Text Box 15"/>
          <p:cNvSpPr txBox="1">
            <a:spLocks noChangeArrowheads="1"/>
          </p:cNvSpPr>
          <p:nvPr/>
        </p:nvSpPr>
        <p:spPr bwMode="auto">
          <a:xfrm>
            <a:off x="190281" y="855002"/>
            <a:ext cx="2659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dirty="0" smtClean="0">
                <a:solidFill>
                  <a:schemeClr val="tx2"/>
                </a:solidFill>
                <a:latin typeface="Times New Roman" pitchFamily="18" charset="0"/>
                <a:cs typeface="Times New Roman" pitchFamily="18" charset="0"/>
              </a:rPr>
              <a:t>作电路的相量模型</a:t>
            </a:r>
            <a:endParaRPr lang="zh-CN" altLang="en-US" sz="2400" b="1" dirty="0">
              <a:solidFill>
                <a:schemeClr val="tx2"/>
              </a:solidFill>
              <a:latin typeface="Times New Roman" pitchFamily="18" charset="0"/>
              <a:cs typeface="Times New Roman" pitchFamily="18" charset="0"/>
            </a:endParaRPr>
          </a:p>
        </p:txBody>
      </p:sp>
      <p:sp>
        <p:nvSpPr>
          <p:cNvPr id="61" name="Text Box 15"/>
          <p:cNvSpPr txBox="1">
            <a:spLocks noChangeArrowheads="1"/>
          </p:cNvSpPr>
          <p:nvPr/>
        </p:nvSpPr>
        <p:spPr bwMode="auto">
          <a:xfrm>
            <a:off x="7091287" y="3741241"/>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dirty="0">
                <a:solidFill>
                  <a:schemeClr val="tx2"/>
                </a:solidFill>
                <a:latin typeface="Times New Roman" pitchFamily="18" charset="0"/>
                <a:cs typeface="Times New Roman" pitchFamily="18" charset="0"/>
              </a:rPr>
              <a:t>解得</a:t>
            </a:r>
          </a:p>
        </p:txBody>
      </p:sp>
      <p:graphicFrame>
        <p:nvGraphicFramePr>
          <p:cNvPr id="62" name="对象 61"/>
          <p:cNvGraphicFramePr>
            <a:graphicFrameLocks noChangeAspect="1"/>
          </p:cNvGraphicFramePr>
          <p:nvPr>
            <p:extLst/>
          </p:nvPr>
        </p:nvGraphicFramePr>
        <p:xfrm>
          <a:off x="6467475" y="4513263"/>
          <a:ext cx="2336800" cy="482600"/>
        </p:xfrm>
        <a:graphic>
          <a:graphicData uri="http://schemas.openxmlformats.org/presentationml/2006/ole">
            <mc:AlternateContent xmlns:mc="http://schemas.openxmlformats.org/markup-compatibility/2006">
              <mc:Choice xmlns:v="urn:schemas-microsoft-com:vml" Requires="v">
                <p:oleObj spid="_x0000_s129183" name="Equation" r:id="rId17" imgW="1168200" imgH="241200" progId="">
                  <p:embed/>
                </p:oleObj>
              </mc:Choice>
              <mc:Fallback>
                <p:oleObj name="Equation" r:id="rId17" imgW="1168200" imgH="241200" progId="">
                  <p:embed/>
                  <p:pic>
                    <p:nvPicPr>
                      <p:cNvPr id="0" name="Picture 8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67475" y="4513263"/>
                        <a:ext cx="23368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 name="对象 62"/>
          <p:cNvGraphicFramePr>
            <a:graphicFrameLocks noChangeAspect="1"/>
          </p:cNvGraphicFramePr>
          <p:nvPr>
            <p:extLst/>
          </p:nvPr>
        </p:nvGraphicFramePr>
        <p:xfrm>
          <a:off x="733425" y="5319713"/>
          <a:ext cx="3835400" cy="508000"/>
        </p:xfrm>
        <a:graphic>
          <a:graphicData uri="http://schemas.openxmlformats.org/presentationml/2006/ole">
            <mc:AlternateContent xmlns:mc="http://schemas.openxmlformats.org/markup-compatibility/2006">
              <mc:Choice xmlns:v="urn:schemas-microsoft-com:vml" Requires="v">
                <p:oleObj spid="_x0000_s129184" name="Equation" r:id="rId19" imgW="1917360" imgH="253800" progId="">
                  <p:embed/>
                </p:oleObj>
              </mc:Choice>
              <mc:Fallback>
                <p:oleObj name="Equation" r:id="rId19" imgW="1917360" imgH="253800" progId="">
                  <p:embed/>
                  <p:pic>
                    <p:nvPicPr>
                      <p:cNvPr id="0" name="Picture 9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3425" y="5319713"/>
                        <a:ext cx="38354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 name="对象 63"/>
          <p:cNvGraphicFramePr>
            <a:graphicFrameLocks noChangeAspect="1"/>
          </p:cNvGraphicFramePr>
          <p:nvPr>
            <p:extLst/>
          </p:nvPr>
        </p:nvGraphicFramePr>
        <p:xfrm>
          <a:off x="3106738" y="5791200"/>
          <a:ext cx="4978400" cy="508000"/>
        </p:xfrm>
        <a:graphic>
          <a:graphicData uri="http://schemas.openxmlformats.org/presentationml/2006/ole">
            <mc:AlternateContent xmlns:mc="http://schemas.openxmlformats.org/markup-compatibility/2006">
              <mc:Choice xmlns:v="urn:schemas-microsoft-com:vml" Requires="v">
                <p:oleObj spid="_x0000_s129185" name="Equation" r:id="rId21" imgW="2489040" imgH="253800" progId="">
                  <p:embed/>
                </p:oleObj>
              </mc:Choice>
              <mc:Fallback>
                <p:oleObj name="Equation" r:id="rId21" imgW="2489040" imgH="253800" progId="">
                  <p:embed/>
                  <p:pic>
                    <p:nvPicPr>
                      <p:cNvPr id="0" name="Picture 9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06738" y="5791200"/>
                        <a:ext cx="49784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5471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500"/>
                                        <p:tgtEl>
                                          <p:spTgt spid="47"/>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wipe(down)">
                                      <p:cBhvr>
                                        <p:cTn id="35" dur="500"/>
                                        <p:tgtEl>
                                          <p:spTgt spid="49"/>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left)">
                                      <p:cBhvr>
                                        <p:cTn id="63" dur="500"/>
                                        <p:tgtEl>
                                          <p:spTgt spid="6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6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6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8" grpId="0"/>
      <p:bldP spid="52" grpId="0"/>
      <p:bldP spid="56" grpId="0"/>
      <p:bldP spid="60" grpId="0"/>
      <p:bldP spid="6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分析举例</a:t>
            </a:r>
            <a:endParaRPr lang="zh-CN" altLang="en-US" dirty="0"/>
          </a:p>
        </p:txBody>
      </p:sp>
      <p:sp>
        <p:nvSpPr>
          <p:cNvPr id="3" name="灯片编号占位符 2"/>
          <p:cNvSpPr>
            <a:spLocks noGrp="1"/>
          </p:cNvSpPr>
          <p:nvPr>
            <p:ph type="sldNum" sz="quarter" idx="12"/>
          </p:nvPr>
        </p:nvSpPr>
        <p:spPr/>
        <p:txBody>
          <a:bodyPr/>
          <a:lstStyle/>
          <a:p>
            <a:pPr>
              <a:defRPr/>
            </a:pPr>
            <a:fld id="{8F62CFF0-E9F0-4C06-8BF8-C2E8AB4DCF74}" type="slidenum">
              <a:rPr lang="zh-CN" altLang="en-US" smtClean="0"/>
              <a:pPr>
                <a:defRPr/>
              </a:pPr>
              <a:t>39</a:t>
            </a:fld>
            <a:endParaRPr lang="zh-CN" altLang="en-US"/>
          </a:p>
        </p:txBody>
      </p:sp>
      <p:grpSp>
        <p:nvGrpSpPr>
          <p:cNvPr id="5" name="Group 201"/>
          <p:cNvGrpSpPr>
            <a:grpSpLocks/>
          </p:cNvGrpSpPr>
          <p:nvPr/>
        </p:nvGrpSpPr>
        <p:grpSpPr bwMode="auto">
          <a:xfrm>
            <a:off x="4745036" y="908720"/>
            <a:ext cx="3927477" cy="2547938"/>
            <a:chOff x="521" y="618"/>
            <a:chExt cx="2474" cy="1605"/>
          </a:xfrm>
        </p:grpSpPr>
        <p:sp>
          <p:nvSpPr>
            <p:cNvPr id="6" name="Line 119"/>
            <p:cNvSpPr>
              <a:spLocks noChangeShapeType="1"/>
            </p:cNvSpPr>
            <p:nvPr/>
          </p:nvSpPr>
          <p:spPr bwMode="auto">
            <a:xfrm>
              <a:off x="2653" y="799"/>
              <a:ext cx="0" cy="1361"/>
            </a:xfrm>
            <a:prstGeom prst="line">
              <a:avLst/>
            </a:prstGeom>
            <a:noFill/>
            <a:ln w="2857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7" name="Oval 121"/>
            <p:cNvSpPr>
              <a:spLocks noChangeArrowheads="1"/>
            </p:cNvSpPr>
            <p:nvPr/>
          </p:nvSpPr>
          <p:spPr bwMode="auto">
            <a:xfrm>
              <a:off x="884" y="618"/>
              <a:ext cx="363" cy="363"/>
            </a:xfrm>
            <a:prstGeom prst="ellipse">
              <a:avLst/>
            </a:prstGeom>
            <a:no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8" name="Text Box 122"/>
            <p:cNvSpPr txBox="1">
              <a:spLocks noChangeArrowheads="1"/>
            </p:cNvSpPr>
            <p:nvPr/>
          </p:nvSpPr>
          <p:spPr bwMode="auto">
            <a:xfrm>
              <a:off x="1247" y="799"/>
              <a:ext cx="244"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algn="ctr">
                <a:spcBef>
                  <a:spcPct val="50000"/>
                </a:spcBef>
              </a:pPr>
              <a:r>
                <a:rPr kumimoji="1" lang="en-US" altLang="zh-CN" b="0">
                  <a:solidFill>
                    <a:schemeClr val="tx2"/>
                  </a:solidFill>
                  <a:latin typeface="Times New Roman" pitchFamily="18" charset="0"/>
                  <a:ea typeface="宋体" charset="-122"/>
                  <a:sym typeface="Symbol" pitchFamily="18" charset="2"/>
                </a:rPr>
                <a:t>+</a:t>
              </a:r>
            </a:p>
          </p:txBody>
        </p:sp>
        <p:sp>
          <p:nvSpPr>
            <p:cNvPr id="9" name="Text Box 123"/>
            <p:cNvSpPr txBox="1">
              <a:spLocks noChangeArrowheads="1"/>
            </p:cNvSpPr>
            <p:nvPr/>
          </p:nvSpPr>
          <p:spPr bwMode="auto">
            <a:xfrm>
              <a:off x="657" y="663"/>
              <a:ext cx="212"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algn="ctr">
                <a:spcBef>
                  <a:spcPct val="50000"/>
                </a:spcBef>
              </a:pPr>
              <a:r>
                <a:rPr kumimoji="1" lang="en-US" altLang="zh-CN" b="0">
                  <a:solidFill>
                    <a:schemeClr val="tx2"/>
                  </a:solidFill>
                  <a:latin typeface="Times New Roman" pitchFamily="18" charset="0"/>
                  <a:ea typeface="宋体" charset="-122"/>
                  <a:sym typeface="Symbol" pitchFamily="18" charset="2"/>
                </a:rPr>
                <a:t>_</a:t>
              </a:r>
            </a:p>
          </p:txBody>
        </p:sp>
        <p:sp>
          <p:nvSpPr>
            <p:cNvPr id="10" name="Line 126"/>
            <p:cNvSpPr>
              <a:spLocks noChangeShapeType="1"/>
            </p:cNvSpPr>
            <p:nvPr/>
          </p:nvSpPr>
          <p:spPr bwMode="auto">
            <a:xfrm>
              <a:off x="521" y="799"/>
              <a:ext cx="2132" cy="0"/>
            </a:xfrm>
            <a:prstGeom prst="line">
              <a:avLst/>
            </a:prstGeom>
            <a:noFill/>
            <a:ln w="2857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1" name="Line 127"/>
            <p:cNvSpPr>
              <a:spLocks noChangeShapeType="1"/>
            </p:cNvSpPr>
            <p:nvPr/>
          </p:nvSpPr>
          <p:spPr bwMode="auto">
            <a:xfrm>
              <a:off x="521" y="799"/>
              <a:ext cx="0" cy="1361"/>
            </a:xfrm>
            <a:prstGeom prst="line">
              <a:avLst/>
            </a:prstGeom>
            <a:noFill/>
            <a:ln w="2857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2" name="Line 128"/>
            <p:cNvSpPr>
              <a:spLocks noChangeShapeType="1"/>
            </p:cNvSpPr>
            <p:nvPr/>
          </p:nvSpPr>
          <p:spPr bwMode="auto">
            <a:xfrm>
              <a:off x="521" y="2160"/>
              <a:ext cx="2132" cy="0"/>
            </a:xfrm>
            <a:prstGeom prst="line">
              <a:avLst/>
            </a:prstGeom>
            <a:noFill/>
            <a:ln w="2857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3" name="Line 129"/>
            <p:cNvSpPr>
              <a:spLocks noChangeShapeType="1"/>
            </p:cNvSpPr>
            <p:nvPr/>
          </p:nvSpPr>
          <p:spPr bwMode="auto">
            <a:xfrm flipH="1">
              <a:off x="1601" y="799"/>
              <a:ext cx="12" cy="1361"/>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4" name="Line 130"/>
            <p:cNvSpPr>
              <a:spLocks noChangeShapeType="1"/>
            </p:cNvSpPr>
            <p:nvPr/>
          </p:nvSpPr>
          <p:spPr bwMode="auto">
            <a:xfrm>
              <a:off x="521" y="1471"/>
              <a:ext cx="144" cy="0"/>
            </a:xfrm>
            <a:prstGeom prst="line">
              <a:avLst/>
            </a:prstGeom>
            <a:noFill/>
            <a:ln w="28575">
              <a:solidFill>
                <a:schemeClr val="tx1"/>
              </a:solidFill>
              <a:round/>
              <a:headEnd type="oval" w="med"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5" name="Line 131"/>
            <p:cNvSpPr>
              <a:spLocks noChangeShapeType="1"/>
            </p:cNvSpPr>
            <p:nvPr/>
          </p:nvSpPr>
          <p:spPr bwMode="auto">
            <a:xfrm>
              <a:off x="1073" y="1471"/>
              <a:ext cx="528" cy="0"/>
            </a:xfrm>
            <a:prstGeom prst="line">
              <a:avLst/>
            </a:prstGeom>
            <a:noFill/>
            <a:ln w="28575">
              <a:solidFill>
                <a:schemeClr val="tx1"/>
              </a:solidFill>
              <a:round/>
              <a:headEnd/>
              <a:tailEnd type="oval"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6" name="Line 132"/>
            <p:cNvSpPr>
              <a:spLocks noChangeShapeType="1"/>
            </p:cNvSpPr>
            <p:nvPr/>
          </p:nvSpPr>
          <p:spPr bwMode="auto">
            <a:xfrm>
              <a:off x="2239" y="799"/>
              <a:ext cx="0" cy="624"/>
            </a:xfrm>
            <a:prstGeom prst="line">
              <a:avLst/>
            </a:prstGeom>
            <a:noFill/>
            <a:ln w="28575">
              <a:solidFill>
                <a:schemeClr val="tx1"/>
              </a:solidFill>
              <a:round/>
              <a:headEnd type="oval" w="med"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7" name="Line 133"/>
            <p:cNvSpPr>
              <a:spLocks noChangeShapeType="1"/>
            </p:cNvSpPr>
            <p:nvPr/>
          </p:nvSpPr>
          <p:spPr bwMode="auto">
            <a:xfrm>
              <a:off x="2245" y="1525"/>
              <a:ext cx="0" cy="635"/>
            </a:xfrm>
            <a:prstGeom prst="line">
              <a:avLst/>
            </a:prstGeom>
            <a:noFill/>
            <a:ln w="2857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8" name="Line 134"/>
            <p:cNvSpPr>
              <a:spLocks noChangeShapeType="1"/>
            </p:cNvSpPr>
            <p:nvPr/>
          </p:nvSpPr>
          <p:spPr bwMode="auto">
            <a:xfrm>
              <a:off x="2143" y="1423"/>
              <a:ext cx="192" cy="0"/>
            </a:xfrm>
            <a:prstGeom prst="line">
              <a:avLst/>
            </a:prstGeom>
            <a:noFill/>
            <a:ln w="5715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9" name="Line 135"/>
            <p:cNvSpPr>
              <a:spLocks noChangeShapeType="1"/>
            </p:cNvSpPr>
            <p:nvPr/>
          </p:nvSpPr>
          <p:spPr bwMode="auto">
            <a:xfrm>
              <a:off x="2143" y="1519"/>
              <a:ext cx="192" cy="0"/>
            </a:xfrm>
            <a:prstGeom prst="line">
              <a:avLst/>
            </a:prstGeom>
            <a:noFill/>
            <a:ln w="5715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aphicFrame>
          <p:nvGraphicFramePr>
            <p:cNvPr id="20" name="Object 136"/>
            <p:cNvGraphicFramePr>
              <a:graphicFrameLocks noChangeAspect="1"/>
            </p:cNvGraphicFramePr>
            <p:nvPr>
              <p:extLst/>
            </p:nvPr>
          </p:nvGraphicFramePr>
          <p:xfrm>
            <a:off x="970" y="986"/>
            <a:ext cx="299" cy="324"/>
          </p:xfrm>
          <a:graphic>
            <a:graphicData uri="http://schemas.openxmlformats.org/presentationml/2006/ole">
              <mc:AlternateContent xmlns:mc="http://schemas.openxmlformats.org/markup-compatibility/2006">
                <mc:Choice xmlns:v="urn:schemas-microsoft-com:vml" Requires="v">
                  <p:oleObj spid="_x0000_s130185" name="Equation" r:id="rId3" imgW="203040" imgH="241200" progId="">
                    <p:embed/>
                  </p:oleObj>
                </mc:Choice>
                <mc:Fallback>
                  <p:oleObj name="Equation" r:id="rId3" imgW="203040" imgH="241200" progId="">
                    <p:embed/>
                    <p:pic>
                      <p:nvPicPr>
                        <p:cNvPr id="0" name="Picture 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 y="986"/>
                          <a:ext cx="299" cy="3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37"/>
            <p:cNvGraphicFramePr>
              <a:graphicFrameLocks noChangeAspect="1"/>
            </p:cNvGraphicFramePr>
            <p:nvPr>
              <p:extLst/>
            </p:nvPr>
          </p:nvGraphicFramePr>
          <p:xfrm>
            <a:off x="2693" y="1022"/>
            <a:ext cx="302" cy="367"/>
          </p:xfrm>
          <a:graphic>
            <a:graphicData uri="http://schemas.openxmlformats.org/presentationml/2006/ole">
              <mc:AlternateContent xmlns:mc="http://schemas.openxmlformats.org/markup-compatibility/2006">
                <mc:Choice xmlns:v="urn:schemas-microsoft-com:vml" Requires="v">
                  <p:oleObj spid="_x0000_s130186" name="Equation" r:id="rId5" imgW="152280" imgH="241200" progId="">
                    <p:embed/>
                  </p:oleObj>
                </mc:Choice>
                <mc:Fallback>
                  <p:oleObj name="Equation" r:id="rId5" imgW="152280" imgH="241200" progId="">
                    <p:embed/>
                    <p:pic>
                      <p:nvPicPr>
                        <p:cNvPr id="0" name="Picture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3" y="1022"/>
                          <a:ext cx="302" cy="3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 Box 138"/>
            <p:cNvSpPr txBox="1">
              <a:spLocks noChangeArrowheads="1"/>
            </p:cNvSpPr>
            <p:nvPr/>
          </p:nvSpPr>
          <p:spPr bwMode="auto">
            <a:xfrm>
              <a:off x="707" y="1467"/>
              <a:ext cx="47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sz="2400" b="0" i="1" dirty="0" smtClean="0">
                  <a:solidFill>
                    <a:schemeClr val="tx2"/>
                  </a:solidFill>
                  <a:latin typeface="Times New Roman" pitchFamily="18" charset="0"/>
                  <a:ea typeface="宋体" charset="-122"/>
                </a:rPr>
                <a:t>j</a:t>
              </a:r>
              <a:r>
                <a:rPr kumimoji="1" lang="en-US" altLang="zh-CN" sz="2400" b="0" dirty="0" smtClean="0">
                  <a:solidFill>
                    <a:schemeClr val="tx2"/>
                  </a:solidFill>
                  <a:latin typeface="Times New Roman" pitchFamily="18" charset="0"/>
                  <a:ea typeface="宋体" charset="-122"/>
                </a:rPr>
                <a:t>10</a:t>
              </a:r>
              <a:endParaRPr kumimoji="1" lang="en-US" altLang="zh-CN" sz="2400" b="0" dirty="0">
                <a:solidFill>
                  <a:schemeClr val="tx2"/>
                </a:solidFill>
                <a:latin typeface="Times New Roman" pitchFamily="18" charset="0"/>
                <a:ea typeface="宋体" charset="-122"/>
              </a:endParaRPr>
            </a:p>
          </p:txBody>
        </p:sp>
        <p:sp>
          <p:nvSpPr>
            <p:cNvPr id="23" name="Text Box 139"/>
            <p:cNvSpPr txBox="1">
              <a:spLocks noChangeArrowheads="1"/>
            </p:cNvSpPr>
            <p:nvPr/>
          </p:nvSpPr>
          <p:spPr bwMode="auto">
            <a:xfrm>
              <a:off x="1201" y="1480"/>
              <a:ext cx="31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sz="2400" b="0" dirty="0" smtClean="0">
                  <a:solidFill>
                    <a:schemeClr val="tx2"/>
                  </a:solidFill>
                  <a:latin typeface="Times New Roman" pitchFamily="18" charset="0"/>
                  <a:ea typeface="宋体" charset="-122"/>
                </a:rPr>
                <a:t>10</a:t>
              </a:r>
              <a:endParaRPr kumimoji="1" lang="en-US" altLang="zh-CN" sz="2400" b="0" dirty="0">
                <a:solidFill>
                  <a:schemeClr val="tx2"/>
                </a:solidFill>
                <a:latin typeface="Times New Roman" pitchFamily="18" charset="0"/>
                <a:ea typeface="宋体" charset="-122"/>
              </a:endParaRPr>
            </a:p>
          </p:txBody>
        </p:sp>
        <p:sp>
          <p:nvSpPr>
            <p:cNvPr id="24" name="Text Box 140"/>
            <p:cNvSpPr txBox="1">
              <a:spLocks noChangeArrowheads="1"/>
            </p:cNvSpPr>
            <p:nvPr/>
          </p:nvSpPr>
          <p:spPr bwMode="auto">
            <a:xfrm>
              <a:off x="1683" y="981"/>
              <a:ext cx="31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sz="2400" b="0" dirty="0" smtClean="0">
                  <a:solidFill>
                    <a:schemeClr val="tx2"/>
                  </a:solidFill>
                  <a:latin typeface="Times New Roman" pitchFamily="18" charset="0"/>
                  <a:ea typeface="宋体" charset="-122"/>
                </a:rPr>
                <a:t>20</a:t>
              </a:r>
              <a:endParaRPr kumimoji="1" lang="en-US" altLang="zh-CN" sz="2400" b="0" dirty="0">
                <a:solidFill>
                  <a:schemeClr val="tx2"/>
                </a:solidFill>
                <a:latin typeface="Times New Roman" pitchFamily="18" charset="0"/>
                <a:ea typeface="宋体" charset="-122"/>
              </a:endParaRPr>
            </a:p>
          </p:txBody>
        </p:sp>
        <p:sp>
          <p:nvSpPr>
            <p:cNvPr id="25" name="Text Box 141"/>
            <p:cNvSpPr txBox="1">
              <a:spLocks noChangeArrowheads="1"/>
            </p:cNvSpPr>
            <p:nvPr/>
          </p:nvSpPr>
          <p:spPr bwMode="auto">
            <a:xfrm>
              <a:off x="1655" y="1733"/>
              <a:ext cx="31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sz="2400" b="0" dirty="0" smtClean="0">
                  <a:solidFill>
                    <a:schemeClr val="tx2"/>
                  </a:solidFill>
                  <a:latin typeface="Times New Roman" pitchFamily="18" charset="0"/>
                  <a:ea typeface="宋体" charset="-122"/>
                </a:rPr>
                <a:t>15</a:t>
              </a:r>
              <a:endParaRPr kumimoji="1" lang="en-US" altLang="zh-CN" sz="2400" b="0" dirty="0">
                <a:solidFill>
                  <a:schemeClr val="tx2"/>
                </a:solidFill>
                <a:latin typeface="Times New Roman" pitchFamily="18" charset="0"/>
                <a:ea typeface="宋体" charset="-122"/>
              </a:endParaRPr>
            </a:p>
          </p:txBody>
        </p:sp>
        <p:sp>
          <p:nvSpPr>
            <p:cNvPr id="26" name="Text Box 142"/>
            <p:cNvSpPr txBox="1">
              <a:spLocks noChangeArrowheads="1"/>
            </p:cNvSpPr>
            <p:nvPr/>
          </p:nvSpPr>
          <p:spPr bwMode="auto">
            <a:xfrm>
              <a:off x="953" y="1843"/>
              <a:ext cx="31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sz="2400" b="0" dirty="0" smtClean="0">
                  <a:solidFill>
                    <a:schemeClr val="tx2"/>
                  </a:solidFill>
                  <a:latin typeface="Times New Roman" pitchFamily="18" charset="0"/>
                  <a:ea typeface="宋体" charset="-122"/>
                </a:rPr>
                <a:t>30</a:t>
              </a:r>
              <a:endParaRPr kumimoji="1" lang="en-US" altLang="zh-CN" b="0" dirty="0">
                <a:solidFill>
                  <a:schemeClr val="tx2"/>
                </a:solidFill>
                <a:latin typeface="Times New Roman" pitchFamily="18" charset="0"/>
                <a:ea typeface="宋体" charset="-122"/>
              </a:endParaRPr>
            </a:p>
          </p:txBody>
        </p:sp>
        <p:sp>
          <p:nvSpPr>
            <p:cNvPr id="27" name="Text Box 143"/>
            <p:cNvSpPr txBox="1">
              <a:spLocks noChangeArrowheads="1"/>
            </p:cNvSpPr>
            <p:nvPr/>
          </p:nvSpPr>
          <p:spPr bwMode="auto">
            <a:xfrm>
              <a:off x="1727" y="1461"/>
              <a:ext cx="525"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sz="2400" b="0" i="1" dirty="0" smtClean="0">
                  <a:solidFill>
                    <a:schemeClr val="tx2"/>
                  </a:solidFill>
                  <a:latin typeface="Times New Roman" pitchFamily="18" charset="0"/>
                  <a:ea typeface="宋体" charset="-122"/>
                </a:rPr>
                <a:t>-j</a:t>
              </a:r>
              <a:r>
                <a:rPr kumimoji="1" lang="en-US" altLang="zh-CN" sz="2400" b="0" dirty="0" smtClean="0">
                  <a:solidFill>
                    <a:schemeClr val="tx2"/>
                  </a:solidFill>
                  <a:latin typeface="Times New Roman" pitchFamily="18" charset="0"/>
                  <a:ea typeface="宋体" charset="-122"/>
                </a:rPr>
                <a:t>100</a:t>
              </a:r>
              <a:endParaRPr kumimoji="1" lang="en-US" altLang="zh-CN" sz="2400" b="0" dirty="0">
                <a:solidFill>
                  <a:schemeClr val="tx2"/>
                </a:solidFill>
                <a:latin typeface="Times New Roman" pitchFamily="18" charset="0"/>
                <a:ea typeface="宋体" charset="-122"/>
              </a:endParaRPr>
            </a:p>
          </p:txBody>
        </p:sp>
        <p:sp>
          <p:nvSpPr>
            <p:cNvPr id="28" name="Rectangle 144"/>
            <p:cNvSpPr>
              <a:spLocks noChangeArrowheads="1"/>
            </p:cNvSpPr>
            <p:nvPr/>
          </p:nvSpPr>
          <p:spPr bwMode="auto">
            <a:xfrm>
              <a:off x="975" y="2087"/>
              <a:ext cx="317" cy="136"/>
            </a:xfrm>
            <a:prstGeom prst="rect">
              <a:avLst/>
            </a:prstGeom>
            <a:solidFill>
              <a:schemeClr val="bg1">
                <a:lumMod val="95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29" name="Rectangle 145"/>
            <p:cNvSpPr>
              <a:spLocks noChangeArrowheads="1"/>
            </p:cNvSpPr>
            <p:nvPr/>
          </p:nvSpPr>
          <p:spPr bwMode="auto">
            <a:xfrm>
              <a:off x="1555" y="981"/>
              <a:ext cx="127" cy="318"/>
            </a:xfrm>
            <a:prstGeom prst="rect">
              <a:avLst/>
            </a:prstGeom>
            <a:solidFill>
              <a:schemeClr val="bg1">
                <a:lumMod val="95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0" name="Rectangle 146"/>
            <p:cNvSpPr>
              <a:spLocks noChangeArrowheads="1"/>
            </p:cNvSpPr>
            <p:nvPr/>
          </p:nvSpPr>
          <p:spPr bwMode="auto">
            <a:xfrm>
              <a:off x="1537" y="1661"/>
              <a:ext cx="127" cy="318"/>
            </a:xfrm>
            <a:prstGeom prst="rect">
              <a:avLst/>
            </a:prstGeom>
            <a:solidFill>
              <a:schemeClr val="bg1">
                <a:lumMod val="95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1" name="Rectangle 147"/>
            <p:cNvSpPr>
              <a:spLocks noChangeArrowheads="1"/>
            </p:cNvSpPr>
            <p:nvPr/>
          </p:nvSpPr>
          <p:spPr bwMode="auto">
            <a:xfrm>
              <a:off x="1193" y="1407"/>
              <a:ext cx="317" cy="136"/>
            </a:xfrm>
            <a:prstGeom prst="rect">
              <a:avLst/>
            </a:prstGeom>
            <a:solidFill>
              <a:schemeClr val="bg1">
                <a:lumMod val="95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 name="Line 124"/>
            <p:cNvSpPr>
              <a:spLocks noChangeShapeType="1"/>
            </p:cNvSpPr>
            <p:nvPr/>
          </p:nvSpPr>
          <p:spPr bwMode="auto">
            <a:xfrm flipV="1">
              <a:off x="2925" y="1434"/>
              <a:ext cx="0" cy="31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tx2"/>
                </a:solidFill>
              </a:endParaRPr>
            </a:p>
          </p:txBody>
        </p:sp>
        <p:grpSp>
          <p:nvGrpSpPr>
            <p:cNvPr id="33" name="Group 189"/>
            <p:cNvGrpSpPr>
              <a:grpSpLocks/>
            </p:cNvGrpSpPr>
            <p:nvPr/>
          </p:nvGrpSpPr>
          <p:grpSpPr bwMode="auto">
            <a:xfrm>
              <a:off x="2472" y="1389"/>
              <a:ext cx="363" cy="363"/>
              <a:chOff x="2471" y="1298"/>
              <a:chExt cx="363" cy="363"/>
            </a:xfrm>
          </p:grpSpPr>
          <p:sp>
            <p:nvSpPr>
              <p:cNvPr id="39" name="Oval 120"/>
              <p:cNvSpPr>
                <a:spLocks noChangeArrowheads="1"/>
              </p:cNvSpPr>
              <p:nvPr/>
            </p:nvSpPr>
            <p:spPr bwMode="auto">
              <a:xfrm>
                <a:off x="2471" y="1298"/>
                <a:ext cx="363" cy="363"/>
              </a:xfrm>
              <a:prstGeom prst="ellipse">
                <a:avLst/>
              </a:prstGeom>
              <a:solidFill>
                <a:schemeClr val="bg1">
                  <a:lumMod val="95000"/>
                </a:schemeClr>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40" name="Line 125"/>
              <p:cNvSpPr>
                <a:spLocks noChangeShapeType="1"/>
              </p:cNvSpPr>
              <p:nvPr/>
            </p:nvSpPr>
            <p:spPr bwMode="auto">
              <a:xfrm>
                <a:off x="2471" y="1480"/>
                <a:ext cx="363" cy="0"/>
              </a:xfrm>
              <a:prstGeom prst="line">
                <a:avLst/>
              </a:prstGeom>
              <a:noFill/>
              <a:ln w="3810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34" name="Group 196"/>
            <p:cNvGrpSpPr>
              <a:grpSpLocks/>
            </p:cNvGrpSpPr>
            <p:nvPr/>
          </p:nvGrpSpPr>
          <p:grpSpPr bwMode="auto">
            <a:xfrm rot="5400000">
              <a:off x="815" y="1231"/>
              <a:ext cx="91" cy="408"/>
              <a:chOff x="1565" y="2614"/>
              <a:chExt cx="90" cy="486"/>
            </a:xfrm>
          </p:grpSpPr>
          <p:sp>
            <p:nvSpPr>
              <p:cNvPr id="35" name="Arc 197"/>
              <p:cNvSpPr>
                <a:spLocks/>
              </p:cNvSpPr>
              <p:nvPr/>
            </p:nvSpPr>
            <p:spPr bwMode="auto">
              <a:xfrm flipH="1" flipV="1">
                <a:off x="1565" y="2860"/>
                <a:ext cx="90" cy="116"/>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lnTo>
                      <a:pt x="1122"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6" name="Arc 198"/>
              <p:cNvSpPr>
                <a:spLocks/>
              </p:cNvSpPr>
              <p:nvPr/>
            </p:nvSpPr>
            <p:spPr bwMode="auto">
              <a:xfrm flipH="1" flipV="1">
                <a:off x="1565" y="2737"/>
                <a:ext cx="90" cy="116"/>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lnTo>
                      <a:pt x="1122"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7" name="Arc 199"/>
              <p:cNvSpPr>
                <a:spLocks/>
              </p:cNvSpPr>
              <p:nvPr/>
            </p:nvSpPr>
            <p:spPr bwMode="auto">
              <a:xfrm flipH="1" flipV="1">
                <a:off x="1565" y="2614"/>
                <a:ext cx="90" cy="116"/>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lnTo>
                      <a:pt x="1122"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8" name="Arc 200"/>
              <p:cNvSpPr>
                <a:spLocks/>
              </p:cNvSpPr>
              <p:nvPr/>
            </p:nvSpPr>
            <p:spPr bwMode="auto">
              <a:xfrm flipH="1" flipV="1">
                <a:off x="1565" y="2984"/>
                <a:ext cx="90" cy="116"/>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lnTo>
                      <a:pt x="1122"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grpSp>
      <p:graphicFrame>
        <p:nvGraphicFramePr>
          <p:cNvPr id="41" name="对象 40"/>
          <p:cNvGraphicFramePr>
            <a:graphicFrameLocks noChangeAspect="1"/>
          </p:cNvGraphicFramePr>
          <p:nvPr>
            <p:extLst/>
          </p:nvPr>
        </p:nvGraphicFramePr>
        <p:xfrm>
          <a:off x="833438" y="1473200"/>
          <a:ext cx="1625600" cy="482600"/>
        </p:xfrm>
        <a:graphic>
          <a:graphicData uri="http://schemas.openxmlformats.org/presentationml/2006/ole">
            <mc:AlternateContent xmlns:mc="http://schemas.openxmlformats.org/markup-compatibility/2006">
              <mc:Choice xmlns:v="urn:schemas-microsoft-com:vml" Requires="v">
                <p:oleObj spid="_x0000_s130187" name="Equation" r:id="rId7" imgW="812520" imgH="241200" progId="">
                  <p:embed/>
                </p:oleObj>
              </mc:Choice>
              <mc:Fallback>
                <p:oleObj name="Equation" r:id="rId7" imgW="812520" imgH="241200" progId="">
                  <p:embed/>
                  <p:pic>
                    <p:nvPicPr>
                      <p:cNvPr id="0"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438" y="1473200"/>
                        <a:ext cx="16256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对象 41"/>
          <p:cNvGraphicFramePr>
            <a:graphicFrameLocks noChangeAspect="1"/>
          </p:cNvGraphicFramePr>
          <p:nvPr>
            <p:extLst/>
          </p:nvPr>
        </p:nvGraphicFramePr>
        <p:xfrm>
          <a:off x="921620" y="2057668"/>
          <a:ext cx="990600" cy="482600"/>
        </p:xfrm>
        <a:graphic>
          <a:graphicData uri="http://schemas.openxmlformats.org/presentationml/2006/ole">
            <mc:AlternateContent xmlns:mc="http://schemas.openxmlformats.org/markup-compatibility/2006">
              <mc:Choice xmlns:v="urn:schemas-microsoft-com:vml" Requires="v">
                <p:oleObj spid="_x0000_s130188" name="Equation" r:id="rId9" imgW="495000" imgH="241200" progId="">
                  <p:embed/>
                </p:oleObj>
              </mc:Choice>
              <mc:Fallback>
                <p:oleObj name="Equation" r:id="rId9" imgW="495000" imgH="241200" progId="">
                  <p:embed/>
                  <p:pic>
                    <p:nvPicPr>
                      <p:cNvPr id="0" name="Picture 7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1620" y="2057668"/>
                        <a:ext cx="9906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Text Box 15"/>
          <p:cNvSpPr txBox="1">
            <a:spLocks noChangeArrowheads="1"/>
          </p:cNvSpPr>
          <p:nvPr/>
        </p:nvSpPr>
        <p:spPr bwMode="auto">
          <a:xfrm>
            <a:off x="180656" y="2648049"/>
            <a:ext cx="1731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dirty="0" smtClean="0">
                <a:solidFill>
                  <a:schemeClr val="tx2"/>
                </a:solidFill>
                <a:latin typeface="Times New Roman" pitchFamily="18" charset="0"/>
                <a:cs typeface="Times New Roman" pitchFamily="18" charset="0"/>
              </a:rPr>
              <a:t>采用结点法</a:t>
            </a:r>
            <a:endParaRPr lang="zh-CN" altLang="en-US" sz="2400" b="1" dirty="0">
              <a:solidFill>
                <a:schemeClr val="tx2"/>
              </a:solidFill>
              <a:latin typeface="Times New Roman" pitchFamily="18" charset="0"/>
              <a:cs typeface="Times New Roman" pitchFamily="18" charset="0"/>
            </a:endParaRPr>
          </a:p>
        </p:txBody>
      </p:sp>
      <p:graphicFrame>
        <p:nvGraphicFramePr>
          <p:cNvPr id="57" name="对象 56"/>
          <p:cNvGraphicFramePr>
            <a:graphicFrameLocks noChangeAspect="1"/>
          </p:cNvGraphicFramePr>
          <p:nvPr>
            <p:extLst/>
          </p:nvPr>
        </p:nvGraphicFramePr>
        <p:xfrm>
          <a:off x="522288" y="3198813"/>
          <a:ext cx="1346200" cy="482600"/>
        </p:xfrm>
        <a:graphic>
          <a:graphicData uri="http://schemas.openxmlformats.org/presentationml/2006/ole">
            <mc:AlternateContent xmlns:mc="http://schemas.openxmlformats.org/markup-compatibility/2006">
              <mc:Choice xmlns:v="urn:schemas-microsoft-com:vml" Requires="v">
                <p:oleObj spid="_x0000_s130189" name="Equation" r:id="rId11" imgW="672840" imgH="241200" progId="">
                  <p:embed/>
                </p:oleObj>
              </mc:Choice>
              <mc:Fallback>
                <p:oleObj name="Equation" r:id="rId11" imgW="672840" imgH="241200" progId="">
                  <p:embed/>
                  <p:pic>
                    <p:nvPicPr>
                      <p:cNvPr id="0" name="Picture 7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2288" y="3198813"/>
                        <a:ext cx="13462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对象 57"/>
          <p:cNvGraphicFramePr>
            <a:graphicFrameLocks noChangeAspect="1"/>
          </p:cNvGraphicFramePr>
          <p:nvPr>
            <p:extLst/>
          </p:nvPr>
        </p:nvGraphicFramePr>
        <p:xfrm>
          <a:off x="334961" y="3732535"/>
          <a:ext cx="5461000" cy="838200"/>
        </p:xfrm>
        <a:graphic>
          <a:graphicData uri="http://schemas.openxmlformats.org/presentationml/2006/ole">
            <mc:AlternateContent xmlns:mc="http://schemas.openxmlformats.org/markup-compatibility/2006">
              <mc:Choice xmlns:v="urn:schemas-microsoft-com:vml" Requires="v">
                <p:oleObj spid="_x0000_s130190" name="Equation" r:id="rId13" imgW="2730240" imgH="419040" progId="">
                  <p:embed/>
                </p:oleObj>
              </mc:Choice>
              <mc:Fallback>
                <p:oleObj name="Equation" r:id="rId13" imgW="2730240" imgH="419040" progId="">
                  <p:embed/>
                  <p:pic>
                    <p:nvPicPr>
                      <p:cNvPr id="0" name="Picture 7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4961" y="3732535"/>
                        <a:ext cx="54610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 name="对象 58"/>
          <p:cNvGraphicFramePr>
            <a:graphicFrameLocks noChangeAspect="1"/>
          </p:cNvGraphicFramePr>
          <p:nvPr>
            <p:extLst/>
          </p:nvPr>
        </p:nvGraphicFramePr>
        <p:xfrm>
          <a:off x="242168" y="4568825"/>
          <a:ext cx="5842000" cy="838200"/>
        </p:xfrm>
        <a:graphic>
          <a:graphicData uri="http://schemas.openxmlformats.org/presentationml/2006/ole">
            <mc:AlternateContent xmlns:mc="http://schemas.openxmlformats.org/markup-compatibility/2006">
              <mc:Choice xmlns:v="urn:schemas-microsoft-com:vml" Requires="v">
                <p:oleObj spid="_x0000_s130191" name="Equation" r:id="rId15" imgW="2920680" imgH="419040" progId="">
                  <p:embed/>
                </p:oleObj>
              </mc:Choice>
              <mc:Fallback>
                <p:oleObj name="Equation" r:id="rId15" imgW="2920680" imgH="419040" progId="">
                  <p:embed/>
                  <p:pic>
                    <p:nvPicPr>
                      <p:cNvPr id="0" name="Picture 8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2168" y="4568825"/>
                        <a:ext cx="58420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Text Box 15"/>
          <p:cNvSpPr txBox="1">
            <a:spLocks noChangeArrowheads="1"/>
          </p:cNvSpPr>
          <p:nvPr/>
        </p:nvSpPr>
        <p:spPr bwMode="auto">
          <a:xfrm>
            <a:off x="190281" y="855002"/>
            <a:ext cx="2659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dirty="0" smtClean="0">
                <a:solidFill>
                  <a:schemeClr val="tx2"/>
                </a:solidFill>
                <a:latin typeface="Times New Roman" pitchFamily="18" charset="0"/>
                <a:cs typeface="Times New Roman" pitchFamily="18" charset="0"/>
              </a:rPr>
              <a:t>作电路的相量模型</a:t>
            </a:r>
            <a:endParaRPr lang="zh-CN" altLang="en-US" sz="2400" b="1" dirty="0">
              <a:solidFill>
                <a:schemeClr val="tx2"/>
              </a:solidFill>
              <a:latin typeface="Times New Roman" pitchFamily="18" charset="0"/>
              <a:cs typeface="Times New Roman" pitchFamily="18" charset="0"/>
            </a:endParaRPr>
          </a:p>
        </p:txBody>
      </p:sp>
      <p:sp>
        <p:nvSpPr>
          <p:cNvPr id="61" name="Text Box 15"/>
          <p:cNvSpPr txBox="1">
            <a:spLocks noChangeArrowheads="1"/>
          </p:cNvSpPr>
          <p:nvPr/>
        </p:nvSpPr>
        <p:spPr bwMode="auto">
          <a:xfrm>
            <a:off x="7091287" y="3741241"/>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dirty="0">
                <a:solidFill>
                  <a:schemeClr val="tx2"/>
                </a:solidFill>
                <a:latin typeface="Times New Roman" pitchFamily="18" charset="0"/>
                <a:cs typeface="Times New Roman" pitchFamily="18" charset="0"/>
              </a:rPr>
              <a:t>解得</a:t>
            </a:r>
          </a:p>
        </p:txBody>
      </p:sp>
      <p:graphicFrame>
        <p:nvGraphicFramePr>
          <p:cNvPr id="62" name="对象 61"/>
          <p:cNvGraphicFramePr>
            <a:graphicFrameLocks noChangeAspect="1"/>
          </p:cNvGraphicFramePr>
          <p:nvPr>
            <p:extLst/>
          </p:nvPr>
        </p:nvGraphicFramePr>
        <p:xfrm>
          <a:off x="6091238" y="4302125"/>
          <a:ext cx="2540000" cy="482600"/>
        </p:xfrm>
        <a:graphic>
          <a:graphicData uri="http://schemas.openxmlformats.org/presentationml/2006/ole">
            <mc:AlternateContent xmlns:mc="http://schemas.openxmlformats.org/markup-compatibility/2006">
              <mc:Choice xmlns:v="urn:schemas-microsoft-com:vml" Requires="v">
                <p:oleObj spid="_x0000_s130192" name="Equation" r:id="rId17" imgW="1269720" imgH="241200" progId="">
                  <p:embed/>
                </p:oleObj>
              </mc:Choice>
              <mc:Fallback>
                <p:oleObj name="Equation" r:id="rId17" imgW="1269720" imgH="241200" progId="">
                  <p:embed/>
                  <p:pic>
                    <p:nvPicPr>
                      <p:cNvPr id="0" name="Picture 8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91238" y="4302125"/>
                        <a:ext cx="25400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 name="对象 63"/>
          <p:cNvGraphicFramePr>
            <a:graphicFrameLocks noChangeAspect="1"/>
          </p:cNvGraphicFramePr>
          <p:nvPr>
            <p:extLst/>
          </p:nvPr>
        </p:nvGraphicFramePr>
        <p:xfrm>
          <a:off x="1335088" y="5661025"/>
          <a:ext cx="4749800" cy="508000"/>
        </p:xfrm>
        <a:graphic>
          <a:graphicData uri="http://schemas.openxmlformats.org/presentationml/2006/ole">
            <mc:AlternateContent xmlns:mc="http://schemas.openxmlformats.org/markup-compatibility/2006">
              <mc:Choice xmlns:v="urn:schemas-microsoft-com:vml" Requires="v">
                <p:oleObj spid="_x0000_s130193" name="Equation" r:id="rId19" imgW="2374560" imgH="253800" progId="">
                  <p:embed/>
                </p:oleObj>
              </mc:Choice>
              <mc:Fallback>
                <p:oleObj name="Equation" r:id="rId19" imgW="2374560" imgH="253800" progId="">
                  <p:embed/>
                  <p:pic>
                    <p:nvPicPr>
                      <p:cNvPr id="0" name="Picture 8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35088" y="5661025"/>
                        <a:ext cx="47498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文本框 3"/>
          <p:cNvSpPr txBox="1"/>
          <p:nvPr/>
        </p:nvSpPr>
        <p:spPr>
          <a:xfrm>
            <a:off x="4375354" y="2032025"/>
            <a:ext cx="338554" cy="461665"/>
          </a:xfrm>
          <a:prstGeom prst="rect">
            <a:avLst/>
          </a:prstGeom>
          <a:noFill/>
        </p:spPr>
        <p:txBody>
          <a:bodyPr wrap="none" rtlCol="0">
            <a:spAutoFit/>
          </a:bodyPr>
          <a:lstStyle/>
          <a:p>
            <a:r>
              <a:rPr lang="en-US" altLang="zh-CN" sz="2400" b="1" dirty="0" smtClean="0">
                <a:solidFill>
                  <a:srgbClr val="FF0000"/>
                </a:solidFill>
                <a:latin typeface="Times New Roman" panose="02020603050405020304" pitchFamily="18" charset="0"/>
                <a:cs typeface="Times New Roman" panose="02020603050405020304" pitchFamily="18" charset="0"/>
              </a:rPr>
              <a:t>0</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65" name="文本框 64"/>
          <p:cNvSpPr txBox="1"/>
          <p:nvPr/>
        </p:nvSpPr>
        <p:spPr>
          <a:xfrm>
            <a:off x="6622047" y="650054"/>
            <a:ext cx="338554" cy="461665"/>
          </a:xfrm>
          <a:prstGeom prst="rect">
            <a:avLst/>
          </a:prstGeom>
          <a:noFill/>
        </p:spPr>
        <p:txBody>
          <a:bodyPr wrap="none" rtlCol="0">
            <a:spAutoFit/>
          </a:bodyPr>
          <a:lstStyle/>
          <a:p>
            <a:r>
              <a:rPr lang="en-US" altLang="zh-CN" sz="2400" b="1" dirty="0" smtClean="0">
                <a:solidFill>
                  <a:srgbClr val="FF0000"/>
                </a:solidFill>
                <a:latin typeface="Times New Roman" panose="02020603050405020304" pitchFamily="18" charset="0"/>
                <a:cs typeface="Times New Roman" panose="02020603050405020304" pitchFamily="18" charset="0"/>
              </a:rPr>
              <a:t>1</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66" name="文本框 65"/>
          <p:cNvSpPr txBox="1"/>
          <p:nvPr/>
        </p:nvSpPr>
        <p:spPr>
          <a:xfrm>
            <a:off x="6611520" y="2014756"/>
            <a:ext cx="338554" cy="461665"/>
          </a:xfrm>
          <a:prstGeom prst="rect">
            <a:avLst/>
          </a:prstGeom>
          <a:noFill/>
        </p:spPr>
        <p:txBody>
          <a:bodyPr wrap="none" rtlCol="0">
            <a:spAutoFit/>
          </a:bodyPr>
          <a:lstStyle/>
          <a:p>
            <a:r>
              <a:rPr lang="en-US" altLang="zh-CN" sz="2400" b="1" dirty="0" smtClean="0">
                <a:solidFill>
                  <a:srgbClr val="FF0000"/>
                </a:solidFill>
                <a:latin typeface="Times New Roman" panose="02020603050405020304" pitchFamily="18" charset="0"/>
                <a:cs typeface="Times New Roman" panose="02020603050405020304" pitchFamily="18" charset="0"/>
              </a:rPr>
              <a:t>2</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67" name="文本框 66"/>
          <p:cNvSpPr txBox="1"/>
          <p:nvPr/>
        </p:nvSpPr>
        <p:spPr>
          <a:xfrm>
            <a:off x="6537702" y="3327375"/>
            <a:ext cx="338554" cy="461665"/>
          </a:xfrm>
          <a:prstGeom prst="rect">
            <a:avLst/>
          </a:prstGeom>
          <a:noFill/>
        </p:spPr>
        <p:txBody>
          <a:bodyPr wrap="none" rtlCol="0">
            <a:spAutoFit/>
          </a:bodyPr>
          <a:lstStyle/>
          <a:p>
            <a:r>
              <a:rPr lang="en-US" altLang="zh-CN" sz="2400" b="1" dirty="0" smtClean="0">
                <a:solidFill>
                  <a:srgbClr val="FF0000"/>
                </a:solidFill>
                <a:latin typeface="Times New Roman" panose="02020603050405020304" pitchFamily="18" charset="0"/>
                <a:cs typeface="Times New Roman" panose="02020603050405020304" pitchFamily="18" charset="0"/>
              </a:rPr>
              <a:t>3</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740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wipe(left)">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wipe(left)">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left)">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wipe(left)">
                                      <p:cBhvr>
                                        <p:cTn id="44" dur="500"/>
                                        <p:tgtEl>
                                          <p:spTgt spid="61"/>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61" grpId="0"/>
      <p:bldP spid="4" grpId="0"/>
      <p:bldP spid="65" grpId="0"/>
      <p:bldP spid="66" grpId="0"/>
      <p:bldP spid="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pPr eaLnBrk="1" hangingPunct="1"/>
            <a:r>
              <a:rPr lang="zh-CN" altLang="en-US" smtClean="0">
                <a:ea typeface="宋体" charset="-122"/>
              </a:rPr>
              <a:t>本章内容概述（续</a:t>
            </a:r>
            <a:r>
              <a:rPr lang="en-US" altLang="zh-CN" smtClean="0">
                <a:ea typeface="宋体" charset="-122"/>
              </a:rPr>
              <a:t>1</a:t>
            </a:r>
            <a:r>
              <a:rPr lang="zh-CN" altLang="en-US" smtClean="0">
                <a:ea typeface="宋体" charset="-122"/>
              </a:rPr>
              <a:t>）</a:t>
            </a:r>
          </a:p>
        </p:txBody>
      </p:sp>
      <p:sp>
        <p:nvSpPr>
          <p:cNvPr id="86019" name="内容占位符 2"/>
          <p:cNvSpPr>
            <a:spLocks noGrp="1"/>
          </p:cNvSpPr>
          <p:nvPr>
            <p:ph sz="quarter" idx="11"/>
          </p:nvPr>
        </p:nvSpPr>
        <p:spPr/>
        <p:txBody>
          <a:bodyPr/>
          <a:lstStyle/>
          <a:p>
            <a:pPr eaLnBrk="1" hangingPunct="1">
              <a:lnSpc>
                <a:spcPct val="150000"/>
              </a:lnSpc>
            </a:pPr>
            <a:r>
              <a:rPr lang="zh-CN" altLang="en-US" sz="2400" dirty="0" smtClean="0">
                <a:ea typeface="宋体" charset="-122"/>
              </a:rPr>
              <a:t>从信号分析的角度来看，正弦信号是信号空间的基信号，任何现实电路中存在的信号均可以按照傅里叶级数（傅里叶变换）将其分解成不同频率正弦量的叠加；</a:t>
            </a:r>
            <a:endParaRPr lang="en-US" altLang="zh-CN" sz="2400" dirty="0" smtClean="0">
              <a:ea typeface="宋体" charset="-122"/>
            </a:endParaRPr>
          </a:p>
          <a:p>
            <a:pPr eaLnBrk="1" hangingPunct="1">
              <a:lnSpc>
                <a:spcPct val="150000"/>
              </a:lnSpc>
            </a:pPr>
            <a:r>
              <a:rPr lang="zh-CN" altLang="en-US" sz="2400" dirty="0" smtClean="0">
                <a:ea typeface="宋体" charset="-122"/>
              </a:rPr>
              <a:t>线性电路对正弦信号进行加、减、比例（放大）、微分和积分等线性运算后，得到的结果仍然是同频率正弦信号；</a:t>
            </a:r>
            <a:endParaRPr lang="en-US" altLang="zh-CN" sz="2400" dirty="0" smtClean="0">
              <a:ea typeface="宋体" charset="-122"/>
            </a:endParaRPr>
          </a:p>
          <a:p>
            <a:pPr eaLnBrk="1" hangingPunct="1">
              <a:lnSpc>
                <a:spcPct val="150000"/>
              </a:lnSpc>
            </a:pPr>
            <a:r>
              <a:rPr lang="zh-CN" altLang="en-US" sz="2400" dirty="0" smtClean="0">
                <a:ea typeface="宋体" charset="-122"/>
              </a:rPr>
              <a:t>利用叠加定理，可以将单一频率正弦激励电路的分析推广到任意信号激励下电路分析，这就是现代电路分析中的傅里叶分析方法。</a:t>
            </a: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animEffect transition="in" filter="wipe(up)">
                                      <p:cBhvr>
                                        <p:cTn id="7" dur="500"/>
                                        <p:tgtEl>
                                          <p:spTgt spid="860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6019">
                                            <p:txEl>
                                              <p:pRg st="1" end="1"/>
                                            </p:txEl>
                                          </p:spTgt>
                                        </p:tgtEl>
                                        <p:attrNameLst>
                                          <p:attrName>style.visibility</p:attrName>
                                        </p:attrNameLst>
                                      </p:cBhvr>
                                      <p:to>
                                        <p:strVal val="visible"/>
                                      </p:to>
                                    </p:set>
                                    <p:animEffect transition="in" filter="wipe(up)">
                                      <p:cBhvr>
                                        <p:cTn id="12" dur="500"/>
                                        <p:tgtEl>
                                          <p:spTgt spid="860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6019">
                                            <p:txEl>
                                              <p:pRg st="2" end="2"/>
                                            </p:txEl>
                                          </p:spTgt>
                                        </p:tgtEl>
                                        <p:attrNameLst>
                                          <p:attrName>style.visibility</p:attrName>
                                        </p:attrNameLst>
                                      </p:cBhvr>
                                      <p:to>
                                        <p:strVal val="visible"/>
                                      </p:to>
                                    </p:set>
                                    <p:animEffect transition="in" filter="wipe(up)">
                                      <p:cBhvr>
                                        <p:cTn id="17" dur="500"/>
                                        <p:tgtEl>
                                          <p:spTgt spid="860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分析举例</a:t>
            </a:r>
            <a:endParaRPr lang="zh-CN" altLang="en-US" dirty="0"/>
          </a:p>
        </p:txBody>
      </p:sp>
      <p:sp>
        <p:nvSpPr>
          <p:cNvPr id="3" name="灯片编号占位符 2"/>
          <p:cNvSpPr>
            <a:spLocks noGrp="1"/>
          </p:cNvSpPr>
          <p:nvPr>
            <p:ph type="sldNum" sz="quarter" idx="12"/>
          </p:nvPr>
        </p:nvSpPr>
        <p:spPr/>
        <p:txBody>
          <a:bodyPr/>
          <a:lstStyle/>
          <a:p>
            <a:pPr>
              <a:defRPr/>
            </a:pPr>
            <a:fld id="{8F62CFF0-E9F0-4C06-8BF8-C2E8AB4DCF74}" type="slidenum">
              <a:rPr lang="zh-CN" altLang="en-US" smtClean="0"/>
              <a:pPr>
                <a:defRPr/>
              </a:pPr>
              <a:t>40</a:t>
            </a:fld>
            <a:endParaRPr lang="zh-CN" altLang="en-US"/>
          </a:p>
        </p:txBody>
      </p:sp>
      <p:grpSp>
        <p:nvGrpSpPr>
          <p:cNvPr id="5" name="Group 201"/>
          <p:cNvGrpSpPr>
            <a:grpSpLocks/>
          </p:cNvGrpSpPr>
          <p:nvPr/>
        </p:nvGrpSpPr>
        <p:grpSpPr bwMode="auto">
          <a:xfrm>
            <a:off x="5037011" y="764704"/>
            <a:ext cx="3927477" cy="2547938"/>
            <a:chOff x="521" y="618"/>
            <a:chExt cx="2474" cy="1605"/>
          </a:xfrm>
        </p:grpSpPr>
        <p:sp>
          <p:nvSpPr>
            <p:cNvPr id="6" name="Line 119"/>
            <p:cNvSpPr>
              <a:spLocks noChangeShapeType="1"/>
            </p:cNvSpPr>
            <p:nvPr/>
          </p:nvSpPr>
          <p:spPr bwMode="auto">
            <a:xfrm>
              <a:off x="2653" y="799"/>
              <a:ext cx="0" cy="1361"/>
            </a:xfrm>
            <a:prstGeom prst="line">
              <a:avLst/>
            </a:prstGeom>
            <a:noFill/>
            <a:ln w="2857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7" name="Oval 121"/>
            <p:cNvSpPr>
              <a:spLocks noChangeArrowheads="1"/>
            </p:cNvSpPr>
            <p:nvPr/>
          </p:nvSpPr>
          <p:spPr bwMode="auto">
            <a:xfrm>
              <a:off x="884" y="618"/>
              <a:ext cx="363" cy="363"/>
            </a:xfrm>
            <a:prstGeom prst="ellipse">
              <a:avLst/>
            </a:prstGeom>
            <a:no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8" name="Text Box 122"/>
            <p:cNvSpPr txBox="1">
              <a:spLocks noChangeArrowheads="1"/>
            </p:cNvSpPr>
            <p:nvPr/>
          </p:nvSpPr>
          <p:spPr bwMode="auto">
            <a:xfrm>
              <a:off x="1247" y="799"/>
              <a:ext cx="244"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algn="ctr">
                <a:spcBef>
                  <a:spcPct val="50000"/>
                </a:spcBef>
              </a:pPr>
              <a:r>
                <a:rPr kumimoji="1" lang="en-US" altLang="zh-CN" b="0">
                  <a:solidFill>
                    <a:schemeClr val="tx2"/>
                  </a:solidFill>
                  <a:latin typeface="Times New Roman" pitchFamily="18" charset="0"/>
                  <a:ea typeface="宋体" charset="-122"/>
                  <a:sym typeface="Symbol" pitchFamily="18" charset="2"/>
                </a:rPr>
                <a:t>+</a:t>
              </a:r>
            </a:p>
          </p:txBody>
        </p:sp>
        <p:sp>
          <p:nvSpPr>
            <p:cNvPr id="9" name="Text Box 123"/>
            <p:cNvSpPr txBox="1">
              <a:spLocks noChangeArrowheads="1"/>
            </p:cNvSpPr>
            <p:nvPr/>
          </p:nvSpPr>
          <p:spPr bwMode="auto">
            <a:xfrm>
              <a:off x="657" y="663"/>
              <a:ext cx="212"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algn="ctr">
                <a:spcBef>
                  <a:spcPct val="50000"/>
                </a:spcBef>
              </a:pPr>
              <a:r>
                <a:rPr kumimoji="1" lang="en-US" altLang="zh-CN" b="0">
                  <a:solidFill>
                    <a:schemeClr val="tx2"/>
                  </a:solidFill>
                  <a:latin typeface="Times New Roman" pitchFamily="18" charset="0"/>
                  <a:ea typeface="宋体" charset="-122"/>
                  <a:sym typeface="Symbol" pitchFamily="18" charset="2"/>
                </a:rPr>
                <a:t>_</a:t>
              </a:r>
            </a:p>
          </p:txBody>
        </p:sp>
        <p:sp>
          <p:nvSpPr>
            <p:cNvPr id="10" name="Line 126"/>
            <p:cNvSpPr>
              <a:spLocks noChangeShapeType="1"/>
            </p:cNvSpPr>
            <p:nvPr/>
          </p:nvSpPr>
          <p:spPr bwMode="auto">
            <a:xfrm>
              <a:off x="521" y="799"/>
              <a:ext cx="2132" cy="0"/>
            </a:xfrm>
            <a:prstGeom prst="line">
              <a:avLst/>
            </a:prstGeom>
            <a:noFill/>
            <a:ln w="2857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1" name="Line 127"/>
            <p:cNvSpPr>
              <a:spLocks noChangeShapeType="1"/>
            </p:cNvSpPr>
            <p:nvPr/>
          </p:nvSpPr>
          <p:spPr bwMode="auto">
            <a:xfrm>
              <a:off x="521" y="799"/>
              <a:ext cx="0" cy="1361"/>
            </a:xfrm>
            <a:prstGeom prst="line">
              <a:avLst/>
            </a:prstGeom>
            <a:noFill/>
            <a:ln w="2857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2" name="Line 128"/>
            <p:cNvSpPr>
              <a:spLocks noChangeShapeType="1"/>
            </p:cNvSpPr>
            <p:nvPr/>
          </p:nvSpPr>
          <p:spPr bwMode="auto">
            <a:xfrm>
              <a:off x="521" y="2160"/>
              <a:ext cx="2132" cy="0"/>
            </a:xfrm>
            <a:prstGeom prst="line">
              <a:avLst/>
            </a:prstGeom>
            <a:noFill/>
            <a:ln w="28575">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3" name="Line 129"/>
            <p:cNvSpPr>
              <a:spLocks noChangeShapeType="1"/>
            </p:cNvSpPr>
            <p:nvPr/>
          </p:nvSpPr>
          <p:spPr bwMode="auto">
            <a:xfrm flipH="1">
              <a:off x="1601" y="799"/>
              <a:ext cx="12" cy="1361"/>
            </a:xfrm>
            <a:prstGeom prst="line">
              <a:avLst/>
            </a:prstGeom>
            <a:noFill/>
            <a:ln w="2857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4" name="Line 130"/>
            <p:cNvSpPr>
              <a:spLocks noChangeShapeType="1"/>
            </p:cNvSpPr>
            <p:nvPr/>
          </p:nvSpPr>
          <p:spPr bwMode="auto">
            <a:xfrm>
              <a:off x="521" y="1471"/>
              <a:ext cx="144" cy="0"/>
            </a:xfrm>
            <a:prstGeom prst="line">
              <a:avLst/>
            </a:prstGeom>
            <a:noFill/>
            <a:ln w="28575">
              <a:solidFill>
                <a:schemeClr val="tx1"/>
              </a:solidFill>
              <a:round/>
              <a:headEnd type="oval" w="med"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5" name="Line 131"/>
            <p:cNvSpPr>
              <a:spLocks noChangeShapeType="1"/>
            </p:cNvSpPr>
            <p:nvPr/>
          </p:nvSpPr>
          <p:spPr bwMode="auto">
            <a:xfrm>
              <a:off x="1073" y="1471"/>
              <a:ext cx="528" cy="0"/>
            </a:xfrm>
            <a:prstGeom prst="line">
              <a:avLst/>
            </a:prstGeom>
            <a:noFill/>
            <a:ln w="28575">
              <a:solidFill>
                <a:schemeClr val="tx1"/>
              </a:solidFill>
              <a:round/>
              <a:headEnd/>
              <a:tailEnd type="oval"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6" name="Line 132"/>
            <p:cNvSpPr>
              <a:spLocks noChangeShapeType="1"/>
            </p:cNvSpPr>
            <p:nvPr/>
          </p:nvSpPr>
          <p:spPr bwMode="auto">
            <a:xfrm>
              <a:off x="2239" y="799"/>
              <a:ext cx="0" cy="624"/>
            </a:xfrm>
            <a:prstGeom prst="line">
              <a:avLst/>
            </a:prstGeom>
            <a:noFill/>
            <a:ln w="28575">
              <a:solidFill>
                <a:schemeClr val="tx1"/>
              </a:solidFill>
              <a:round/>
              <a:headEnd type="oval" w="med"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7" name="Line 133"/>
            <p:cNvSpPr>
              <a:spLocks noChangeShapeType="1"/>
            </p:cNvSpPr>
            <p:nvPr/>
          </p:nvSpPr>
          <p:spPr bwMode="auto">
            <a:xfrm>
              <a:off x="2245" y="1525"/>
              <a:ext cx="0" cy="635"/>
            </a:xfrm>
            <a:prstGeom prst="line">
              <a:avLst/>
            </a:prstGeom>
            <a:noFill/>
            <a:ln w="2857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8" name="Line 134"/>
            <p:cNvSpPr>
              <a:spLocks noChangeShapeType="1"/>
            </p:cNvSpPr>
            <p:nvPr/>
          </p:nvSpPr>
          <p:spPr bwMode="auto">
            <a:xfrm>
              <a:off x="2143" y="1423"/>
              <a:ext cx="192" cy="0"/>
            </a:xfrm>
            <a:prstGeom prst="line">
              <a:avLst/>
            </a:prstGeom>
            <a:noFill/>
            <a:ln w="5715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sp>
          <p:nvSpPr>
            <p:cNvPr id="19" name="Line 135"/>
            <p:cNvSpPr>
              <a:spLocks noChangeShapeType="1"/>
            </p:cNvSpPr>
            <p:nvPr/>
          </p:nvSpPr>
          <p:spPr bwMode="auto">
            <a:xfrm>
              <a:off x="2143" y="1519"/>
              <a:ext cx="192" cy="0"/>
            </a:xfrm>
            <a:prstGeom prst="line">
              <a:avLst/>
            </a:prstGeom>
            <a:noFill/>
            <a:ln w="5715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aphicFrame>
          <p:nvGraphicFramePr>
            <p:cNvPr id="20" name="Object 136"/>
            <p:cNvGraphicFramePr>
              <a:graphicFrameLocks noChangeAspect="1"/>
            </p:cNvGraphicFramePr>
            <p:nvPr>
              <p:extLst/>
            </p:nvPr>
          </p:nvGraphicFramePr>
          <p:xfrm>
            <a:off x="970" y="986"/>
            <a:ext cx="299" cy="324"/>
          </p:xfrm>
          <a:graphic>
            <a:graphicData uri="http://schemas.openxmlformats.org/presentationml/2006/ole">
              <mc:AlternateContent xmlns:mc="http://schemas.openxmlformats.org/markup-compatibility/2006">
                <mc:Choice xmlns:v="urn:schemas-microsoft-com:vml" Requires="v">
                  <p:oleObj spid="_x0000_s131180" name="Equation" r:id="rId3" imgW="203040" imgH="241200" progId="">
                    <p:embed/>
                  </p:oleObj>
                </mc:Choice>
                <mc:Fallback>
                  <p:oleObj name="Equation" r:id="rId3" imgW="203040" imgH="241200" progId="">
                    <p:embed/>
                    <p:pic>
                      <p:nvPicPr>
                        <p:cNvPr id="0" name="Picture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 y="986"/>
                          <a:ext cx="299" cy="3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37"/>
            <p:cNvGraphicFramePr>
              <a:graphicFrameLocks noChangeAspect="1"/>
            </p:cNvGraphicFramePr>
            <p:nvPr>
              <p:extLst/>
            </p:nvPr>
          </p:nvGraphicFramePr>
          <p:xfrm>
            <a:off x="2693" y="1022"/>
            <a:ext cx="302" cy="367"/>
          </p:xfrm>
          <a:graphic>
            <a:graphicData uri="http://schemas.openxmlformats.org/presentationml/2006/ole">
              <mc:AlternateContent xmlns:mc="http://schemas.openxmlformats.org/markup-compatibility/2006">
                <mc:Choice xmlns:v="urn:schemas-microsoft-com:vml" Requires="v">
                  <p:oleObj spid="_x0000_s131181" name="Equation" r:id="rId5" imgW="152280" imgH="241200" progId="">
                    <p:embed/>
                  </p:oleObj>
                </mc:Choice>
                <mc:Fallback>
                  <p:oleObj name="Equation" r:id="rId5" imgW="152280" imgH="241200" progId="">
                    <p:embed/>
                    <p:pic>
                      <p:nvPicPr>
                        <p:cNvPr id="0" name="Picture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3" y="1022"/>
                          <a:ext cx="302" cy="3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 Box 138"/>
            <p:cNvSpPr txBox="1">
              <a:spLocks noChangeArrowheads="1"/>
            </p:cNvSpPr>
            <p:nvPr/>
          </p:nvSpPr>
          <p:spPr bwMode="auto">
            <a:xfrm>
              <a:off x="707" y="1467"/>
              <a:ext cx="47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sz="2400" b="0" i="1" dirty="0" smtClean="0">
                  <a:solidFill>
                    <a:schemeClr val="tx2"/>
                  </a:solidFill>
                  <a:latin typeface="Times New Roman" pitchFamily="18" charset="0"/>
                  <a:ea typeface="宋体" charset="-122"/>
                </a:rPr>
                <a:t>j</a:t>
              </a:r>
              <a:r>
                <a:rPr kumimoji="1" lang="en-US" altLang="zh-CN" sz="2400" b="0" dirty="0" smtClean="0">
                  <a:solidFill>
                    <a:schemeClr val="tx2"/>
                  </a:solidFill>
                  <a:latin typeface="Times New Roman" pitchFamily="18" charset="0"/>
                  <a:ea typeface="宋体" charset="-122"/>
                </a:rPr>
                <a:t>10</a:t>
              </a:r>
              <a:endParaRPr kumimoji="1" lang="en-US" altLang="zh-CN" sz="2400" b="0" dirty="0">
                <a:solidFill>
                  <a:schemeClr val="tx2"/>
                </a:solidFill>
                <a:latin typeface="Times New Roman" pitchFamily="18" charset="0"/>
                <a:ea typeface="宋体" charset="-122"/>
              </a:endParaRPr>
            </a:p>
          </p:txBody>
        </p:sp>
        <p:sp>
          <p:nvSpPr>
            <p:cNvPr id="23" name="Text Box 139"/>
            <p:cNvSpPr txBox="1">
              <a:spLocks noChangeArrowheads="1"/>
            </p:cNvSpPr>
            <p:nvPr/>
          </p:nvSpPr>
          <p:spPr bwMode="auto">
            <a:xfrm>
              <a:off x="1201" y="1480"/>
              <a:ext cx="31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sz="2400" b="0" dirty="0" smtClean="0">
                  <a:solidFill>
                    <a:schemeClr val="tx2"/>
                  </a:solidFill>
                  <a:latin typeface="Times New Roman" pitchFamily="18" charset="0"/>
                  <a:ea typeface="宋体" charset="-122"/>
                </a:rPr>
                <a:t>10</a:t>
              </a:r>
              <a:endParaRPr kumimoji="1" lang="en-US" altLang="zh-CN" sz="2400" b="0" dirty="0">
                <a:solidFill>
                  <a:schemeClr val="tx2"/>
                </a:solidFill>
                <a:latin typeface="Times New Roman" pitchFamily="18" charset="0"/>
                <a:ea typeface="宋体" charset="-122"/>
              </a:endParaRPr>
            </a:p>
          </p:txBody>
        </p:sp>
        <p:sp>
          <p:nvSpPr>
            <p:cNvPr id="24" name="Text Box 140"/>
            <p:cNvSpPr txBox="1">
              <a:spLocks noChangeArrowheads="1"/>
            </p:cNvSpPr>
            <p:nvPr/>
          </p:nvSpPr>
          <p:spPr bwMode="auto">
            <a:xfrm>
              <a:off x="1683" y="981"/>
              <a:ext cx="31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sz="2400" b="0" dirty="0" smtClean="0">
                  <a:solidFill>
                    <a:schemeClr val="tx2"/>
                  </a:solidFill>
                  <a:latin typeface="Times New Roman" pitchFamily="18" charset="0"/>
                  <a:ea typeface="宋体" charset="-122"/>
                </a:rPr>
                <a:t>20</a:t>
              </a:r>
              <a:endParaRPr kumimoji="1" lang="en-US" altLang="zh-CN" sz="2400" b="0" dirty="0">
                <a:solidFill>
                  <a:schemeClr val="tx2"/>
                </a:solidFill>
                <a:latin typeface="Times New Roman" pitchFamily="18" charset="0"/>
                <a:ea typeface="宋体" charset="-122"/>
              </a:endParaRPr>
            </a:p>
          </p:txBody>
        </p:sp>
        <p:sp>
          <p:nvSpPr>
            <p:cNvPr id="25" name="Text Box 141"/>
            <p:cNvSpPr txBox="1">
              <a:spLocks noChangeArrowheads="1"/>
            </p:cNvSpPr>
            <p:nvPr/>
          </p:nvSpPr>
          <p:spPr bwMode="auto">
            <a:xfrm>
              <a:off x="1655" y="1733"/>
              <a:ext cx="31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sz="2400" b="0" dirty="0" smtClean="0">
                  <a:solidFill>
                    <a:schemeClr val="tx2"/>
                  </a:solidFill>
                  <a:latin typeface="Times New Roman" pitchFamily="18" charset="0"/>
                  <a:ea typeface="宋体" charset="-122"/>
                </a:rPr>
                <a:t>15</a:t>
              </a:r>
              <a:endParaRPr kumimoji="1" lang="en-US" altLang="zh-CN" sz="2400" b="0" dirty="0">
                <a:solidFill>
                  <a:schemeClr val="tx2"/>
                </a:solidFill>
                <a:latin typeface="Times New Roman" pitchFamily="18" charset="0"/>
                <a:ea typeface="宋体" charset="-122"/>
              </a:endParaRPr>
            </a:p>
          </p:txBody>
        </p:sp>
        <p:sp>
          <p:nvSpPr>
            <p:cNvPr id="26" name="Text Box 142"/>
            <p:cNvSpPr txBox="1">
              <a:spLocks noChangeArrowheads="1"/>
            </p:cNvSpPr>
            <p:nvPr/>
          </p:nvSpPr>
          <p:spPr bwMode="auto">
            <a:xfrm>
              <a:off x="953" y="1843"/>
              <a:ext cx="31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sz="2400" b="0" dirty="0" smtClean="0">
                  <a:solidFill>
                    <a:schemeClr val="tx2"/>
                  </a:solidFill>
                  <a:latin typeface="Times New Roman" pitchFamily="18" charset="0"/>
                  <a:ea typeface="宋体" charset="-122"/>
                </a:rPr>
                <a:t>30</a:t>
              </a:r>
              <a:endParaRPr kumimoji="1" lang="en-US" altLang="zh-CN" b="0" dirty="0">
                <a:solidFill>
                  <a:schemeClr val="tx2"/>
                </a:solidFill>
                <a:latin typeface="Times New Roman" pitchFamily="18" charset="0"/>
                <a:ea typeface="宋体" charset="-122"/>
              </a:endParaRPr>
            </a:p>
          </p:txBody>
        </p:sp>
        <p:sp>
          <p:nvSpPr>
            <p:cNvPr id="27" name="Text Box 143"/>
            <p:cNvSpPr txBox="1">
              <a:spLocks noChangeArrowheads="1"/>
            </p:cNvSpPr>
            <p:nvPr/>
          </p:nvSpPr>
          <p:spPr bwMode="auto">
            <a:xfrm>
              <a:off x="1727" y="1461"/>
              <a:ext cx="525"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sz="2800" b="1">
                  <a:solidFill>
                    <a:srgbClr val="FFFF00"/>
                  </a:solidFill>
                  <a:latin typeface="楷体_GB2312" pitchFamily="49" charset="-122"/>
                  <a:ea typeface="楷体_GB2312" pitchFamily="49" charset="-122"/>
                </a:defRPr>
              </a:lvl1pPr>
              <a:lvl2pPr marL="742950" indent="-285750" eaLnBrk="0" hangingPunct="0">
                <a:defRPr sz="2800" b="1">
                  <a:solidFill>
                    <a:srgbClr val="FFFF00"/>
                  </a:solidFill>
                  <a:latin typeface="楷体_GB2312" pitchFamily="49" charset="-122"/>
                  <a:ea typeface="楷体_GB2312" pitchFamily="49" charset="-122"/>
                </a:defRPr>
              </a:lvl2pPr>
              <a:lvl3pPr marL="1143000" indent="-228600" eaLnBrk="0" hangingPunct="0">
                <a:defRPr sz="2800" b="1">
                  <a:solidFill>
                    <a:srgbClr val="FFFF00"/>
                  </a:solidFill>
                  <a:latin typeface="楷体_GB2312" pitchFamily="49" charset="-122"/>
                  <a:ea typeface="楷体_GB2312" pitchFamily="49" charset="-122"/>
                </a:defRPr>
              </a:lvl3pPr>
              <a:lvl4pPr marL="1600200" indent="-228600" eaLnBrk="0" hangingPunct="0">
                <a:defRPr sz="2800" b="1">
                  <a:solidFill>
                    <a:srgbClr val="FFFF00"/>
                  </a:solidFill>
                  <a:latin typeface="楷体_GB2312" pitchFamily="49" charset="-122"/>
                  <a:ea typeface="楷体_GB2312" pitchFamily="49" charset="-122"/>
                </a:defRPr>
              </a:lvl4pPr>
              <a:lvl5pPr marL="2057400" indent="-228600" eaLnBrk="0" hangingPunct="0">
                <a:defRPr sz="2800" b="1">
                  <a:solidFill>
                    <a:srgbClr val="FFFF00"/>
                  </a:solidFill>
                  <a:latin typeface="楷体_GB2312" pitchFamily="49" charset="-122"/>
                  <a:ea typeface="楷体_GB2312" pitchFamily="49" charset="-122"/>
                </a:defRPr>
              </a:lvl5pPr>
              <a:lvl6pPr marL="25146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6pPr>
              <a:lvl7pPr marL="29718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7pPr>
              <a:lvl8pPr marL="34290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8pPr>
              <a:lvl9pPr marL="3886200" indent="-228600" eaLnBrk="0" fontAlgn="base" hangingPunct="0">
                <a:spcBef>
                  <a:spcPct val="0"/>
                </a:spcBef>
                <a:spcAft>
                  <a:spcPct val="0"/>
                </a:spcAft>
                <a:defRPr sz="2800" b="1">
                  <a:solidFill>
                    <a:srgbClr val="FFFF00"/>
                  </a:solidFill>
                  <a:latin typeface="楷体_GB2312" pitchFamily="49" charset="-122"/>
                  <a:ea typeface="楷体_GB2312" pitchFamily="49" charset="-122"/>
                </a:defRPr>
              </a:lvl9pPr>
            </a:lstStyle>
            <a:p>
              <a:pPr eaLnBrk="1" hangingPunct="1">
                <a:spcBef>
                  <a:spcPct val="50000"/>
                </a:spcBef>
              </a:pPr>
              <a:r>
                <a:rPr kumimoji="1" lang="en-US" altLang="zh-CN" sz="2400" b="0" i="1" dirty="0" smtClean="0">
                  <a:solidFill>
                    <a:schemeClr val="tx2"/>
                  </a:solidFill>
                  <a:latin typeface="Times New Roman" pitchFamily="18" charset="0"/>
                  <a:ea typeface="宋体" charset="-122"/>
                </a:rPr>
                <a:t>-j</a:t>
              </a:r>
              <a:r>
                <a:rPr kumimoji="1" lang="en-US" altLang="zh-CN" sz="2400" b="0" dirty="0" smtClean="0">
                  <a:solidFill>
                    <a:schemeClr val="tx2"/>
                  </a:solidFill>
                  <a:latin typeface="Times New Roman" pitchFamily="18" charset="0"/>
                  <a:ea typeface="宋体" charset="-122"/>
                </a:rPr>
                <a:t>100</a:t>
              </a:r>
              <a:endParaRPr kumimoji="1" lang="en-US" altLang="zh-CN" sz="2400" b="0" dirty="0">
                <a:solidFill>
                  <a:schemeClr val="tx2"/>
                </a:solidFill>
                <a:latin typeface="Times New Roman" pitchFamily="18" charset="0"/>
                <a:ea typeface="宋体" charset="-122"/>
              </a:endParaRPr>
            </a:p>
          </p:txBody>
        </p:sp>
        <p:sp>
          <p:nvSpPr>
            <p:cNvPr id="28" name="Rectangle 144"/>
            <p:cNvSpPr>
              <a:spLocks noChangeArrowheads="1"/>
            </p:cNvSpPr>
            <p:nvPr/>
          </p:nvSpPr>
          <p:spPr bwMode="auto">
            <a:xfrm>
              <a:off x="975" y="2087"/>
              <a:ext cx="317" cy="136"/>
            </a:xfrm>
            <a:prstGeom prst="rect">
              <a:avLst/>
            </a:prstGeom>
            <a:solidFill>
              <a:schemeClr val="bg1">
                <a:lumMod val="95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29" name="Rectangle 145"/>
            <p:cNvSpPr>
              <a:spLocks noChangeArrowheads="1"/>
            </p:cNvSpPr>
            <p:nvPr/>
          </p:nvSpPr>
          <p:spPr bwMode="auto">
            <a:xfrm>
              <a:off x="1555" y="981"/>
              <a:ext cx="127" cy="318"/>
            </a:xfrm>
            <a:prstGeom prst="rect">
              <a:avLst/>
            </a:prstGeom>
            <a:solidFill>
              <a:schemeClr val="bg1">
                <a:lumMod val="95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0" name="Rectangle 146"/>
            <p:cNvSpPr>
              <a:spLocks noChangeArrowheads="1"/>
            </p:cNvSpPr>
            <p:nvPr/>
          </p:nvSpPr>
          <p:spPr bwMode="auto">
            <a:xfrm>
              <a:off x="1537" y="1661"/>
              <a:ext cx="127" cy="318"/>
            </a:xfrm>
            <a:prstGeom prst="rect">
              <a:avLst/>
            </a:prstGeom>
            <a:solidFill>
              <a:schemeClr val="bg1">
                <a:lumMod val="95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1" name="Rectangle 147"/>
            <p:cNvSpPr>
              <a:spLocks noChangeArrowheads="1"/>
            </p:cNvSpPr>
            <p:nvPr/>
          </p:nvSpPr>
          <p:spPr bwMode="auto">
            <a:xfrm>
              <a:off x="1193" y="1407"/>
              <a:ext cx="317" cy="136"/>
            </a:xfrm>
            <a:prstGeom prst="rect">
              <a:avLst/>
            </a:prstGeom>
            <a:solidFill>
              <a:schemeClr val="bg1">
                <a:lumMod val="95000"/>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 name="Line 124"/>
            <p:cNvSpPr>
              <a:spLocks noChangeShapeType="1"/>
            </p:cNvSpPr>
            <p:nvPr/>
          </p:nvSpPr>
          <p:spPr bwMode="auto">
            <a:xfrm flipV="1">
              <a:off x="2925" y="1434"/>
              <a:ext cx="0" cy="31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tx2"/>
                </a:solidFill>
              </a:endParaRPr>
            </a:p>
          </p:txBody>
        </p:sp>
        <p:grpSp>
          <p:nvGrpSpPr>
            <p:cNvPr id="33" name="Group 189"/>
            <p:cNvGrpSpPr>
              <a:grpSpLocks/>
            </p:cNvGrpSpPr>
            <p:nvPr/>
          </p:nvGrpSpPr>
          <p:grpSpPr bwMode="auto">
            <a:xfrm>
              <a:off x="2472" y="1389"/>
              <a:ext cx="363" cy="363"/>
              <a:chOff x="2471" y="1298"/>
              <a:chExt cx="363" cy="363"/>
            </a:xfrm>
          </p:grpSpPr>
          <p:sp>
            <p:nvSpPr>
              <p:cNvPr id="39" name="Oval 120"/>
              <p:cNvSpPr>
                <a:spLocks noChangeArrowheads="1"/>
              </p:cNvSpPr>
              <p:nvPr/>
            </p:nvSpPr>
            <p:spPr bwMode="auto">
              <a:xfrm>
                <a:off x="2471" y="1298"/>
                <a:ext cx="363" cy="363"/>
              </a:xfrm>
              <a:prstGeom prst="ellipse">
                <a:avLst/>
              </a:prstGeom>
              <a:solidFill>
                <a:schemeClr val="bg1">
                  <a:lumMod val="95000"/>
                </a:schemeClr>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40" name="Line 125"/>
              <p:cNvSpPr>
                <a:spLocks noChangeShapeType="1"/>
              </p:cNvSpPr>
              <p:nvPr/>
            </p:nvSpPr>
            <p:spPr bwMode="auto">
              <a:xfrm>
                <a:off x="2471" y="1480"/>
                <a:ext cx="363" cy="0"/>
              </a:xfrm>
              <a:prstGeom prst="line">
                <a:avLst/>
              </a:prstGeom>
              <a:noFill/>
              <a:ln w="3810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solidFill>
                    <a:schemeClr val="tx2"/>
                  </a:solidFill>
                </a:endParaRPr>
              </a:p>
            </p:txBody>
          </p:sp>
        </p:grpSp>
        <p:grpSp>
          <p:nvGrpSpPr>
            <p:cNvPr id="34" name="Group 196"/>
            <p:cNvGrpSpPr>
              <a:grpSpLocks/>
            </p:cNvGrpSpPr>
            <p:nvPr/>
          </p:nvGrpSpPr>
          <p:grpSpPr bwMode="auto">
            <a:xfrm rot="5400000">
              <a:off x="815" y="1231"/>
              <a:ext cx="91" cy="408"/>
              <a:chOff x="1565" y="2614"/>
              <a:chExt cx="90" cy="486"/>
            </a:xfrm>
          </p:grpSpPr>
          <p:sp>
            <p:nvSpPr>
              <p:cNvPr id="35" name="Arc 197"/>
              <p:cNvSpPr>
                <a:spLocks/>
              </p:cNvSpPr>
              <p:nvPr/>
            </p:nvSpPr>
            <p:spPr bwMode="auto">
              <a:xfrm flipH="1" flipV="1">
                <a:off x="1565" y="2860"/>
                <a:ext cx="90" cy="116"/>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lnTo>
                      <a:pt x="1122"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6" name="Arc 198"/>
              <p:cNvSpPr>
                <a:spLocks/>
              </p:cNvSpPr>
              <p:nvPr/>
            </p:nvSpPr>
            <p:spPr bwMode="auto">
              <a:xfrm flipH="1" flipV="1">
                <a:off x="1565" y="2737"/>
                <a:ext cx="90" cy="116"/>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lnTo>
                      <a:pt x="1122"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7" name="Arc 199"/>
              <p:cNvSpPr>
                <a:spLocks/>
              </p:cNvSpPr>
              <p:nvPr/>
            </p:nvSpPr>
            <p:spPr bwMode="auto">
              <a:xfrm flipH="1" flipV="1">
                <a:off x="1565" y="2614"/>
                <a:ext cx="90" cy="116"/>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lnTo>
                      <a:pt x="1122"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8" name="Arc 200"/>
              <p:cNvSpPr>
                <a:spLocks/>
              </p:cNvSpPr>
              <p:nvPr/>
            </p:nvSpPr>
            <p:spPr bwMode="auto">
              <a:xfrm flipH="1" flipV="1">
                <a:off x="1565" y="2984"/>
                <a:ext cx="90" cy="116"/>
              </a:xfrm>
              <a:custGeom>
                <a:avLst/>
                <a:gdLst>
                  <a:gd name="T0" fmla="*/ 0 w 22723"/>
                  <a:gd name="T1" fmla="*/ 0 h 43200"/>
                  <a:gd name="T2" fmla="*/ 0 w 22723"/>
                  <a:gd name="T3" fmla="*/ 0 h 43200"/>
                  <a:gd name="T4" fmla="*/ 0 w 22723"/>
                  <a:gd name="T5" fmla="*/ 0 h 43200"/>
                  <a:gd name="T6" fmla="*/ 0 60000 65536"/>
                  <a:gd name="T7" fmla="*/ 0 60000 65536"/>
                  <a:gd name="T8" fmla="*/ 0 60000 65536"/>
                </a:gdLst>
                <a:ahLst/>
                <a:cxnLst>
                  <a:cxn ang="T6">
                    <a:pos x="T0" y="T1"/>
                  </a:cxn>
                  <a:cxn ang="T7">
                    <a:pos x="T2" y="T3"/>
                  </a:cxn>
                  <a:cxn ang="T8">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lnTo>
                      <a:pt x="1122" y="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grpSp>
      <p:graphicFrame>
        <p:nvGraphicFramePr>
          <p:cNvPr id="41" name="对象 40"/>
          <p:cNvGraphicFramePr>
            <a:graphicFrameLocks noChangeAspect="1"/>
          </p:cNvGraphicFramePr>
          <p:nvPr>
            <p:extLst/>
          </p:nvPr>
        </p:nvGraphicFramePr>
        <p:xfrm>
          <a:off x="833438" y="1473200"/>
          <a:ext cx="1625600" cy="482600"/>
        </p:xfrm>
        <a:graphic>
          <a:graphicData uri="http://schemas.openxmlformats.org/presentationml/2006/ole">
            <mc:AlternateContent xmlns:mc="http://schemas.openxmlformats.org/markup-compatibility/2006">
              <mc:Choice xmlns:v="urn:schemas-microsoft-com:vml" Requires="v">
                <p:oleObj spid="_x0000_s131182" name="Equation" r:id="rId7" imgW="812520" imgH="241200" progId="">
                  <p:embed/>
                </p:oleObj>
              </mc:Choice>
              <mc:Fallback>
                <p:oleObj name="Equation" r:id="rId7" imgW="812520" imgH="241200" progId="">
                  <p:embed/>
                  <p:pic>
                    <p:nvPicPr>
                      <p:cNvPr id="0" name="Picture 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438" y="1473200"/>
                        <a:ext cx="16256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对象 41"/>
          <p:cNvGraphicFramePr>
            <a:graphicFrameLocks noChangeAspect="1"/>
          </p:cNvGraphicFramePr>
          <p:nvPr>
            <p:extLst/>
          </p:nvPr>
        </p:nvGraphicFramePr>
        <p:xfrm>
          <a:off x="845096" y="2057668"/>
          <a:ext cx="990600" cy="482600"/>
        </p:xfrm>
        <a:graphic>
          <a:graphicData uri="http://schemas.openxmlformats.org/presentationml/2006/ole">
            <mc:AlternateContent xmlns:mc="http://schemas.openxmlformats.org/markup-compatibility/2006">
              <mc:Choice xmlns:v="urn:schemas-microsoft-com:vml" Requires="v">
                <p:oleObj spid="_x0000_s131183" name="Equation" r:id="rId9" imgW="495000" imgH="241200" progId="">
                  <p:embed/>
                </p:oleObj>
              </mc:Choice>
              <mc:Fallback>
                <p:oleObj name="Equation" r:id="rId9" imgW="495000" imgH="241200" progId="">
                  <p:embed/>
                  <p:pic>
                    <p:nvPicPr>
                      <p:cNvPr id="0" name="Picture 5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5096" y="2057668"/>
                        <a:ext cx="9906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Text Box 15"/>
          <p:cNvSpPr txBox="1">
            <a:spLocks noChangeArrowheads="1"/>
          </p:cNvSpPr>
          <p:nvPr/>
        </p:nvSpPr>
        <p:spPr bwMode="auto">
          <a:xfrm>
            <a:off x="108715" y="2806000"/>
            <a:ext cx="2350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dirty="0" smtClean="0">
                <a:solidFill>
                  <a:schemeClr val="tx2"/>
                </a:solidFill>
                <a:latin typeface="Times New Roman" pitchFamily="18" charset="0"/>
                <a:cs typeface="Times New Roman" pitchFamily="18" charset="0"/>
              </a:rPr>
              <a:t>等效电源参数：</a:t>
            </a:r>
            <a:endParaRPr lang="zh-CN" altLang="en-US" sz="2400" b="1" dirty="0">
              <a:solidFill>
                <a:schemeClr val="tx2"/>
              </a:solidFill>
              <a:latin typeface="Times New Roman" pitchFamily="18" charset="0"/>
              <a:cs typeface="Times New Roman" pitchFamily="18" charset="0"/>
            </a:endParaRPr>
          </a:p>
        </p:txBody>
      </p:sp>
      <p:graphicFrame>
        <p:nvGraphicFramePr>
          <p:cNvPr id="57" name="对象 56"/>
          <p:cNvGraphicFramePr>
            <a:graphicFrameLocks noChangeAspect="1"/>
          </p:cNvGraphicFramePr>
          <p:nvPr>
            <p:extLst>
              <p:ext uri="{D42A27DB-BD31-4B8C-83A1-F6EECF244321}">
                <p14:modId xmlns:p14="http://schemas.microsoft.com/office/powerpoint/2010/main" val="1805311904"/>
              </p:ext>
            </p:extLst>
          </p:nvPr>
        </p:nvGraphicFramePr>
        <p:xfrm>
          <a:off x="775876" y="4365104"/>
          <a:ext cx="1016000" cy="482600"/>
        </p:xfrm>
        <a:graphic>
          <a:graphicData uri="http://schemas.openxmlformats.org/presentationml/2006/ole">
            <mc:AlternateContent xmlns:mc="http://schemas.openxmlformats.org/markup-compatibility/2006">
              <mc:Choice xmlns:v="urn:schemas-microsoft-com:vml" Requires="v">
                <p:oleObj spid="_x0000_s131184" name="Equation" r:id="rId11" imgW="507960" imgH="241200" progId="">
                  <p:embed/>
                </p:oleObj>
              </mc:Choice>
              <mc:Fallback>
                <p:oleObj name="Equation" r:id="rId11" imgW="507960" imgH="241200" progId="">
                  <p:embed/>
                  <p:pic>
                    <p:nvPicPr>
                      <p:cNvPr id="0" name="Picture 5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5876" y="4365104"/>
                        <a:ext cx="10160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对象 57"/>
          <p:cNvGraphicFramePr>
            <a:graphicFrameLocks noChangeAspect="1"/>
          </p:cNvGraphicFramePr>
          <p:nvPr>
            <p:extLst>
              <p:ext uri="{D42A27DB-BD31-4B8C-83A1-F6EECF244321}">
                <p14:modId xmlns:p14="http://schemas.microsoft.com/office/powerpoint/2010/main" val="905209620"/>
              </p:ext>
            </p:extLst>
          </p:nvPr>
        </p:nvGraphicFramePr>
        <p:xfrm>
          <a:off x="774588" y="3466102"/>
          <a:ext cx="6350001" cy="838200"/>
        </p:xfrm>
        <a:graphic>
          <a:graphicData uri="http://schemas.openxmlformats.org/presentationml/2006/ole">
            <mc:AlternateContent xmlns:mc="http://schemas.openxmlformats.org/markup-compatibility/2006">
              <mc:Choice xmlns:v="urn:schemas-microsoft-com:vml" Requires="v">
                <p:oleObj spid="_x0000_s131185" name="Equation" r:id="rId13" imgW="3174840" imgH="419040" progId="">
                  <p:embed/>
                </p:oleObj>
              </mc:Choice>
              <mc:Fallback>
                <p:oleObj name="Equation" r:id="rId13" imgW="3174840" imgH="419040" progId="">
                  <p:embed/>
                  <p:pic>
                    <p:nvPicPr>
                      <p:cNvPr id="0" name="Picture 5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4588" y="3466102"/>
                        <a:ext cx="6350001"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Text Box 15"/>
          <p:cNvSpPr txBox="1">
            <a:spLocks noChangeArrowheads="1"/>
          </p:cNvSpPr>
          <p:nvPr/>
        </p:nvSpPr>
        <p:spPr bwMode="auto">
          <a:xfrm>
            <a:off x="190281" y="855002"/>
            <a:ext cx="2350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dirty="0" smtClean="0">
                <a:solidFill>
                  <a:schemeClr val="tx2"/>
                </a:solidFill>
                <a:latin typeface="Times New Roman" pitchFamily="18" charset="0"/>
                <a:cs typeface="Times New Roman" pitchFamily="18" charset="0"/>
              </a:rPr>
              <a:t>电路的相量模型</a:t>
            </a:r>
            <a:endParaRPr lang="zh-CN" altLang="en-US" sz="2400" b="1" dirty="0">
              <a:solidFill>
                <a:schemeClr val="tx2"/>
              </a:solidFill>
              <a:latin typeface="Times New Roman" pitchFamily="18" charset="0"/>
              <a:cs typeface="Times New Roman" pitchFamily="18" charset="0"/>
            </a:endParaRPr>
          </a:p>
        </p:txBody>
      </p:sp>
      <p:graphicFrame>
        <p:nvGraphicFramePr>
          <p:cNvPr id="62" name="对象 61"/>
          <p:cNvGraphicFramePr>
            <a:graphicFrameLocks noChangeAspect="1"/>
          </p:cNvGraphicFramePr>
          <p:nvPr>
            <p:extLst>
              <p:ext uri="{D42A27DB-BD31-4B8C-83A1-F6EECF244321}">
                <p14:modId xmlns:p14="http://schemas.microsoft.com/office/powerpoint/2010/main" val="1170964123"/>
              </p:ext>
            </p:extLst>
          </p:nvPr>
        </p:nvGraphicFramePr>
        <p:xfrm>
          <a:off x="2407317" y="4591404"/>
          <a:ext cx="4343401" cy="863600"/>
        </p:xfrm>
        <a:graphic>
          <a:graphicData uri="http://schemas.openxmlformats.org/presentationml/2006/ole">
            <mc:AlternateContent xmlns:mc="http://schemas.openxmlformats.org/markup-compatibility/2006">
              <mc:Choice xmlns:v="urn:schemas-microsoft-com:vml" Requires="v">
                <p:oleObj spid="_x0000_s131186" name="Equation" r:id="rId15" imgW="2171520" imgH="431640" progId="">
                  <p:embed/>
                </p:oleObj>
              </mc:Choice>
              <mc:Fallback>
                <p:oleObj name="Equation" r:id="rId15" imgW="2171520" imgH="431640" progId="">
                  <p:embed/>
                  <p:pic>
                    <p:nvPicPr>
                      <p:cNvPr id="0" name="Picture 5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07317" y="4591404"/>
                        <a:ext cx="4343401"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 name="对象 63"/>
          <p:cNvGraphicFramePr>
            <a:graphicFrameLocks noChangeAspect="1"/>
          </p:cNvGraphicFramePr>
          <p:nvPr>
            <p:extLst>
              <p:ext uri="{D42A27DB-BD31-4B8C-83A1-F6EECF244321}">
                <p14:modId xmlns:p14="http://schemas.microsoft.com/office/powerpoint/2010/main" val="2815575575"/>
              </p:ext>
            </p:extLst>
          </p:nvPr>
        </p:nvGraphicFramePr>
        <p:xfrm>
          <a:off x="2588293" y="5605758"/>
          <a:ext cx="4191000" cy="508000"/>
        </p:xfrm>
        <a:graphic>
          <a:graphicData uri="http://schemas.openxmlformats.org/presentationml/2006/ole">
            <mc:AlternateContent xmlns:mc="http://schemas.openxmlformats.org/markup-compatibility/2006">
              <mc:Choice xmlns:v="urn:schemas-microsoft-com:vml" Requires="v">
                <p:oleObj spid="_x0000_s131187" name="Equation" r:id="rId17" imgW="2095200" imgH="253800" progId="">
                  <p:embed/>
                </p:oleObj>
              </mc:Choice>
              <mc:Fallback>
                <p:oleObj name="Equation" r:id="rId17" imgW="2095200" imgH="253800" progId="">
                  <p:embed/>
                  <p:pic>
                    <p:nvPicPr>
                      <p:cNvPr id="0" name="Picture 5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88293" y="5605758"/>
                        <a:ext cx="41910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4745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2"/>
          <p:cNvSpPr>
            <a:spLocks noGrp="1" noChangeArrowheads="1"/>
          </p:cNvSpPr>
          <p:nvPr>
            <p:ph type="title"/>
          </p:nvPr>
        </p:nvSpPr>
        <p:spPr>
          <a:xfrm>
            <a:off x="-1" y="44624"/>
            <a:ext cx="9162909" cy="664986"/>
          </a:xfrm>
        </p:spPr>
        <p:txBody>
          <a:bodyPr/>
          <a:lstStyle/>
          <a:p>
            <a:r>
              <a:rPr lang="en-US" altLang="zh-CN" sz="2800" dirty="0" smtClean="0">
                <a:ea typeface="宋体" charset="-122"/>
              </a:rPr>
              <a:t>3.4</a:t>
            </a:r>
            <a:r>
              <a:rPr lang="zh-CN" altLang="en-US" sz="2800" dirty="0" smtClean="0">
                <a:ea typeface="宋体" charset="-122"/>
              </a:rPr>
              <a:t>正弦稳态电路的功率及功率因数的提高</a:t>
            </a:r>
          </a:p>
        </p:txBody>
      </p:sp>
      <p:sp>
        <p:nvSpPr>
          <p:cNvPr id="38916" name="Text Box 4"/>
          <p:cNvSpPr txBox="1">
            <a:spLocks noChangeArrowheads="1"/>
          </p:cNvSpPr>
          <p:nvPr/>
        </p:nvSpPr>
        <p:spPr bwMode="auto">
          <a:xfrm>
            <a:off x="539552" y="764704"/>
            <a:ext cx="72628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在关联参考方向下，某支路的正弦稳态电压和电流为</a:t>
            </a:r>
          </a:p>
        </p:txBody>
      </p:sp>
      <p:graphicFrame>
        <p:nvGraphicFramePr>
          <p:cNvPr id="38917" name="Object 2"/>
          <p:cNvGraphicFramePr>
            <a:graphicFrameLocks noChangeAspect="1"/>
          </p:cNvGraphicFramePr>
          <p:nvPr>
            <p:extLst>
              <p:ext uri="{D42A27DB-BD31-4B8C-83A1-F6EECF244321}">
                <p14:modId xmlns:p14="http://schemas.microsoft.com/office/powerpoint/2010/main" val="2233468365"/>
              </p:ext>
            </p:extLst>
          </p:nvPr>
        </p:nvGraphicFramePr>
        <p:xfrm>
          <a:off x="1441252" y="1374304"/>
          <a:ext cx="3198812" cy="1016000"/>
        </p:xfrm>
        <a:graphic>
          <a:graphicData uri="http://schemas.openxmlformats.org/presentationml/2006/ole">
            <mc:AlternateContent xmlns:mc="http://schemas.openxmlformats.org/markup-compatibility/2006">
              <mc:Choice xmlns:v="urn:schemas-microsoft-com:vml" Requires="v">
                <p:oleObj spid="_x0000_s21699" name="Equation" r:id="rId3" imgW="2122920" imgH="659880" progId="">
                  <p:embed/>
                </p:oleObj>
              </mc:Choice>
              <mc:Fallback>
                <p:oleObj name="Equation" r:id="rId3" imgW="2122920" imgH="659880" progId="">
                  <p:embed/>
                  <p:pic>
                    <p:nvPicPr>
                      <p:cNvPr id="0" name="Picture 1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1252" y="1374304"/>
                        <a:ext cx="3198812"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918" name="Text Box 6"/>
          <p:cNvSpPr txBox="1">
            <a:spLocks noChangeArrowheads="1"/>
          </p:cNvSpPr>
          <p:nvPr/>
        </p:nvSpPr>
        <p:spPr bwMode="auto">
          <a:xfrm>
            <a:off x="539552" y="2517304"/>
            <a:ext cx="6340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则，按照电功率的定义，该支路的瞬时功率为</a:t>
            </a:r>
          </a:p>
        </p:txBody>
      </p:sp>
      <p:graphicFrame>
        <p:nvGraphicFramePr>
          <p:cNvPr id="38919" name="Object 3"/>
          <p:cNvGraphicFramePr>
            <a:graphicFrameLocks noChangeAspect="1"/>
          </p:cNvGraphicFramePr>
          <p:nvPr>
            <p:extLst>
              <p:ext uri="{D42A27DB-BD31-4B8C-83A1-F6EECF244321}">
                <p14:modId xmlns:p14="http://schemas.microsoft.com/office/powerpoint/2010/main" val="1103465437"/>
              </p:ext>
            </p:extLst>
          </p:nvPr>
        </p:nvGraphicFramePr>
        <p:xfrm>
          <a:off x="1426964" y="3050704"/>
          <a:ext cx="5967413" cy="914400"/>
        </p:xfrm>
        <a:graphic>
          <a:graphicData uri="http://schemas.openxmlformats.org/presentationml/2006/ole">
            <mc:AlternateContent xmlns:mc="http://schemas.openxmlformats.org/markup-compatibility/2006">
              <mc:Choice xmlns:v="urn:schemas-microsoft-com:vml" Requires="v">
                <p:oleObj spid="_x0000_s21700" name="Equation" r:id="rId5" imgW="3966480" imgH="596520" progId="">
                  <p:embed/>
                </p:oleObj>
              </mc:Choice>
              <mc:Fallback>
                <p:oleObj name="Equation" r:id="rId5" imgW="3966480" imgH="596520" progId="">
                  <p:embed/>
                  <p:pic>
                    <p:nvPicPr>
                      <p:cNvPr id="0" name="Picture 1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6964" y="3050704"/>
                        <a:ext cx="5967413"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8"/>
          <p:cNvGrpSpPr>
            <a:grpSpLocks/>
          </p:cNvGrpSpPr>
          <p:nvPr/>
        </p:nvGrpSpPr>
        <p:grpSpPr bwMode="auto">
          <a:xfrm>
            <a:off x="1287264" y="3930179"/>
            <a:ext cx="5983288" cy="2397125"/>
            <a:chOff x="663" y="2378"/>
            <a:chExt cx="3769" cy="1510"/>
          </a:xfrm>
        </p:grpSpPr>
        <p:sp>
          <p:nvSpPr>
            <p:cNvPr id="21529" name="Line 9"/>
            <p:cNvSpPr>
              <a:spLocks noChangeShapeType="1"/>
            </p:cNvSpPr>
            <p:nvPr/>
          </p:nvSpPr>
          <p:spPr bwMode="auto">
            <a:xfrm>
              <a:off x="816" y="3456"/>
              <a:ext cx="3264"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0" name="Line 10"/>
            <p:cNvSpPr>
              <a:spLocks noChangeShapeType="1"/>
            </p:cNvSpPr>
            <p:nvPr/>
          </p:nvSpPr>
          <p:spPr bwMode="auto">
            <a:xfrm flipV="1">
              <a:off x="1056" y="2448"/>
              <a:ext cx="0" cy="144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1" name="Text Box 11"/>
            <p:cNvSpPr txBox="1">
              <a:spLocks noChangeArrowheads="1"/>
            </p:cNvSpPr>
            <p:nvPr/>
          </p:nvSpPr>
          <p:spPr bwMode="auto">
            <a:xfrm>
              <a:off x="1046" y="3434"/>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a:solidFill>
                    <a:schemeClr val="tx2"/>
                  </a:solidFill>
                  <a:latin typeface="Times New Roman" pitchFamily="18" charset="0"/>
                  <a:cs typeface="Times New Roman" pitchFamily="18" charset="0"/>
                </a:rPr>
                <a:t>0</a:t>
              </a:r>
            </a:p>
          </p:txBody>
        </p:sp>
        <p:sp>
          <p:nvSpPr>
            <p:cNvPr id="21532" name="Text Box 12"/>
            <p:cNvSpPr txBox="1">
              <a:spLocks noChangeArrowheads="1"/>
            </p:cNvSpPr>
            <p:nvPr/>
          </p:nvSpPr>
          <p:spPr bwMode="auto">
            <a:xfrm>
              <a:off x="4118" y="3334"/>
              <a:ext cx="3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sym typeface="Symbol" pitchFamily="18" charset="2"/>
                </a:rPr>
                <a:t></a:t>
              </a:r>
              <a:r>
                <a:rPr kumimoji="1" lang="en-US" altLang="en-US" sz="2400" b="1" i="1">
                  <a:solidFill>
                    <a:schemeClr val="tx2"/>
                  </a:solidFill>
                  <a:latin typeface="Times New Roman" pitchFamily="18" charset="0"/>
                  <a:cs typeface="Times New Roman" pitchFamily="18" charset="0"/>
                  <a:sym typeface="Symbol" pitchFamily="18" charset="2"/>
                </a:rPr>
                <a:t>t</a:t>
              </a:r>
              <a:endParaRPr kumimoji="1" lang="en-US" altLang="zh-CN" sz="2400" b="1" i="1">
                <a:solidFill>
                  <a:schemeClr val="tx2"/>
                </a:solidFill>
                <a:latin typeface="Times New Roman" pitchFamily="18" charset="0"/>
                <a:cs typeface="Times New Roman" pitchFamily="18" charset="0"/>
              </a:endParaRPr>
            </a:p>
          </p:txBody>
        </p:sp>
        <p:sp>
          <p:nvSpPr>
            <p:cNvPr id="21533" name="Text Box 13"/>
            <p:cNvSpPr txBox="1">
              <a:spLocks noChangeArrowheads="1"/>
            </p:cNvSpPr>
            <p:nvPr/>
          </p:nvSpPr>
          <p:spPr bwMode="auto">
            <a:xfrm>
              <a:off x="663" y="2378"/>
              <a:ext cx="3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p</a:t>
              </a:r>
              <a:r>
                <a:rPr kumimoji="1" lang="en-US" altLang="zh-CN" sz="2400" b="1">
                  <a:solidFill>
                    <a:schemeClr val="tx2"/>
                  </a:solidFill>
                  <a:latin typeface="Times New Roman" pitchFamily="18" charset="0"/>
                  <a:cs typeface="Times New Roman" pitchFamily="18" charset="0"/>
                </a:rPr>
                <a:t>(</a:t>
              </a:r>
              <a:r>
                <a:rPr kumimoji="1" lang="en-US" altLang="zh-CN" sz="2400" b="1" i="1">
                  <a:solidFill>
                    <a:schemeClr val="tx2"/>
                  </a:solidFill>
                  <a:latin typeface="Times New Roman" pitchFamily="18" charset="0"/>
                  <a:cs typeface="Times New Roman" pitchFamily="18" charset="0"/>
                </a:rPr>
                <a:t>t</a:t>
              </a:r>
              <a:r>
                <a:rPr kumimoji="1" lang="en-US" altLang="zh-CN" sz="2400" b="1">
                  <a:solidFill>
                    <a:schemeClr val="tx2"/>
                  </a:solidFill>
                  <a:latin typeface="Times New Roman" pitchFamily="18" charset="0"/>
                  <a:cs typeface="Times New Roman" pitchFamily="18" charset="0"/>
                </a:rPr>
                <a:t>)</a:t>
              </a:r>
              <a:endParaRPr kumimoji="1" lang="en-US" altLang="zh-CN" sz="2400" b="1" i="1">
                <a:solidFill>
                  <a:schemeClr val="tx2"/>
                </a:solidFill>
                <a:latin typeface="Times New Roman" pitchFamily="18" charset="0"/>
                <a:cs typeface="Times New Roman" pitchFamily="18" charset="0"/>
              </a:endParaRPr>
            </a:p>
          </p:txBody>
        </p:sp>
      </p:grpSp>
      <p:sp>
        <p:nvSpPr>
          <p:cNvPr id="38926" name="Freeform 14"/>
          <p:cNvSpPr>
            <a:spLocks/>
          </p:cNvSpPr>
          <p:nvPr/>
        </p:nvSpPr>
        <p:spPr bwMode="auto">
          <a:xfrm>
            <a:off x="1911152" y="4466754"/>
            <a:ext cx="3508375" cy="1479550"/>
          </a:xfrm>
          <a:custGeom>
            <a:avLst/>
            <a:gdLst>
              <a:gd name="T0" fmla="*/ 2147483647 w 2210"/>
              <a:gd name="T1" fmla="*/ 2147483647 h 932"/>
              <a:gd name="T2" fmla="*/ 2147483647 w 2210"/>
              <a:gd name="T3" fmla="*/ 2147483647 h 932"/>
              <a:gd name="T4" fmla="*/ 2147483647 w 2210"/>
              <a:gd name="T5" fmla="*/ 2147483647 h 932"/>
              <a:gd name="T6" fmla="*/ 2147483647 w 2210"/>
              <a:gd name="T7" fmla="*/ 2147483647 h 932"/>
              <a:gd name="T8" fmla="*/ 2147483647 w 2210"/>
              <a:gd name="T9" fmla="*/ 2147483647 h 932"/>
              <a:gd name="T10" fmla="*/ 2147483647 w 2210"/>
              <a:gd name="T11" fmla="*/ 2147483647 h 932"/>
              <a:gd name="T12" fmla="*/ 2147483647 w 2210"/>
              <a:gd name="T13" fmla="*/ 2147483647 h 932"/>
              <a:gd name="T14" fmla="*/ 2147483647 w 2210"/>
              <a:gd name="T15" fmla="*/ 2147483647 h 932"/>
              <a:gd name="T16" fmla="*/ 2147483647 w 2210"/>
              <a:gd name="T17" fmla="*/ 2147483647 h 932"/>
              <a:gd name="T18" fmla="*/ 2147483647 w 2210"/>
              <a:gd name="T19" fmla="*/ 2147483647 h 932"/>
              <a:gd name="T20" fmla="*/ 2147483647 w 2210"/>
              <a:gd name="T21" fmla="*/ 2147483647 h 932"/>
              <a:gd name="T22" fmla="*/ 2147483647 w 2210"/>
              <a:gd name="T23" fmla="*/ 2147483647 h 932"/>
              <a:gd name="T24" fmla="*/ 2147483647 w 2210"/>
              <a:gd name="T25" fmla="*/ 2147483647 h 932"/>
              <a:gd name="T26" fmla="*/ 2147483647 w 2210"/>
              <a:gd name="T27" fmla="*/ 2147483647 h 932"/>
              <a:gd name="T28" fmla="*/ 2147483647 w 2210"/>
              <a:gd name="T29" fmla="*/ 2147483647 h 932"/>
              <a:gd name="T30" fmla="*/ 2147483647 w 2210"/>
              <a:gd name="T31" fmla="*/ 2147483647 h 932"/>
              <a:gd name="T32" fmla="*/ 2147483647 w 2210"/>
              <a:gd name="T33" fmla="*/ 2147483647 h 932"/>
              <a:gd name="T34" fmla="*/ 2147483647 w 2210"/>
              <a:gd name="T35" fmla="*/ 0 h 932"/>
              <a:gd name="T36" fmla="*/ 2147483647 w 2210"/>
              <a:gd name="T37" fmla="*/ 2147483647 h 932"/>
              <a:gd name="T38" fmla="*/ 2147483647 w 2210"/>
              <a:gd name="T39" fmla="*/ 2147483647 h 932"/>
              <a:gd name="T40" fmla="*/ 2147483647 w 2210"/>
              <a:gd name="T41" fmla="*/ 2147483647 h 932"/>
              <a:gd name="T42" fmla="*/ 2147483647 w 2210"/>
              <a:gd name="T43" fmla="*/ 2147483647 h 932"/>
              <a:gd name="T44" fmla="*/ 2147483647 w 2210"/>
              <a:gd name="T45" fmla="*/ 2147483647 h 932"/>
              <a:gd name="T46" fmla="*/ 2147483647 w 2210"/>
              <a:gd name="T47" fmla="*/ 2147483647 h 932"/>
              <a:gd name="T48" fmla="*/ 2147483647 w 2210"/>
              <a:gd name="T49" fmla="*/ 2147483647 h 932"/>
              <a:gd name="T50" fmla="*/ 2147483647 w 2210"/>
              <a:gd name="T51" fmla="*/ 2147483647 h 932"/>
              <a:gd name="T52" fmla="*/ 2147483647 w 2210"/>
              <a:gd name="T53" fmla="*/ 2147483647 h 932"/>
              <a:gd name="T54" fmla="*/ 2147483647 w 2210"/>
              <a:gd name="T55" fmla="*/ 2147483647 h 932"/>
              <a:gd name="T56" fmla="*/ 2147483647 w 2210"/>
              <a:gd name="T57" fmla="*/ 2147483647 h 932"/>
              <a:gd name="T58" fmla="*/ 2147483647 w 2210"/>
              <a:gd name="T59" fmla="*/ 2147483647 h 932"/>
              <a:gd name="T60" fmla="*/ 2147483647 w 2210"/>
              <a:gd name="T61" fmla="*/ 2147483647 h 932"/>
              <a:gd name="T62" fmla="*/ 2147483647 w 2210"/>
              <a:gd name="T63" fmla="*/ 2147483647 h 932"/>
              <a:gd name="T64" fmla="*/ 2147483647 w 2210"/>
              <a:gd name="T65" fmla="*/ 2147483647 h 932"/>
              <a:gd name="T66" fmla="*/ 2147483647 w 2210"/>
              <a:gd name="T67" fmla="*/ 2147483647 h 932"/>
              <a:gd name="T68" fmla="*/ 2147483647 w 2210"/>
              <a:gd name="T69" fmla="*/ 2147483647 h 932"/>
              <a:gd name="T70" fmla="*/ 2147483647 w 2210"/>
              <a:gd name="T71" fmla="*/ 2147483647 h 932"/>
              <a:gd name="T72" fmla="*/ 2147483647 w 2210"/>
              <a:gd name="T73" fmla="*/ 2147483647 h 932"/>
              <a:gd name="T74" fmla="*/ 2147483647 w 2210"/>
              <a:gd name="T75" fmla="*/ 2147483647 h 932"/>
              <a:gd name="T76" fmla="*/ 2147483647 w 2210"/>
              <a:gd name="T77" fmla="*/ 2147483647 h 932"/>
              <a:gd name="T78" fmla="*/ 2147483647 w 2210"/>
              <a:gd name="T79" fmla="*/ 2147483647 h 932"/>
              <a:gd name="T80" fmla="*/ 2147483647 w 2210"/>
              <a:gd name="T81" fmla="*/ 2147483647 h 932"/>
              <a:gd name="T82" fmla="*/ 2147483647 w 2210"/>
              <a:gd name="T83" fmla="*/ 2147483647 h 932"/>
              <a:gd name="T84" fmla="*/ 2147483647 w 2210"/>
              <a:gd name="T85" fmla="*/ 2147483647 h 932"/>
              <a:gd name="T86" fmla="*/ 2147483647 w 2210"/>
              <a:gd name="T87" fmla="*/ 2147483647 h 932"/>
              <a:gd name="T88" fmla="*/ 2147483647 w 2210"/>
              <a:gd name="T89" fmla="*/ 2147483647 h 932"/>
              <a:gd name="T90" fmla="*/ 2147483647 w 2210"/>
              <a:gd name="T91" fmla="*/ 2147483647 h 932"/>
              <a:gd name="T92" fmla="*/ 2147483647 w 2210"/>
              <a:gd name="T93" fmla="*/ 2147483647 h 932"/>
              <a:gd name="T94" fmla="*/ 2147483647 w 2210"/>
              <a:gd name="T95" fmla="*/ 2147483647 h 932"/>
              <a:gd name="T96" fmla="*/ 2147483647 w 2210"/>
              <a:gd name="T97" fmla="*/ 2147483647 h 932"/>
              <a:gd name="T98" fmla="*/ 2147483647 w 2210"/>
              <a:gd name="T99" fmla="*/ 2147483647 h 932"/>
              <a:gd name="T100" fmla="*/ 2147483647 w 2210"/>
              <a:gd name="T101" fmla="*/ 2147483647 h 932"/>
              <a:gd name="T102" fmla="*/ 2147483647 w 2210"/>
              <a:gd name="T103" fmla="*/ 2147483647 h 932"/>
              <a:gd name="T104" fmla="*/ 2147483647 w 2210"/>
              <a:gd name="T105" fmla="*/ 2147483647 h 932"/>
              <a:gd name="T106" fmla="*/ 2147483647 w 2210"/>
              <a:gd name="T107" fmla="*/ 2147483647 h 932"/>
              <a:gd name="T108" fmla="*/ 2147483647 w 2210"/>
              <a:gd name="T109" fmla="*/ 2147483647 h 932"/>
              <a:gd name="T110" fmla="*/ 2147483647 w 2210"/>
              <a:gd name="T111" fmla="*/ 2147483647 h 932"/>
              <a:gd name="T112" fmla="*/ 2147483647 w 2210"/>
              <a:gd name="T113" fmla="*/ 2147483647 h 93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10"/>
              <a:gd name="T172" fmla="*/ 0 h 932"/>
              <a:gd name="T173" fmla="*/ 2210 w 2210"/>
              <a:gd name="T174" fmla="*/ 932 h 93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10" h="932">
                <a:moveTo>
                  <a:pt x="0" y="466"/>
                </a:moveTo>
                <a:lnTo>
                  <a:pt x="6" y="436"/>
                </a:lnTo>
                <a:lnTo>
                  <a:pt x="11" y="409"/>
                </a:lnTo>
                <a:lnTo>
                  <a:pt x="17" y="378"/>
                </a:lnTo>
                <a:lnTo>
                  <a:pt x="23" y="352"/>
                </a:lnTo>
                <a:lnTo>
                  <a:pt x="29" y="321"/>
                </a:lnTo>
                <a:lnTo>
                  <a:pt x="34" y="294"/>
                </a:lnTo>
                <a:lnTo>
                  <a:pt x="40" y="268"/>
                </a:lnTo>
                <a:lnTo>
                  <a:pt x="46" y="241"/>
                </a:lnTo>
                <a:lnTo>
                  <a:pt x="52" y="218"/>
                </a:lnTo>
                <a:lnTo>
                  <a:pt x="57" y="191"/>
                </a:lnTo>
                <a:lnTo>
                  <a:pt x="63" y="168"/>
                </a:lnTo>
                <a:lnTo>
                  <a:pt x="69" y="145"/>
                </a:lnTo>
                <a:lnTo>
                  <a:pt x="69" y="126"/>
                </a:lnTo>
                <a:lnTo>
                  <a:pt x="75" y="107"/>
                </a:lnTo>
                <a:lnTo>
                  <a:pt x="80" y="88"/>
                </a:lnTo>
                <a:lnTo>
                  <a:pt x="86" y="73"/>
                </a:lnTo>
                <a:lnTo>
                  <a:pt x="92" y="58"/>
                </a:lnTo>
                <a:lnTo>
                  <a:pt x="98" y="46"/>
                </a:lnTo>
                <a:lnTo>
                  <a:pt x="103" y="35"/>
                </a:lnTo>
                <a:lnTo>
                  <a:pt x="109" y="23"/>
                </a:lnTo>
                <a:lnTo>
                  <a:pt x="115" y="16"/>
                </a:lnTo>
                <a:lnTo>
                  <a:pt x="120" y="8"/>
                </a:lnTo>
                <a:lnTo>
                  <a:pt x="126" y="4"/>
                </a:lnTo>
                <a:lnTo>
                  <a:pt x="132" y="0"/>
                </a:lnTo>
                <a:lnTo>
                  <a:pt x="138" y="0"/>
                </a:lnTo>
                <a:lnTo>
                  <a:pt x="143" y="0"/>
                </a:lnTo>
                <a:lnTo>
                  <a:pt x="149" y="4"/>
                </a:lnTo>
                <a:lnTo>
                  <a:pt x="155" y="8"/>
                </a:lnTo>
                <a:lnTo>
                  <a:pt x="161" y="16"/>
                </a:lnTo>
                <a:lnTo>
                  <a:pt x="166" y="23"/>
                </a:lnTo>
                <a:lnTo>
                  <a:pt x="172" y="35"/>
                </a:lnTo>
                <a:lnTo>
                  <a:pt x="178" y="46"/>
                </a:lnTo>
                <a:lnTo>
                  <a:pt x="184" y="58"/>
                </a:lnTo>
                <a:lnTo>
                  <a:pt x="189" y="73"/>
                </a:lnTo>
                <a:lnTo>
                  <a:pt x="195" y="88"/>
                </a:lnTo>
                <a:lnTo>
                  <a:pt x="201" y="107"/>
                </a:lnTo>
                <a:lnTo>
                  <a:pt x="207" y="126"/>
                </a:lnTo>
                <a:lnTo>
                  <a:pt x="212" y="145"/>
                </a:lnTo>
                <a:lnTo>
                  <a:pt x="212" y="168"/>
                </a:lnTo>
                <a:lnTo>
                  <a:pt x="218" y="191"/>
                </a:lnTo>
                <a:lnTo>
                  <a:pt x="224" y="218"/>
                </a:lnTo>
                <a:lnTo>
                  <a:pt x="230" y="241"/>
                </a:lnTo>
                <a:lnTo>
                  <a:pt x="235" y="268"/>
                </a:lnTo>
                <a:lnTo>
                  <a:pt x="241" y="294"/>
                </a:lnTo>
                <a:lnTo>
                  <a:pt x="247" y="321"/>
                </a:lnTo>
                <a:lnTo>
                  <a:pt x="252" y="352"/>
                </a:lnTo>
                <a:lnTo>
                  <a:pt x="258" y="378"/>
                </a:lnTo>
                <a:lnTo>
                  <a:pt x="264" y="409"/>
                </a:lnTo>
                <a:lnTo>
                  <a:pt x="270" y="436"/>
                </a:lnTo>
                <a:lnTo>
                  <a:pt x="275" y="466"/>
                </a:lnTo>
                <a:lnTo>
                  <a:pt x="281" y="493"/>
                </a:lnTo>
                <a:lnTo>
                  <a:pt x="287" y="523"/>
                </a:lnTo>
                <a:lnTo>
                  <a:pt x="293" y="554"/>
                </a:lnTo>
                <a:lnTo>
                  <a:pt x="298" y="581"/>
                </a:lnTo>
                <a:lnTo>
                  <a:pt x="304" y="607"/>
                </a:lnTo>
                <a:lnTo>
                  <a:pt x="310" y="638"/>
                </a:lnTo>
                <a:lnTo>
                  <a:pt x="316" y="665"/>
                </a:lnTo>
                <a:lnTo>
                  <a:pt x="321" y="687"/>
                </a:lnTo>
                <a:lnTo>
                  <a:pt x="327" y="714"/>
                </a:lnTo>
                <a:lnTo>
                  <a:pt x="333" y="737"/>
                </a:lnTo>
                <a:lnTo>
                  <a:pt x="339" y="760"/>
                </a:lnTo>
                <a:lnTo>
                  <a:pt x="344" y="783"/>
                </a:lnTo>
                <a:lnTo>
                  <a:pt x="350" y="806"/>
                </a:lnTo>
                <a:lnTo>
                  <a:pt x="356" y="825"/>
                </a:lnTo>
                <a:lnTo>
                  <a:pt x="362" y="840"/>
                </a:lnTo>
                <a:lnTo>
                  <a:pt x="362" y="859"/>
                </a:lnTo>
                <a:lnTo>
                  <a:pt x="367" y="874"/>
                </a:lnTo>
                <a:lnTo>
                  <a:pt x="373" y="886"/>
                </a:lnTo>
                <a:lnTo>
                  <a:pt x="379" y="897"/>
                </a:lnTo>
                <a:lnTo>
                  <a:pt x="384" y="909"/>
                </a:lnTo>
                <a:lnTo>
                  <a:pt x="390" y="916"/>
                </a:lnTo>
                <a:lnTo>
                  <a:pt x="396" y="920"/>
                </a:lnTo>
                <a:lnTo>
                  <a:pt x="402" y="928"/>
                </a:lnTo>
                <a:lnTo>
                  <a:pt x="407" y="928"/>
                </a:lnTo>
                <a:lnTo>
                  <a:pt x="413" y="932"/>
                </a:lnTo>
                <a:lnTo>
                  <a:pt x="419" y="928"/>
                </a:lnTo>
                <a:lnTo>
                  <a:pt x="425" y="928"/>
                </a:lnTo>
                <a:lnTo>
                  <a:pt x="430" y="920"/>
                </a:lnTo>
                <a:lnTo>
                  <a:pt x="436" y="916"/>
                </a:lnTo>
                <a:lnTo>
                  <a:pt x="442" y="909"/>
                </a:lnTo>
                <a:lnTo>
                  <a:pt x="448" y="897"/>
                </a:lnTo>
                <a:lnTo>
                  <a:pt x="453" y="886"/>
                </a:lnTo>
                <a:lnTo>
                  <a:pt x="459" y="874"/>
                </a:lnTo>
                <a:lnTo>
                  <a:pt x="465" y="859"/>
                </a:lnTo>
                <a:lnTo>
                  <a:pt x="471" y="840"/>
                </a:lnTo>
                <a:lnTo>
                  <a:pt x="476" y="825"/>
                </a:lnTo>
                <a:lnTo>
                  <a:pt x="482" y="806"/>
                </a:lnTo>
                <a:lnTo>
                  <a:pt x="488" y="783"/>
                </a:lnTo>
                <a:lnTo>
                  <a:pt x="494" y="760"/>
                </a:lnTo>
                <a:lnTo>
                  <a:pt x="499" y="737"/>
                </a:lnTo>
                <a:lnTo>
                  <a:pt x="505" y="714"/>
                </a:lnTo>
                <a:lnTo>
                  <a:pt x="505" y="687"/>
                </a:lnTo>
                <a:lnTo>
                  <a:pt x="511" y="665"/>
                </a:lnTo>
                <a:lnTo>
                  <a:pt x="516" y="638"/>
                </a:lnTo>
                <a:lnTo>
                  <a:pt x="522" y="607"/>
                </a:lnTo>
                <a:lnTo>
                  <a:pt x="528" y="581"/>
                </a:lnTo>
                <a:lnTo>
                  <a:pt x="534" y="554"/>
                </a:lnTo>
                <a:lnTo>
                  <a:pt x="539" y="523"/>
                </a:lnTo>
                <a:lnTo>
                  <a:pt x="545" y="493"/>
                </a:lnTo>
                <a:lnTo>
                  <a:pt x="551" y="466"/>
                </a:lnTo>
                <a:lnTo>
                  <a:pt x="557" y="436"/>
                </a:lnTo>
                <a:lnTo>
                  <a:pt x="562" y="409"/>
                </a:lnTo>
                <a:lnTo>
                  <a:pt x="568" y="378"/>
                </a:lnTo>
                <a:lnTo>
                  <a:pt x="574" y="352"/>
                </a:lnTo>
                <a:lnTo>
                  <a:pt x="580" y="321"/>
                </a:lnTo>
                <a:lnTo>
                  <a:pt x="585" y="294"/>
                </a:lnTo>
                <a:lnTo>
                  <a:pt x="591" y="268"/>
                </a:lnTo>
                <a:lnTo>
                  <a:pt x="597" y="241"/>
                </a:lnTo>
                <a:lnTo>
                  <a:pt x="603" y="218"/>
                </a:lnTo>
                <a:lnTo>
                  <a:pt x="608" y="191"/>
                </a:lnTo>
                <a:lnTo>
                  <a:pt x="614" y="168"/>
                </a:lnTo>
                <a:lnTo>
                  <a:pt x="620" y="145"/>
                </a:lnTo>
                <a:lnTo>
                  <a:pt x="626" y="126"/>
                </a:lnTo>
                <a:lnTo>
                  <a:pt x="631" y="107"/>
                </a:lnTo>
                <a:lnTo>
                  <a:pt x="637" y="88"/>
                </a:lnTo>
                <a:lnTo>
                  <a:pt x="643" y="73"/>
                </a:lnTo>
                <a:lnTo>
                  <a:pt x="648" y="58"/>
                </a:lnTo>
                <a:lnTo>
                  <a:pt x="654" y="46"/>
                </a:lnTo>
                <a:lnTo>
                  <a:pt x="654" y="35"/>
                </a:lnTo>
                <a:lnTo>
                  <a:pt x="660" y="23"/>
                </a:lnTo>
                <a:lnTo>
                  <a:pt x="666" y="16"/>
                </a:lnTo>
                <a:lnTo>
                  <a:pt x="671" y="8"/>
                </a:lnTo>
                <a:lnTo>
                  <a:pt x="677" y="4"/>
                </a:lnTo>
                <a:lnTo>
                  <a:pt x="683" y="0"/>
                </a:lnTo>
                <a:lnTo>
                  <a:pt x="689" y="0"/>
                </a:lnTo>
                <a:lnTo>
                  <a:pt x="694" y="0"/>
                </a:lnTo>
                <a:lnTo>
                  <a:pt x="700" y="4"/>
                </a:lnTo>
                <a:lnTo>
                  <a:pt x="706" y="8"/>
                </a:lnTo>
                <a:lnTo>
                  <a:pt x="712" y="16"/>
                </a:lnTo>
                <a:lnTo>
                  <a:pt x="717" y="23"/>
                </a:lnTo>
                <a:lnTo>
                  <a:pt x="723" y="35"/>
                </a:lnTo>
                <a:lnTo>
                  <a:pt x="729" y="46"/>
                </a:lnTo>
                <a:lnTo>
                  <a:pt x="735" y="58"/>
                </a:lnTo>
                <a:lnTo>
                  <a:pt x="740" y="73"/>
                </a:lnTo>
                <a:lnTo>
                  <a:pt x="746" y="88"/>
                </a:lnTo>
                <a:lnTo>
                  <a:pt x="752" y="107"/>
                </a:lnTo>
                <a:lnTo>
                  <a:pt x="758" y="126"/>
                </a:lnTo>
                <a:lnTo>
                  <a:pt x="763" y="145"/>
                </a:lnTo>
                <a:lnTo>
                  <a:pt x="769" y="168"/>
                </a:lnTo>
                <a:lnTo>
                  <a:pt x="775" y="191"/>
                </a:lnTo>
                <a:lnTo>
                  <a:pt x="780" y="218"/>
                </a:lnTo>
                <a:lnTo>
                  <a:pt x="786" y="241"/>
                </a:lnTo>
                <a:lnTo>
                  <a:pt x="792" y="268"/>
                </a:lnTo>
                <a:lnTo>
                  <a:pt x="798" y="294"/>
                </a:lnTo>
                <a:lnTo>
                  <a:pt x="798" y="321"/>
                </a:lnTo>
                <a:lnTo>
                  <a:pt x="803" y="352"/>
                </a:lnTo>
                <a:lnTo>
                  <a:pt x="809" y="378"/>
                </a:lnTo>
                <a:lnTo>
                  <a:pt x="815" y="409"/>
                </a:lnTo>
                <a:lnTo>
                  <a:pt x="821" y="436"/>
                </a:lnTo>
                <a:lnTo>
                  <a:pt x="826" y="466"/>
                </a:lnTo>
                <a:lnTo>
                  <a:pt x="832" y="493"/>
                </a:lnTo>
                <a:lnTo>
                  <a:pt x="838" y="523"/>
                </a:lnTo>
                <a:lnTo>
                  <a:pt x="844" y="554"/>
                </a:lnTo>
                <a:lnTo>
                  <a:pt x="849" y="581"/>
                </a:lnTo>
                <a:lnTo>
                  <a:pt x="855" y="607"/>
                </a:lnTo>
                <a:lnTo>
                  <a:pt x="861" y="638"/>
                </a:lnTo>
                <a:lnTo>
                  <a:pt x="867" y="665"/>
                </a:lnTo>
                <a:lnTo>
                  <a:pt x="872" y="687"/>
                </a:lnTo>
                <a:lnTo>
                  <a:pt x="878" y="714"/>
                </a:lnTo>
                <a:lnTo>
                  <a:pt x="884" y="737"/>
                </a:lnTo>
                <a:lnTo>
                  <a:pt x="890" y="760"/>
                </a:lnTo>
                <a:lnTo>
                  <a:pt x="895" y="783"/>
                </a:lnTo>
                <a:lnTo>
                  <a:pt x="901" y="806"/>
                </a:lnTo>
                <a:lnTo>
                  <a:pt x="907" y="825"/>
                </a:lnTo>
                <a:lnTo>
                  <a:pt x="912" y="840"/>
                </a:lnTo>
                <a:lnTo>
                  <a:pt x="918" y="859"/>
                </a:lnTo>
                <a:lnTo>
                  <a:pt x="924" y="874"/>
                </a:lnTo>
                <a:lnTo>
                  <a:pt x="930" y="886"/>
                </a:lnTo>
                <a:lnTo>
                  <a:pt x="935" y="897"/>
                </a:lnTo>
                <a:lnTo>
                  <a:pt x="941" y="909"/>
                </a:lnTo>
                <a:lnTo>
                  <a:pt x="947" y="916"/>
                </a:lnTo>
                <a:lnTo>
                  <a:pt x="947" y="920"/>
                </a:lnTo>
                <a:lnTo>
                  <a:pt x="953" y="928"/>
                </a:lnTo>
                <a:lnTo>
                  <a:pt x="958" y="928"/>
                </a:lnTo>
                <a:lnTo>
                  <a:pt x="964" y="932"/>
                </a:lnTo>
                <a:lnTo>
                  <a:pt x="970" y="928"/>
                </a:lnTo>
                <a:lnTo>
                  <a:pt x="976" y="928"/>
                </a:lnTo>
                <a:lnTo>
                  <a:pt x="981" y="920"/>
                </a:lnTo>
                <a:lnTo>
                  <a:pt x="987" y="916"/>
                </a:lnTo>
                <a:lnTo>
                  <a:pt x="993" y="909"/>
                </a:lnTo>
                <a:lnTo>
                  <a:pt x="999" y="897"/>
                </a:lnTo>
                <a:lnTo>
                  <a:pt x="1004" y="886"/>
                </a:lnTo>
                <a:lnTo>
                  <a:pt x="1010" y="874"/>
                </a:lnTo>
                <a:lnTo>
                  <a:pt x="1016" y="859"/>
                </a:lnTo>
                <a:lnTo>
                  <a:pt x="1022" y="840"/>
                </a:lnTo>
                <a:lnTo>
                  <a:pt x="1027" y="825"/>
                </a:lnTo>
                <a:lnTo>
                  <a:pt x="1033" y="806"/>
                </a:lnTo>
                <a:lnTo>
                  <a:pt x="1039" y="783"/>
                </a:lnTo>
                <a:lnTo>
                  <a:pt x="1044" y="760"/>
                </a:lnTo>
                <a:lnTo>
                  <a:pt x="1050" y="737"/>
                </a:lnTo>
                <a:lnTo>
                  <a:pt x="1056" y="714"/>
                </a:lnTo>
                <a:lnTo>
                  <a:pt x="1062" y="687"/>
                </a:lnTo>
                <a:lnTo>
                  <a:pt x="1067" y="665"/>
                </a:lnTo>
                <a:lnTo>
                  <a:pt x="1073" y="638"/>
                </a:lnTo>
                <a:lnTo>
                  <a:pt x="1079" y="607"/>
                </a:lnTo>
                <a:lnTo>
                  <a:pt x="1085" y="581"/>
                </a:lnTo>
                <a:lnTo>
                  <a:pt x="1090" y="554"/>
                </a:lnTo>
                <a:lnTo>
                  <a:pt x="1090" y="523"/>
                </a:lnTo>
                <a:lnTo>
                  <a:pt x="1096" y="493"/>
                </a:lnTo>
                <a:lnTo>
                  <a:pt x="1102" y="466"/>
                </a:lnTo>
                <a:lnTo>
                  <a:pt x="1108" y="436"/>
                </a:lnTo>
                <a:lnTo>
                  <a:pt x="1113" y="409"/>
                </a:lnTo>
                <a:lnTo>
                  <a:pt x="1119" y="378"/>
                </a:lnTo>
                <a:lnTo>
                  <a:pt x="1125" y="352"/>
                </a:lnTo>
                <a:lnTo>
                  <a:pt x="1131" y="321"/>
                </a:lnTo>
                <a:lnTo>
                  <a:pt x="1136" y="294"/>
                </a:lnTo>
                <a:lnTo>
                  <a:pt x="1142" y="268"/>
                </a:lnTo>
                <a:lnTo>
                  <a:pt x="1148" y="241"/>
                </a:lnTo>
                <a:lnTo>
                  <a:pt x="1154" y="218"/>
                </a:lnTo>
                <a:lnTo>
                  <a:pt x="1159" y="191"/>
                </a:lnTo>
                <a:lnTo>
                  <a:pt x="1165" y="168"/>
                </a:lnTo>
                <a:lnTo>
                  <a:pt x="1171" y="145"/>
                </a:lnTo>
                <a:lnTo>
                  <a:pt x="1176" y="126"/>
                </a:lnTo>
                <a:lnTo>
                  <a:pt x="1182" y="107"/>
                </a:lnTo>
                <a:lnTo>
                  <a:pt x="1188" y="88"/>
                </a:lnTo>
                <a:lnTo>
                  <a:pt x="1194" y="73"/>
                </a:lnTo>
                <a:lnTo>
                  <a:pt x="1199" y="58"/>
                </a:lnTo>
                <a:lnTo>
                  <a:pt x="1205" y="46"/>
                </a:lnTo>
                <a:lnTo>
                  <a:pt x="1211" y="35"/>
                </a:lnTo>
                <a:lnTo>
                  <a:pt x="1217" y="23"/>
                </a:lnTo>
                <a:lnTo>
                  <a:pt x="1222" y="16"/>
                </a:lnTo>
                <a:lnTo>
                  <a:pt x="1228" y="8"/>
                </a:lnTo>
                <a:lnTo>
                  <a:pt x="1234" y="4"/>
                </a:lnTo>
                <a:lnTo>
                  <a:pt x="1240" y="0"/>
                </a:lnTo>
                <a:lnTo>
                  <a:pt x="1245" y="0"/>
                </a:lnTo>
                <a:lnTo>
                  <a:pt x="1251" y="4"/>
                </a:lnTo>
                <a:lnTo>
                  <a:pt x="1257" y="8"/>
                </a:lnTo>
                <a:lnTo>
                  <a:pt x="1263" y="16"/>
                </a:lnTo>
                <a:lnTo>
                  <a:pt x="1268" y="23"/>
                </a:lnTo>
                <a:lnTo>
                  <a:pt x="1274" y="35"/>
                </a:lnTo>
                <a:lnTo>
                  <a:pt x="1280" y="46"/>
                </a:lnTo>
                <a:lnTo>
                  <a:pt x="1286" y="58"/>
                </a:lnTo>
                <a:lnTo>
                  <a:pt x="1291" y="73"/>
                </a:lnTo>
                <a:lnTo>
                  <a:pt x="1297" y="88"/>
                </a:lnTo>
                <a:lnTo>
                  <a:pt x="1303" y="107"/>
                </a:lnTo>
                <a:lnTo>
                  <a:pt x="1308" y="126"/>
                </a:lnTo>
                <a:lnTo>
                  <a:pt x="1314" y="145"/>
                </a:lnTo>
                <a:lnTo>
                  <a:pt x="1320" y="168"/>
                </a:lnTo>
                <a:lnTo>
                  <a:pt x="1326" y="191"/>
                </a:lnTo>
                <a:lnTo>
                  <a:pt x="1331" y="218"/>
                </a:lnTo>
                <a:lnTo>
                  <a:pt x="1337" y="241"/>
                </a:lnTo>
                <a:lnTo>
                  <a:pt x="1343" y="268"/>
                </a:lnTo>
                <a:lnTo>
                  <a:pt x="1349" y="294"/>
                </a:lnTo>
                <a:lnTo>
                  <a:pt x="1354" y="321"/>
                </a:lnTo>
                <a:lnTo>
                  <a:pt x="1360" y="352"/>
                </a:lnTo>
                <a:lnTo>
                  <a:pt x="1366" y="378"/>
                </a:lnTo>
                <a:lnTo>
                  <a:pt x="1372" y="409"/>
                </a:lnTo>
                <a:lnTo>
                  <a:pt x="1377" y="436"/>
                </a:lnTo>
                <a:lnTo>
                  <a:pt x="1383" y="466"/>
                </a:lnTo>
                <a:lnTo>
                  <a:pt x="1383" y="493"/>
                </a:lnTo>
                <a:lnTo>
                  <a:pt x="1389" y="523"/>
                </a:lnTo>
                <a:lnTo>
                  <a:pt x="1395" y="554"/>
                </a:lnTo>
                <a:lnTo>
                  <a:pt x="1400" y="581"/>
                </a:lnTo>
                <a:lnTo>
                  <a:pt x="1406" y="607"/>
                </a:lnTo>
                <a:lnTo>
                  <a:pt x="1412" y="638"/>
                </a:lnTo>
                <a:lnTo>
                  <a:pt x="1418" y="665"/>
                </a:lnTo>
                <a:lnTo>
                  <a:pt x="1423" y="687"/>
                </a:lnTo>
                <a:lnTo>
                  <a:pt x="1429" y="714"/>
                </a:lnTo>
                <a:lnTo>
                  <a:pt x="1435" y="737"/>
                </a:lnTo>
                <a:lnTo>
                  <a:pt x="1440" y="760"/>
                </a:lnTo>
                <a:lnTo>
                  <a:pt x="1446" y="783"/>
                </a:lnTo>
                <a:lnTo>
                  <a:pt x="1452" y="806"/>
                </a:lnTo>
                <a:lnTo>
                  <a:pt x="1458" y="825"/>
                </a:lnTo>
                <a:lnTo>
                  <a:pt x="1463" y="840"/>
                </a:lnTo>
                <a:lnTo>
                  <a:pt x="1469" y="859"/>
                </a:lnTo>
                <a:lnTo>
                  <a:pt x="1475" y="874"/>
                </a:lnTo>
                <a:lnTo>
                  <a:pt x="1481" y="886"/>
                </a:lnTo>
                <a:lnTo>
                  <a:pt x="1486" y="897"/>
                </a:lnTo>
                <a:lnTo>
                  <a:pt x="1492" y="909"/>
                </a:lnTo>
                <a:lnTo>
                  <a:pt x="1498" y="916"/>
                </a:lnTo>
                <a:lnTo>
                  <a:pt x="1504" y="920"/>
                </a:lnTo>
                <a:lnTo>
                  <a:pt x="1509" y="928"/>
                </a:lnTo>
                <a:lnTo>
                  <a:pt x="1515" y="928"/>
                </a:lnTo>
                <a:lnTo>
                  <a:pt x="1521" y="932"/>
                </a:lnTo>
                <a:lnTo>
                  <a:pt x="1527" y="928"/>
                </a:lnTo>
                <a:lnTo>
                  <a:pt x="1532" y="920"/>
                </a:lnTo>
                <a:lnTo>
                  <a:pt x="1538" y="916"/>
                </a:lnTo>
                <a:lnTo>
                  <a:pt x="1544" y="909"/>
                </a:lnTo>
                <a:lnTo>
                  <a:pt x="1550" y="897"/>
                </a:lnTo>
                <a:lnTo>
                  <a:pt x="1555" y="886"/>
                </a:lnTo>
                <a:lnTo>
                  <a:pt x="1561" y="874"/>
                </a:lnTo>
                <a:lnTo>
                  <a:pt x="1567" y="859"/>
                </a:lnTo>
                <a:lnTo>
                  <a:pt x="1572" y="840"/>
                </a:lnTo>
                <a:lnTo>
                  <a:pt x="1578" y="825"/>
                </a:lnTo>
                <a:lnTo>
                  <a:pt x="1584" y="806"/>
                </a:lnTo>
                <a:lnTo>
                  <a:pt x="1590" y="783"/>
                </a:lnTo>
                <a:lnTo>
                  <a:pt x="1595" y="760"/>
                </a:lnTo>
                <a:lnTo>
                  <a:pt x="1601" y="737"/>
                </a:lnTo>
                <a:lnTo>
                  <a:pt x="1607" y="714"/>
                </a:lnTo>
                <a:lnTo>
                  <a:pt x="1613" y="687"/>
                </a:lnTo>
                <a:lnTo>
                  <a:pt x="1618" y="665"/>
                </a:lnTo>
                <a:lnTo>
                  <a:pt x="1624" y="638"/>
                </a:lnTo>
                <a:lnTo>
                  <a:pt x="1630" y="607"/>
                </a:lnTo>
                <a:lnTo>
                  <a:pt x="1636" y="581"/>
                </a:lnTo>
                <a:lnTo>
                  <a:pt x="1641" y="554"/>
                </a:lnTo>
                <a:lnTo>
                  <a:pt x="1647" y="523"/>
                </a:lnTo>
                <a:lnTo>
                  <a:pt x="1653" y="493"/>
                </a:lnTo>
                <a:lnTo>
                  <a:pt x="1659" y="466"/>
                </a:lnTo>
                <a:lnTo>
                  <a:pt x="1664" y="436"/>
                </a:lnTo>
                <a:lnTo>
                  <a:pt x="1670" y="409"/>
                </a:lnTo>
                <a:lnTo>
                  <a:pt x="1676" y="378"/>
                </a:lnTo>
                <a:lnTo>
                  <a:pt x="1676" y="352"/>
                </a:lnTo>
                <a:lnTo>
                  <a:pt x="1682" y="321"/>
                </a:lnTo>
                <a:lnTo>
                  <a:pt x="1687" y="294"/>
                </a:lnTo>
                <a:lnTo>
                  <a:pt x="1693" y="268"/>
                </a:lnTo>
                <a:lnTo>
                  <a:pt x="1699" y="241"/>
                </a:lnTo>
                <a:lnTo>
                  <a:pt x="1704" y="218"/>
                </a:lnTo>
                <a:lnTo>
                  <a:pt x="1710" y="191"/>
                </a:lnTo>
                <a:lnTo>
                  <a:pt x="1716" y="168"/>
                </a:lnTo>
                <a:lnTo>
                  <a:pt x="1722" y="145"/>
                </a:lnTo>
                <a:lnTo>
                  <a:pt x="1727" y="126"/>
                </a:lnTo>
                <a:lnTo>
                  <a:pt x="1733" y="107"/>
                </a:lnTo>
                <a:lnTo>
                  <a:pt x="1739" y="88"/>
                </a:lnTo>
                <a:lnTo>
                  <a:pt x="1745" y="73"/>
                </a:lnTo>
                <a:lnTo>
                  <a:pt x="1750" y="58"/>
                </a:lnTo>
                <a:lnTo>
                  <a:pt x="1756" y="46"/>
                </a:lnTo>
                <a:lnTo>
                  <a:pt x="1762" y="35"/>
                </a:lnTo>
                <a:lnTo>
                  <a:pt x="1768" y="23"/>
                </a:lnTo>
                <a:lnTo>
                  <a:pt x="1773" y="16"/>
                </a:lnTo>
                <a:lnTo>
                  <a:pt x="1779" y="8"/>
                </a:lnTo>
                <a:lnTo>
                  <a:pt x="1785" y="4"/>
                </a:lnTo>
                <a:lnTo>
                  <a:pt x="1791" y="0"/>
                </a:lnTo>
                <a:lnTo>
                  <a:pt x="1796" y="0"/>
                </a:lnTo>
                <a:lnTo>
                  <a:pt x="1802" y="0"/>
                </a:lnTo>
                <a:lnTo>
                  <a:pt x="1808" y="4"/>
                </a:lnTo>
                <a:lnTo>
                  <a:pt x="1814" y="8"/>
                </a:lnTo>
                <a:lnTo>
                  <a:pt x="1819" y="16"/>
                </a:lnTo>
                <a:lnTo>
                  <a:pt x="1819" y="23"/>
                </a:lnTo>
                <a:lnTo>
                  <a:pt x="1825" y="35"/>
                </a:lnTo>
                <a:lnTo>
                  <a:pt x="1831" y="46"/>
                </a:lnTo>
                <a:lnTo>
                  <a:pt x="1836" y="58"/>
                </a:lnTo>
                <a:lnTo>
                  <a:pt x="1842" y="73"/>
                </a:lnTo>
                <a:lnTo>
                  <a:pt x="1848" y="88"/>
                </a:lnTo>
                <a:lnTo>
                  <a:pt x="1854" y="107"/>
                </a:lnTo>
                <a:lnTo>
                  <a:pt x="1859" y="126"/>
                </a:lnTo>
                <a:lnTo>
                  <a:pt x="1865" y="145"/>
                </a:lnTo>
                <a:lnTo>
                  <a:pt x="1871" y="168"/>
                </a:lnTo>
                <a:lnTo>
                  <a:pt x="1877" y="191"/>
                </a:lnTo>
                <a:lnTo>
                  <a:pt x="1882" y="218"/>
                </a:lnTo>
                <a:lnTo>
                  <a:pt x="1888" y="241"/>
                </a:lnTo>
                <a:lnTo>
                  <a:pt x="1894" y="268"/>
                </a:lnTo>
                <a:lnTo>
                  <a:pt x="1900" y="294"/>
                </a:lnTo>
                <a:lnTo>
                  <a:pt x="1905" y="321"/>
                </a:lnTo>
                <a:lnTo>
                  <a:pt x="1911" y="352"/>
                </a:lnTo>
                <a:lnTo>
                  <a:pt x="1917" y="378"/>
                </a:lnTo>
                <a:lnTo>
                  <a:pt x="1923" y="409"/>
                </a:lnTo>
                <a:lnTo>
                  <a:pt x="1928" y="436"/>
                </a:lnTo>
                <a:lnTo>
                  <a:pt x="1934" y="466"/>
                </a:lnTo>
                <a:lnTo>
                  <a:pt x="1940" y="493"/>
                </a:lnTo>
                <a:lnTo>
                  <a:pt x="1946" y="523"/>
                </a:lnTo>
                <a:lnTo>
                  <a:pt x="1951" y="554"/>
                </a:lnTo>
                <a:lnTo>
                  <a:pt x="1957" y="581"/>
                </a:lnTo>
                <a:lnTo>
                  <a:pt x="1963" y="607"/>
                </a:lnTo>
                <a:lnTo>
                  <a:pt x="1968" y="638"/>
                </a:lnTo>
                <a:lnTo>
                  <a:pt x="1968" y="665"/>
                </a:lnTo>
                <a:lnTo>
                  <a:pt x="1974" y="687"/>
                </a:lnTo>
                <a:lnTo>
                  <a:pt x="1980" y="714"/>
                </a:lnTo>
                <a:lnTo>
                  <a:pt x="1986" y="737"/>
                </a:lnTo>
                <a:lnTo>
                  <a:pt x="1991" y="760"/>
                </a:lnTo>
                <a:lnTo>
                  <a:pt x="1997" y="783"/>
                </a:lnTo>
                <a:lnTo>
                  <a:pt x="2003" y="806"/>
                </a:lnTo>
                <a:lnTo>
                  <a:pt x="2009" y="825"/>
                </a:lnTo>
                <a:lnTo>
                  <a:pt x="2014" y="840"/>
                </a:lnTo>
                <a:lnTo>
                  <a:pt x="2020" y="859"/>
                </a:lnTo>
                <a:lnTo>
                  <a:pt x="2026" y="874"/>
                </a:lnTo>
                <a:lnTo>
                  <a:pt x="2032" y="886"/>
                </a:lnTo>
                <a:lnTo>
                  <a:pt x="2037" y="897"/>
                </a:lnTo>
                <a:lnTo>
                  <a:pt x="2043" y="909"/>
                </a:lnTo>
                <a:lnTo>
                  <a:pt x="2049" y="916"/>
                </a:lnTo>
                <a:lnTo>
                  <a:pt x="2055" y="920"/>
                </a:lnTo>
                <a:lnTo>
                  <a:pt x="2060" y="928"/>
                </a:lnTo>
                <a:lnTo>
                  <a:pt x="2066" y="928"/>
                </a:lnTo>
                <a:lnTo>
                  <a:pt x="2072" y="932"/>
                </a:lnTo>
                <a:lnTo>
                  <a:pt x="2078" y="928"/>
                </a:lnTo>
                <a:lnTo>
                  <a:pt x="2083" y="928"/>
                </a:lnTo>
                <a:lnTo>
                  <a:pt x="2089" y="920"/>
                </a:lnTo>
                <a:lnTo>
                  <a:pt x="2095" y="916"/>
                </a:lnTo>
                <a:lnTo>
                  <a:pt x="2100" y="909"/>
                </a:lnTo>
                <a:lnTo>
                  <a:pt x="2106" y="897"/>
                </a:lnTo>
                <a:lnTo>
                  <a:pt x="2112" y="886"/>
                </a:lnTo>
                <a:lnTo>
                  <a:pt x="2112" y="874"/>
                </a:lnTo>
                <a:lnTo>
                  <a:pt x="2118" y="859"/>
                </a:lnTo>
                <a:lnTo>
                  <a:pt x="2123" y="840"/>
                </a:lnTo>
                <a:lnTo>
                  <a:pt x="2129" y="825"/>
                </a:lnTo>
                <a:lnTo>
                  <a:pt x="2135" y="806"/>
                </a:lnTo>
                <a:lnTo>
                  <a:pt x="2141" y="783"/>
                </a:lnTo>
                <a:lnTo>
                  <a:pt x="2146" y="760"/>
                </a:lnTo>
                <a:lnTo>
                  <a:pt x="2152" y="737"/>
                </a:lnTo>
                <a:lnTo>
                  <a:pt x="2158" y="714"/>
                </a:lnTo>
                <a:lnTo>
                  <a:pt x="2164" y="687"/>
                </a:lnTo>
                <a:lnTo>
                  <a:pt x="2169" y="665"/>
                </a:lnTo>
                <a:lnTo>
                  <a:pt x="2175" y="638"/>
                </a:lnTo>
                <a:lnTo>
                  <a:pt x="2181" y="607"/>
                </a:lnTo>
                <a:lnTo>
                  <a:pt x="2187" y="581"/>
                </a:lnTo>
                <a:lnTo>
                  <a:pt x="2192" y="554"/>
                </a:lnTo>
                <a:lnTo>
                  <a:pt x="2198" y="523"/>
                </a:lnTo>
                <a:lnTo>
                  <a:pt x="2204" y="493"/>
                </a:lnTo>
                <a:lnTo>
                  <a:pt x="2210" y="466"/>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927" name="Line 15"/>
          <p:cNvSpPr>
            <a:spLocks noChangeShapeType="1"/>
          </p:cNvSpPr>
          <p:nvPr/>
        </p:nvSpPr>
        <p:spPr bwMode="auto">
          <a:xfrm>
            <a:off x="1911152" y="5184304"/>
            <a:ext cx="3810000" cy="0"/>
          </a:xfrm>
          <a:prstGeom prst="line">
            <a:avLst/>
          </a:prstGeom>
          <a:noFill/>
          <a:ln w="28575">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28" name="Text Box 16"/>
          <p:cNvSpPr txBox="1">
            <a:spLocks noChangeArrowheads="1"/>
          </p:cNvSpPr>
          <p:nvPr/>
        </p:nvSpPr>
        <p:spPr bwMode="auto">
          <a:xfrm>
            <a:off x="1465064" y="4920779"/>
            <a:ext cx="341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P</a:t>
            </a:r>
            <a:endParaRPr kumimoji="1" lang="en-US" altLang="zh-CN" sz="2000" b="1">
              <a:solidFill>
                <a:schemeClr val="tx2"/>
              </a:solidFill>
              <a:latin typeface="Times New Roman" pitchFamily="18" charset="0"/>
              <a:cs typeface="Times New Roman" pitchFamily="18" charset="0"/>
            </a:endParaRPr>
          </a:p>
        </p:txBody>
      </p:sp>
      <p:sp>
        <p:nvSpPr>
          <p:cNvPr id="38929" name="Line 17"/>
          <p:cNvSpPr>
            <a:spLocks noChangeShapeType="1"/>
          </p:cNvSpPr>
          <p:nvPr/>
        </p:nvSpPr>
        <p:spPr bwMode="auto">
          <a:xfrm>
            <a:off x="2793802" y="5184304"/>
            <a:ext cx="0" cy="457200"/>
          </a:xfrm>
          <a:prstGeom prst="line">
            <a:avLst/>
          </a:prstGeom>
          <a:noFill/>
          <a:ln w="12700">
            <a:solidFill>
              <a:schemeClr val="accent2"/>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30" name="Text Box 18"/>
          <p:cNvSpPr txBox="1">
            <a:spLocks noChangeArrowheads="1"/>
          </p:cNvSpPr>
          <p:nvPr/>
        </p:nvSpPr>
        <p:spPr bwMode="auto">
          <a:xfrm>
            <a:off x="2657277" y="5600229"/>
            <a:ext cx="325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sym typeface="Symbol" pitchFamily="18" charset="2"/>
              </a:rPr>
              <a:t></a:t>
            </a:r>
            <a:endParaRPr kumimoji="1" lang="en-US" altLang="zh-CN" sz="2000" b="1">
              <a:solidFill>
                <a:schemeClr val="tx2"/>
              </a:solidFill>
              <a:latin typeface="Times New Roman" pitchFamily="18" charset="0"/>
              <a:cs typeface="Times New Roman" pitchFamily="18" charset="0"/>
            </a:endParaRPr>
          </a:p>
        </p:txBody>
      </p:sp>
      <p:sp>
        <p:nvSpPr>
          <p:cNvPr id="38931" name="Line 19"/>
          <p:cNvSpPr>
            <a:spLocks noChangeShapeType="1"/>
          </p:cNvSpPr>
          <p:nvPr/>
        </p:nvSpPr>
        <p:spPr bwMode="auto">
          <a:xfrm flipH="1">
            <a:off x="2139752" y="4193704"/>
            <a:ext cx="1081087" cy="990600"/>
          </a:xfrm>
          <a:prstGeom prst="line">
            <a:avLst/>
          </a:prstGeom>
          <a:noFill/>
          <a:ln w="28575" cap="sq">
            <a:solidFill>
              <a:schemeClr val="tx1"/>
            </a:solidFill>
            <a:round/>
            <a:headEnd/>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32" name="Line 20"/>
          <p:cNvSpPr>
            <a:spLocks noChangeShapeType="1"/>
          </p:cNvSpPr>
          <p:nvPr/>
        </p:nvSpPr>
        <p:spPr bwMode="auto">
          <a:xfrm flipH="1">
            <a:off x="4882952" y="4163542"/>
            <a:ext cx="1295400" cy="411162"/>
          </a:xfrm>
          <a:prstGeom prst="line">
            <a:avLst/>
          </a:prstGeom>
          <a:noFill/>
          <a:ln w="28575" cap="sq">
            <a:solidFill>
              <a:schemeClr val="tx1"/>
            </a:solidFill>
            <a:round/>
            <a:headEnd/>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 name="Group 21"/>
          <p:cNvGrpSpPr>
            <a:grpSpLocks/>
          </p:cNvGrpSpPr>
          <p:nvPr/>
        </p:nvGrpSpPr>
        <p:grpSpPr bwMode="auto">
          <a:xfrm>
            <a:off x="7219752" y="1069504"/>
            <a:ext cx="1473200" cy="1600200"/>
            <a:chOff x="4272" y="2304"/>
            <a:chExt cx="928" cy="1008"/>
          </a:xfrm>
        </p:grpSpPr>
        <p:sp>
          <p:nvSpPr>
            <p:cNvPr id="21524" name="Rectangle 22"/>
            <p:cNvSpPr>
              <a:spLocks noChangeArrowheads="1"/>
            </p:cNvSpPr>
            <p:nvPr/>
          </p:nvSpPr>
          <p:spPr bwMode="auto">
            <a:xfrm>
              <a:off x="4272" y="2784"/>
              <a:ext cx="192" cy="288"/>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solidFill>
                  <a:schemeClr val="tx2"/>
                </a:solidFill>
                <a:latin typeface="Times New Roman" pitchFamily="18" charset="0"/>
                <a:cs typeface="Times New Roman" pitchFamily="18" charset="0"/>
              </a:endParaRPr>
            </a:p>
          </p:txBody>
        </p:sp>
        <p:sp>
          <p:nvSpPr>
            <p:cNvPr id="21525" name="Freeform 23"/>
            <p:cNvSpPr>
              <a:spLocks/>
            </p:cNvSpPr>
            <p:nvPr/>
          </p:nvSpPr>
          <p:spPr bwMode="auto">
            <a:xfrm>
              <a:off x="4368" y="2544"/>
              <a:ext cx="528" cy="240"/>
            </a:xfrm>
            <a:custGeom>
              <a:avLst/>
              <a:gdLst>
                <a:gd name="T0" fmla="*/ 0 w 528"/>
                <a:gd name="T1" fmla="*/ 240 h 240"/>
                <a:gd name="T2" fmla="*/ 0 w 528"/>
                <a:gd name="T3" fmla="*/ 0 h 240"/>
                <a:gd name="T4" fmla="*/ 528 w 528"/>
                <a:gd name="T5" fmla="*/ 0 h 240"/>
                <a:gd name="T6" fmla="*/ 0 60000 65536"/>
                <a:gd name="T7" fmla="*/ 0 60000 65536"/>
                <a:gd name="T8" fmla="*/ 0 60000 65536"/>
                <a:gd name="T9" fmla="*/ 0 w 528"/>
                <a:gd name="T10" fmla="*/ 0 h 240"/>
                <a:gd name="T11" fmla="*/ 528 w 528"/>
                <a:gd name="T12" fmla="*/ 240 h 240"/>
              </a:gdLst>
              <a:ahLst/>
              <a:cxnLst>
                <a:cxn ang="T6">
                  <a:pos x="T0" y="T1"/>
                </a:cxn>
                <a:cxn ang="T7">
                  <a:pos x="T2" y="T3"/>
                </a:cxn>
                <a:cxn ang="T8">
                  <a:pos x="T4" y="T5"/>
                </a:cxn>
              </a:cxnLst>
              <a:rect l="T9" t="T10" r="T11" b="T12"/>
              <a:pathLst>
                <a:path w="528" h="240">
                  <a:moveTo>
                    <a:pt x="0" y="240"/>
                  </a:moveTo>
                  <a:lnTo>
                    <a:pt x="0" y="0"/>
                  </a:lnTo>
                  <a:lnTo>
                    <a:pt x="528"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solidFill>
                  <a:schemeClr val="tx2"/>
                </a:solidFill>
                <a:latin typeface="Times New Roman" pitchFamily="18" charset="0"/>
                <a:cs typeface="Times New Roman" pitchFamily="18" charset="0"/>
              </a:endParaRPr>
            </a:p>
          </p:txBody>
        </p:sp>
        <p:sp>
          <p:nvSpPr>
            <p:cNvPr id="21526" name="Freeform 24"/>
            <p:cNvSpPr>
              <a:spLocks/>
            </p:cNvSpPr>
            <p:nvPr/>
          </p:nvSpPr>
          <p:spPr bwMode="auto">
            <a:xfrm flipV="1">
              <a:off x="4378" y="3072"/>
              <a:ext cx="528" cy="240"/>
            </a:xfrm>
            <a:custGeom>
              <a:avLst/>
              <a:gdLst>
                <a:gd name="T0" fmla="*/ 0 w 528"/>
                <a:gd name="T1" fmla="*/ 240 h 240"/>
                <a:gd name="T2" fmla="*/ 0 w 528"/>
                <a:gd name="T3" fmla="*/ 0 h 240"/>
                <a:gd name="T4" fmla="*/ 528 w 528"/>
                <a:gd name="T5" fmla="*/ 0 h 240"/>
                <a:gd name="T6" fmla="*/ 0 60000 65536"/>
                <a:gd name="T7" fmla="*/ 0 60000 65536"/>
                <a:gd name="T8" fmla="*/ 0 60000 65536"/>
                <a:gd name="T9" fmla="*/ 0 w 528"/>
                <a:gd name="T10" fmla="*/ 0 h 240"/>
                <a:gd name="T11" fmla="*/ 528 w 528"/>
                <a:gd name="T12" fmla="*/ 240 h 240"/>
              </a:gdLst>
              <a:ahLst/>
              <a:cxnLst>
                <a:cxn ang="T6">
                  <a:pos x="T0" y="T1"/>
                </a:cxn>
                <a:cxn ang="T7">
                  <a:pos x="T2" y="T3"/>
                </a:cxn>
                <a:cxn ang="T8">
                  <a:pos x="T4" y="T5"/>
                </a:cxn>
              </a:cxnLst>
              <a:rect l="T9" t="T10" r="T11" b="T12"/>
              <a:pathLst>
                <a:path w="528" h="240">
                  <a:moveTo>
                    <a:pt x="0" y="240"/>
                  </a:moveTo>
                  <a:lnTo>
                    <a:pt x="0" y="0"/>
                  </a:lnTo>
                  <a:lnTo>
                    <a:pt x="528" y="0"/>
                  </a:lnTo>
                </a:path>
              </a:pathLst>
            </a:cu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solidFill>
                  <a:schemeClr val="tx2"/>
                </a:solidFill>
                <a:latin typeface="Times New Roman" pitchFamily="18" charset="0"/>
                <a:cs typeface="Times New Roman" pitchFamily="18" charset="0"/>
              </a:endParaRPr>
            </a:p>
          </p:txBody>
        </p:sp>
        <p:sp>
          <p:nvSpPr>
            <p:cNvPr id="21527" name="Text Box 25"/>
            <p:cNvSpPr txBox="1">
              <a:spLocks noChangeArrowheads="1"/>
            </p:cNvSpPr>
            <p:nvPr/>
          </p:nvSpPr>
          <p:spPr bwMode="auto">
            <a:xfrm>
              <a:off x="4464" y="2762"/>
              <a:ext cx="2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i="1">
                  <a:solidFill>
                    <a:schemeClr val="tx2"/>
                  </a:solidFill>
                  <a:latin typeface="Times New Roman" pitchFamily="18" charset="0"/>
                  <a:cs typeface="Times New Roman" pitchFamily="18" charset="0"/>
                </a:rPr>
                <a:t>Z</a:t>
              </a:r>
            </a:p>
          </p:txBody>
        </p:sp>
        <p:graphicFrame>
          <p:nvGraphicFramePr>
            <p:cNvPr id="21508" name="Object 4"/>
            <p:cNvGraphicFramePr>
              <a:graphicFrameLocks noChangeAspect="1"/>
            </p:cNvGraphicFramePr>
            <p:nvPr/>
          </p:nvGraphicFramePr>
          <p:xfrm>
            <a:off x="4930" y="2568"/>
            <a:ext cx="209" cy="742"/>
          </p:xfrm>
          <a:graphic>
            <a:graphicData uri="http://schemas.openxmlformats.org/presentationml/2006/ole">
              <mc:AlternateContent xmlns:mc="http://schemas.openxmlformats.org/markup-compatibility/2006">
                <mc:Choice xmlns:v="urn:schemas-microsoft-com:vml" Requires="v">
                  <p:oleObj spid="_x0000_s21701" name="Equation" r:id="rId7" imgW="203400" imgH="761400" progId="">
                    <p:embed/>
                  </p:oleObj>
                </mc:Choice>
                <mc:Fallback>
                  <p:oleObj name="Equation" r:id="rId7" imgW="203400" imgH="761400" progId="">
                    <p:embed/>
                    <p:pic>
                      <p:nvPicPr>
                        <p:cNvPr id="0" name="Picture 16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0" y="2568"/>
                          <a:ext cx="209" cy="7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9" name="Object 5"/>
            <p:cNvGraphicFramePr>
              <a:graphicFrameLocks noChangeAspect="1"/>
            </p:cNvGraphicFramePr>
            <p:nvPr/>
          </p:nvGraphicFramePr>
          <p:xfrm>
            <a:off x="5040" y="2304"/>
            <a:ext cx="160" cy="244"/>
          </p:xfrm>
          <a:graphic>
            <a:graphicData uri="http://schemas.openxmlformats.org/presentationml/2006/ole">
              <mc:AlternateContent xmlns:mc="http://schemas.openxmlformats.org/markup-compatibility/2006">
                <mc:Choice xmlns:v="urn:schemas-microsoft-com:vml" Requires="v">
                  <p:oleObj spid="_x0000_s21702" name="公式" r:id="rId9" imgW="152640" imgH="241200" progId="Equation.3">
                    <p:embed/>
                  </p:oleObj>
                </mc:Choice>
                <mc:Fallback>
                  <p:oleObj name="公式" r:id="rId9" imgW="152640" imgH="241200" progId="Equation.3">
                    <p:embed/>
                    <p:pic>
                      <p:nvPicPr>
                        <p:cNvPr id="0" name="Picture 17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0" y="2304"/>
                          <a:ext cx="160" cy="2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28" name="Line 29"/>
            <p:cNvSpPr>
              <a:spLocks noChangeShapeType="1"/>
            </p:cNvSpPr>
            <p:nvPr/>
          </p:nvSpPr>
          <p:spPr bwMode="auto">
            <a:xfrm flipH="1">
              <a:off x="4656" y="2448"/>
              <a:ext cx="288"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8942" name="Text Box 30"/>
          <p:cNvSpPr txBox="1">
            <a:spLocks noChangeArrowheads="1"/>
          </p:cNvSpPr>
          <p:nvPr/>
        </p:nvSpPr>
        <p:spPr bwMode="auto">
          <a:xfrm>
            <a:off x="3130352" y="3896842"/>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平均分量</a:t>
            </a:r>
          </a:p>
        </p:txBody>
      </p:sp>
      <p:sp>
        <p:nvSpPr>
          <p:cNvPr id="38943" name="Text Box 31"/>
          <p:cNvSpPr txBox="1">
            <a:spLocks noChangeArrowheads="1"/>
          </p:cNvSpPr>
          <p:nvPr/>
        </p:nvSpPr>
        <p:spPr bwMode="auto">
          <a:xfrm>
            <a:off x="6010077" y="3833342"/>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交变分量</a:t>
            </a:r>
          </a:p>
        </p:txBody>
      </p:sp>
      <p:sp>
        <p:nvSpPr>
          <p:cNvPr id="7" name="灯片编号占位符 6"/>
          <p:cNvSpPr>
            <a:spLocks noGrp="1"/>
          </p:cNvSpPr>
          <p:nvPr>
            <p:ph type="sldNum" sz="quarter" idx="10"/>
          </p:nvPr>
        </p:nvSpPr>
        <p:spPr/>
        <p:txBody>
          <a:bodyPr/>
          <a:lstStyle/>
          <a:p>
            <a:pPr>
              <a:defRPr/>
            </a:pPr>
            <a:fld id="{E4DCDFD6-397A-4776-9F04-AECACB83C822}" type="slidenum">
              <a:rPr lang="zh-CN" altLang="en-US" smtClean="0"/>
              <a:pPr>
                <a:defRPr/>
              </a:pPr>
              <a:t>41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6"/>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3"/>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8917"/>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38918"/>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nodeType="afterEffect">
                                  <p:stCondLst>
                                    <p:cond delay="0"/>
                                  </p:stCondLst>
                                  <p:childTnLst>
                                    <p:set>
                                      <p:cBhvr>
                                        <p:cTn id="18" dur="1" fill="hold">
                                          <p:stCondLst>
                                            <p:cond delay="499"/>
                                          </p:stCondLst>
                                        </p:cTn>
                                        <p:tgtEl>
                                          <p:spTgt spid="389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8926"/>
                                        </p:tgtEl>
                                        <p:attrNameLst>
                                          <p:attrName>style.visibility</p:attrName>
                                        </p:attrNameLst>
                                      </p:cBhvr>
                                      <p:to>
                                        <p:strVal val="visible"/>
                                      </p:to>
                                    </p:set>
                                  </p:childTnLst>
                                </p:cTn>
                              </p:par>
                            </p:childTnLst>
                          </p:cTn>
                        </p:par>
                        <p:par>
                          <p:cTn id="27" fill="hold" nodeType="afterGroup">
                            <p:stCondLst>
                              <p:cond delay="500"/>
                            </p:stCondLst>
                            <p:childTnLst>
                              <p:par>
                                <p:cTn id="28" presetID="1" presetClass="entr" presetSubtype="0" fill="hold" grpId="0" nodeType="afterEffect">
                                  <p:stCondLst>
                                    <p:cond delay="0"/>
                                  </p:stCondLst>
                                  <p:childTnLst>
                                    <p:set>
                                      <p:cBhvr>
                                        <p:cTn id="29" dur="1" fill="hold">
                                          <p:stCondLst>
                                            <p:cond delay="499"/>
                                          </p:stCondLst>
                                        </p:cTn>
                                        <p:tgtEl>
                                          <p:spTgt spid="38929"/>
                                        </p:tgtEl>
                                        <p:attrNameLst>
                                          <p:attrName>style.visibility</p:attrName>
                                        </p:attrNameLst>
                                      </p:cBhvr>
                                      <p:to>
                                        <p:strVal val="visible"/>
                                      </p:to>
                                    </p:set>
                                  </p:childTnLst>
                                </p:cTn>
                              </p:par>
                            </p:childTnLst>
                          </p:cTn>
                        </p:par>
                        <p:par>
                          <p:cTn id="30" fill="hold" nodeType="afterGroup">
                            <p:stCondLst>
                              <p:cond delay="1000"/>
                            </p:stCondLst>
                            <p:childTnLst>
                              <p:par>
                                <p:cTn id="31" presetID="1" presetClass="entr" presetSubtype="0" fill="hold" grpId="0" nodeType="afterEffect">
                                  <p:stCondLst>
                                    <p:cond delay="0"/>
                                  </p:stCondLst>
                                  <p:childTnLst>
                                    <p:set>
                                      <p:cBhvr>
                                        <p:cTn id="32" dur="1" fill="hold">
                                          <p:stCondLst>
                                            <p:cond delay="499"/>
                                          </p:stCondLst>
                                        </p:cTn>
                                        <p:tgtEl>
                                          <p:spTgt spid="38930"/>
                                        </p:tgtEl>
                                        <p:attrNameLst>
                                          <p:attrName>style.visibility</p:attrName>
                                        </p:attrNameLst>
                                      </p:cBhvr>
                                      <p:to>
                                        <p:strVal val="visible"/>
                                      </p:to>
                                    </p:set>
                                  </p:childTnLst>
                                </p:cTn>
                              </p:par>
                            </p:childTnLst>
                          </p:cTn>
                        </p:par>
                        <p:par>
                          <p:cTn id="33" fill="hold" nodeType="afterGroup">
                            <p:stCondLst>
                              <p:cond delay="1500"/>
                            </p:stCondLst>
                            <p:childTnLst>
                              <p:par>
                                <p:cTn id="34" presetID="1" presetClass="entr" presetSubtype="0" fill="hold" grpId="0" nodeType="afterEffect">
                                  <p:stCondLst>
                                    <p:cond delay="0"/>
                                  </p:stCondLst>
                                  <p:childTnLst>
                                    <p:set>
                                      <p:cBhvr>
                                        <p:cTn id="35" dur="1" fill="hold">
                                          <p:stCondLst>
                                            <p:cond delay="499"/>
                                          </p:stCondLst>
                                        </p:cTn>
                                        <p:tgtEl>
                                          <p:spTgt spid="38927"/>
                                        </p:tgtEl>
                                        <p:attrNameLst>
                                          <p:attrName>style.visibility</p:attrName>
                                        </p:attrNameLst>
                                      </p:cBhvr>
                                      <p:to>
                                        <p:strVal val="visible"/>
                                      </p:to>
                                    </p:set>
                                  </p:childTnLst>
                                </p:cTn>
                              </p:par>
                            </p:childTnLst>
                          </p:cTn>
                        </p:par>
                        <p:par>
                          <p:cTn id="36" fill="hold" nodeType="afterGroup">
                            <p:stCondLst>
                              <p:cond delay="2000"/>
                            </p:stCondLst>
                            <p:childTnLst>
                              <p:par>
                                <p:cTn id="37" presetID="1" presetClass="entr" presetSubtype="0" fill="hold" grpId="0" nodeType="afterEffect">
                                  <p:stCondLst>
                                    <p:cond delay="0"/>
                                  </p:stCondLst>
                                  <p:childTnLst>
                                    <p:set>
                                      <p:cBhvr>
                                        <p:cTn id="38" dur="1" fill="hold">
                                          <p:stCondLst>
                                            <p:cond delay="499"/>
                                          </p:stCondLst>
                                        </p:cTn>
                                        <p:tgtEl>
                                          <p:spTgt spid="38928"/>
                                        </p:tgtEl>
                                        <p:attrNameLst>
                                          <p:attrName>style.visibility</p:attrName>
                                        </p:attrNameLst>
                                      </p:cBhvr>
                                      <p:to>
                                        <p:strVal val="visible"/>
                                      </p:to>
                                    </p:set>
                                  </p:childTnLst>
                                </p:cTn>
                              </p:par>
                            </p:childTnLst>
                          </p:cTn>
                        </p:par>
                        <p:par>
                          <p:cTn id="39" fill="hold" nodeType="afterGroup">
                            <p:stCondLst>
                              <p:cond delay="2500"/>
                            </p:stCondLst>
                            <p:childTnLst>
                              <p:par>
                                <p:cTn id="40" presetID="1" presetClass="entr" presetSubtype="0" fill="hold" grpId="0" nodeType="afterEffect">
                                  <p:stCondLst>
                                    <p:cond delay="0"/>
                                  </p:stCondLst>
                                  <p:childTnLst>
                                    <p:set>
                                      <p:cBhvr>
                                        <p:cTn id="41" dur="1" fill="hold">
                                          <p:stCondLst>
                                            <p:cond delay="499"/>
                                          </p:stCondLst>
                                        </p:cTn>
                                        <p:tgtEl>
                                          <p:spTgt spid="38931"/>
                                        </p:tgtEl>
                                        <p:attrNameLst>
                                          <p:attrName>style.visibility</p:attrName>
                                        </p:attrNameLst>
                                      </p:cBhvr>
                                      <p:to>
                                        <p:strVal val="visible"/>
                                      </p:to>
                                    </p:set>
                                  </p:childTnLst>
                                </p:cTn>
                              </p:par>
                            </p:childTnLst>
                          </p:cTn>
                        </p:par>
                        <p:par>
                          <p:cTn id="42" fill="hold" nodeType="afterGroup">
                            <p:stCondLst>
                              <p:cond delay="3000"/>
                            </p:stCondLst>
                            <p:childTnLst>
                              <p:par>
                                <p:cTn id="43" presetID="1" presetClass="entr" presetSubtype="0" fill="hold" grpId="0" nodeType="afterEffect">
                                  <p:stCondLst>
                                    <p:cond delay="0"/>
                                  </p:stCondLst>
                                  <p:childTnLst>
                                    <p:set>
                                      <p:cBhvr>
                                        <p:cTn id="44" dur="1" fill="hold">
                                          <p:stCondLst>
                                            <p:cond delay="499"/>
                                          </p:stCondLst>
                                        </p:cTn>
                                        <p:tgtEl>
                                          <p:spTgt spid="38932"/>
                                        </p:tgtEl>
                                        <p:attrNameLst>
                                          <p:attrName>style.visibility</p:attrName>
                                        </p:attrNameLst>
                                      </p:cBhvr>
                                      <p:to>
                                        <p:strVal val="visible"/>
                                      </p:to>
                                    </p:set>
                                  </p:childTnLst>
                                </p:cTn>
                              </p:par>
                            </p:childTnLst>
                          </p:cTn>
                        </p:par>
                        <p:par>
                          <p:cTn id="45" fill="hold" nodeType="afterGroup">
                            <p:stCondLst>
                              <p:cond delay="3500"/>
                            </p:stCondLst>
                            <p:childTnLst>
                              <p:par>
                                <p:cTn id="46" presetID="1" presetClass="entr" presetSubtype="0" fill="hold" grpId="0" nodeType="afterEffect">
                                  <p:stCondLst>
                                    <p:cond delay="0"/>
                                  </p:stCondLst>
                                  <p:iterate type="lt">
                                    <p:tmAbs val="75"/>
                                  </p:iterate>
                                  <p:childTnLst>
                                    <p:set>
                                      <p:cBhvr>
                                        <p:cTn id="47" dur="1" fill="hold">
                                          <p:stCondLst>
                                            <p:cond delay="74"/>
                                          </p:stCondLst>
                                        </p:cTn>
                                        <p:tgtEl>
                                          <p:spTgt spid="38942"/>
                                        </p:tgtEl>
                                        <p:attrNameLst>
                                          <p:attrName>style.visibility</p:attrName>
                                        </p:attrNameLst>
                                      </p:cBhvr>
                                      <p:to>
                                        <p:strVal val="visible"/>
                                      </p:to>
                                    </p:set>
                                  </p:childTnLst>
                                </p:cTn>
                              </p:par>
                            </p:childTnLst>
                          </p:cTn>
                        </p:par>
                        <p:par>
                          <p:cTn id="48" fill="hold" nodeType="afterGroup">
                            <p:stCondLst>
                              <p:cond delay="3800"/>
                            </p:stCondLst>
                            <p:childTnLst>
                              <p:par>
                                <p:cTn id="49" presetID="1" presetClass="entr" presetSubtype="0" fill="hold" grpId="0" nodeType="afterEffect">
                                  <p:stCondLst>
                                    <p:cond delay="0"/>
                                  </p:stCondLst>
                                  <p:iterate type="lt">
                                    <p:tmAbs val="75"/>
                                  </p:iterate>
                                  <p:childTnLst>
                                    <p:set>
                                      <p:cBhvr>
                                        <p:cTn id="50" dur="1" fill="hold">
                                          <p:stCondLst>
                                            <p:cond delay="74"/>
                                          </p:stCondLst>
                                        </p:cTn>
                                        <p:tgtEl>
                                          <p:spTgt spid="389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autoUpdateAnimBg="0"/>
      <p:bldP spid="38918" grpId="0" autoUpdateAnimBg="0"/>
      <p:bldP spid="38926" grpId="0" animBg="1"/>
      <p:bldP spid="38927" grpId="0" animBg="1"/>
      <p:bldP spid="38928" grpId="0" autoUpdateAnimBg="0"/>
      <p:bldP spid="38929" grpId="0" animBg="1"/>
      <p:bldP spid="38930" grpId="0" autoUpdateAnimBg="0"/>
      <p:bldP spid="38931" grpId="0" animBg="1"/>
      <p:bldP spid="38932" grpId="0" animBg="1"/>
      <p:bldP spid="38942" grpId="0" autoUpdateAnimBg="0"/>
      <p:bldP spid="38943"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1" y="27710"/>
            <a:ext cx="9162909" cy="664986"/>
          </a:xfrm>
        </p:spPr>
        <p:txBody>
          <a:bodyPr/>
          <a:lstStyle/>
          <a:p>
            <a:r>
              <a:rPr lang="en-US" altLang="zh-CN" sz="2800" dirty="0" smtClean="0">
                <a:ea typeface="宋体" charset="-122"/>
              </a:rPr>
              <a:t>3.4</a:t>
            </a:r>
            <a:r>
              <a:rPr lang="zh-CN" altLang="en-US" sz="2800" dirty="0" smtClean="0">
                <a:ea typeface="宋体" charset="-122"/>
              </a:rPr>
              <a:t>正弦稳态电路的功率及功率因数的提高</a:t>
            </a:r>
            <a:r>
              <a:rPr lang="en-US" altLang="zh-CN" sz="2800" dirty="0" smtClean="0">
                <a:ea typeface="楷体_GB2312" pitchFamily="49" charset="-122"/>
              </a:rPr>
              <a:t>(</a:t>
            </a:r>
            <a:r>
              <a:rPr lang="zh-CN" altLang="en-US" sz="2800" dirty="0" smtClean="0">
                <a:ea typeface="楷体_GB2312" pitchFamily="49" charset="-122"/>
              </a:rPr>
              <a:t>续</a:t>
            </a:r>
            <a:r>
              <a:rPr lang="en-US" altLang="zh-CN" sz="2800" dirty="0" smtClean="0">
                <a:ea typeface="楷体_GB2312" pitchFamily="49" charset="-122"/>
              </a:rPr>
              <a:t>1)</a:t>
            </a:r>
            <a:endParaRPr lang="en-US" altLang="zh-CN" sz="2800" dirty="0" smtClean="0">
              <a:ea typeface="宋体" charset="-122"/>
            </a:endParaRPr>
          </a:p>
        </p:txBody>
      </p:sp>
      <p:sp>
        <p:nvSpPr>
          <p:cNvPr id="82948" name="Rectangle 4"/>
          <p:cNvSpPr>
            <a:spLocks noChangeArrowheads="1"/>
          </p:cNvSpPr>
          <p:nvPr/>
        </p:nvSpPr>
        <p:spPr bwMode="auto">
          <a:xfrm>
            <a:off x="671513" y="836712"/>
            <a:ext cx="77724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r>
              <a:rPr kumimoji="1" lang="zh-CN" altLang="en-US" sz="2400" b="1">
                <a:solidFill>
                  <a:schemeClr val="tx2"/>
                </a:solidFill>
                <a:latin typeface="Times New Roman" pitchFamily="18" charset="0"/>
                <a:cs typeface="Times New Roman" pitchFamily="18" charset="0"/>
              </a:rPr>
              <a:t>电压、电流、功率对照波形</a:t>
            </a:r>
          </a:p>
        </p:txBody>
      </p:sp>
      <p:sp>
        <p:nvSpPr>
          <p:cNvPr id="82949" name="Freeform 5"/>
          <p:cNvSpPr>
            <a:spLocks/>
          </p:cNvSpPr>
          <p:nvPr/>
        </p:nvSpPr>
        <p:spPr bwMode="auto">
          <a:xfrm>
            <a:off x="768350" y="2900462"/>
            <a:ext cx="7493000" cy="1593850"/>
          </a:xfrm>
          <a:custGeom>
            <a:avLst/>
            <a:gdLst>
              <a:gd name="T0" fmla="*/ 2147483647 w 3146"/>
              <a:gd name="T1" fmla="*/ 2147483647 h 2087"/>
              <a:gd name="T2" fmla="*/ 2147483647 w 3146"/>
              <a:gd name="T3" fmla="*/ 2147483647 h 2087"/>
              <a:gd name="T4" fmla="*/ 2147483647 w 3146"/>
              <a:gd name="T5" fmla="*/ 2147483647 h 2087"/>
              <a:gd name="T6" fmla="*/ 2147483647 w 3146"/>
              <a:gd name="T7" fmla="*/ 2147483647 h 2087"/>
              <a:gd name="T8" fmla="*/ 2147483647 w 3146"/>
              <a:gd name="T9" fmla="*/ 2147483647 h 2087"/>
              <a:gd name="T10" fmla="*/ 2147483647 w 3146"/>
              <a:gd name="T11" fmla="*/ 2147483647 h 2087"/>
              <a:gd name="T12" fmla="*/ 2147483647 w 3146"/>
              <a:gd name="T13" fmla="*/ 2147483647 h 2087"/>
              <a:gd name="T14" fmla="*/ 2147483647 w 3146"/>
              <a:gd name="T15" fmla="*/ 2147483647 h 2087"/>
              <a:gd name="T16" fmla="*/ 2147483647 w 3146"/>
              <a:gd name="T17" fmla="*/ 2147483647 h 2087"/>
              <a:gd name="T18" fmla="*/ 2147483647 w 3146"/>
              <a:gd name="T19" fmla="*/ 2147483647 h 2087"/>
              <a:gd name="T20" fmla="*/ 2147483647 w 3146"/>
              <a:gd name="T21" fmla="*/ 2147483647 h 2087"/>
              <a:gd name="T22" fmla="*/ 2147483647 w 3146"/>
              <a:gd name="T23" fmla="*/ 2147483647 h 2087"/>
              <a:gd name="T24" fmla="*/ 2147483647 w 3146"/>
              <a:gd name="T25" fmla="*/ 2147483647 h 2087"/>
              <a:gd name="T26" fmla="*/ 2147483647 w 3146"/>
              <a:gd name="T27" fmla="*/ 2147483647 h 2087"/>
              <a:gd name="T28" fmla="*/ 2147483647 w 3146"/>
              <a:gd name="T29" fmla="*/ 2147483647 h 2087"/>
              <a:gd name="T30" fmla="*/ 2147483647 w 3146"/>
              <a:gd name="T31" fmla="*/ 2147483647 h 2087"/>
              <a:gd name="T32" fmla="*/ 2147483647 w 3146"/>
              <a:gd name="T33" fmla="*/ 2147483647 h 2087"/>
              <a:gd name="T34" fmla="*/ 2147483647 w 3146"/>
              <a:gd name="T35" fmla="*/ 2147483647 h 2087"/>
              <a:gd name="T36" fmla="*/ 2147483647 w 3146"/>
              <a:gd name="T37" fmla="*/ 0 h 2087"/>
              <a:gd name="T38" fmla="*/ 2147483647 w 3146"/>
              <a:gd name="T39" fmla="*/ 2147483647 h 2087"/>
              <a:gd name="T40" fmla="*/ 2147483647 w 3146"/>
              <a:gd name="T41" fmla="*/ 2147483647 h 2087"/>
              <a:gd name="T42" fmla="*/ 2147483647 w 3146"/>
              <a:gd name="T43" fmla="*/ 2147483647 h 2087"/>
              <a:gd name="T44" fmla="*/ 2147483647 w 3146"/>
              <a:gd name="T45" fmla="*/ 2147483647 h 2087"/>
              <a:gd name="T46" fmla="*/ 2147483647 w 3146"/>
              <a:gd name="T47" fmla="*/ 2147483647 h 2087"/>
              <a:gd name="T48" fmla="*/ 2147483647 w 3146"/>
              <a:gd name="T49" fmla="*/ 2147483647 h 2087"/>
              <a:gd name="T50" fmla="*/ 2147483647 w 3146"/>
              <a:gd name="T51" fmla="*/ 2147483647 h 2087"/>
              <a:gd name="T52" fmla="*/ 2147483647 w 3146"/>
              <a:gd name="T53" fmla="*/ 2147483647 h 2087"/>
              <a:gd name="T54" fmla="*/ 2147483647 w 3146"/>
              <a:gd name="T55" fmla="*/ 2147483647 h 2087"/>
              <a:gd name="T56" fmla="*/ 2147483647 w 3146"/>
              <a:gd name="T57" fmla="*/ 2147483647 h 2087"/>
              <a:gd name="T58" fmla="*/ 2147483647 w 3146"/>
              <a:gd name="T59" fmla="*/ 2147483647 h 2087"/>
              <a:gd name="T60" fmla="*/ 2147483647 w 3146"/>
              <a:gd name="T61" fmla="*/ 2147483647 h 2087"/>
              <a:gd name="T62" fmla="*/ 2147483647 w 3146"/>
              <a:gd name="T63" fmla="*/ 2147483647 h 2087"/>
              <a:gd name="T64" fmla="*/ 2147483647 w 3146"/>
              <a:gd name="T65" fmla="*/ 2147483647 h 2087"/>
              <a:gd name="T66" fmla="*/ 2147483647 w 3146"/>
              <a:gd name="T67" fmla="*/ 2147483647 h 2087"/>
              <a:gd name="T68" fmla="*/ 2147483647 w 3146"/>
              <a:gd name="T69" fmla="*/ 2147483647 h 2087"/>
              <a:gd name="T70" fmla="*/ 2147483647 w 3146"/>
              <a:gd name="T71" fmla="*/ 2147483647 h 2087"/>
              <a:gd name="T72" fmla="*/ 2147483647 w 3146"/>
              <a:gd name="T73" fmla="*/ 2147483647 h 2087"/>
              <a:gd name="T74" fmla="*/ 2147483647 w 3146"/>
              <a:gd name="T75" fmla="*/ 2147483647 h 2087"/>
              <a:gd name="T76" fmla="*/ 2147483647 w 3146"/>
              <a:gd name="T77" fmla="*/ 2147483647 h 2087"/>
              <a:gd name="T78" fmla="*/ 2147483647 w 3146"/>
              <a:gd name="T79" fmla="*/ 2147483647 h 2087"/>
              <a:gd name="T80" fmla="*/ 2147483647 w 3146"/>
              <a:gd name="T81" fmla="*/ 2147483647 h 2087"/>
              <a:gd name="T82" fmla="*/ 2147483647 w 3146"/>
              <a:gd name="T83" fmla="*/ 2147483647 h 2087"/>
              <a:gd name="T84" fmla="*/ 2147483647 w 3146"/>
              <a:gd name="T85" fmla="*/ 2147483647 h 2087"/>
              <a:gd name="T86" fmla="*/ 2147483647 w 3146"/>
              <a:gd name="T87" fmla="*/ 2147483647 h 2087"/>
              <a:gd name="T88" fmla="*/ 2147483647 w 3146"/>
              <a:gd name="T89" fmla="*/ 2147483647 h 2087"/>
              <a:gd name="T90" fmla="*/ 2147483647 w 3146"/>
              <a:gd name="T91" fmla="*/ 2147483647 h 2087"/>
              <a:gd name="T92" fmla="*/ 2147483647 w 3146"/>
              <a:gd name="T93" fmla="*/ 2147483647 h 2087"/>
              <a:gd name="T94" fmla="*/ 2147483647 w 3146"/>
              <a:gd name="T95" fmla="*/ 2147483647 h 2087"/>
              <a:gd name="T96" fmla="*/ 2147483647 w 3146"/>
              <a:gd name="T97" fmla="*/ 2147483647 h 2087"/>
              <a:gd name="T98" fmla="*/ 2147483647 w 3146"/>
              <a:gd name="T99" fmla="*/ 2147483647 h 2087"/>
              <a:gd name="T100" fmla="*/ 2147483647 w 3146"/>
              <a:gd name="T101" fmla="*/ 2147483647 h 2087"/>
              <a:gd name="T102" fmla="*/ 2147483647 w 3146"/>
              <a:gd name="T103" fmla="*/ 2147483647 h 2087"/>
              <a:gd name="T104" fmla="*/ 2147483647 w 3146"/>
              <a:gd name="T105" fmla="*/ 2147483647 h 2087"/>
              <a:gd name="T106" fmla="*/ 2147483647 w 3146"/>
              <a:gd name="T107" fmla="*/ 2147483647 h 2087"/>
              <a:gd name="T108" fmla="*/ 2147483647 w 3146"/>
              <a:gd name="T109" fmla="*/ 2147483647 h 2087"/>
              <a:gd name="T110" fmla="*/ 2147483647 w 3146"/>
              <a:gd name="T111" fmla="*/ 2147483647 h 2087"/>
              <a:gd name="T112" fmla="*/ 2147483647 w 3146"/>
              <a:gd name="T113" fmla="*/ 2147483647 h 2087"/>
              <a:gd name="T114" fmla="*/ 2147483647 w 3146"/>
              <a:gd name="T115" fmla="*/ 2147483647 h 2087"/>
              <a:gd name="T116" fmla="*/ 2147483647 w 3146"/>
              <a:gd name="T117" fmla="*/ 2147483647 h 2087"/>
              <a:gd name="T118" fmla="*/ 2147483647 w 3146"/>
              <a:gd name="T119" fmla="*/ 2147483647 h 2087"/>
              <a:gd name="T120" fmla="*/ 2147483647 w 3146"/>
              <a:gd name="T121" fmla="*/ 2147483647 h 2087"/>
              <a:gd name="T122" fmla="*/ 2147483647 w 3146"/>
              <a:gd name="T123" fmla="*/ 2147483647 h 20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146"/>
              <a:gd name="T187" fmla="*/ 0 h 2087"/>
              <a:gd name="T188" fmla="*/ 3146 w 3146"/>
              <a:gd name="T189" fmla="*/ 2087 h 208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146" h="2087">
                <a:moveTo>
                  <a:pt x="0" y="859"/>
                </a:moveTo>
                <a:lnTo>
                  <a:pt x="8" y="827"/>
                </a:lnTo>
                <a:lnTo>
                  <a:pt x="8" y="794"/>
                </a:lnTo>
                <a:lnTo>
                  <a:pt x="16" y="769"/>
                </a:lnTo>
                <a:lnTo>
                  <a:pt x="16" y="737"/>
                </a:lnTo>
                <a:lnTo>
                  <a:pt x="24" y="704"/>
                </a:lnTo>
                <a:lnTo>
                  <a:pt x="24" y="671"/>
                </a:lnTo>
                <a:lnTo>
                  <a:pt x="32" y="638"/>
                </a:lnTo>
                <a:lnTo>
                  <a:pt x="32" y="614"/>
                </a:lnTo>
                <a:lnTo>
                  <a:pt x="40" y="581"/>
                </a:lnTo>
                <a:lnTo>
                  <a:pt x="40" y="548"/>
                </a:lnTo>
                <a:lnTo>
                  <a:pt x="49" y="524"/>
                </a:lnTo>
                <a:lnTo>
                  <a:pt x="49" y="491"/>
                </a:lnTo>
                <a:lnTo>
                  <a:pt x="57" y="466"/>
                </a:lnTo>
                <a:lnTo>
                  <a:pt x="57" y="442"/>
                </a:lnTo>
                <a:lnTo>
                  <a:pt x="65" y="417"/>
                </a:lnTo>
                <a:lnTo>
                  <a:pt x="65" y="385"/>
                </a:lnTo>
                <a:lnTo>
                  <a:pt x="73" y="360"/>
                </a:lnTo>
                <a:lnTo>
                  <a:pt x="73" y="335"/>
                </a:lnTo>
                <a:lnTo>
                  <a:pt x="81" y="311"/>
                </a:lnTo>
                <a:lnTo>
                  <a:pt x="81" y="294"/>
                </a:lnTo>
                <a:lnTo>
                  <a:pt x="89" y="270"/>
                </a:lnTo>
                <a:lnTo>
                  <a:pt x="89" y="245"/>
                </a:lnTo>
                <a:lnTo>
                  <a:pt x="98" y="229"/>
                </a:lnTo>
                <a:lnTo>
                  <a:pt x="98" y="204"/>
                </a:lnTo>
                <a:lnTo>
                  <a:pt x="106" y="188"/>
                </a:lnTo>
                <a:lnTo>
                  <a:pt x="106" y="163"/>
                </a:lnTo>
                <a:lnTo>
                  <a:pt x="106" y="147"/>
                </a:lnTo>
                <a:lnTo>
                  <a:pt x="114" y="131"/>
                </a:lnTo>
                <a:lnTo>
                  <a:pt x="114" y="114"/>
                </a:lnTo>
                <a:lnTo>
                  <a:pt x="122" y="106"/>
                </a:lnTo>
                <a:lnTo>
                  <a:pt x="122" y="90"/>
                </a:lnTo>
                <a:lnTo>
                  <a:pt x="130" y="73"/>
                </a:lnTo>
                <a:lnTo>
                  <a:pt x="130" y="65"/>
                </a:lnTo>
                <a:lnTo>
                  <a:pt x="138" y="49"/>
                </a:lnTo>
                <a:lnTo>
                  <a:pt x="138" y="41"/>
                </a:lnTo>
                <a:lnTo>
                  <a:pt x="147" y="33"/>
                </a:lnTo>
                <a:lnTo>
                  <a:pt x="147" y="24"/>
                </a:lnTo>
                <a:lnTo>
                  <a:pt x="155" y="16"/>
                </a:lnTo>
                <a:lnTo>
                  <a:pt x="163" y="8"/>
                </a:lnTo>
                <a:lnTo>
                  <a:pt x="171" y="0"/>
                </a:lnTo>
                <a:lnTo>
                  <a:pt x="179" y="0"/>
                </a:lnTo>
                <a:lnTo>
                  <a:pt x="188" y="0"/>
                </a:lnTo>
                <a:lnTo>
                  <a:pt x="196" y="8"/>
                </a:lnTo>
                <a:lnTo>
                  <a:pt x="204" y="16"/>
                </a:lnTo>
                <a:lnTo>
                  <a:pt x="204" y="24"/>
                </a:lnTo>
                <a:lnTo>
                  <a:pt x="212" y="33"/>
                </a:lnTo>
                <a:lnTo>
                  <a:pt x="212" y="41"/>
                </a:lnTo>
                <a:lnTo>
                  <a:pt x="220" y="57"/>
                </a:lnTo>
                <a:lnTo>
                  <a:pt x="220" y="65"/>
                </a:lnTo>
                <a:lnTo>
                  <a:pt x="228" y="73"/>
                </a:lnTo>
                <a:lnTo>
                  <a:pt x="228" y="90"/>
                </a:lnTo>
                <a:lnTo>
                  <a:pt x="237" y="106"/>
                </a:lnTo>
                <a:lnTo>
                  <a:pt x="237" y="123"/>
                </a:lnTo>
                <a:lnTo>
                  <a:pt x="245" y="139"/>
                </a:lnTo>
                <a:lnTo>
                  <a:pt x="245" y="155"/>
                </a:lnTo>
                <a:lnTo>
                  <a:pt x="253" y="172"/>
                </a:lnTo>
                <a:lnTo>
                  <a:pt x="253" y="188"/>
                </a:lnTo>
                <a:lnTo>
                  <a:pt x="261" y="204"/>
                </a:lnTo>
                <a:lnTo>
                  <a:pt x="261" y="229"/>
                </a:lnTo>
                <a:lnTo>
                  <a:pt x="269" y="245"/>
                </a:lnTo>
                <a:lnTo>
                  <a:pt x="269" y="270"/>
                </a:lnTo>
                <a:lnTo>
                  <a:pt x="277" y="294"/>
                </a:lnTo>
                <a:lnTo>
                  <a:pt x="277" y="319"/>
                </a:lnTo>
                <a:lnTo>
                  <a:pt x="286" y="344"/>
                </a:lnTo>
                <a:lnTo>
                  <a:pt x="286" y="368"/>
                </a:lnTo>
                <a:lnTo>
                  <a:pt x="294" y="393"/>
                </a:lnTo>
                <a:lnTo>
                  <a:pt x="294" y="417"/>
                </a:lnTo>
                <a:lnTo>
                  <a:pt x="302" y="442"/>
                </a:lnTo>
                <a:lnTo>
                  <a:pt x="302" y="466"/>
                </a:lnTo>
                <a:lnTo>
                  <a:pt x="310" y="499"/>
                </a:lnTo>
                <a:lnTo>
                  <a:pt x="310" y="524"/>
                </a:lnTo>
                <a:lnTo>
                  <a:pt x="310" y="556"/>
                </a:lnTo>
                <a:lnTo>
                  <a:pt x="318" y="581"/>
                </a:lnTo>
                <a:lnTo>
                  <a:pt x="318" y="614"/>
                </a:lnTo>
                <a:lnTo>
                  <a:pt x="326" y="646"/>
                </a:lnTo>
                <a:lnTo>
                  <a:pt x="326" y="679"/>
                </a:lnTo>
                <a:lnTo>
                  <a:pt x="335" y="704"/>
                </a:lnTo>
                <a:lnTo>
                  <a:pt x="335" y="737"/>
                </a:lnTo>
                <a:lnTo>
                  <a:pt x="343" y="769"/>
                </a:lnTo>
                <a:lnTo>
                  <a:pt x="343" y="802"/>
                </a:lnTo>
                <a:lnTo>
                  <a:pt x="351" y="835"/>
                </a:lnTo>
                <a:lnTo>
                  <a:pt x="351" y="867"/>
                </a:lnTo>
                <a:lnTo>
                  <a:pt x="359" y="900"/>
                </a:lnTo>
                <a:lnTo>
                  <a:pt x="359" y="933"/>
                </a:lnTo>
                <a:lnTo>
                  <a:pt x="367" y="966"/>
                </a:lnTo>
                <a:lnTo>
                  <a:pt x="367" y="998"/>
                </a:lnTo>
                <a:lnTo>
                  <a:pt x="376" y="1031"/>
                </a:lnTo>
                <a:lnTo>
                  <a:pt x="376" y="1064"/>
                </a:lnTo>
                <a:lnTo>
                  <a:pt x="384" y="1097"/>
                </a:lnTo>
                <a:lnTo>
                  <a:pt x="384" y="1129"/>
                </a:lnTo>
                <a:lnTo>
                  <a:pt x="392" y="1162"/>
                </a:lnTo>
                <a:lnTo>
                  <a:pt x="392" y="1195"/>
                </a:lnTo>
                <a:lnTo>
                  <a:pt x="400" y="1228"/>
                </a:lnTo>
                <a:lnTo>
                  <a:pt x="400" y="1260"/>
                </a:lnTo>
                <a:lnTo>
                  <a:pt x="408" y="1293"/>
                </a:lnTo>
                <a:lnTo>
                  <a:pt x="408" y="1318"/>
                </a:lnTo>
                <a:lnTo>
                  <a:pt x="416" y="1350"/>
                </a:lnTo>
                <a:lnTo>
                  <a:pt x="416" y="1383"/>
                </a:lnTo>
                <a:lnTo>
                  <a:pt x="416" y="1416"/>
                </a:lnTo>
                <a:lnTo>
                  <a:pt x="425" y="1449"/>
                </a:lnTo>
                <a:lnTo>
                  <a:pt x="425" y="1473"/>
                </a:lnTo>
                <a:lnTo>
                  <a:pt x="433" y="1506"/>
                </a:lnTo>
                <a:lnTo>
                  <a:pt x="433" y="1539"/>
                </a:lnTo>
                <a:lnTo>
                  <a:pt x="441" y="1563"/>
                </a:lnTo>
                <a:lnTo>
                  <a:pt x="441" y="1596"/>
                </a:lnTo>
                <a:lnTo>
                  <a:pt x="449" y="1621"/>
                </a:lnTo>
                <a:lnTo>
                  <a:pt x="449" y="1645"/>
                </a:lnTo>
                <a:lnTo>
                  <a:pt x="457" y="1670"/>
                </a:lnTo>
                <a:lnTo>
                  <a:pt x="457" y="1702"/>
                </a:lnTo>
                <a:lnTo>
                  <a:pt x="465" y="1727"/>
                </a:lnTo>
                <a:lnTo>
                  <a:pt x="465" y="1752"/>
                </a:lnTo>
                <a:lnTo>
                  <a:pt x="474" y="1776"/>
                </a:lnTo>
                <a:lnTo>
                  <a:pt x="474" y="1792"/>
                </a:lnTo>
                <a:lnTo>
                  <a:pt x="482" y="1817"/>
                </a:lnTo>
                <a:lnTo>
                  <a:pt x="482" y="1842"/>
                </a:lnTo>
                <a:lnTo>
                  <a:pt x="490" y="1858"/>
                </a:lnTo>
                <a:lnTo>
                  <a:pt x="490" y="1883"/>
                </a:lnTo>
                <a:lnTo>
                  <a:pt x="498" y="1899"/>
                </a:lnTo>
                <a:lnTo>
                  <a:pt x="498" y="1923"/>
                </a:lnTo>
                <a:lnTo>
                  <a:pt x="506" y="1940"/>
                </a:lnTo>
                <a:lnTo>
                  <a:pt x="506" y="1956"/>
                </a:lnTo>
                <a:lnTo>
                  <a:pt x="514" y="1973"/>
                </a:lnTo>
                <a:lnTo>
                  <a:pt x="514" y="1981"/>
                </a:lnTo>
                <a:lnTo>
                  <a:pt x="523" y="1997"/>
                </a:lnTo>
                <a:lnTo>
                  <a:pt x="523" y="2014"/>
                </a:lnTo>
                <a:lnTo>
                  <a:pt x="523" y="2022"/>
                </a:lnTo>
                <a:lnTo>
                  <a:pt x="531" y="2038"/>
                </a:lnTo>
                <a:lnTo>
                  <a:pt x="531" y="2046"/>
                </a:lnTo>
                <a:lnTo>
                  <a:pt x="539" y="2054"/>
                </a:lnTo>
                <a:lnTo>
                  <a:pt x="539" y="2063"/>
                </a:lnTo>
                <a:lnTo>
                  <a:pt x="547" y="2071"/>
                </a:lnTo>
                <a:lnTo>
                  <a:pt x="555" y="2079"/>
                </a:lnTo>
                <a:lnTo>
                  <a:pt x="564" y="2087"/>
                </a:lnTo>
                <a:lnTo>
                  <a:pt x="572" y="2087"/>
                </a:lnTo>
                <a:lnTo>
                  <a:pt x="580" y="2087"/>
                </a:lnTo>
                <a:lnTo>
                  <a:pt x="588" y="2079"/>
                </a:lnTo>
                <a:lnTo>
                  <a:pt x="596" y="2071"/>
                </a:lnTo>
                <a:lnTo>
                  <a:pt x="604" y="2063"/>
                </a:lnTo>
                <a:lnTo>
                  <a:pt x="604" y="2054"/>
                </a:lnTo>
                <a:lnTo>
                  <a:pt x="613" y="2046"/>
                </a:lnTo>
                <a:lnTo>
                  <a:pt x="613" y="2030"/>
                </a:lnTo>
                <a:lnTo>
                  <a:pt x="621" y="2022"/>
                </a:lnTo>
                <a:lnTo>
                  <a:pt x="621" y="2014"/>
                </a:lnTo>
                <a:lnTo>
                  <a:pt x="621" y="1997"/>
                </a:lnTo>
                <a:lnTo>
                  <a:pt x="629" y="1981"/>
                </a:lnTo>
                <a:lnTo>
                  <a:pt x="629" y="1964"/>
                </a:lnTo>
                <a:lnTo>
                  <a:pt x="637" y="1948"/>
                </a:lnTo>
                <a:lnTo>
                  <a:pt x="637" y="1932"/>
                </a:lnTo>
                <a:lnTo>
                  <a:pt x="645" y="1915"/>
                </a:lnTo>
                <a:lnTo>
                  <a:pt x="645" y="1899"/>
                </a:lnTo>
                <a:lnTo>
                  <a:pt x="653" y="1883"/>
                </a:lnTo>
                <a:lnTo>
                  <a:pt x="653" y="1858"/>
                </a:lnTo>
                <a:lnTo>
                  <a:pt x="662" y="1842"/>
                </a:lnTo>
                <a:lnTo>
                  <a:pt x="662" y="1817"/>
                </a:lnTo>
                <a:lnTo>
                  <a:pt x="670" y="1792"/>
                </a:lnTo>
                <a:lnTo>
                  <a:pt x="670" y="1768"/>
                </a:lnTo>
                <a:lnTo>
                  <a:pt x="678" y="1743"/>
                </a:lnTo>
                <a:lnTo>
                  <a:pt x="678" y="1719"/>
                </a:lnTo>
                <a:lnTo>
                  <a:pt x="686" y="1694"/>
                </a:lnTo>
                <a:lnTo>
                  <a:pt x="686" y="1670"/>
                </a:lnTo>
                <a:lnTo>
                  <a:pt x="694" y="1645"/>
                </a:lnTo>
                <a:lnTo>
                  <a:pt x="694" y="1621"/>
                </a:lnTo>
                <a:lnTo>
                  <a:pt x="702" y="1588"/>
                </a:lnTo>
                <a:lnTo>
                  <a:pt x="702" y="1563"/>
                </a:lnTo>
                <a:lnTo>
                  <a:pt x="711" y="1531"/>
                </a:lnTo>
                <a:lnTo>
                  <a:pt x="711" y="1506"/>
                </a:lnTo>
                <a:lnTo>
                  <a:pt x="719" y="1473"/>
                </a:lnTo>
                <a:lnTo>
                  <a:pt x="719" y="1440"/>
                </a:lnTo>
                <a:lnTo>
                  <a:pt x="727" y="1408"/>
                </a:lnTo>
                <a:lnTo>
                  <a:pt x="727" y="1383"/>
                </a:lnTo>
                <a:lnTo>
                  <a:pt x="727" y="1350"/>
                </a:lnTo>
                <a:lnTo>
                  <a:pt x="735" y="1318"/>
                </a:lnTo>
                <a:lnTo>
                  <a:pt x="735" y="1285"/>
                </a:lnTo>
                <a:lnTo>
                  <a:pt x="743" y="1252"/>
                </a:lnTo>
                <a:lnTo>
                  <a:pt x="743" y="1219"/>
                </a:lnTo>
                <a:lnTo>
                  <a:pt x="752" y="1187"/>
                </a:lnTo>
                <a:lnTo>
                  <a:pt x="752" y="1154"/>
                </a:lnTo>
                <a:lnTo>
                  <a:pt x="760" y="1121"/>
                </a:lnTo>
                <a:lnTo>
                  <a:pt x="760" y="1089"/>
                </a:lnTo>
                <a:lnTo>
                  <a:pt x="768" y="1056"/>
                </a:lnTo>
                <a:lnTo>
                  <a:pt x="768" y="1023"/>
                </a:lnTo>
                <a:lnTo>
                  <a:pt x="776" y="990"/>
                </a:lnTo>
                <a:lnTo>
                  <a:pt x="776" y="958"/>
                </a:lnTo>
                <a:lnTo>
                  <a:pt x="784" y="925"/>
                </a:lnTo>
                <a:lnTo>
                  <a:pt x="784" y="892"/>
                </a:lnTo>
                <a:lnTo>
                  <a:pt x="792" y="859"/>
                </a:lnTo>
                <a:lnTo>
                  <a:pt x="792" y="827"/>
                </a:lnTo>
                <a:lnTo>
                  <a:pt x="801" y="794"/>
                </a:lnTo>
                <a:lnTo>
                  <a:pt x="801" y="769"/>
                </a:lnTo>
                <a:lnTo>
                  <a:pt x="809" y="737"/>
                </a:lnTo>
                <a:lnTo>
                  <a:pt x="809" y="704"/>
                </a:lnTo>
                <a:lnTo>
                  <a:pt x="817" y="671"/>
                </a:lnTo>
                <a:lnTo>
                  <a:pt x="817" y="638"/>
                </a:lnTo>
                <a:lnTo>
                  <a:pt x="825" y="614"/>
                </a:lnTo>
                <a:lnTo>
                  <a:pt x="825" y="581"/>
                </a:lnTo>
                <a:lnTo>
                  <a:pt x="833" y="548"/>
                </a:lnTo>
                <a:lnTo>
                  <a:pt x="833" y="524"/>
                </a:lnTo>
                <a:lnTo>
                  <a:pt x="833" y="491"/>
                </a:lnTo>
                <a:lnTo>
                  <a:pt x="841" y="466"/>
                </a:lnTo>
                <a:lnTo>
                  <a:pt x="841" y="442"/>
                </a:lnTo>
                <a:lnTo>
                  <a:pt x="850" y="417"/>
                </a:lnTo>
                <a:lnTo>
                  <a:pt x="850" y="385"/>
                </a:lnTo>
                <a:lnTo>
                  <a:pt x="858" y="360"/>
                </a:lnTo>
                <a:lnTo>
                  <a:pt x="858" y="335"/>
                </a:lnTo>
                <a:lnTo>
                  <a:pt x="866" y="311"/>
                </a:lnTo>
                <a:lnTo>
                  <a:pt x="866" y="294"/>
                </a:lnTo>
                <a:lnTo>
                  <a:pt x="874" y="270"/>
                </a:lnTo>
                <a:lnTo>
                  <a:pt x="874" y="245"/>
                </a:lnTo>
                <a:lnTo>
                  <a:pt x="882" y="229"/>
                </a:lnTo>
                <a:lnTo>
                  <a:pt x="882" y="204"/>
                </a:lnTo>
                <a:lnTo>
                  <a:pt x="890" y="188"/>
                </a:lnTo>
                <a:lnTo>
                  <a:pt x="890" y="163"/>
                </a:lnTo>
                <a:lnTo>
                  <a:pt x="899" y="147"/>
                </a:lnTo>
                <a:lnTo>
                  <a:pt x="899" y="131"/>
                </a:lnTo>
                <a:lnTo>
                  <a:pt x="907" y="114"/>
                </a:lnTo>
                <a:lnTo>
                  <a:pt x="907" y="106"/>
                </a:lnTo>
                <a:lnTo>
                  <a:pt x="915" y="90"/>
                </a:lnTo>
                <a:lnTo>
                  <a:pt x="915" y="73"/>
                </a:lnTo>
                <a:lnTo>
                  <a:pt x="923" y="65"/>
                </a:lnTo>
                <a:lnTo>
                  <a:pt x="923" y="49"/>
                </a:lnTo>
                <a:lnTo>
                  <a:pt x="931" y="41"/>
                </a:lnTo>
                <a:lnTo>
                  <a:pt x="931" y="33"/>
                </a:lnTo>
                <a:lnTo>
                  <a:pt x="940" y="24"/>
                </a:lnTo>
                <a:lnTo>
                  <a:pt x="940" y="16"/>
                </a:lnTo>
                <a:lnTo>
                  <a:pt x="948" y="8"/>
                </a:lnTo>
                <a:lnTo>
                  <a:pt x="956" y="0"/>
                </a:lnTo>
                <a:lnTo>
                  <a:pt x="964" y="0"/>
                </a:lnTo>
                <a:lnTo>
                  <a:pt x="972" y="0"/>
                </a:lnTo>
                <a:lnTo>
                  <a:pt x="980" y="8"/>
                </a:lnTo>
                <a:lnTo>
                  <a:pt x="989" y="16"/>
                </a:lnTo>
                <a:lnTo>
                  <a:pt x="997" y="24"/>
                </a:lnTo>
                <a:lnTo>
                  <a:pt x="997" y="33"/>
                </a:lnTo>
                <a:lnTo>
                  <a:pt x="1005" y="41"/>
                </a:lnTo>
                <a:lnTo>
                  <a:pt x="1005" y="57"/>
                </a:lnTo>
                <a:lnTo>
                  <a:pt x="1013" y="65"/>
                </a:lnTo>
                <a:lnTo>
                  <a:pt x="1013" y="73"/>
                </a:lnTo>
                <a:lnTo>
                  <a:pt x="1021" y="90"/>
                </a:lnTo>
                <a:lnTo>
                  <a:pt x="1021" y="106"/>
                </a:lnTo>
                <a:lnTo>
                  <a:pt x="1029" y="123"/>
                </a:lnTo>
                <a:lnTo>
                  <a:pt x="1029" y="139"/>
                </a:lnTo>
                <a:lnTo>
                  <a:pt x="1038" y="155"/>
                </a:lnTo>
                <a:lnTo>
                  <a:pt x="1038" y="172"/>
                </a:lnTo>
                <a:lnTo>
                  <a:pt x="1038" y="188"/>
                </a:lnTo>
                <a:lnTo>
                  <a:pt x="1046" y="204"/>
                </a:lnTo>
                <a:lnTo>
                  <a:pt x="1046" y="229"/>
                </a:lnTo>
                <a:lnTo>
                  <a:pt x="1054" y="245"/>
                </a:lnTo>
                <a:lnTo>
                  <a:pt x="1054" y="270"/>
                </a:lnTo>
                <a:lnTo>
                  <a:pt x="1062" y="294"/>
                </a:lnTo>
                <a:lnTo>
                  <a:pt x="1062" y="319"/>
                </a:lnTo>
                <a:lnTo>
                  <a:pt x="1070" y="344"/>
                </a:lnTo>
                <a:lnTo>
                  <a:pt x="1070" y="368"/>
                </a:lnTo>
                <a:lnTo>
                  <a:pt x="1078" y="393"/>
                </a:lnTo>
                <a:lnTo>
                  <a:pt x="1078" y="417"/>
                </a:lnTo>
                <a:lnTo>
                  <a:pt x="1087" y="442"/>
                </a:lnTo>
                <a:lnTo>
                  <a:pt x="1087" y="466"/>
                </a:lnTo>
                <a:lnTo>
                  <a:pt x="1095" y="499"/>
                </a:lnTo>
                <a:lnTo>
                  <a:pt x="1095" y="524"/>
                </a:lnTo>
                <a:lnTo>
                  <a:pt x="1103" y="556"/>
                </a:lnTo>
                <a:lnTo>
                  <a:pt x="1103" y="581"/>
                </a:lnTo>
                <a:lnTo>
                  <a:pt x="1111" y="614"/>
                </a:lnTo>
                <a:lnTo>
                  <a:pt x="1111" y="646"/>
                </a:lnTo>
                <a:lnTo>
                  <a:pt x="1119" y="679"/>
                </a:lnTo>
                <a:lnTo>
                  <a:pt x="1119" y="704"/>
                </a:lnTo>
                <a:lnTo>
                  <a:pt x="1128" y="737"/>
                </a:lnTo>
                <a:lnTo>
                  <a:pt x="1128" y="769"/>
                </a:lnTo>
                <a:lnTo>
                  <a:pt x="1136" y="802"/>
                </a:lnTo>
                <a:lnTo>
                  <a:pt x="1136" y="835"/>
                </a:lnTo>
                <a:lnTo>
                  <a:pt x="1144" y="867"/>
                </a:lnTo>
                <a:lnTo>
                  <a:pt x="1144" y="900"/>
                </a:lnTo>
                <a:lnTo>
                  <a:pt x="1144" y="933"/>
                </a:lnTo>
                <a:lnTo>
                  <a:pt x="1152" y="966"/>
                </a:lnTo>
                <a:lnTo>
                  <a:pt x="1152" y="998"/>
                </a:lnTo>
                <a:lnTo>
                  <a:pt x="1160" y="1031"/>
                </a:lnTo>
                <a:lnTo>
                  <a:pt x="1160" y="1064"/>
                </a:lnTo>
                <a:lnTo>
                  <a:pt x="1168" y="1097"/>
                </a:lnTo>
                <a:lnTo>
                  <a:pt x="1168" y="1129"/>
                </a:lnTo>
                <a:lnTo>
                  <a:pt x="1177" y="1162"/>
                </a:lnTo>
                <a:lnTo>
                  <a:pt x="1177" y="1195"/>
                </a:lnTo>
                <a:lnTo>
                  <a:pt x="1185" y="1228"/>
                </a:lnTo>
                <a:lnTo>
                  <a:pt x="1185" y="1260"/>
                </a:lnTo>
                <a:lnTo>
                  <a:pt x="1193" y="1293"/>
                </a:lnTo>
                <a:lnTo>
                  <a:pt x="1193" y="1318"/>
                </a:lnTo>
                <a:lnTo>
                  <a:pt x="1201" y="1350"/>
                </a:lnTo>
                <a:lnTo>
                  <a:pt x="1201" y="1383"/>
                </a:lnTo>
                <a:lnTo>
                  <a:pt x="1209" y="1416"/>
                </a:lnTo>
                <a:lnTo>
                  <a:pt x="1209" y="1449"/>
                </a:lnTo>
                <a:lnTo>
                  <a:pt x="1217" y="1473"/>
                </a:lnTo>
                <a:lnTo>
                  <a:pt x="1217" y="1506"/>
                </a:lnTo>
                <a:lnTo>
                  <a:pt x="1226" y="1539"/>
                </a:lnTo>
                <a:lnTo>
                  <a:pt x="1226" y="1563"/>
                </a:lnTo>
                <a:lnTo>
                  <a:pt x="1234" y="1596"/>
                </a:lnTo>
                <a:lnTo>
                  <a:pt x="1234" y="1621"/>
                </a:lnTo>
                <a:lnTo>
                  <a:pt x="1242" y="1645"/>
                </a:lnTo>
                <a:lnTo>
                  <a:pt x="1242" y="1670"/>
                </a:lnTo>
                <a:lnTo>
                  <a:pt x="1250" y="1702"/>
                </a:lnTo>
                <a:lnTo>
                  <a:pt x="1250" y="1727"/>
                </a:lnTo>
                <a:lnTo>
                  <a:pt x="1250" y="1752"/>
                </a:lnTo>
                <a:lnTo>
                  <a:pt x="1258" y="1776"/>
                </a:lnTo>
                <a:lnTo>
                  <a:pt x="1258" y="1792"/>
                </a:lnTo>
                <a:lnTo>
                  <a:pt x="1266" y="1817"/>
                </a:lnTo>
                <a:lnTo>
                  <a:pt x="1266" y="1842"/>
                </a:lnTo>
                <a:lnTo>
                  <a:pt x="1275" y="1858"/>
                </a:lnTo>
                <a:lnTo>
                  <a:pt x="1275" y="1883"/>
                </a:lnTo>
                <a:lnTo>
                  <a:pt x="1283" y="1899"/>
                </a:lnTo>
                <a:lnTo>
                  <a:pt x="1283" y="1923"/>
                </a:lnTo>
                <a:lnTo>
                  <a:pt x="1291" y="1940"/>
                </a:lnTo>
                <a:lnTo>
                  <a:pt x="1291" y="1956"/>
                </a:lnTo>
                <a:lnTo>
                  <a:pt x="1299" y="1973"/>
                </a:lnTo>
                <a:lnTo>
                  <a:pt x="1299" y="1981"/>
                </a:lnTo>
                <a:lnTo>
                  <a:pt x="1307" y="1997"/>
                </a:lnTo>
                <a:lnTo>
                  <a:pt x="1307" y="2014"/>
                </a:lnTo>
                <a:lnTo>
                  <a:pt x="1316" y="2022"/>
                </a:lnTo>
                <a:lnTo>
                  <a:pt x="1316" y="2038"/>
                </a:lnTo>
                <a:lnTo>
                  <a:pt x="1324" y="2046"/>
                </a:lnTo>
                <a:lnTo>
                  <a:pt x="1324" y="2054"/>
                </a:lnTo>
                <a:lnTo>
                  <a:pt x="1332" y="2063"/>
                </a:lnTo>
                <a:lnTo>
                  <a:pt x="1332" y="2071"/>
                </a:lnTo>
                <a:lnTo>
                  <a:pt x="1340" y="2079"/>
                </a:lnTo>
                <a:lnTo>
                  <a:pt x="1348" y="2087"/>
                </a:lnTo>
                <a:lnTo>
                  <a:pt x="1356" y="2087"/>
                </a:lnTo>
                <a:lnTo>
                  <a:pt x="1365" y="2087"/>
                </a:lnTo>
                <a:lnTo>
                  <a:pt x="1373" y="2079"/>
                </a:lnTo>
                <a:lnTo>
                  <a:pt x="1381" y="2071"/>
                </a:lnTo>
                <a:lnTo>
                  <a:pt x="1389" y="2063"/>
                </a:lnTo>
                <a:lnTo>
                  <a:pt x="1389" y="2054"/>
                </a:lnTo>
                <a:lnTo>
                  <a:pt x="1397" y="2046"/>
                </a:lnTo>
                <a:lnTo>
                  <a:pt x="1397" y="2030"/>
                </a:lnTo>
                <a:lnTo>
                  <a:pt x="1405" y="2022"/>
                </a:lnTo>
                <a:lnTo>
                  <a:pt x="1405" y="2014"/>
                </a:lnTo>
                <a:lnTo>
                  <a:pt x="1414" y="1997"/>
                </a:lnTo>
                <a:lnTo>
                  <a:pt x="1414" y="1981"/>
                </a:lnTo>
                <a:lnTo>
                  <a:pt x="1422" y="1964"/>
                </a:lnTo>
                <a:lnTo>
                  <a:pt x="1422" y="1948"/>
                </a:lnTo>
                <a:lnTo>
                  <a:pt x="1430" y="1932"/>
                </a:lnTo>
                <a:lnTo>
                  <a:pt x="1430" y="1915"/>
                </a:lnTo>
                <a:lnTo>
                  <a:pt x="1438" y="1899"/>
                </a:lnTo>
                <a:lnTo>
                  <a:pt x="1438" y="1883"/>
                </a:lnTo>
                <a:lnTo>
                  <a:pt x="1446" y="1858"/>
                </a:lnTo>
                <a:lnTo>
                  <a:pt x="1446" y="1842"/>
                </a:lnTo>
                <a:lnTo>
                  <a:pt x="1454" y="1817"/>
                </a:lnTo>
                <a:lnTo>
                  <a:pt x="1454" y="1792"/>
                </a:lnTo>
                <a:lnTo>
                  <a:pt x="1454" y="1768"/>
                </a:lnTo>
                <a:lnTo>
                  <a:pt x="1463" y="1743"/>
                </a:lnTo>
                <a:lnTo>
                  <a:pt x="1463" y="1719"/>
                </a:lnTo>
                <a:lnTo>
                  <a:pt x="1471" y="1694"/>
                </a:lnTo>
                <a:lnTo>
                  <a:pt x="1471" y="1670"/>
                </a:lnTo>
                <a:lnTo>
                  <a:pt x="1479" y="1645"/>
                </a:lnTo>
                <a:lnTo>
                  <a:pt x="1479" y="1621"/>
                </a:lnTo>
                <a:lnTo>
                  <a:pt x="1487" y="1588"/>
                </a:lnTo>
                <a:lnTo>
                  <a:pt x="1487" y="1563"/>
                </a:lnTo>
                <a:lnTo>
                  <a:pt x="1495" y="1531"/>
                </a:lnTo>
                <a:lnTo>
                  <a:pt x="1495" y="1506"/>
                </a:lnTo>
                <a:lnTo>
                  <a:pt x="1504" y="1473"/>
                </a:lnTo>
                <a:lnTo>
                  <a:pt x="1504" y="1440"/>
                </a:lnTo>
                <a:lnTo>
                  <a:pt x="1512" y="1408"/>
                </a:lnTo>
                <a:lnTo>
                  <a:pt x="1512" y="1383"/>
                </a:lnTo>
                <a:lnTo>
                  <a:pt x="1520" y="1350"/>
                </a:lnTo>
                <a:lnTo>
                  <a:pt x="1520" y="1318"/>
                </a:lnTo>
                <a:lnTo>
                  <a:pt x="1528" y="1285"/>
                </a:lnTo>
                <a:lnTo>
                  <a:pt x="1528" y="1252"/>
                </a:lnTo>
                <a:lnTo>
                  <a:pt x="1536" y="1219"/>
                </a:lnTo>
                <a:lnTo>
                  <a:pt x="1536" y="1187"/>
                </a:lnTo>
                <a:lnTo>
                  <a:pt x="1544" y="1154"/>
                </a:lnTo>
                <a:lnTo>
                  <a:pt x="1544" y="1121"/>
                </a:lnTo>
                <a:lnTo>
                  <a:pt x="1553" y="1089"/>
                </a:lnTo>
                <a:lnTo>
                  <a:pt x="1553" y="1056"/>
                </a:lnTo>
                <a:lnTo>
                  <a:pt x="1561" y="1023"/>
                </a:lnTo>
                <a:lnTo>
                  <a:pt x="1561" y="990"/>
                </a:lnTo>
                <a:lnTo>
                  <a:pt x="1561" y="958"/>
                </a:lnTo>
                <a:lnTo>
                  <a:pt x="1569" y="925"/>
                </a:lnTo>
                <a:lnTo>
                  <a:pt x="1569" y="892"/>
                </a:lnTo>
                <a:lnTo>
                  <a:pt x="1577" y="859"/>
                </a:lnTo>
                <a:lnTo>
                  <a:pt x="1577" y="827"/>
                </a:lnTo>
                <a:lnTo>
                  <a:pt x="1585" y="794"/>
                </a:lnTo>
                <a:lnTo>
                  <a:pt x="1585" y="769"/>
                </a:lnTo>
                <a:lnTo>
                  <a:pt x="1593" y="737"/>
                </a:lnTo>
                <a:lnTo>
                  <a:pt x="1593" y="704"/>
                </a:lnTo>
                <a:lnTo>
                  <a:pt x="1602" y="671"/>
                </a:lnTo>
                <a:lnTo>
                  <a:pt x="1602" y="638"/>
                </a:lnTo>
                <a:lnTo>
                  <a:pt x="1610" y="614"/>
                </a:lnTo>
                <a:lnTo>
                  <a:pt x="1610" y="581"/>
                </a:lnTo>
                <a:lnTo>
                  <a:pt x="1618" y="548"/>
                </a:lnTo>
                <a:lnTo>
                  <a:pt x="1618" y="524"/>
                </a:lnTo>
                <a:lnTo>
                  <a:pt x="1626" y="491"/>
                </a:lnTo>
                <a:lnTo>
                  <a:pt x="1626" y="466"/>
                </a:lnTo>
                <a:lnTo>
                  <a:pt x="1634" y="442"/>
                </a:lnTo>
                <a:lnTo>
                  <a:pt x="1634" y="417"/>
                </a:lnTo>
                <a:lnTo>
                  <a:pt x="1642" y="385"/>
                </a:lnTo>
                <a:lnTo>
                  <a:pt x="1642" y="360"/>
                </a:lnTo>
                <a:lnTo>
                  <a:pt x="1651" y="335"/>
                </a:lnTo>
                <a:lnTo>
                  <a:pt x="1651" y="311"/>
                </a:lnTo>
                <a:lnTo>
                  <a:pt x="1659" y="294"/>
                </a:lnTo>
                <a:lnTo>
                  <a:pt x="1659" y="270"/>
                </a:lnTo>
                <a:lnTo>
                  <a:pt x="1667" y="245"/>
                </a:lnTo>
                <a:lnTo>
                  <a:pt x="1667" y="229"/>
                </a:lnTo>
                <a:lnTo>
                  <a:pt x="1667" y="204"/>
                </a:lnTo>
                <a:lnTo>
                  <a:pt x="1675" y="188"/>
                </a:lnTo>
                <a:lnTo>
                  <a:pt x="1675" y="163"/>
                </a:lnTo>
                <a:lnTo>
                  <a:pt x="1683" y="147"/>
                </a:lnTo>
                <a:lnTo>
                  <a:pt x="1683" y="131"/>
                </a:lnTo>
                <a:lnTo>
                  <a:pt x="1692" y="114"/>
                </a:lnTo>
                <a:lnTo>
                  <a:pt x="1692" y="106"/>
                </a:lnTo>
                <a:lnTo>
                  <a:pt x="1700" y="90"/>
                </a:lnTo>
                <a:lnTo>
                  <a:pt x="1700" y="73"/>
                </a:lnTo>
                <a:lnTo>
                  <a:pt x="1708" y="65"/>
                </a:lnTo>
                <a:lnTo>
                  <a:pt x="1708" y="49"/>
                </a:lnTo>
                <a:lnTo>
                  <a:pt x="1716" y="41"/>
                </a:lnTo>
                <a:lnTo>
                  <a:pt x="1716" y="33"/>
                </a:lnTo>
                <a:lnTo>
                  <a:pt x="1724" y="24"/>
                </a:lnTo>
                <a:lnTo>
                  <a:pt x="1724" y="16"/>
                </a:lnTo>
                <a:lnTo>
                  <a:pt x="1732" y="8"/>
                </a:lnTo>
                <a:lnTo>
                  <a:pt x="1741" y="0"/>
                </a:lnTo>
                <a:lnTo>
                  <a:pt x="1749" y="0"/>
                </a:lnTo>
                <a:lnTo>
                  <a:pt x="1757" y="0"/>
                </a:lnTo>
                <a:lnTo>
                  <a:pt x="1765" y="0"/>
                </a:lnTo>
                <a:lnTo>
                  <a:pt x="1773" y="8"/>
                </a:lnTo>
                <a:lnTo>
                  <a:pt x="1773" y="16"/>
                </a:lnTo>
                <a:lnTo>
                  <a:pt x="1781" y="24"/>
                </a:lnTo>
                <a:lnTo>
                  <a:pt x="1781" y="33"/>
                </a:lnTo>
                <a:lnTo>
                  <a:pt x="1790" y="41"/>
                </a:lnTo>
                <a:lnTo>
                  <a:pt x="1790" y="57"/>
                </a:lnTo>
                <a:lnTo>
                  <a:pt x="1798" y="65"/>
                </a:lnTo>
                <a:lnTo>
                  <a:pt x="1798" y="73"/>
                </a:lnTo>
                <a:lnTo>
                  <a:pt x="1806" y="90"/>
                </a:lnTo>
                <a:lnTo>
                  <a:pt x="1806" y="106"/>
                </a:lnTo>
                <a:lnTo>
                  <a:pt x="1814" y="123"/>
                </a:lnTo>
                <a:lnTo>
                  <a:pt x="1814" y="139"/>
                </a:lnTo>
                <a:lnTo>
                  <a:pt x="1822" y="155"/>
                </a:lnTo>
                <a:lnTo>
                  <a:pt x="1822" y="172"/>
                </a:lnTo>
                <a:lnTo>
                  <a:pt x="1830" y="188"/>
                </a:lnTo>
                <a:lnTo>
                  <a:pt x="1830" y="204"/>
                </a:lnTo>
                <a:lnTo>
                  <a:pt x="1839" y="229"/>
                </a:lnTo>
                <a:lnTo>
                  <a:pt x="1839" y="245"/>
                </a:lnTo>
                <a:lnTo>
                  <a:pt x="1847" y="270"/>
                </a:lnTo>
                <a:lnTo>
                  <a:pt x="1847" y="294"/>
                </a:lnTo>
                <a:lnTo>
                  <a:pt x="1855" y="319"/>
                </a:lnTo>
                <a:lnTo>
                  <a:pt x="1855" y="344"/>
                </a:lnTo>
                <a:lnTo>
                  <a:pt x="1863" y="368"/>
                </a:lnTo>
                <a:lnTo>
                  <a:pt x="1863" y="393"/>
                </a:lnTo>
                <a:lnTo>
                  <a:pt x="1871" y="417"/>
                </a:lnTo>
                <a:lnTo>
                  <a:pt x="1871" y="442"/>
                </a:lnTo>
                <a:lnTo>
                  <a:pt x="1871" y="466"/>
                </a:lnTo>
                <a:lnTo>
                  <a:pt x="1880" y="499"/>
                </a:lnTo>
                <a:lnTo>
                  <a:pt x="1880" y="524"/>
                </a:lnTo>
                <a:lnTo>
                  <a:pt x="1888" y="556"/>
                </a:lnTo>
                <a:lnTo>
                  <a:pt x="1888" y="581"/>
                </a:lnTo>
                <a:lnTo>
                  <a:pt x="1896" y="614"/>
                </a:lnTo>
                <a:lnTo>
                  <a:pt x="1896" y="646"/>
                </a:lnTo>
                <a:lnTo>
                  <a:pt x="1904" y="679"/>
                </a:lnTo>
                <a:lnTo>
                  <a:pt x="1904" y="704"/>
                </a:lnTo>
                <a:lnTo>
                  <a:pt x="1912" y="737"/>
                </a:lnTo>
                <a:lnTo>
                  <a:pt x="1912" y="769"/>
                </a:lnTo>
                <a:lnTo>
                  <a:pt x="1920" y="802"/>
                </a:lnTo>
                <a:lnTo>
                  <a:pt x="1920" y="835"/>
                </a:lnTo>
                <a:lnTo>
                  <a:pt x="1929" y="867"/>
                </a:lnTo>
                <a:lnTo>
                  <a:pt x="1929" y="900"/>
                </a:lnTo>
                <a:lnTo>
                  <a:pt x="1937" y="933"/>
                </a:lnTo>
                <a:lnTo>
                  <a:pt x="1937" y="966"/>
                </a:lnTo>
                <a:lnTo>
                  <a:pt x="1945" y="998"/>
                </a:lnTo>
                <a:lnTo>
                  <a:pt x="1945" y="1031"/>
                </a:lnTo>
                <a:lnTo>
                  <a:pt x="1953" y="1064"/>
                </a:lnTo>
                <a:lnTo>
                  <a:pt x="1953" y="1097"/>
                </a:lnTo>
                <a:lnTo>
                  <a:pt x="1961" y="1129"/>
                </a:lnTo>
                <a:lnTo>
                  <a:pt x="1961" y="1162"/>
                </a:lnTo>
                <a:lnTo>
                  <a:pt x="1969" y="1195"/>
                </a:lnTo>
                <a:lnTo>
                  <a:pt x="1969" y="1228"/>
                </a:lnTo>
                <a:lnTo>
                  <a:pt x="1978" y="1260"/>
                </a:lnTo>
                <a:lnTo>
                  <a:pt x="1978" y="1293"/>
                </a:lnTo>
                <a:lnTo>
                  <a:pt x="1978" y="1318"/>
                </a:lnTo>
                <a:lnTo>
                  <a:pt x="1986" y="1350"/>
                </a:lnTo>
                <a:lnTo>
                  <a:pt x="1986" y="1383"/>
                </a:lnTo>
                <a:lnTo>
                  <a:pt x="1994" y="1416"/>
                </a:lnTo>
                <a:lnTo>
                  <a:pt x="1994" y="1449"/>
                </a:lnTo>
                <a:lnTo>
                  <a:pt x="2002" y="1473"/>
                </a:lnTo>
                <a:lnTo>
                  <a:pt x="2002" y="1506"/>
                </a:lnTo>
                <a:lnTo>
                  <a:pt x="2010" y="1539"/>
                </a:lnTo>
                <a:lnTo>
                  <a:pt x="2010" y="1563"/>
                </a:lnTo>
                <a:lnTo>
                  <a:pt x="2018" y="1596"/>
                </a:lnTo>
                <a:lnTo>
                  <a:pt x="2018" y="1621"/>
                </a:lnTo>
                <a:lnTo>
                  <a:pt x="2027" y="1645"/>
                </a:lnTo>
                <a:lnTo>
                  <a:pt x="2027" y="1670"/>
                </a:lnTo>
                <a:lnTo>
                  <a:pt x="2035" y="1702"/>
                </a:lnTo>
                <a:lnTo>
                  <a:pt x="2035" y="1727"/>
                </a:lnTo>
                <a:lnTo>
                  <a:pt x="2043" y="1752"/>
                </a:lnTo>
                <a:lnTo>
                  <a:pt x="2043" y="1776"/>
                </a:lnTo>
                <a:lnTo>
                  <a:pt x="2051" y="1792"/>
                </a:lnTo>
                <a:lnTo>
                  <a:pt x="2051" y="1817"/>
                </a:lnTo>
                <a:lnTo>
                  <a:pt x="2059" y="1842"/>
                </a:lnTo>
                <a:lnTo>
                  <a:pt x="2059" y="1858"/>
                </a:lnTo>
                <a:lnTo>
                  <a:pt x="2068" y="1883"/>
                </a:lnTo>
                <a:lnTo>
                  <a:pt x="2068" y="1899"/>
                </a:lnTo>
                <a:lnTo>
                  <a:pt x="2076" y="1923"/>
                </a:lnTo>
                <a:lnTo>
                  <a:pt x="2076" y="1940"/>
                </a:lnTo>
                <a:lnTo>
                  <a:pt x="2084" y="1956"/>
                </a:lnTo>
                <a:lnTo>
                  <a:pt x="2084" y="1973"/>
                </a:lnTo>
                <a:lnTo>
                  <a:pt x="2084" y="1981"/>
                </a:lnTo>
                <a:lnTo>
                  <a:pt x="2092" y="1997"/>
                </a:lnTo>
                <a:lnTo>
                  <a:pt x="2092" y="2014"/>
                </a:lnTo>
                <a:lnTo>
                  <a:pt x="2100" y="2022"/>
                </a:lnTo>
                <a:lnTo>
                  <a:pt x="2100" y="2038"/>
                </a:lnTo>
                <a:lnTo>
                  <a:pt x="2108" y="2046"/>
                </a:lnTo>
                <a:lnTo>
                  <a:pt x="2108" y="2054"/>
                </a:lnTo>
                <a:lnTo>
                  <a:pt x="2117" y="2063"/>
                </a:lnTo>
                <a:lnTo>
                  <a:pt x="2117" y="2071"/>
                </a:lnTo>
                <a:lnTo>
                  <a:pt x="2125" y="2079"/>
                </a:lnTo>
                <a:lnTo>
                  <a:pt x="2133" y="2087"/>
                </a:lnTo>
                <a:lnTo>
                  <a:pt x="2141" y="2087"/>
                </a:lnTo>
                <a:lnTo>
                  <a:pt x="2149" y="2087"/>
                </a:lnTo>
                <a:lnTo>
                  <a:pt x="2157" y="2087"/>
                </a:lnTo>
                <a:lnTo>
                  <a:pt x="2166" y="2079"/>
                </a:lnTo>
                <a:lnTo>
                  <a:pt x="2174" y="2071"/>
                </a:lnTo>
                <a:lnTo>
                  <a:pt x="2174" y="2063"/>
                </a:lnTo>
                <a:lnTo>
                  <a:pt x="2182" y="2054"/>
                </a:lnTo>
                <a:lnTo>
                  <a:pt x="2182" y="2046"/>
                </a:lnTo>
                <a:lnTo>
                  <a:pt x="2182" y="2030"/>
                </a:lnTo>
                <a:lnTo>
                  <a:pt x="2190" y="2022"/>
                </a:lnTo>
                <a:lnTo>
                  <a:pt x="2190" y="2014"/>
                </a:lnTo>
                <a:lnTo>
                  <a:pt x="2198" y="1997"/>
                </a:lnTo>
                <a:lnTo>
                  <a:pt x="2198" y="1981"/>
                </a:lnTo>
                <a:lnTo>
                  <a:pt x="2206" y="1964"/>
                </a:lnTo>
                <a:lnTo>
                  <a:pt x="2206" y="1948"/>
                </a:lnTo>
                <a:lnTo>
                  <a:pt x="2215" y="1932"/>
                </a:lnTo>
                <a:lnTo>
                  <a:pt x="2215" y="1915"/>
                </a:lnTo>
                <a:lnTo>
                  <a:pt x="2223" y="1899"/>
                </a:lnTo>
                <a:lnTo>
                  <a:pt x="2223" y="1883"/>
                </a:lnTo>
                <a:lnTo>
                  <a:pt x="2231" y="1858"/>
                </a:lnTo>
                <a:lnTo>
                  <a:pt x="2231" y="1842"/>
                </a:lnTo>
                <a:lnTo>
                  <a:pt x="2239" y="1817"/>
                </a:lnTo>
                <a:lnTo>
                  <a:pt x="2239" y="1792"/>
                </a:lnTo>
                <a:lnTo>
                  <a:pt x="2247" y="1768"/>
                </a:lnTo>
                <a:lnTo>
                  <a:pt x="2247" y="1743"/>
                </a:lnTo>
                <a:lnTo>
                  <a:pt x="2256" y="1719"/>
                </a:lnTo>
                <a:lnTo>
                  <a:pt x="2256" y="1694"/>
                </a:lnTo>
                <a:lnTo>
                  <a:pt x="2264" y="1670"/>
                </a:lnTo>
                <a:lnTo>
                  <a:pt x="2264" y="1645"/>
                </a:lnTo>
                <a:lnTo>
                  <a:pt x="2272" y="1621"/>
                </a:lnTo>
                <a:lnTo>
                  <a:pt x="2272" y="1588"/>
                </a:lnTo>
                <a:lnTo>
                  <a:pt x="2280" y="1563"/>
                </a:lnTo>
                <a:lnTo>
                  <a:pt x="2280" y="1531"/>
                </a:lnTo>
                <a:lnTo>
                  <a:pt x="2288" y="1506"/>
                </a:lnTo>
                <a:lnTo>
                  <a:pt x="2288" y="1473"/>
                </a:lnTo>
                <a:lnTo>
                  <a:pt x="2288" y="1440"/>
                </a:lnTo>
                <a:lnTo>
                  <a:pt x="2296" y="1408"/>
                </a:lnTo>
                <a:lnTo>
                  <a:pt x="2296" y="1383"/>
                </a:lnTo>
                <a:lnTo>
                  <a:pt x="2305" y="1350"/>
                </a:lnTo>
                <a:lnTo>
                  <a:pt x="2305" y="1318"/>
                </a:lnTo>
                <a:lnTo>
                  <a:pt x="2313" y="1285"/>
                </a:lnTo>
                <a:lnTo>
                  <a:pt x="2313" y="1252"/>
                </a:lnTo>
                <a:lnTo>
                  <a:pt x="2321" y="1219"/>
                </a:lnTo>
                <a:lnTo>
                  <a:pt x="2321" y="1187"/>
                </a:lnTo>
                <a:lnTo>
                  <a:pt x="2329" y="1154"/>
                </a:lnTo>
                <a:lnTo>
                  <a:pt x="2329" y="1121"/>
                </a:lnTo>
                <a:lnTo>
                  <a:pt x="2337" y="1089"/>
                </a:lnTo>
                <a:lnTo>
                  <a:pt x="2337" y="1056"/>
                </a:lnTo>
                <a:lnTo>
                  <a:pt x="2345" y="1023"/>
                </a:lnTo>
                <a:lnTo>
                  <a:pt x="2345" y="990"/>
                </a:lnTo>
                <a:lnTo>
                  <a:pt x="2354" y="958"/>
                </a:lnTo>
                <a:lnTo>
                  <a:pt x="2354" y="925"/>
                </a:lnTo>
                <a:lnTo>
                  <a:pt x="2362" y="892"/>
                </a:lnTo>
                <a:lnTo>
                  <a:pt x="2362" y="859"/>
                </a:lnTo>
                <a:lnTo>
                  <a:pt x="2370" y="827"/>
                </a:lnTo>
                <a:lnTo>
                  <a:pt x="2370" y="794"/>
                </a:lnTo>
                <a:lnTo>
                  <a:pt x="2378" y="769"/>
                </a:lnTo>
                <a:lnTo>
                  <a:pt x="2378" y="737"/>
                </a:lnTo>
                <a:lnTo>
                  <a:pt x="2386" y="704"/>
                </a:lnTo>
                <a:lnTo>
                  <a:pt x="2386" y="671"/>
                </a:lnTo>
                <a:lnTo>
                  <a:pt x="2394" y="638"/>
                </a:lnTo>
                <a:lnTo>
                  <a:pt x="2394" y="614"/>
                </a:lnTo>
                <a:lnTo>
                  <a:pt x="2394" y="581"/>
                </a:lnTo>
                <a:lnTo>
                  <a:pt x="2403" y="548"/>
                </a:lnTo>
                <a:lnTo>
                  <a:pt x="2403" y="524"/>
                </a:lnTo>
                <a:lnTo>
                  <a:pt x="2411" y="491"/>
                </a:lnTo>
                <a:lnTo>
                  <a:pt x="2411" y="466"/>
                </a:lnTo>
                <a:lnTo>
                  <a:pt x="2419" y="442"/>
                </a:lnTo>
                <a:lnTo>
                  <a:pt x="2419" y="417"/>
                </a:lnTo>
                <a:lnTo>
                  <a:pt x="2427" y="385"/>
                </a:lnTo>
                <a:lnTo>
                  <a:pt x="2427" y="360"/>
                </a:lnTo>
                <a:lnTo>
                  <a:pt x="2435" y="335"/>
                </a:lnTo>
                <a:lnTo>
                  <a:pt x="2435" y="311"/>
                </a:lnTo>
                <a:lnTo>
                  <a:pt x="2444" y="294"/>
                </a:lnTo>
                <a:lnTo>
                  <a:pt x="2444" y="270"/>
                </a:lnTo>
                <a:lnTo>
                  <a:pt x="2452" y="245"/>
                </a:lnTo>
                <a:lnTo>
                  <a:pt x="2452" y="229"/>
                </a:lnTo>
                <a:lnTo>
                  <a:pt x="2460" y="204"/>
                </a:lnTo>
                <a:lnTo>
                  <a:pt x="2460" y="188"/>
                </a:lnTo>
                <a:lnTo>
                  <a:pt x="2468" y="163"/>
                </a:lnTo>
                <a:lnTo>
                  <a:pt x="2468" y="147"/>
                </a:lnTo>
                <a:lnTo>
                  <a:pt x="2476" y="131"/>
                </a:lnTo>
                <a:lnTo>
                  <a:pt x="2476" y="114"/>
                </a:lnTo>
                <a:lnTo>
                  <a:pt x="2484" y="106"/>
                </a:lnTo>
                <a:lnTo>
                  <a:pt x="2484" y="90"/>
                </a:lnTo>
                <a:lnTo>
                  <a:pt x="2493" y="73"/>
                </a:lnTo>
                <a:lnTo>
                  <a:pt x="2493" y="65"/>
                </a:lnTo>
                <a:lnTo>
                  <a:pt x="2501" y="49"/>
                </a:lnTo>
                <a:lnTo>
                  <a:pt x="2501" y="41"/>
                </a:lnTo>
                <a:lnTo>
                  <a:pt x="2501" y="33"/>
                </a:lnTo>
                <a:lnTo>
                  <a:pt x="2509" y="24"/>
                </a:lnTo>
                <a:lnTo>
                  <a:pt x="2509" y="16"/>
                </a:lnTo>
                <a:lnTo>
                  <a:pt x="2517" y="8"/>
                </a:lnTo>
                <a:lnTo>
                  <a:pt x="2525" y="0"/>
                </a:lnTo>
                <a:lnTo>
                  <a:pt x="2533" y="0"/>
                </a:lnTo>
                <a:lnTo>
                  <a:pt x="2542" y="0"/>
                </a:lnTo>
                <a:lnTo>
                  <a:pt x="2550" y="0"/>
                </a:lnTo>
                <a:lnTo>
                  <a:pt x="2558" y="8"/>
                </a:lnTo>
                <a:lnTo>
                  <a:pt x="2566" y="16"/>
                </a:lnTo>
                <a:lnTo>
                  <a:pt x="2566" y="24"/>
                </a:lnTo>
                <a:lnTo>
                  <a:pt x="2574" y="33"/>
                </a:lnTo>
                <a:lnTo>
                  <a:pt x="2574" y="41"/>
                </a:lnTo>
                <a:lnTo>
                  <a:pt x="2582" y="57"/>
                </a:lnTo>
                <a:lnTo>
                  <a:pt x="2582" y="65"/>
                </a:lnTo>
                <a:lnTo>
                  <a:pt x="2591" y="73"/>
                </a:lnTo>
                <a:lnTo>
                  <a:pt x="2591" y="90"/>
                </a:lnTo>
                <a:lnTo>
                  <a:pt x="2599" y="106"/>
                </a:lnTo>
                <a:lnTo>
                  <a:pt x="2599" y="123"/>
                </a:lnTo>
                <a:lnTo>
                  <a:pt x="2599" y="139"/>
                </a:lnTo>
                <a:lnTo>
                  <a:pt x="2607" y="155"/>
                </a:lnTo>
                <a:lnTo>
                  <a:pt x="2607" y="172"/>
                </a:lnTo>
                <a:lnTo>
                  <a:pt x="2615" y="188"/>
                </a:lnTo>
                <a:lnTo>
                  <a:pt x="2615" y="204"/>
                </a:lnTo>
                <a:lnTo>
                  <a:pt x="2623" y="229"/>
                </a:lnTo>
                <a:lnTo>
                  <a:pt x="2623" y="245"/>
                </a:lnTo>
                <a:lnTo>
                  <a:pt x="2632" y="270"/>
                </a:lnTo>
                <a:lnTo>
                  <a:pt x="2632" y="294"/>
                </a:lnTo>
                <a:lnTo>
                  <a:pt x="2640" y="319"/>
                </a:lnTo>
                <a:lnTo>
                  <a:pt x="2640" y="344"/>
                </a:lnTo>
                <a:lnTo>
                  <a:pt x="2648" y="368"/>
                </a:lnTo>
                <a:lnTo>
                  <a:pt x="2648" y="393"/>
                </a:lnTo>
                <a:lnTo>
                  <a:pt x="2656" y="417"/>
                </a:lnTo>
                <a:lnTo>
                  <a:pt x="2656" y="442"/>
                </a:lnTo>
                <a:lnTo>
                  <a:pt x="2664" y="466"/>
                </a:lnTo>
                <a:lnTo>
                  <a:pt x="2664" y="499"/>
                </a:lnTo>
                <a:lnTo>
                  <a:pt x="2672" y="524"/>
                </a:lnTo>
                <a:lnTo>
                  <a:pt x="2672" y="556"/>
                </a:lnTo>
                <a:lnTo>
                  <a:pt x="2681" y="581"/>
                </a:lnTo>
                <a:lnTo>
                  <a:pt x="2681" y="614"/>
                </a:lnTo>
                <a:lnTo>
                  <a:pt x="2689" y="646"/>
                </a:lnTo>
                <a:lnTo>
                  <a:pt x="2689" y="679"/>
                </a:lnTo>
                <a:lnTo>
                  <a:pt x="2697" y="704"/>
                </a:lnTo>
                <a:lnTo>
                  <a:pt x="2697" y="737"/>
                </a:lnTo>
                <a:lnTo>
                  <a:pt x="2705" y="769"/>
                </a:lnTo>
                <a:lnTo>
                  <a:pt x="2705" y="802"/>
                </a:lnTo>
                <a:lnTo>
                  <a:pt x="2705" y="835"/>
                </a:lnTo>
                <a:lnTo>
                  <a:pt x="2713" y="867"/>
                </a:lnTo>
                <a:lnTo>
                  <a:pt x="2713" y="900"/>
                </a:lnTo>
                <a:lnTo>
                  <a:pt x="2721" y="933"/>
                </a:lnTo>
                <a:lnTo>
                  <a:pt x="2721" y="966"/>
                </a:lnTo>
                <a:lnTo>
                  <a:pt x="2730" y="998"/>
                </a:lnTo>
                <a:lnTo>
                  <a:pt x="2730" y="1031"/>
                </a:lnTo>
                <a:lnTo>
                  <a:pt x="2738" y="1064"/>
                </a:lnTo>
                <a:lnTo>
                  <a:pt x="2738" y="1097"/>
                </a:lnTo>
                <a:lnTo>
                  <a:pt x="2746" y="1129"/>
                </a:lnTo>
                <a:lnTo>
                  <a:pt x="2746" y="1162"/>
                </a:lnTo>
                <a:lnTo>
                  <a:pt x="2754" y="1195"/>
                </a:lnTo>
                <a:lnTo>
                  <a:pt x="2754" y="1228"/>
                </a:lnTo>
                <a:lnTo>
                  <a:pt x="2762" y="1260"/>
                </a:lnTo>
                <a:lnTo>
                  <a:pt x="2762" y="1293"/>
                </a:lnTo>
                <a:lnTo>
                  <a:pt x="2770" y="1318"/>
                </a:lnTo>
                <a:lnTo>
                  <a:pt x="2770" y="1350"/>
                </a:lnTo>
                <a:lnTo>
                  <a:pt x="2779" y="1383"/>
                </a:lnTo>
                <a:lnTo>
                  <a:pt x="2779" y="1416"/>
                </a:lnTo>
                <a:lnTo>
                  <a:pt x="2787" y="1449"/>
                </a:lnTo>
                <a:lnTo>
                  <a:pt x="2787" y="1473"/>
                </a:lnTo>
                <a:lnTo>
                  <a:pt x="2795" y="1506"/>
                </a:lnTo>
                <a:lnTo>
                  <a:pt x="2795" y="1539"/>
                </a:lnTo>
                <a:lnTo>
                  <a:pt x="2803" y="1563"/>
                </a:lnTo>
                <a:lnTo>
                  <a:pt x="2803" y="1596"/>
                </a:lnTo>
                <a:lnTo>
                  <a:pt x="2811" y="1621"/>
                </a:lnTo>
                <a:lnTo>
                  <a:pt x="2811" y="1645"/>
                </a:lnTo>
                <a:lnTo>
                  <a:pt x="2811" y="1670"/>
                </a:lnTo>
                <a:lnTo>
                  <a:pt x="2820" y="1702"/>
                </a:lnTo>
                <a:lnTo>
                  <a:pt x="2820" y="1727"/>
                </a:lnTo>
                <a:lnTo>
                  <a:pt x="2828" y="1752"/>
                </a:lnTo>
                <a:lnTo>
                  <a:pt x="2828" y="1776"/>
                </a:lnTo>
                <a:lnTo>
                  <a:pt x="2836" y="1792"/>
                </a:lnTo>
                <a:lnTo>
                  <a:pt x="2836" y="1817"/>
                </a:lnTo>
                <a:lnTo>
                  <a:pt x="2844" y="1842"/>
                </a:lnTo>
                <a:lnTo>
                  <a:pt x="2844" y="1858"/>
                </a:lnTo>
                <a:lnTo>
                  <a:pt x="2852" y="1883"/>
                </a:lnTo>
                <a:lnTo>
                  <a:pt x="2852" y="1899"/>
                </a:lnTo>
                <a:lnTo>
                  <a:pt x="2860" y="1923"/>
                </a:lnTo>
                <a:lnTo>
                  <a:pt x="2860" y="1940"/>
                </a:lnTo>
                <a:lnTo>
                  <a:pt x="2869" y="1956"/>
                </a:lnTo>
                <a:lnTo>
                  <a:pt x="2869" y="1973"/>
                </a:lnTo>
                <a:lnTo>
                  <a:pt x="2877" y="1981"/>
                </a:lnTo>
                <a:lnTo>
                  <a:pt x="2877" y="1997"/>
                </a:lnTo>
                <a:lnTo>
                  <a:pt x="2885" y="2014"/>
                </a:lnTo>
                <a:lnTo>
                  <a:pt x="2885" y="2022"/>
                </a:lnTo>
                <a:lnTo>
                  <a:pt x="2893" y="2038"/>
                </a:lnTo>
                <a:lnTo>
                  <a:pt x="2893" y="2046"/>
                </a:lnTo>
                <a:lnTo>
                  <a:pt x="2901" y="2054"/>
                </a:lnTo>
                <a:lnTo>
                  <a:pt x="2901" y="2063"/>
                </a:lnTo>
                <a:lnTo>
                  <a:pt x="2909" y="2071"/>
                </a:lnTo>
                <a:lnTo>
                  <a:pt x="2918" y="2079"/>
                </a:lnTo>
                <a:lnTo>
                  <a:pt x="2926" y="2087"/>
                </a:lnTo>
                <a:lnTo>
                  <a:pt x="2934" y="2087"/>
                </a:lnTo>
                <a:lnTo>
                  <a:pt x="2942" y="2087"/>
                </a:lnTo>
                <a:lnTo>
                  <a:pt x="2950" y="2079"/>
                </a:lnTo>
                <a:lnTo>
                  <a:pt x="2958" y="2071"/>
                </a:lnTo>
                <a:lnTo>
                  <a:pt x="2958" y="2063"/>
                </a:lnTo>
                <a:lnTo>
                  <a:pt x="2967" y="2054"/>
                </a:lnTo>
                <a:lnTo>
                  <a:pt x="2967" y="2046"/>
                </a:lnTo>
                <a:lnTo>
                  <a:pt x="2975" y="2030"/>
                </a:lnTo>
                <a:lnTo>
                  <a:pt x="2975" y="2022"/>
                </a:lnTo>
                <a:lnTo>
                  <a:pt x="2983" y="2014"/>
                </a:lnTo>
                <a:lnTo>
                  <a:pt x="2983" y="1997"/>
                </a:lnTo>
                <a:lnTo>
                  <a:pt x="2991" y="1981"/>
                </a:lnTo>
                <a:lnTo>
                  <a:pt x="2991" y="1964"/>
                </a:lnTo>
                <a:lnTo>
                  <a:pt x="2999" y="1948"/>
                </a:lnTo>
                <a:lnTo>
                  <a:pt x="2999" y="1932"/>
                </a:lnTo>
                <a:lnTo>
                  <a:pt x="3008" y="1915"/>
                </a:lnTo>
                <a:lnTo>
                  <a:pt x="3008" y="1899"/>
                </a:lnTo>
                <a:lnTo>
                  <a:pt x="3016" y="1883"/>
                </a:lnTo>
                <a:lnTo>
                  <a:pt x="3016" y="1858"/>
                </a:lnTo>
                <a:lnTo>
                  <a:pt x="3016" y="1842"/>
                </a:lnTo>
                <a:lnTo>
                  <a:pt x="3024" y="1817"/>
                </a:lnTo>
                <a:lnTo>
                  <a:pt x="3024" y="1792"/>
                </a:lnTo>
                <a:lnTo>
                  <a:pt x="3032" y="1768"/>
                </a:lnTo>
                <a:lnTo>
                  <a:pt x="3032" y="1743"/>
                </a:lnTo>
                <a:lnTo>
                  <a:pt x="3040" y="1719"/>
                </a:lnTo>
                <a:lnTo>
                  <a:pt x="3040" y="1694"/>
                </a:lnTo>
                <a:lnTo>
                  <a:pt x="3048" y="1670"/>
                </a:lnTo>
                <a:lnTo>
                  <a:pt x="3048" y="1645"/>
                </a:lnTo>
                <a:lnTo>
                  <a:pt x="3057" y="1621"/>
                </a:lnTo>
                <a:lnTo>
                  <a:pt x="3057" y="1588"/>
                </a:lnTo>
                <a:lnTo>
                  <a:pt x="3065" y="1563"/>
                </a:lnTo>
                <a:lnTo>
                  <a:pt x="3065" y="1531"/>
                </a:lnTo>
                <a:lnTo>
                  <a:pt x="3073" y="1506"/>
                </a:lnTo>
                <a:lnTo>
                  <a:pt x="3073" y="1473"/>
                </a:lnTo>
                <a:lnTo>
                  <a:pt x="3081" y="1440"/>
                </a:lnTo>
                <a:lnTo>
                  <a:pt x="3081" y="1408"/>
                </a:lnTo>
                <a:lnTo>
                  <a:pt x="3089" y="1383"/>
                </a:lnTo>
                <a:lnTo>
                  <a:pt x="3089" y="1350"/>
                </a:lnTo>
                <a:lnTo>
                  <a:pt x="3097" y="1318"/>
                </a:lnTo>
                <a:lnTo>
                  <a:pt x="3097" y="1285"/>
                </a:lnTo>
                <a:lnTo>
                  <a:pt x="3106" y="1252"/>
                </a:lnTo>
                <a:lnTo>
                  <a:pt x="3106" y="1219"/>
                </a:lnTo>
                <a:lnTo>
                  <a:pt x="3114" y="1187"/>
                </a:lnTo>
                <a:lnTo>
                  <a:pt x="3114" y="1154"/>
                </a:lnTo>
                <a:lnTo>
                  <a:pt x="3122" y="1121"/>
                </a:lnTo>
                <a:lnTo>
                  <a:pt x="3122" y="1089"/>
                </a:lnTo>
                <a:lnTo>
                  <a:pt x="3122" y="1056"/>
                </a:lnTo>
                <a:lnTo>
                  <a:pt x="3130" y="1023"/>
                </a:lnTo>
                <a:lnTo>
                  <a:pt x="3130" y="990"/>
                </a:lnTo>
                <a:lnTo>
                  <a:pt x="3138" y="958"/>
                </a:lnTo>
                <a:lnTo>
                  <a:pt x="3138" y="925"/>
                </a:lnTo>
                <a:lnTo>
                  <a:pt x="3146" y="892"/>
                </a:lnTo>
                <a:lnTo>
                  <a:pt x="3146" y="859"/>
                </a:lnTo>
              </a:path>
            </a:pathLst>
          </a:cu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tx2"/>
              </a:solidFill>
              <a:latin typeface="Times New Roman" pitchFamily="18" charset="0"/>
              <a:cs typeface="Times New Roman" pitchFamily="18" charset="0"/>
            </a:endParaRPr>
          </a:p>
        </p:txBody>
      </p:sp>
      <p:sp>
        <p:nvSpPr>
          <p:cNvPr id="82950" name="Freeform 6"/>
          <p:cNvSpPr>
            <a:spLocks/>
          </p:cNvSpPr>
          <p:nvPr/>
        </p:nvSpPr>
        <p:spPr bwMode="auto">
          <a:xfrm>
            <a:off x="768350" y="2671862"/>
            <a:ext cx="7493000" cy="2127250"/>
          </a:xfrm>
          <a:custGeom>
            <a:avLst/>
            <a:gdLst>
              <a:gd name="T0" fmla="*/ 2147483647 w 3146"/>
              <a:gd name="T1" fmla="*/ 2147483647 h 2791"/>
              <a:gd name="T2" fmla="*/ 2147483647 w 3146"/>
              <a:gd name="T3" fmla="*/ 2147483647 h 2791"/>
              <a:gd name="T4" fmla="*/ 2147483647 w 3146"/>
              <a:gd name="T5" fmla="*/ 2147483647 h 2791"/>
              <a:gd name="T6" fmla="*/ 2147483647 w 3146"/>
              <a:gd name="T7" fmla="*/ 2147483647 h 2791"/>
              <a:gd name="T8" fmla="*/ 2147483647 w 3146"/>
              <a:gd name="T9" fmla="*/ 2147483647 h 2791"/>
              <a:gd name="T10" fmla="*/ 2147483647 w 3146"/>
              <a:gd name="T11" fmla="*/ 2147483647 h 2791"/>
              <a:gd name="T12" fmla="*/ 2147483647 w 3146"/>
              <a:gd name="T13" fmla="*/ 2147483647 h 2791"/>
              <a:gd name="T14" fmla="*/ 2147483647 w 3146"/>
              <a:gd name="T15" fmla="*/ 2147483647 h 2791"/>
              <a:gd name="T16" fmla="*/ 2147483647 w 3146"/>
              <a:gd name="T17" fmla="*/ 2147483647 h 2791"/>
              <a:gd name="T18" fmla="*/ 2147483647 w 3146"/>
              <a:gd name="T19" fmla="*/ 2147483647 h 2791"/>
              <a:gd name="T20" fmla="*/ 2147483647 w 3146"/>
              <a:gd name="T21" fmla="*/ 2147483647 h 2791"/>
              <a:gd name="T22" fmla="*/ 2147483647 w 3146"/>
              <a:gd name="T23" fmla="*/ 2147483647 h 2791"/>
              <a:gd name="T24" fmla="*/ 2147483647 w 3146"/>
              <a:gd name="T25" fmla="*/ 2147483647 h 2791"/>
              <a:gd name="T26" fmla="*/ 2147483647 w 3146"/>
              <a:gd name="T27" fmla="*/ 2147483647 h 2791"/>
              <a:gd name="T28" fmla="*/ 2147483647 w 3146"/>
              <a:gd name="T29" fmla="*/ 2147483647 h 2791"/>
              <a:gd name="T30" fmla="*/ 2147483647 w 3146"/>
              <a:gd name="T31" fmla="*/ 2147483647 h 2791"/>
              <a:gd name="T32" fmla="*/ 2147483647 w 3146"/>
              <a:gd name="T33" fmla="*/ 2147483647 h 2791"/>
              <a:gd name="T34" fmla="*/ 2147483647 w 3146"/>
              <a:gd name="T35" fmla="*/ 2147483647 h 2791"/>
              <a:gd name="T36" fmla="*/ 2147483647 w 3146"/>
              <a:gd name="T37" fmla="*/ 2147483647 h 2791"/>
              <a:gd name="T38" fmla="*/ 2147483647 w 3146"/>
              <a:gd name="T39" fmla="*/ 2147483647 h 2791"/>
              <a:gd name="T40" fmla="*/ 2147483647 w 3146"/>
              <a:gd name="T41" fmla="*/ 2147483647 h 2791"/>
              <a:gd name="T42" fmla="*/ 2147483647 w 3146"/>
              <a:gd name="T43" fmla="*/ 2147483647 h 2791"/>
              <a:gd name="T44" fmla="*/ 2147483647 w 3146"/>
              <a:gd name="T45" fmla="*/ 2147483647 h 2791"/>
              <a:gd name="T46" fmla="*/ 2147483647 w 3146"/>
              <a:gd name="T47" fmla="*/ 2147483647 h 2791"/>
              <a:gd name="T48" fmla="*/ 2147483647 w 3146"/>
              <a:gd name="T49" fmla="*/ 2147483647 h 2791"/>
              <a:gd name="T50" fmla="*/ 2147483647 w 3146"/>
              <a:gd name="T51" fmla="*/ 2147483647 h 2791"/>
              <a:gd name="T52" fmla="*/ 2147483647 w 3146"/>
              <a:gd name="T53" fmla="*/ 2147483647 h 2791"/>
              <a:gd name="T54" fmla="*/ 2147483647 w 3146"/>
              <a:gd name="T55" fmla="*/ 2147483647 h 2791"/>
              <a:gd name="T56" fmla="*/ 2147483647 w 3146"/>
              <a:gd name="T57" fmla="*/ 2147483647 h 2791"/>
              <a:gd name="T58" fmla="*/ 2147483647 w 3146"/>
              <a:gd name="T59" fmla="*/ 2147483647 h 2791"/>
              <a:gd name="T60" fmla="*/ 2147483647 w 3146"/>
              <a:gd name="T61" fmla="*/ 2147483647 h 2791"/>
              <a:gd name="T62" fmla="*/ 2147483647 w 3146"/>
              <a:gd name="T63" fmla="*/ 2147483647 h 2791"/>
              <a:gd name="T64" fmla="*/ 2147483647 w 3146"/>
              <a:gd name="T65" fmla="*/ 2147483647 h 2791"/>
              <a:gd name="T66" fmla="*/ 2147483647 w 3146"/>
              <a:gd name="T67" fmla="*/ 2147483647 h 2791"/>
              <a:gd name="T68" fmla="*/ 2147483647 w 3146"/>
              <a:gd name="T69" fmla="*/ 2147483647 h 2791"/>
              <a:gd name="T70" fmla="*/ 2147483647 w 3146"/>
              <a:gd name="T71" fmla="*/ 2147483647 h 2791"/>
              <a:gd name="T72" fmla="*/ 2147483647 w 3146"/>
              <a:gd name="T73" fmla="*/ 2147483647 h 2791"/>
              <a:gd name="T74" fmla="*/ 2147483647 w 3146"/>
              <a:gd name="T75" fmla="*/ 2147483647 h 2791"/>
              <a:gd name="T76" fmla="*/ 2147483647 w 3146"/>
              <a:gd name="T77" fmla="*/ 2147483647 h 2791"/>
              <a:gd name="T78" fmla="*/ 2147483647 w 3146"/>
              <a:gd name="T79" fmla="*/ 2147483647 h 2791"/>
              <a:gd name="T80" fmla="*/ 2147483647 w 3146"/>
              <a:gd name="T81" fmla="*/ 2147483647 h 2791"/>
              <a:gd name="T82" fmla="*/ 2147483647 w 3146"/>
              <a:gd name="T83" fmla="*/ 2147483647 h 2791"/>
              <a:gd name="T84" fmla="*/ 2147483647 w 3146"/>
              <a:gd name="T85" fmla="*/ 2147483647 h 2791"/>
              <a:gd name="T86" fmla="*/ 2147483647 w 3146"/>
              <a:gd name="T87" fmla="*/ 2147483647 h 2791"/>
              <a:gd name="T88" fmla="*/ 2147483647 w 3146"/>
              <a:gd name="T89" fmla="*/ 2147483647 h 2791"/>
              <a:gd name="T90" fmla="*/ 2147483647 w 3146"/>
              <a:gd name="T91" fmla="*/ 2147483647 h 2791"/>
              <a:gd name="T92" fmla="*/ 2147483647 w 3146"/>
              <a:gd name="T93" fmla="*/ 2147483647 h 2791"/>
              <a:gd name="T94" fmla="*/ 2147483647 w 3146"/>
              <a:gd name="T95" fmla="*/ 2147483647 h 2791"/>
              <a:gd name="T96" fmla="*/ 2147483647 w 3146"/>
              <a:gd name="T97" fmla="*/ 2147483647 h 2791"/>
              <a:gd name="T98" fmla="*/ 2147483647 w 3146"/>
              <a:gd name="T99" fmla="*/ 2147483647 h 2791"/>
              <a:gd name="T100" fmla="*/ 2147483647 w 3146"/>
              <a:gd name="T101" fmla="*/ 2147483647 h 2791"/>
              <a:gd name="T102" fmla="*/ 2147483647 w 3146"/>
              <a:gd name="T103" fmla="*/ 2147483647 h 2791"/>
              <a:gd name="T104" fmla="*/ 2147483647 w 3146"/>
              <a:gd name="T105" fmla="*/ 2147483647 h 2791"/>
              <a:gd name="T106" fmla="*/ 2147483647 w 3146"/>
              <a:gd name="T107" fmla="*/ 2147483647 h 2791"/>
              <a:gd name="T108" fmla="*/ 2147483647 w 3146"/>
              <a:gd name="T109" fmla="*/ 2147483647 h 2791"/>
              <a:gd name="T110" fmla="*/ 2147483647 w 3146"/>
              <a:gd name="T111" fmla="*/ 2147483647 h 2791"/>
              <a:gd name="T112" fmla="*/ 2147483647 w 3146"/>
              <a:gd name="T113" fmla="*/ 2147483647 h 2791"/>
              <a:gd name="T114" fmla="*/ 2147483647 w 3146"/>
              <a:gd name="T115" fmla="*/ 2147483647 h 2791"/>
              <a:gd name="T116" fmla="*/ 2147483647 w 3146"/>
              <a:gd name="T117" fmla="*/ 2147483647 h 2791"/>
              <a:gd name="T118" fmla="*/ 2147483647 w 3146"/>
              <a:gd name="T119" fmla="*/ 2147483647 h 2791"/>
              <a:gd name="T120" fmla="*/ 2147483647 w 3146"/>
              <a:gd name="T121" fmla="*/ 2147483647 h 2791"/>
              <a:gd name="T122" fmla="*/ 2147483647 w 3146"/>
              <a:gd name="T123" fmla="*/ 2147483647 h 2791"/>
              <a:gd name="T124" fmla="*/ 2147483647 w 3146"/>
              <a:gd name="T125" fmla="*/ 2147483647 h 27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146"/>
              <a:gd name="T190" fmla="*/ 0 h 2791"/>
              <a:gd name="T191" fmla="*/ 3146 w 3146"/>
              <a:gd name="T192" fmla="*/ 2791 h 279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146" h="2791">
                <a:moveTo>
                  <a:pt x="0" y="65"/>
                </a:moveTo>
                <a:lnTo>
                  <a:pt x="8" y="57"/>
                </a:lnTo>
                <a:lnTo>
                  <a:pt x="8" y="41"/>
                </a:lnTo>
                <a:lnTo>
                  <a:pt x="16" y="33"/>
                </a:lnTo>
                <a:lnTo>
                  <a:pt x="16" y="24"/>
                </a:lnTo>
                <a:lnTo>
                  <a:pt x="24" y="16"/>
                </a:lnTo>
                <a:lnTo>
                  <a:pt x="32" y="8"/>
                </a:lnTo>
                <a:lnTo>
                  <a:pt x="40" y="0"/>
                </a:lnTo>
                <a:lnTo>
                  <a:pt x="49" y="0"/>
                </a:lnTo>
                <a:lnTo>
                  <a:pt x="57" y="8"/>
                </a:lnTo>
                <a:lnTo>
                  <a:pt x="65" y="16"/>
                </a:lnTo>
                <a:lnTo>
                  <a:pt x="65" y="24"/>
                </a:lnTo>
                <a:lnTo>
                  <a:pt x="73" y="33"/>
                </a:lnTo>
                <a:lnTo>
                  <a:pt x="73" y="41"/>
                </a:lnTo>
                <a:lnTo>
                  <a:pt x="81" y="57"/>
                </a:lnTo>
                <a:lnTo>
                  <a:pt x="81" y="65"/>
                </a:lnTo>
                <a:lnTo>
                  <a:pt x="89" y="82"/>
                </a:lnTo>
                <a:lnTo>
                  <a:pt x="89" y="98"/>
                </a:lnTo>
                <a:lnTo>
                  <a:pt x="98" y="114"/>
                </a:lnTo>
                <a:lnTo>
                  <a:pt x="98" y="131"/>
                </a:lnTo>
                <a:lnTo>
                  <a:pt x="106" y="155"/>
                </a:lnTo>
                <a:lnTo>
                  <a:pt x="106" y="172"/>
                </a:lnTo>
                <a:lnTo>
                  <a:pt x="106" y="196"/>
                </a:lnTo>
                <a:lnTo>
                  <a:pt x="114" y="221"/>
                </a:lnTo>
                <a:lnTo>
                  <a:pt x="114" y="237"/>
                </a:lnTo>
                <a:lnTo>
                  <a:pt x="122" y="270"/>
                </a:lnTo>
                <a:lnTo>
                  <a:pt x="122" y="294"/>
                </a:lnTo>
                <a:lnTo>
                  <a:pt x="130" y="319"/>
                </a:lnTo>
                <a:lnTo>
                  <a:pt x="130" y="352"/>
                </a:lnTo>
                <a:lnTo>
                  <a:pt x="138" y="376"/>
                </a:lnTo>
                <a:lnTo>
                  <a:pt x="138" y="409"/>
                </a:lnTo>
                <a:lnTo>
                  <a:pt x="147" y="442"/>
                </a:lnTo>
                <a:lnTo>
                  <a:pt x="147" y="475"/>
                </a:lnTo>
                <a:lnTo>
                  <a:pt x="155" y="507"/>
                </a:lnTo>
                <a:lnTo>
                  <a:pt x="155" y="540"/>
                </a:lnTo>
                <a:lnTo>
                  <a:pt x="163" y="573"/>
                </a:lnTo>
                <a:lnTo>
                  <a:pt x="163" y="614"/>
                </a:lnTo>
                <a:lnTo>
                  <a:pt x="171" y="646"/>
                </a:lnTo>
                <a:lnTo>
                  <a:pt x="171" y="687"/>
                </a:lnTo>
                <a:lnTo>
                  <a:pt x="179" y="720"/>
                </a:lnTo>
                <a:lnTo>
                  <a:pt x="179" y="761"/>
                </a:lnTo>
                <a:lnTo>
                  <a:pt x="188" y="802"/>
                </a:lnTo>
                <a:lnTo>
                  <a:pt x="188" y="843"/>
                </a:lnTo>
                <a:lnTo>
                  <a:pt x="196" y="884"/>
                </a:lnTo>
                <a:lnTo>
                  <a:pt x="196" y="925"/>
                </a:lnTo>
                <a:lnTo>
                  <a:pt x="204" y="966"/>
                </a:lnTo>
                <a:lnTo>
                  <a:pt x="204" y="1007"/>
                </a:lnTo>
                <a:lnTo>
                  <a:pt x="204" y="1048"/>
                </a:lnTo>
                <a:lnTo>
                  <a:pt x="212" y="1089"/>
                </a:lnTo>
                <a:lnTo>
                  <a:pt x="212" y="1138"/>
                </a:lnTo>
                <a:lnTo>
                  <a:pt x="220" y="1179"/>
                </a:lnTo>
                <a:lnTo>
                  <a:pt x="220" y="1219"/>
                </a:lnTo>
                <a:lnTo>
                  <a:pt x="228" y="1260"/>
                </a:lnTo>
                <a:lnTo>
                  <a:pt x="228" y="1310"/>
                </a:lnTo>
                <a:lnTo>
                  <a:pt x="237" y="1350"/>
                </a:lnTo>
                <a:lnTo>
                  <a:pt x="237" y="1391"/>
                </a:lnTo>
                <a:lnTo>
                  <a:pt x="245" y="1441"/>
                </a:lnTo>
                <a:lnTo>
                  <a:pt x="245" y="1481"/>
                </a:lnTo>
                <a:lnTo>
                  <a:pt x="253" y="1531"/>
                </a:lnTo>
                <a:lnTo>
                  <a:pt x="253" y="1571"/>
                </a:lnTo>
                <a:lnTo>
                  <a:pt x="261" y="1612"/>
                </a:lnTo>
                <a:lnTo>
                  <a:pt x="261" y="1653"/>
                </a:lnTo>
                <a:lnTo>
                  <a:pt x="269" y="1702"/>
                </a:lnTo>
                <a:lnTo>
                  <a:pt x="269" y="1743"/>
                </a:lnTo>
                <a:lnTo>
                  <a:pt x="277" y="1784"/>
                </a:lnTo>
                <a:lnTo>
                  <a:pt x="277" y="1825"/>
                </a:lnTo>
                <a:lnTo>
                  <a:pt x="286" y="1866"/>
                </a:lnTo>
                <a:lnTo>
                  <a:pt x="286" y="1907"/>
                </a:lnTo>
                <a:lnTo>
                  <a:pt x="294" y="1948"/>
                </a:lnTo>
                <a:lnTo>
                  <a:pt x="294" y="1989"/>
                </a:lnTo>
                <a:lnTo>
                  <a:pt x="302" y="2030"/>
                </a:lnTo>
                <a:lnTo>
                  <a:pt x="302" y="2071"/>
                </a:lnTo>
                <a:lnTo>
                  <a:pt x="310" y="2104"/>
                </a:lnTo>
                <a:lnTo>
                  <a:pt x="310" y="2144"/>
                </a:lnTo>
                <a:lnTo>
                  <a:pt x="310" y="2177"/>
                </a:lnTo>
                <a:lnTo>
                  <a:pt x="318" y="2218"/>
                </a:lnTo>
                <a:lnTo>
                  <a:pt x="318" y="2251"/>
                </a:lnTo>
                <a:lnTo>
                  <a:pt x="326" y="2284"/>
                </a:lnTo>
                <a:lnTo>
                  <a:pt x="326" y="2316"/>
                </a:lnTo>
                <a:lnTo>
                  <a:pt x="335" y="2349"/>
                </a:lnTo>
                <a:lnTo>
                  <a:pt x="335" y="2382"/>
                </a:lnTo>
                <a:lnTo>
                  <a:pt x="343" y="2415"/>
                </a:lnTo>
                <a:lnTo>
                  <a:pt x="343" y="2439"/>
                </a:lnTo>
                <a:lnTo>
                  <a:pt x="351" y="2472"/>
                </a:lnTo>
                <a:lnTo>
                  <a:pt x="351" y="2496"/>
                </a:lnTo>
                <a:lnTo>
                  <a:pt x="359" y="2521"/>
                </a:lnTo>
                <a:lnTo>
                  <a:pt x="359" y="2554"/>
                </a:lnTo>
                <a:lnTo>
                  <a:pt x="367" y="2570"/>
                </a:lnTo>
                <a:lnTo>
                  <a:pt x="367" y="2595"/>
                </a:lnTo>
                <a:lnTo>
                  <a:pt x="376" y="2619"/>
                </a:lnTo>
                <a:lnTo>
                  <a:pt x="376" y="2636"/>
                </a:lnTo>
                <a:lnTo>
                  <a:pt x="384" y="2660"/>
                </a:lnTo>
                <a:lnTo>
                  <a:pt x="384" y="2677"/>
                </a:lnTo>
                <a:lnTo>
                  <a:pt x="392" y="2693"/>
                </a:lnTo>
                <a:lnTo>
                  <a:pt x="392" y="2709"/>
                </a:lnTo>
                <a:lnTo>
                  <a:pt x="400" y="2726"/>
                </a:lnTo>
                <a:lnTo>
                  <a:pt x="400" y="2734"/>
                </a:lnTo>
                <a:lnTo>
                  <a:pt x="408" y="2750"/>
                </a:lnTo>
                <a:lnTo>
                  <a:pt x="408" y="2758"/>
                </a:lnTo>
                <a:lnTo>
                  <a:pt x="416" y="2767"/>
                </a:lnTo>
                <a:lnTo>
                  <a:pt x="416" y="2775"/>
                </a:lnTo>
                <a:lnTo>
                  <a:pt x="425" y="2783"/>
                </a:lnTo>
                <a:lnTo>
                  <a:pt x="433" y="2791"/>
                </a:lnTo>
                <a:lnTo>
                  <a:pt x="441" y="2791"/>
                </a:lnTo>
                <a:lnTo>
                  <a:pt x="449" y="2783"/>
                </a:lnTo>
                <a:lnTo>
                  <a:pt x="457" y="2775"/>
                </a:lnTo>
                <a:lnTo>
                  <a:pt x="457" y="2767"/>
                </a:lnTo>
                <a:lnTo>
                  <a:pt x="465" y="2758"/>
                </a:lnTo>
                <a:lnTo>
                  <a:pt x="465" y="2750"/>
                </a:lnTo>
                <a:lnTo>
                  <a:pt x="474" y="2734"/>
                </a:lnTo>
                <a:lnTo>
                  <a:pt x="474" y="2726"/>
                </a:lnTo>
                <a:lnTo>
                  <a:pt x="482" y="2709"/>
                </a:lnTo>
                <a:lnTo>
                  <a:pt x="482" y="2693"/>
                </a:lnTo>
                <a:lnTo>
                  <a:pt x="490" y="2677"/>
                </a:lnTo>
                <a:lnTo>
                  <a:pt x="490" y="2660"/>
                </a:lnTo>
                <a:lnTo>
                  <a:pt x="498" y="2636"/>
                </a:lnTo>
                <a:lnTo>
                  <a:pt x="498" y="2619"/>
                </a:lnTo>
                <a:lnTo>
                  <a:pt x="506" y="2595"/>
                </a:lnTo>
                <a:lnTo>
                  <a:pt x="506" y="2570"/>
                </a:lnTo>
                <a:lnTo>
                  <a:pt x="514" y="2554"/>
                </a:lnTo>
                <a:lnTo>
                  <a:pt x="514" y="2521"/>
                </a:lnTo>
                <a:lnTo>
                  <a:pt x="523" y="2496"/>
                </a:lnTo>
                <a:lnTo>
                  <a:pt x="523" y="2472"/>
                </a:lnTo>
                <a:lnTo>
                  <a:pt x="523" y="2439"/>
                </a:lnTo>
                <a:lnTo>
                  <a:pt x="531" y="2415"/>
                </a:lnTo>
                <a:lnTo>
                  <a:pt x="531" y="2382"/>
                </a:lnTo>
                <a:lnTo>
                  <a:pt x="539" y="2349"/>
                </a:lnTo>
                <a:lnTo>
                  <a:pt x="539" y="2316"/>
                </a:lnTo>
                <a:lnTo>
                  <a:pt x="547" y="2284"/>
                </a:lnTo>
                <a:lnTo>
                  <a:pt x="547" y="2251"/>
                </a:lnTo>
                <a:lnTo>
                  <a:pt x="555" y="2218"/>
                </a:lnTo>
                <a:lnTo>
                  <a:pt x="555" y="2177"/>
                </a:lnTo>
                <a:lnTo>
                  <a:pt x="564" y="2144"/>
                </a:lnTo>
                <a:lnTo>
                  <a:pt x="564" y="2104"/>
                </a:lnTo>
                <a:lnTo>
                  <a:pt x="572" y="2071"/>
                </a:lnTo>
                <a:lnTo>
                  <a:pt x="572" y="2030"/>
                </a:lnTo>
                <a:lnTo>
                  <a:pt x="580" y="1989"/>
                </a:lnTo>
                <a:lnTo>
                  <a:pt x="580" y="1948"/>
                </a:lnTo>
                <a:lnTo>
                  <a:pt x="588" y="1907"/>
                </a:lnTo>
                <a:lnTo>
                  <a:pt x="588" y="1866"/>
                </a:lnTo>
                <a:lnTo>
                  <a:pt x="596" y="1825"/>
                </a:lnTo>
                <a:lnTo>
                  <a:pt x="596" y="1784"/>
                </a:lnTo>
                <a:lnTo>
                  <a:pt x="604" y="1743"/>
                </a:lnTo>
                <a:lnTo>
                  <a:pt x="604" y="1702"/>
                </a:lnTo>
                <a:lnTo>
                  <a:pt x="613" y="1653"/>
                </a:lnTo>
                <a:lnTo>
                  <a:pt x="613" y="1612"/>
                </a:lnTo>
                <a:lnTo>
                  <a:pt x="621" y="1571"/>
                </a:lnTo>
                <a:lnTo>
                  <a:pt x="621" y="1531"/>
                </a:lnTo>
                <a:lnTo>
                  <a:pt x="621" y="1481"/>
                </a:lnTo>
                <a:lnTo>
                  <a:pt x="629" y="1441"/>
                </a:lnTo>
                <a:lnTo>
                  <a:pt x="629" y="1400"/>
                </a:lnTo>
                <a:lnTo>
                  <a:pt x="637" y="1350"/>
                </a:lnTo>
                <a:lnTo>
                  <a:pt x="637" y="1310"/>
                </a:lnTo>
                <a:lnTo>
                  <a:pt x="645" y="1260"/>
                </a:lnTo>
                <a:lnTo>
                  <a:pt x="645" y="1219"/>
                </a:lnTo>
                <a:lnTo>
                  <a:pt x="653" y="1179"/>
                </a:lnTo>
                <a:lnTo>
                  <a:pt x="653" y="1138"/>
                </a:lnTo>
                <a:lnTo>
                  <a:pt x="662" y="1089"/>
                </a:lnTo>
                <a:lnTo>
                  <a:pt x="662" y="1048"/>
                </a:lnTo>
                <a:lnTo>
                  <a:pt x="670" y="1007"/>
                </a:lnTo>
                <a:lnTo>
                  <a:pt x="670" y="966"/>
                </a:lnTo>
                <a:lnTo>
                  <a:pt x="678" y="925"/>
                </a:lnTo>
                <a:lnTo>
                  <a:pt x="678" y="884"/>
                </a:lnTo>
                <a:lnTo>
                  <a:pt x="686" y="843"/>
                </a:lnTo>
                <a:lnTo>
                  <a:pt x="686" y="802"/>
                </a:lnTo>
                <a:lnTo>
                  <a:pt x="694" y="761"/>
                </a:lnTo>
                <a:lnTo>
                  <a:pt x="694" y="720"/>
                </a:lnTo>
                <a:lnTo>
                  <a:pt x="702" y="687"/>
                </a:lnTo>
                <a:lnTo>
                  <a:pt x="702" y="646"/>
                </a:lnTo>
                <a:lnTo>
                  <a:pt x="711" y="614"/>
                </a:lnTo>
                <a:lnTo>
                  <a:pt x="711" y="573"/>
                </a:lnTo>
                <a:lnTo>
                  <a:pt x="719" y="540"/>
                </a:lnTo>
                <a:lnTo>
                  <a:pt x="719" y="507"/>
                </a:lnTo>
                <a:lnTo>
                  <a:pt x="727" y="475"/>
                </a:lnTo>
                <a:lnTo>
                  <a:pt x="727" y="442"/>
                </a:lnTo>
                <a:lnTo>
                  <a:pt x="727" y="409"/>
                </a:lnTo>
                <a:lnTo>
                  <a:pt x="735" y="376"/>
                </a:lnTo>
                <a:lnTo>
                  <a:pt x="735" y="352"/>
                </a:lnTo>
                <a:lnTo>
                  <a:pt x="743" y="319"/>
                </a:lnTo>
                <a:lnTo>
                  <a:pt x="743" y="294"/>
                </a:lnTo>
                <a:lnTo>
                  <a:pt x="752" y="270"/>
                </a:lnTo>
                <a:lnTo>
                  <a:pt x="752" y="237"/>
                </a:lnTo>
                <a:lnTo>
                  <a:pt x="760" y="221"/>
                </a:lnTo>
                <a:lnTo>
                  <a:pt x="760" y="196"/>
                </a:lnTo>
                <a:lnTo>
                  <a:pt x="768" y="172"/>
                </a:lnTo>
                <a:lnTo>
                  <a:pt x="768" y="155"/>
                </a:lnTo>
                <a:lnTo>
                  <a:pt x="776" y="131"/>
                </a:lnTo>
                <a:lnTo>
                  <a:pt x="776" y="114"/>
                </a:lnTo>
                <a:lnTo>
                  <a:pt x="784" y="98"/>
                </a:lnTo>
                <a:lnTo>
                  <a:pt x="784" y="82"/>
                </a:lnTo>
                <a:lnTo>
                  <a:pt x="792" y="65"/>
                </a:lnTo>
                <a:lnTo>
                  <a:pt x="792" y="57"/>
                </a:lnTo>
                <a:lnTo>
                  <a:pt x="801" y="41"/>
                </a:lnTo>
                <a:lnTo>
                  <a:pt x="801" y="33"/>
                </a:lnTo>
                <a:lnTo>
                  <a:pt x="809" y="24"/>
                </a:lnTo>
                <a:lnTo>
                  <a:pt x="809" y="16"/>
                </a:lnTo>
                <a:lnTo>
                  <a:pt x="817" y="8"/>
                </a:lnTo>
                <a:lnTo>
                  <a:pt x="825" y="0"/>
                </a:lnTo>
                <a:lnTo>
                  <a:pt x="833" y="0"/>
                </a:lnTo>
                <a:lnTo>
                  <a:pt x="841" y="8"/>
                </a:lnTo>
                <a:lnTo>
                  <a:pt x="850" y="16"/>
                </a:lnTo>
                <a:lnTo>
                  <a:pt x="850" y="24"/>
                </a:lnTo>
                <a:lnTo>
                  <a:pt x="858" y="33"/>
                </a:lnTo>
                <a:lnTo>
                  <a:pt x="858" y="41"/>
                </a:lnTo>
                <a:lnTo>
                  <a:pt x="866" y="57"/>
                </a:lnTo>
                <a:lnTo>
                  <a:pt x="866" y="65"/>
                </a:lnTo>
                <a:lnTo>
                  <a:pt x="874" y="82"/>
                </a:lnTo>
                <a:lnTo>
                  <a:pt x="874" y="98"/>
                </a:lnTo>
                <a:lnTo>
                  <a:pt x="882" y="114"/>
                </a:lnTo>
                <a:lnTo>
                  <a:pt x="882" y="131"/>
                </a:lnTo>
                <a:lnTo>
                  <a:pt x="890" y="155"/>
                </a:lnTo>
                <a:lnTo>
                  <a:pt x="890" y="172"/>
                </a:lnTo>
                <a:lnTo>
                  <a:pt x="899" y="196"/>
                </a:lnTo>
                <a:lnTo>
                  <a:pt x="899" y="221"/>
                </a:lnTo>
                <a:lnTo>
                  <a:pt x="907" y="237"/>
                </a:lnTo>
                <a:lnTo>
                  <a:pt x="907" y="270"/>
                </a:lnTo>
                <a:lnTo>
                  <a:pt x="915" y="294"/>
                </a:lnTo>
                <a:lnTo>
                  <a:pt x="915" y="319"/>
                </a:lnTo>
                <a:lnTo>
                  <a:pt x="923" y="352"/>
                </a:lnTo>
                <a:lnTo>
                  <a:pt x="923" y="376"/>
                </a:lnTo>
                <a:lnTo>
                  <a:pt x="931" y="409"/>
                </a:lnTo>
                <a:lnTo>
                  <a:pt x="931" y="442"/>
                </a:lnTo>
                <a:lnTo>
                  <a:pt x="940" y="475"/>
                </a:lnTo>
                <a:lnTo>
                  <a:pt x="940" y="507"/>
                </a:lnTo>
                <a:lnTo>
                  <a:pt x="940" y="540"/>
                </a:lnTo>
                <a:lnTo>
                  <a:pt x="948" y="573"/>
                </a:lnTo>
                <a:lnTo>
                  <a:pt x="948" y="614"/>
                </a:lnTo>
                <a:lnTo>
                  <a:pt x="956" y="646"/>
                </a:lnTo>
                <a:lnTo>
                  <a:pt x="956" y="687"/>
                </a:lnTo>
                <a:lnTo>
                  <a:pt x="964" y="720"/>
                </a:lnTo>
                <a:lnTo>
                  <a:pt x="964" y="761"/>
                </a:lnTo>
                <a:lnTo>
                  <a:pt x="972" y="802"/>
                </a:lnTo>
                <a:lnTo>
                  <a:pt x="972" y="843"/>
                </a:lnTo>
                <a:lnTo>
                  <a:pt x="980" y="884"/>
                </a:lnTo>
                <a:lnTo>
                  <a:pt x="980" y="925"/>
                </a:lnTo>
                <a:lnTo>
                  <a:pt x="989" y="966"/>
                </a:lnTo>
                <a:lnTo>
                  <a:pt x="989" y="1007"/>
                </a:lnTo>
                <a:lnTo>
                  <a:pt x="997" y="1048"/>
                </a:lnTo>
                <a:lnTo>
                  <a:pt x="997" y="1089"/>
                </a:lnTo>
                <a:lnTo>
                  <a:pt x="1005" y="1138"/>
                </a:lnTo>
                <a:lnTo>
                  <a:pt x="1005" y="1179"/>
                </a:lnTo>
                <a:lnTo>
                  <a:pt x="1013" y="1219"/>
                </a:lnTo>
                <a:lnTo>
                  <a:pt x="1013" y="1260"/>
                </a:lnTo>
                <a:lnTo>
                  <a:pt x="1021" y="1310"/>
                </a:lnTo>
                <a:lnTo>
                  <a:pt x="1021" y="1350"/>
                </a:lnTo>
                <a:lnTo>
                  <a:pt x="1029" y="1391"/>
                </a:lnTo>
                <a:lnTo>
                  <a:pt x="1029" y="1441"/>
                </a:lnTo>
                <a:lnTo>
                  <a:pt x="1038" y="1481"/>
                </a:lnTo>
                <a:lnTo>
                  <a:pt x="1038" y="1531"/>
                </a:lnTo>
                <a:lnTo>
                  <a:pt x="1038" y="1571"/>
                </a:lnTo>
                <a:lnTo>
                  <a:pt x="1046" y="1612"/>
                </a:lnTo>
                <a:lnTo>
                  <a:pt x="1046" y="1653"/>
                </a:lnTo>
                <a:lnTo>
                  <a:pt x="1054" y="1702"/>
                </a:lnTo>
                <a:lnTo>
                  <a:pt x="1054" y="1743"/>
                </a:lnTo>
                <a:lnTo>
                  <a:pt x="1062" y="1784"/>
                </a:lnTo>
                <a:lnTo>
                  <a:pt x="1062" y="1825"/>
                </a:lnTo>
                <a:lnTo>
                  <a:pt x="1070" y="1866"/>
                </a:lnTo>
                <a:lnTo>
                  <a:pt x="1070" y="1907"/>
                </a:lnTo>
                <a:lnTo>
                  <a:pt x="1078" y="1948"/>
                </a:lnTo>
                <a:lnTo>
                  <a:pt x="1078" y="1989"/>
                </a:lnTo>
                <a:lnTo>
                  <a:pt x="1087" y="2030"/>
                </a:lnTo>
                <a:lnTo>
                  <a:pt x="1087" y="2071"/>
                </a:lnTo>
                <a:lnTo>
                  <a:pt x="1095" y="2104"/>
                </a:lnTo>
                <a:lnTo>
                  <a:pt x="1095" y="2144"/>
                </a:lnTo>
                <a:lnTo>
                  <a:pt x="1103" y="2177"/>
                </a:lnTo>
                <a:lnTo>
                  <a:pt x="1103" y="2218"/>
                </a:lnTo>
                <a:lnTo>
                  <a:pt x="1111" y="2251"/>
                </a:lnTo>
                <a:lnTo>
                  <a:pt x="1111" y="2284"/>
                </a:lnTo>
                <a:lnTo>
                  <a:pt x="1119" y="2316"/>
                </a:lnTo>
                <a:lnTo>
                  <a:pt x="1119" y="2349"/>
                </a:lnTo>
                <a:lnTo>
                  <a:pt x="1128" y="2382"/>
                </a:lnTo>
                <a:lnTo>
                  <a:pt x="1128" y="2415"/>
                </a:lnTo>
                <a:lnTo>
                  <a:pt x="1136" y="2439"/>
                </a:lnTo>
                <a:lnTo>
                  <a:pt x="1136" y="2472"/>
                </a:lnTo>
                <a:lnTo>
                  <a:pt x="1144" y="2496"/>
                </a:lnTo>
                <a:lnTo>
                  <a:pt x="1144" y="2521"/>
                </a:lnTo>
                <a:lnTo>
                  <a:pt x="1144" y="2554"/>
                </a:lnTo>
                <a:lnTo>
                  <a:pt x="1152" y="2570"/>
                </a:lnTo>
                <a:lnTo>
                  <a:pt x="1152" y="2595"/>
                </a:lnTo>
                <a:lnTo>
                  <a:pt x="1160" y="2619"/>
                </a:lnTo>
                <a:lnTo>
                  <a:pt x="1160" y="2636"/>
                </a:lnTo>
                <a:lnTo>
                  <a:pt x="1168" y="2660"/>
                </a:lnTo>
                <a:lnTo>
                  <a:pt x="1168" y="2677"/>
                </a:lnTo>
                <a:lnTo>
                  <a:pt x="1177" y="2693"/>
                </a:lnTo>
                <a:lnTo>
                  <a:pt x="1177" y="2709"/>
                </a:lnTo>
                <a:lnTo>
                  <a:pt x="1185" y="2726"/>
                </a:lnTo>
                <a:lnTo>
                  <a:pt x="1185" y="2734"/>
                </a:lnTo>
                <a:lnTo>
                  <a:pt x="1193" y="2750"/>
                </a:lnTo>
                <a:lnTo>
                  <a:pt x="1193" y="2758"/>
                </a:lnTo>
                <a:lnTo>
                  <a:pt x="1201" y="2767"/>
                </a:lnTo>
                <a:lnTo>
                  <a:pt x="1201" y="2775"/>
                </a:lnTo>
                <a:lnTo>
                  <a:pt x="1209" y="2783"/>
                </a:lnTo>
                <a:lnTo>
                  <a:pt x="1217" y="2791"/>
                </a:lnTo>
                <a:lnTo>
                  <a:pt x="1226" y="2791"/>
                </a:lnTo>
                <a:lnTo>
                  <a:pt x="1234" y="2783"/>
                </a:lnTo>
                <a:lnTo>
                  <a:pt x="1242" y="2775"/>
                </a:lnTo>
                <a:lnTo>
                  <a:pt x="1250" y="2767"/>
                </a:lnTo>
                <a:lnTo>
                  <a:pt x="1250" y="2758"/>
                </a:lnTo>
                <a:lnTo>
                  <a:pt x="1250" y="2750"/>
                </a:lnTo>
                <a:lnTo>
                  <a:pt x="1258" y="2734"/>
                </a:lnTo>
                <a:lnTo>
                  <a:pt x="1258" y="2726"/>
                </a:lnTo>
                <a:lnTo>
                  <a:pt x="1266" y="2709"/>
                </a:lnTo>
                <a:lnTo>
                  <a:pt x="1266" y="2693"/>
                </a:lnTo>
                <a:lnTo>
                  <a:pt x="1275" y="2677"/>
                </a:lnTo>
                <a:lnTo>
                  <a:pt x="1275" y="2660"/>
                </a:lnTo>
                <a:lnTo>
                  <a:pt x="1283" y="2636"/>
                </a:lnTo>
                <a:lnTo>
                  <a:pt x="1283" y="2619"/>
                </a:lnTo>
                <a:lnTo>
                  <a:pt x="1291" y="2595"/>
                </a:lnTo>
                <a:lnTo>
                  <a:pt x="1291" y="2570"/>
                </a:lnTo>
                <a:lnTo>
                  <a:pt x="1299" y="2554"/>
                </a:lnTo>
                <a:lnTo>
                  <a:pt x="1299" y="2521"/>
                </a:lnTo>
                <a:lnTo>
                  <a:pt x="1307" y="2496"/>
                </a:lnTo>
                <a:lnTo>
                  <a:pt x="1307" y="2472"/>
                </a:lnTo>
                <a:lnTo>
                  <a:pt x="1316" y="2439"/>
                </a:lnTo>
                <a:lnTo>
                  <a:pt x="1316" y="2415"/>
                </a:lnTo>
                <a:lnTo>
                  <a:pt x="1324" y="2382"/>
                </a:lnTo>
                <a:lnTo>
                  <a:pt x="1324" y="2349"/>
                </a:lnTo>
                <a:lnTo>
                  <a:pt x="1332" y="2316"/>
                </a:lnTo>
                <a:lnTo>
                  <a:pt x="1332" y="2284"/>
                </a:lnTo>
                <a:lnTo>
                  <a:pt x="1340" y="2251"/>
                </a:lnTo>
                <a:lnTo>
                  <a:pt x="1340" y="2218"/>
                </a:lnTo>
                <a:lnTo>
                  <a:pt x="1348" y="2177"/>
                </a:lnTo>
                <a:lnTo>
                  <a:pt x="1348" y="2144"/>
                </a:lnTo>
                <a:lnTo>
                  <a:pt x="1356" y="2104"/>
                </a:lnTo>
                <a:lnTo>
                  <a:pt x="1356" y="2071"/>
                </a:lnTo>
                <a:lnTo>
                  <a:pt x="1356" y="2030"/>
                </a:lnTo>
                <a:lnTo>
                  <a:pt x="1365" y="1989"/>
                </a:lnTo>
                <a:lnTo>
                  <a:pt x="1365" y="1948"/>
                </a:lnTo>
                <a:lnTo>
                  <a:pt x="1373" y="1907"/>
                </a:lnTo>
                <a:lnTo>
                  <a:pt x="1373" y="1866"/>
                </a:lnTo>
                <a:lnTo>
                  <a:pt x="1381" y="1825"/>
                </a:lnTo>
                <a:lnTo>
                  <a:pt x="1381" y="1784"/>
                </a:lnTo>
                <a:lnTo>
                  <a:pt x="1389" y="1743"/>
                </a:lnTo>
                <a:lnTo>
                  <a:pt x="1389" y="1702"/>
                </a:lnTo>
                <a:lnTo>
                  <a:pt x="1397" y="1653"/>
                </a:lnTo>
                <a:lnTo>
                  <a:pt x="1397" y="1612"/>
                </a:lnTo>
                <a:lnTo>
                  <a:pt x="1405" y="1571"/>
                </a:lnTo>
                <a:lnTo>
                  <a:pt x="1405" y="1531"/>
                </a:lnTo>
                <a:lnTo>
                  <a:pt x="1414" y="1481"/>
                </a:lnTo>
                <a:lnTo>
                  <a:pt x="1414" y="1441"/>
                </a:lnTo>
                <a:lnTo>
                  <a:pt x="1422" y="1391"/>
                </a:lnTo>
                <a:lnTo>
                  <a:pt x="1422" y="1350"/>
                </a:lnTo>
                <a:lnTo>
                  <a:pt x="1430" y="1310"/>
                </a:lnTo>
                <a:lnTo>
                  <a:pt x="1430" y="1260"/>
                </a:lnTo>
                <a:lnTo>
                  <a:pt x="1438" y="1219"/>
                </a:lnTo>
                <a:lnTo>
                  <a:pt x="1438" y="1179"/>
                </a:lnTo>
                <a:lnTo>
                  <a:pt x="1446" y="1138"/>
                </a:lnTo>
                <a:lnTo>
                  <a:pt x="1446" y="1089"/>
                </a:lnTo>
                <a:lnTo>
                  <a:pt x="1454" y="1048"/>
                </a:lnTo>
                <a:lnTo>
                  <a:pt x="1454" y="1007"/>
                </a:lnTo>
                <a:lnTo>
                  <a:pt x="1454" y="966"/>
                </a:lnTo>
                <a:lnTo>
                  <a:pt x="1463" y="925"/>
                </a:lnTo>
                <a:lnTo>
                  <a:pt x="1463" y="884"/>
                </a:lnTo>
                <a:lnTo>
                  <a:pt x="1471" y="843"/>
                </a:lnTo>
                <a:lnTo>
                  <a:pt x="1471" y="802"/>
                </a:lnTo>
                <a:lnTo>
                  <a:pt x="1479" y="761"/>
                </a:lnTo>
                <a:lnTo>
                  <a:pt x="1479" y="720"/>
                </a:lnTo>
                <a:lnTo>
                  <a:pt x="1487" y="687"/>
                </a:lnTo>
                <a:lnTo>
                  <a:pt x="1487" y="646"/>
                </a:lnTo>
                <a:lnTo>
                  <a:pt x="1495" y="614"/>
                </a:lnTo>
                <a:lnTo>
                  <a:pt x="1495" y="573"/>
                </a:lnTo>
                <a:lnTo>
                  <a:pt x="1504" y="540"/>
                </a:lnTo>
                <a:lnTo>
                  <a:pt x="1504" y="507"/>
                </a:lnTo>
                <a:lnTo>
                  <a:pt x="1512" y="475"/>
                </a:lnTo>
                <a:lnTo>
                  <a:pt x="1512" y="442"/>
                </a:lnTo>
                <a:lnTo>
                  <a:pt x="1520" y="409"/>
                </a:lnTo>
                <a:lnTo>
                  <a:pt x="1520" y="376"/>
                </a:lnTo>
                <a:lnTo>
                  <a:pt x="1528" y="352"/>
                </a:lnTo>
                <a:lnTo>
                  <a:pt x="1528" y="319"/>
                </a:lnTo>
                <a:lnTo>
                  <a:pt x="1536" y="294"/>
                </a:lnTo>
                <a:lnTo>
                  <a:pt x="1536" y="270"/>
                </a:lnTo>
                <a:lnTo>
                  <a:pt x="1544" y="237"/>
                </a:lnTo>
                <a:lnTo>
                  <a:pt x="1544" y="221"/>
                </a:lnTo>
                <a:lnTo>
                  <a:pt x="1553" y="196"/>
                </a:lnTo>
                <a:lnTo>
                  <a:pt x="1553" y="172"/>
                </a:lnTo>
                <a:lnTo>
                  <a:pt x="1561" y="155"/>
                </a:lnTo>
                <a:lnTo>
                  <a:pt x="1561" y="131"/>
                </a:lnTo>
                <a:lnTo>
                  <a:pt x="1561" y="114"/>
                </a:lnTo>
                <a:lnTo>
                  <a:pt x="1569" y="98"/>
                </a:lnTo>
                <a:lnTo>
                  <a:pt x="1569" y="82"/>
                </a:lnTo>
                <a:lnTo>
                  <a:pt x="1577" y="65"/>
                </a:lnTo>
                <a:lnTo>
                  <a:pt x="1577" y="57"/>
                </a:lnTo>
                <a:lnTo>
                  <a:pt x="1585" y="41"/>
                </a:lnTo>
                <a:lnTo>
                  <a:pt x="1585" y="33"/>
                </a:lnTo>
                <a:lnTo>
                  <a:pt x="1593" y="24"/>
                </a:lnTo>
                <a:lnTo>
                  <a:pt x="1593" y="16"/>
                </a:lnTo>
                <a:lnTo>
                  <a:pt x="1602" y="8"/>
                </a:lnTo>
                <a:lnTo>
                  <a:pt x="1610" y="0"/>
                </a:lnTo>
                <a:lnTo>
                  <a:pt x="1618" y="0"/>
                </a:lnTo>
                <a:lnTo>
                  <a:pt x="1626" y="8"/>
                </a:lnTo>
                <a:lnTo>
                  <a:pt x="1634" y="16"/>
                </a:lnTo>
                <a:lnTo>
                  <a:pt x="1642" y="24"/>
                </a:lnTo>
                <a:lnTo>
                  <a:pt x="1642" y="33"/>
                </a:lnTo>
                <a:lnTo>
                  <a:pt x="1651" y="41"/>
                </a:lnTo>
                <a:lnTo>
                  <a:pt x="1651" y="57"/>
                </a:lnTo>
                <a:lnTo>
                  <a:pt x="1659" y="65"/>
                </a:lnTo>
                <a:lnTo>
                  <a:pt x="1659" y="82"/>
                </a:lnTo>
                <a:lnTo>
                  <a:pt x="1667" y="98"/>
                </a:lnTo>
                <a:lnTo>
                  <a:pt x="1667" y="114"/>
                </a:lnTo>
                <a:lnTo>
                  <a:pt x="1667" y="131"/>
                </a:lnTo>
                <a:lnTo>
                  <a:pt x="1675" y="155"/>
                </a:lnTo>
                <a:lnTo>
                  <a:pt x="1675" y="172"/>
                </a:lnTo>
                <a:lnTo>
                  <a:pt x="1683" y="196"/>
                </a:lnTo>
                <a:lnTo>
                  <a:pt x="1683" y="221"/>
                </a:lnTo>
                <a:lnTo>
                  <a:pt x="1692" y="237"/>
                </a:lnTo>
                <a:lnTo>
                  <a:pt x="1692" y="270"/>
                </a:lnTo>
                <a:lnTo>
                  <a:pt x="1700" y="294"/>
                </a:lnTo>
                <a:lnTo>
                  <a:pt x="1700" y="319"/>
                </a:lnTo>
                <a:lnTo>
                  <a:pt x="1708" y="352"/>
                </a:lnTo>
                <a:lnTo>
                  <a:pt x="1708" y="376"/>
                </a:lnTo>
                <a:lnTo>
                  <a:pt x="1716" y="409"/>
                </a:lnTo>
                <a:lnTo>
                  <a:pt x="1716" y="442"/>
                </a:lnTo>
                <a:lnTo>
                  <a:pt x="1724" y="475"/>
                </a:lnTo>
                <a:lnTo>
                  <a:pt x="1724" y="507"/>
                </a:lnTo>
                <a:lnTo>
                  <a:pt x="1732" y="540"/>
                </a:lnTo>
                <a:lnTo>
                  <a:pt x="1732" y="573"/>
                </a:lnTo>
                <a:lnTo>
                  <a:pt x="1741" y="614"/>
                </a:lnTo>
                <a:lnTo>
                  <a:pt x="1741" y="646"/>
                </a:lnTo>
                <a:lnTo>
                  <a:pt x="1749" y="687"/>
                </a:lnTo>
                <a:lnTo>
                  <a:pt x="1749" y="720"/>
                </a:lnTo>
                <a:lnTo>
                  <a:pt x="1757" y="761"/>
                </a:lnTo>
                <a:lnTo>
                  <a:pt x="1757" y="802"/>
                </a:lnTo>
                <a:lnTo>
                  <a:pt x="1765" y="843"/>
                </a:lnTo>
                <a:lnTo>
                  <a:pt x="1765" y="884"/>
                </a:lnTo>
                <a:lnTo>
                  <a:pt x="1773" y="925"/>
                </a:lnTo>
                <a:lnTo>
                  <a:pt x="1773" y="966"/>
                </a:lnTo>
                <a:lnTo>
                  <a:pt x="1773" y="1007"/>
                </a:lnTo>
                <a:lnTo>
                  <a:pt x="1781" y="1048"/>
                </a:lnTo>
                <a:lnTo>
                  <a:pt x="1781" y="1089"/>
                </a:lnTo>
                <a:lnTo>
                  <a:pt x="1790" y="1138"/>
                </a:lnTo>
                <a:lnTo>
                  <a:pt x="1790" y="1179"/>
                </a:lnTo>
                <a:lnTo>
                  <a:pt x="1798" y="1219"/>
                </a:lnTo>
                <a:lnTo>
                  <a:pt x="1798" y="1260"/>
                </a:lnTo>
                <a:lnTo>
                  <a:pt x="1806" y="1310"/>
                </a:lnTo>
                <a:lnTo>
                  <a:pt x="1806" y="1350"/>
                </a:lnTo>
                <a:lnTo>
                  <a:pt x="1814" y="1391"/>
                </a:lnTo>
                <a:lnTo>
                  <a:pt x="1814" y="1441"/>
                </a:lnTo>
                <a:lnTo>
                  <a:pt x="1822" y="1481"/>
                </a:lnTo>
                <a:lnTo>
                  <a:pt x="1822" y="1531"/>
                </a:lnTo>
                <a:lnTo>
                  <a:pt x="1830" y="1571"/>
                </a:lnTo>
                <a:lnTo>
                  <a:pt x="1830" y="1612"/>
                </a:lnTo>
                <a:lnTo>
                  <a:pt x="1839" y="1653"/>
                </a:lnTo>
                <a:lnTo>
                  <a:pt x="1839" y="1702"/>
                </a:lnTo>
                <a:lnTo>
                  <a:pt x="1847" y="1743"/>
                </a:lnTo>
                <a:lnTo>
                  <a:pt x="1847" y="1784"/>
                </a:lnTo>
                <a:lnTo>
                  <a:pt x="1855" y="1825"/>
                </a:lnTo>
                <a:lnTo>
                  <a:pt x="1855" y="1866"/>
                </a:lnTo>
                <a:lnTo>
                  <a:pt x="1863" y="1907"/>
                </a:lnTo>
                <a:lnTo>
                  <a:pt x="1863" y="1948"/>
                </a:lnTo>
                <a:lnTo>
                  <a:pt x="1871" y="1989"/>
                </a:lnTo>
                <a:lnTo>
                  <a:pt x="1871" y="2030"/>
                </a:lnTo>
                <a:lnTo>
                  <a:pt x="1871" y="2071"/>
                </a:lnTo>
                <a:lnTo>
                  <a:pt x="1880" y="2104"/>
                </a:lnTo>
                <a:lnTo>
                  <a:pt x="1880" y="2144"/>
                </a:lnTo>
                <a:lnTo>
                  <a:pt x="1888" y="2177"/>
                </a:lnTo>
                <a:lnTo>
                  <a:pt x="1888" y="2218"/>
                </a:lnTo>
                <a:lnTo>
                  <a:pt x="1896" y="2251"/>
                </a:lnTo>
                <a:lnTo>
                  <a:pt x="1896" y="2284"/>
                </a:lnTo>
                <a:lnTo>
                  <a:pt x="1904" y="2316"/>
                </a:lnTo>
                <a:lnTo>
                  <a:pt x="1904" y="2349"/>
                </a:lnTo>
                <a:lnTo>
                  <a:pt x="1912" y="2382"/>
                </a:lnTo>
                <a:lnTo>
                  <a:pt x="1912" y="2415"/>
                </a:lnTo>
                <a:lnTo>
                  <a:pt x="1920" y="2439"/>
                </a:lnTo>
                <a:lnTo>
                  <a:pt x="1920" y="2472"/>
                </a:lnTo>
                <a:lnTo>
                  <a:pt x="1929" y="2496"/>
                </a:lnTo>
                <a:lnTo>
                  <a:pt x="1929" y="2521"/>
                </a:lnTo>
                <a:lnTo>
                  <a:pt x="1937" y="2554"/>
                </a:lnTo>
                <a:lnTo>
                  <a:pt x="1937" y="2570"/>
                </a:lnTo>
                <a:lnTo>
                  <a:pt x="1945" y="2595"/>
                </a:lnTo>
                <a:lnTo>
                  <a:pt x="1945" y="2619"/>
                </a:lnTo>
                <a:lnTo>
                  <a:pt x="1953" y="2636"/>
                </a:lnTo>
                <a:lnTo>
                  <a:pt x="1953" y="2660"/>
                </a:lnTo>
                <a:lnTo>
                  <a:pt x="1961" y="2677"/>
                </a:lnTo>
                <a:lnTo>
                  <a:pt x="1961" y="2693"/>
                </a:lnTo>
                <a:lnTo>
                  <a:pt x="1969" y="2709"/>
                </a:lnTo>
                <a:lnTo>
                  <a:pt x="1969" y="2726"/>
                </a:lnTo>
                <a:lnTo>
                  <a:pt x="1978" y="2734"/>
                </a:lnTo>
                <a:lnTo>
                  <a:pt x="1978" y="2750"/>
                </a:lnTo>
                <a:lnTo>
                  <a:pt x="1978" y="2758"/>
                </a:lnTo>
                <a:lnTo>
                  <a:pt x="1986" y="2767"/>
                </a:lnTo>
                <a:lnTo>
                  <a:pt x="1986" y="2775"/>
                </a:lnTo>
                <a:lnTo>
                  <a:pt x="1994" y="2783"/>
                </a:lnTo>
                <a:lnTo>
                  <a:pt x="2002" y="2791"/>
                </a:lnTo>
                <a:lnTo>
                  <a:pt x="2010" y="2791"/>
                </a:lnTo>
                <a:lnTo>
                  <a:pt x="2018" y="2783"/>
                </a:lnTo>
                <a:lnTo>
                  <a:pt x="2027" y="2775"/>
                </a:lnTo>
                <a:lnTo>
                  <a:pt x="2035" y="2767"/>
                </a:lnTo>
                <a:lnTo>
                  <a:pt x="2035" y="2758"/>
                </a:lnTo>
                <a:lnTo>
                  <a:pt x="2043" y="2750"/>
                </a:lnTo>
                <a:lnTo>
                  <a:pt x="2043" y="2734"/>
                </a:lnTo>
                <a:lnTo>
                  <a:pt x="2051" y="2726"/>
                </a:lnTo>
                <a:lnTo>
                  <a:pt x="2051" y="2709"/>
                </a:lnTo>
                <a:lnTo>
                  <a:pt x="2059" y="2693"/>
                </a:lnTo>
                <a:lnTo>
                  <a:pt x="2059" y="2677"/>
                </a:lnTo>
                <a:lnTo>
                  <a:pt x="2068" y="2660"/>
                </a:lnTo>
                <a:lnTo>
                  <a:pt x="2068" y="2636"/>
                </a:lnTo>
                <a:lnTo>
                  <a:pt x="2076" y="2619"/>
                </a:lnTo>
                <a:lnTo>
                  <a:pt x="2076" y="2595"/>
                </a:lnTo>
                <a:lnTo>
                  <a:pt x="2084" y="2570"/>
                </a:lnTo>
                <a:lnTo>
                  <a:pt x="2084" y="2554"/>
                </a:lnTo>
                <a:lnTo>
                  <a:pt x="2084" y="2521"/>
                </a:lnTo>
                <a:lnTo>
                  <a:pt x="2092" y="2496"/>
                </a:lnTo>
                <a:lnTo>
                  <a:pt x="2092" y="2472"/>
                </a:lnTo>
                <a:lnTo>
                  <a:pt x="2100" y="2439"/>
                </a:lnTo>
                <a:lnTo>
                  <a:pt x="2100" y="2415"/>
                </a:lnTo>
                <a:lnTo>
                  <a:pt x="2108" y="2382"/>
                </a:lnTo>
                <a:lnTo>
                  <a:pt x="2108" y="2349"/>
                </a:lnTo>
                <a:lnTo>
                  <a:pt x="2117" y="2316"/>
                </a:lnTo>
                <a:lnTo>
                  <a:pt x="2117" y="2284"/>
                </a:lnTo>
                <a:lnTo>
                  <a:pt x="2125" y="2251"/>
                </a:lnTo>
                <a:lnTo>
                  <a:pt x="2125" y="2218"/>
                </a:lnTo>
                <a:lnTo>
                  <a:pt x="2133" y="2177"/>
                </a:lnTo>
                <a:lnTo>
                  <a:pt x="2133" y="2144"/>
                </a:lnTo>
                <a:lnTo>
                  <a:pt x="2141" y="2104"/>
                </a:lnTo>
                <a:lnTo>
                  <a:pt x="2141" y="2071"/>
                </a:lnTo>
                <a:lnTo>
                  <a:pt x="2149" y="2030"/>
                </a:lnTo>
                <a:lnTo>
                  <a:pt x="2149" y="1989"/>
                </a:lnTo>
                <a:lnTo>
                  <a:pt x="2157" y="1948"/>
                </a:lnTo>
                <a:lnTo>
                  <a:pt x="2157" y="1907"/>
                </a:lnTo>
                <a:lnTo>
                  <a:pt x="2166" y="1866"/>
                </a:lnTo>
                <a:lnTo>
                  <a:pt x="2166" y="1825"/>
                </a:lnTo>
                <a:lnTo>
                  <a:pt x="2174" y="1784"/>
                </a:lnTo>
                <a:lnTo>
                  <a:pt x="2174" y="1743"/>
                </a:lnTo>
                <a:lnTo>
                  <a:pt x="2182" y="1702"/>
                </a:lnTo>
                <a:lnTo>
                  <a:pt x="2182" y="1653"/>
                </a:lnTo>
                <a:lnTo>
                  <a:pt x="2182" y="1612"/>
                </a:lnTo>
                <a:lnTo>
                  <a:pt x="2190" y="1571"/>
                </a:lnTo>
                <a:lnTo>
                  <a:pt x="2190" y="1531"/>
                </a:lnTo>
                <a:lnTo>
                  <a:pt x="2198" y="1481"/>
                </a:lnTo>
                <a:lnTo>
                  <a:pt x="2198" y="1441"/>
                </a:lnTo>
                <a:lnTo>
                  <a:pt x="2206" y="1400"/>
                </a:lnTo>
                <a:lnTo>
                  <a:pt x="2206" y="1350"/>
                </a:lnTo>
                <a:lnTo>
                  <a:pt x="2215" y="1310"/>
                </a:lnTo>
                <a:lnTo>
                  <a:pt x="2215" y="1260"/>
                </a:lnTo>
                <a:lnTo>
                  <a:pt x="2223" y="1219"/>
                </a:lnTo>
                <a:lnTo>
                  <a:pt x="2223" y="1179"/>
                </a:lnTo>
                <a:lnTo>
                  <a:pt x="2231" y="1138"/>
                </a:lnTo>
                <a:lnTo>
                  <a:pt x="2231" y="1089"/>
                </a:lnTo>
                <a:lnTo>
                  <a:pt x="2239" y="1048"/>
                </a:lnTo>
                <a:lnTo>
                  <a:pt x="2239" y="1007"/>
                </a:lnTo>
                <a:lnTo>
                  <a:pt x="2247" y="966"/>
                </a:lnTo>
                <a:lnTo>
                  <a:pt x="2247" y="925"/>
                </a:lnTo>
                <a:lnTo>
                  <a:pt x="2256" y="884"/>
                </a:lnTo>
                <a:lnTo>
                  <a:pt x="2256" y="843"/>
                </a:lnTo>
                <a:lnTo>
                  <a:pt x="2264" y="802"/>
                </a:lnTo>
                <a:lnTo>
                  <a:pt x="2264" y="761"/>
                </a:lnTo>
                <a:lnTo>
                  <a:pt x="2272" y="720"/>
                </a:lnTo>
                <a:lnTo>
                  <a:pt x="2272" y="687"/>
                </a:lnTo>
                <a:lnTo>
                  <a:pt x="2280" y="646"/>
                </a:lnTo>
                <a:lnTo>
                  <a:pt x="2280" y="614"/>
                </a:lnTo>
                <a:lnTo>
                  <a:pt x="2288" y="573"/>
                </a:lnTo>
                <a:lnTo>
                  <a:pt x="2288" y="540"/>
                </a:lnTo>
                <a:lnTo>
                  <a:pt x="2288" y="507"/>
                </a:lnTo>
                <a:lnTo>
                  <a:pt x="2296" y="475"/>
                </a:lnTo>
                <a:lnTo>
                  <a:pt x="2296" y="442"/>
                </a:lnTo>
                <a:lnTo>
                  <a:pt x="2305" y="409"/>
                </a:lnTo>
                <a:lnTo>
                  <a:pt x="2305" y="376"/>
                </a:lnTo>
                <a:lnTo>
                  <a:pt x="2313" y="352"/>
                </a:lnTo>
                <a:lnTo>
                  <a:pt x="2313" y="319"/>
                </a:lnTo>
                <a:lnTo>
                  <a:pt x="2321" y="294"/>
                </a:lnTo>
                <a:lnTo>
                  <a:pt x="2321" y="270"/>
                </a:lnTo>
                <a:lnTo>
                  <a:pt x="2329" y="237"/>
                </a:lnTo>
                <a:lnTo>
                  <a:pt x="2329" y="221"/>
                </a:lnTo>
                <a:lnTo>
                  <a:pt x="2337" y="196"/>
                </a:lnTo>
                <a:lnTo>
                  <a:pt x="2337" y="172"/>
                </a:lnTo>
                <a:lnTo>
                  <a:pt x="2345" y="155"/>
                </a:lnTo>
                <a:lnTo>
                  <a:pt x="2345" y="131"/>
                </a:lnTo>
                <a:lnTo>
                  <a:pt x="2354" y="114"/>
                </a:lnTo>
                <a:lnTo>
                  <a:pt x="2354" y="98"/>
                </a:lnTo>
                <a:lnTo>
                  <a:pt x="2362" y="82"/>
                </a:lnTo>
                <a:lnTo>
                  <a:pt x="2362" y="65"/>
                </a:lnTo>
                <a:lnTo>
                  <a:pt x="2370" y="57"/>
                </a:lnTo>
                <a:lnTo>
                  <a:pt x="2370" y="41"/>
                </a:lnTo>
                <a:lnTo>
                  <a:pt x="2378" y="33"/>
                </a:lnTo>
                <a:lnTo>
                  <a:pt x="2378" y="24"/>
                </a:lnTo>
                <a:lnTo>
                  <a:pt x="2386" y="16"/>
                </a:lnTo>
                <a:lnTo>
                  <a:pt x="2394" y="8"/>
                </a:lnTo>
                <a:lnTo>
                  <a:pt x="2403" y="0"/>
                </a:lnTo>
                <a:lnTo>
                  <a:pt x="2411" y="8"/>
                </a:lnTo>
                <a:lnTo>
                  <a:pt x="2419" y="16"/>
                </a:lnTo>
                <a:lnTo>
                  <a:pt x="2427" y="24"/>
                </a:lnTo>
                <a:lnTo>
                  <a:pt x="2427" y="33"/>
                </a:lnTo>
                <a:lnTo>
                  <a:pt x="2435" y="41"/>
                </a:lnTo>
                <a:lnTo>
                  <a:pt x="2435" y="57"/>
                </a:lnTo>
                <a:lnTo>
                  <a:pt x="2444" y="65"/>
                </a:lnTo>
                <a:lnTo>
                  <a:pt x="2444" y="82"/>
                </a:lnTo>
                <a:lnTo>
                  <a:pt x="2452" y="98"/>
                </a:lnTo>
                <a:lnTo>
                  <a:pt x="2452" y="114"/>
                </a:lnTo>
                <a:lnTo>
                  <a:pt x="2460" y="131"/>
                </a:lnTo>
                <a:lnTo>
                  <a:pt x="2460" y="155"/>
                </a:lnTo>
                <a:lnTo>
                  <a:pt x="2468" y="172"/>
                </a:lnTo>
                <a:lnTo>
                  <a:pt x="2468" y="196"/>
                </a:lnTo>
                <a:lnTo>
                  <a:pt x="2476" y="221"/>
                </a:lnTo>
                <a:lnTo>
                  <a:pt x="2476" y="237"/>
                </a:lnTo>
                <a:lnTo>
                  <a:pt x="2484" y="270"/>
                </a:lnTo>
                <a:lnTo>
                  <a:pt x="2484" y="294"/>
                </a:lnTo>
                <a:lnTo>
                  <a:pt x="2493" y="319"/>
                </a:lnTo>
                <a:lnTo>
                  <a:pt x="2493" y="352"/>
                </a:lnTo>
                <a:lnTo>
                  <a:pt x="2501" y="376"/>
                </a:lnTo>
                <a:lnTo>
                  <a:pt x="2501" y="409"/>
                </a:lnTo>
                <a:lnTo>
                  <a:pt x="2501" y="442"/>
                </a:lnTo>
                <a:lnTo>
                  <a:pt x="2509" y="475"/>
                </a:lnTo>
                <a:lnTo>
                  <a:pt x="2509" y="507"/>
                </a:lnTo>
                <a:lnTo>
                  <a:pt x="2517" y="540"/>
                </a:lnTo>
                <a:lnTo>
                  <a:pt x="2517" y="573"/>
                </a:lnTo>
                <a:lnTo>
                  <a:pt x="2525" y="614"/>
                </a:lnTo>
                <a:lnTo>
                  <a:pt x="2525" y="646"/>
                </a:lnTo>
                <a:lnTo>
                  <a:pt x="2533" y="687"/>
                </a:lnTo>
                <a:lnTo>
                  <a:pt x="2533" y="720"/>
                </a:lnTo>
                <a:lnTo>
                  <a:pt x="2542" y="761"/>
                </a:lnTo>
                <a:lnTo>
                  <a:pt x="2542" y="802"/>
                </a:lnTo>
                <a:lnTo>
                  <a:pt x="2550" y="843"/>
                </a:lnTo>
                <a:lnTo>
                  <a:pt x="2550" y="884"/>
                </a:lnTo>
                <a:lnTo>
                  <a:pt x="2558" y="925"/>
                </a:lnTo>
                <a:lnTo>
                  <a:pt x="2558" y="966"/>
                </a:lnTo>
                <a:lnTo>
                  <a:pt x="2566" y="1007"/>
                </a:lnTo>
                <a:lnTo>
                  <a:pt x="2566" y="1048"/>
                </a:lnTo>
                <a:lnTo>
                  <a:pt x="2574" y="1089"/>
                </a:lnTo>
                <a:lnTo>
                  <a:pt x="2574" y="1138"/>
                </a:lnTo>
                <a:lnTo>
                  <a:pt x="2582" y="1179"/>
                </a:lnTo>
                <a:lnTo>
                  <a:pt x="2582" y="1219"/>
                </a:lnTo>
                <a:lnTo>
                  <a:pt x="2591" y="1260"/>
                </a:lnTo>
                <a:lnTo>
                  <a:pt x="2591" y="1310"/>
                </a:lnTo>
                <a:lnTo>
                  <a:pt x="2599" y="1350"/>
                </a:lnTo>
                <a:lnTo>
                  <a:pt x="2599" y="1391"/>
                </a:lnTo>
                <a:lnTo>
                  <a:pt x="2599" y="1441"/>
                </a:lnTo>
                <a:lnTo>
                  <a:pt x="2607" y="1481"/>
                </a:lnTo>
                <a:lnTo>
                  <a:pt x="2607" y="1531"/>
                </a:lnTo>
                <a:lnTo>
                  <a:pt x="2615" y="1571"/>
                </a:lnTo>
                <a:lnTo>
                  <a:pt x="2615" y="1612"/>
                </a:lnTo>
                <a:lnTo>
                  <a:pt x="2623" y="1653"/>
                </a:lnTo>
                <a:lnTo>
                  <a:pt x="2623" y="1702"/>
                </a:lnTo>
                <a:lnTo>
                  <a:pt x="2632" y="1743"/>
                </a:lnTo>
                <a:lnTo>
                  <a:pt x="2632" y="1784"/>
                </a:lnTo>
                <a:lnTo>
                  <a:pt x="2640" y="1825"/>
                </a:lnTo>
                <a:lnTo>
                  <a:pt x="2640" y="1866"/>
                </a:lnTo>
                <a:lnTo>
                  <a:pt x="2648" y="1907"/>
                </a:lnTo>
                <a:lnTo>
                  <a:pt x="2648" y="1948"/>
                </a:lnTo>
                <a:lnTo>
                  <a:pt x="2656" y="1989"/>
                </a:lnTo>
                <a:lnTo>
                  <a:pt x="2656" y="2030"/>
                </a:lnTo>
                <a:lnTo>
                  <a:pt x="2664" y="2071"/>
                </a:lnTo>
                <a:lnTo>
                  <a:pt x="2664" y="2104"/>
                </a:lnTo>
                <a:lnTo>
                  <a:pt x="2672" y="2144"/>
                </a:lnTo>
                <a:lnTo>
                  <a:pt x="2672" y="2177"/>
                </a:lnTo>
                <a:lnTo>
                  <a:pt x="2681" y="2218"/>
                </a:lnTo>
                <a:lnTo>
                  <a:pt x="2681" y="2251"/>
                </a:lnTo>
                <a:lnTo>
                  <a:pt x="2689" y="2284"/>
                </a:lnTo>
                <a:lnTo>
                  <a:pt x="2689" y="2316"/>
                </a:lnTo>
                <a:lnTo>
                  <a:pt x="2697" y="2349"/>
                </a:lnTo>
                <a:lnTo>
                  <a:pt x="2697" y="2382"/>
                </a:lnTo>
                <a:lnTo>
                  <a:pt x="2705" y="2415"/>
                </a:lnTo>
                <a:lnTo>
                  <a:pt x="2705" y="2439"/>
                </a:lnTo>
                <a:lnTo>
                  <a:pt x="2705" y="2472"/>
                </a:lnTo>
                <a:lnTo>
                  <a:pt x="2713" y="2496"/>
                </a:lnTo>
                <a:lnTo>
                  <a:pt x="2713" y="2521"/>
                </a:lnTo>
                <a:lnTo>
                  <a:pt x="2721" y="2554"/>
                </a:lnTo>
                <a:lnTo>
                  <a:pt x="2721" y="2570"/>
                </a:lnTo>
                <a:lnTo>
                  <a:pt x="2730" y="2595"/>
                </a:lnTo>
                <a:lnTo>
                  <a:pt x="2730" y="2619"/>
                </a:lnTo>
                <a:lnTo>
                  <a:pt x="2738" y="2636"/>
                </a:lnTo>
                <a:lnTo>
                  <a:pt x="2738" y="2660"/>
                </a:lnTo>
                <a:lnTo>
                  <a:pt x="2746" y="2677"/>
                </a:lnTo>
                <a:lnTo>
                  <a:pt x="2746" y="2693"/>
                </a:lnTo>
                <a:lnTo>
                  <a:pt x="2754" y="2709"/>
                </a:lnTo>
                <a:lnTo>
                  <a:pt x="2754" y="2726"/>
                </a:lnTo>
                <a:lnTo>
                  <a:pt x="2762" y="2734"/>
                </a:lnTo>
                <a:lnTo>
                  <a:pt x="2762" y="2750"/>
                </a:lnTo>
                <a:lnTo>
                  <a:pt x="2770" y="2758"/>
                </a:lnTo>
                <a:lnTo>
                  <a:pt x="2770" y="2767"/>
                </a:lnTo>
                <a:lnTo>
                  <a:pt x="2779" y="2775"/>
                </a:lnTo>
                <a:lnTo>
                  <a:pt x="2787" y="2783"/>
                </a:lnTo>
                <a:lnTo>
                  <a:pt x="2795" y="2791"/>
                </a:lnTo>
                <a:lnTo>
                  <a:pt x="2803" y="2791"/>
                </a:lnTo>
                <a:lnTo>
                  <a:pt x="2811" y="2783"/>
                </a:lnTo>
                <a:lnTo>
                  <a:pt x="2811" y="2775"/>
                </a:lnTo>
                <a:lnTo>
                  <a:pt x="2820" y="2767"/>
                </a:lnTo>
                <a:lnTo>
                  <a:pt x="2820" y="2758"/>
                </a:lnTo>
                <a:lnTo>
                  <a:pt x="2828" y="2750"/>
                </a:lnTo>
                <a:lnTo>
                  <a:pt x="2828" y="2734"/>
                </a:lnTo>
                <a:lnTo>
                  <a:pt x="2836" y="2726"/>
                </a:lnTo>
                <a:lnTo>
                  <a:pt x="2836" y="2709"/>
                </a:lnTo>
                <a:lnTo>
                  <a:pt x="2844" y="2693"/>
                </a:lnTo>
                <a:lnTo>
                  <a:pt x="2844" y="2677"/>
                </a:lnTo>
                <a:lnTo>
                  <a:pt x="2852" y="2660"/>
                </a:lnTo>
                <a:lnTo>
                  <a:pt x="2852" y="2636"/>
                </a:lnTo>
                <a:lnTo>
                  <a:pt x="2860" y="2619"/>
                </a:lnTo>
                <a:lnTo>
                  <a:pt x="2860" y="2595"/>
                </a:lnTo>
                <a:lnTo>
                  <a:pt x="2869" y="2570"/>
                </a:lnTo>
                <a:lnTo>
                  <a:pt x="2869" y="2554"/>
                </a:lnTo>
                <a:lnTo>
                  <a:pt x="2877" y="2521"/>
                </a:lnTo>
                <a:lnTo>
                  <a:pt x="2877" y="2496"/>
                </a:lnTo>
                <a:lnTo>
                  <a:pt x="2885" y="2472"/>
                </a:lnTo>
                <a:lnTo>
                  <a:pt x="2885" y="2439"/>
                </a:lnTo>
                <a:lnTo>
                  <a:pt x="2893" y="2415"/>
                </a:lnTo>
                <a:lnTo>
                  <a:pt x="2893" y="2382"/>
                </a:lnTo>
                <a:lnTo>
                  <a:pt x="2901" y="2349"/>
                </a:lnTo>
                <a:lnTo>
                  <a:pt x="2901" y="2316"/>
                </a:lnTo>
                <a:lnTo>
                  <a:pt x="2909" y="2284"/>
                </a:lnTo>
                <a:lnTo>
                  <a:pt x="2909" y="2251"/>
                </a:lnTo>
                <a:lnTo>
                  <a:pt x="2918" y="2218"/>
                </a:lnTo>
                <a:lnTo>
                  <a:pt x="2918" y="2177"/>
                </a:lnTo>
                <a:lnTo>
                  <a:pt x="2918" y="2144"/>
                </a:lnTo>
                <a:lnTo>
                  <a:pt x="2926" y="2104"/>
                </a:lnTo>
                <a:lnTo>
                  <a:pt x="2926" y="2071"/>
                </a:lnTo>
                <a:lnTo>
                  <a:pt x="2934" y="2030"/>
                </a:lnTo>
                <a:lnTo>
                  <a:pt x="2934" y="1989"/>
                </a:lnTo>
                <a:lnTo>
                  <a:pt x="2942" y="1948"/>
                </a:lnTo>
                <a:lnTo>
                  <a:pt x="2942" y="1907"/>
                </a:lnTo>
                <a:lnTo>
                  <a:pt x="2950" y="1866"/>
                </a:lnTo>
                <a:lnTo>
                  <a:pt x="2950" y="1825"/>
                </a:lnTo>
                <a:lnTo>
                  <a:pt x="2958" y="1784"/>
                </a:lnTo>
                <a:lnTo>
                  <a:pt x="2958" y="1743"/>
                </a:lnTo>
                <a:lnTo>
                  <a:pt x="2967" y="1702"/>
                </a:lnTo>
                <a:lnTo>
                  <a:pt x="2967" y="1653"/>
                </a:lnTo>
                <a:lnTo>
                  <a:pt x="2975" y="1612"/>
                </a:lnTo>
                <a:lnTo>
                  <a:pt x="2975" y="1571"/>
                </a:lnTo>
                <a:lnTo>
                  <a:pt x="2983" y="1531"/>
                </a:lnTo>
                <a:lnTo>
                  <a:pt x="2983" y="1481"/>
                </a:lnTo>
                <a:lnTo>
                  <a:pt x="2991" y="1441"/>
                </a:lnTo>
                <a:lnTo>
                  <a:pt x="2991" y="1400"/>
                </a:lnTo>
                <a:lnTo>
                  <a:pt x="2999" y="1350"/>
                </a:lnTo>
                <a:lnTo>
                  <a:pt x="2999" y="1310"/>
                </a:lnTo>
                <a:lnTo>
                  <a:pt x="3008" y="1260"/>
                </a:lnTo>
                <a:lnTo>
                  <a:pt x="3008" y="1219"/>
                </a:lnTo>
                <a:lnTo>
                  <a:pt x="3016" y="1179"/>
                </a:lnTo>
                <a:lnTo>
                  <a:pt x="3016" y="1138"/>
                </a:lnTo>
                <a:lnTo>
                  <a:pt x="3016" y="1089"/>
                </a:lnTo>
                <a:lnTo>
                  <a:pt x="3024" y="1048"/>
                </a:lnTo>
                <a:lnTo>
                  <a:pt x="3024" y="1007"/>
                </a:lnTo>
                <a:lnTo>
                  <a:pt x="3032" y="966"/>
                </a:lnTo>
                <a:lnTo>
                  <a:pt x="3032" y="925"/>
                </a:lnTo>
                <a:lnTo>
                  <a:pt x="3040" y="884"/>
                </a:lnTo>
                <a:lnTo>
                  <a:pt x="3040" y="843"/>
                </a:lnTo>
                <a:lnTo>
                  <a:pt x="3048" y="802"/>
                </a:lnTo>
                <a:lnTo>
                  <a:pt x="3048" y="761"/>
                </a:lnTo>
                <a:lnTo>
                  <a:pt x="3057" y="720"/>
                </a:lnTo>
                <a:lnTo>
                  <a:pt x="3057" y="687"/>
                </a:lnTo>
                <a:lnTo>
                  <a:pt x="3065" y="646"/>
                </a:lnTo>
                <a:lnTo>
                  <a:pt x="3065" y="614"/>
                </a:lnTo>
                <a:lnTo>
                  <a:pt x="3073" y="573"/>
                </a:lnTo>
                <a:lnTo>
                  <a:pt x="3073" y="540"/>
                </a:lnTo>
                <a:lnTo>
                  <a:pt x="3081" y="507"/>
                </a:lnTo>
                <a:lnTo>
                  <a:pt x="3081" y="475"/>
                </a:lnTo>
                <a:lnTo>
                  <a:pt x="3089" y="442"/>
                </a:lnTo>
                <a:lnTo>
                  <a:pt x="3089" y="409"/>
                </a:lnTo>
                <a:lnTo>
                  <a:pt x="3097" y="376"/>
                </a:lnTo>
                <a:lnTo>
                  <a:pt x="3097" y="352"/>
                </a:lnTo>
                <a:lnTo>
                  <a:pt x="3106" y="319"/>
                </a:lnTo>
                <a:lnTo>
                  <a:pt x="3106" y="294"/>
                </a:lnTo>
                <a:lnTo>
                  <a:pt x="3114" y="270"/>
                </a:lnTo>
                <a:lnTo>
                  <a:pt x="3114" y="237"/>
                </a:lnTo>
                <a:lnTo>
                  <a:pt x="3122" y="221"/>
                </a:lnTo>
                <a:lnTo>
                  <a:pt x="3122" y="196"/>
                </a:lnTo>
                <a:lnTo>
                  <a:pt x="3122" y="172"/>
                </a:lnTo>
                <a:lnTo>
                  <a:pt x="3130" y="155"/>
                </a:lnTo>
                <a:lnTo>
                  <a:pt x="3130" y="131"/>
                </a:lnTo>
                <a:lnTo>
                  <a:pt x="3138" y="114"/>
                </a:lnTo>
                <a:lnTo>
                  <a:pt x="3138" y="98"/>
                </a:lnTo>
                <a:lnTo>
                  <a:pt x="3146" y="82"/>
                </a:lnTo>
                <a:lnTo>
                  <a:pt x="3146" y="65"/>
                </a:lnTo>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tx2"/>
              </a:solidFill>
              <a:latin typeface="Times New Roman" pitchFamily="18" charset="0"/>
              <a:cs typeface="Times New Roman" pitchFamily="18" charset="0"/>
            </a:endParaRPr>
          </a:p>
        </p:txBody>
      </p:sp>
      <p:sp>
        <p:nvSpPr>
          <p:cNvPr id="82951" name="Line 7"/>
          <p:cNvSpPr>
            <a:spLocks noChangeShapeType="1"/>
          </p:cNvSpPr>
          <p:nvPr/>
        </p:nvSpPr>
        <p:spPr bwMode="auto">
          <a:xfrm>
            <a:off x="747713" y="3754537"/>
            <a:ext cx="7924800" cy="0"/>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52" name="Line 8"/>
          <p:cNvSpPr>
            <a:spLocks noChangeShapeType="1"/>
          </p:cNvSpPr>
          <p:nvPr/>
        </p:nvSpPr>
        <p:spPr bwMode="auto">
          <a:xfrm flipV="1">
            <a:off x="747713" y="1370112"/>
            <a:ext cx="0" cy="4343400"/>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53" name="Text Box 9"/>
          <p:cNvSpPr txBox="1">
            <a:spLocks noChangeArrowheads="1"/>
          </p:cNvSpPr>
          <p:nvPr/>
        </p:nvSpPr>
        <p:spPr bwMode="auto">
          <a:xfrm>
            <a:off x="1112838" y="1446312"/>
            <a:ext cx="473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en-US" b="1" i="1">
                <a:solidFill>
                  <a:schemeClr val="tx2"/>
                </a:solidFill>
                <a:latin typeface="Times New Roman" pitchFamily="18" charset="0"/>
                <a:cs typeface="Times New Roman" pitchFamily="18" charset="0"/>
              </a:rPr>
              <a:t>p</a:t>
            </a:r>
            <a:endParaRPr kumimoji="1" lang="en-US" altLang="zh-CN" b="1" i="1">
              <a:solidFill>
                <a:schemeClr val="tx2"/>
              </a:solidFill>
              <a:latin typeface="Times New Roman" pitchFamily="18" charset="0"/>
              <a:cs typeface="Times New Roman" pitchFamily="18" charset="0"/>
            </a:endParaRPr>
          </a:p>
        </p:txBody>
      </p:sp>
      <p:sp>
        <p:nvSpPr>
          <p:cNvPr id="82954" name="Text Box 10"/>
          <p:cNvSpPr txBox="1">
            <a:spLocks noChangeArrowheads="1"/>
          </p:cNvSpPr>
          <p:nvPr/>
        </p:nvSpPr>
        <p:spPr bwMode="auto">
          <a:xfrm>
            <a:off x="1341438" y="2608362"/>
            <a:ext cx="298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3200" b="1" i="1">
                <a:solidFill>
                  <a:schemeClr val="tx2"/>
                </a:solidFill>
                <a:latin typeface="Times New Roman" pitchFamily="18" charset="0"/>
                <a:cs typeface="Times New Roman" pitchFamily="18" charset="0"/>
              </a:rPr>
              <a:t>i</a:t>
            </a:r>
          </a:p>
        </p:txBody>
      </p:sp>
      <p:sp>
        <p:nvSpPr>
          <p:cNvPr id="82955" name="Text Box 11"/>
          <p:cNvSpPr txBox="1">
            <a:spLocks noChangeArrowheads="1"/>
          </p:cNvSpPr>
          <p:nvPr/>
        </p:nvSpPr>
        <p:spPr bwMode="auto">
          <a:xfrm>
            <a:off x="884238" y="2227362"/>
            <a:ext cx="412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3200" b="1" i="1">
                <a:solidFill>
                  <a:schemeClr val="tx2"/>
                </a:solidFill>
                <a:latin typeface="Times New Roman" pitchFamily="18" charset="0"/>
                <a:cs typeface="Times New Roman" pitchFamily="18" charset="0"/>
              </a:rPr>
              <a:t>u</a:t>
            </a:r>
          </a:p>
        </p:txBody>
      </p:sp>
      <p:sp>
        <p:nvSpPr>
          <p:cNvPr id="82956" name="Text Box 12"/>
          <p:cNvSpPr txBox="1">
            <a:spLocks noChangeArrowheads="1"/>
          </p:cNvSpPr>
          <p:nvPr/>
        </p:nvSpPr>
        <p:spPr bwMode="auto">
          <a:xfrm>
            <a:off x="442913" y="3503712"/>
            <a:ext cx="363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O</a:t>
            </a:r>
          </a:p>
        </p:txBody>
      </p:sp>
      <p:sp>
        <p:nvSpPr>
          <p:cNvPr id="82957" name="Text Box 13"/>
          <p:cNvSpPr txBox="1">
            <a:spLocks noChangeArrowheads="1"/>
          </p:cNvSpPr>
          <p:nvPr/>
        </p:nvSpPr>
        <p:spPr bwMode="auto">
          <a:xfrm>
            <a:off x="1082675" y="5254724"/>
            <a:ext cx="55165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瞬时功率可正、可负，具有平均分量，</a:t>
            </a:r>
          </a:p>
          <a:p>
            <a:pPr eaLnBrk="1" hangingPunct="1"/>
            <a:r>
              <a:rPr kumimoji="1" lang="zh-CN" altLang="en-US" sz="2400" b="1">
                <a:solidFill>
                  <a:schemeClr val="tx2"/>
                </a:solidFill>
                <a:latin typeface="Times New Roman" pitchFamily="18" charset="0"/>
                <a:cs typeface="Times New Roman" pitchFamily="18" charset="0"/>
              </a:rPr>
              <a:t>频率是电压、电流的</a:t>
            </a:r>
            <a:r>
              <a:rPr kumimoji="1" lang="en-US" altLang="zh-CN" sz="2400" b="1">
                <a:solidFill>
                  <a:schemeClr val="tx2"/>
                </a:solidFill>
                <a:latin typeface="Times New Roman" pitchFamily="18" charset="0"/>
                <a:cs typeface="Times New Roman" pitchFamily="18" charset="0"/>
              </a:rPr>
              <a:t>2</a:t>
            </a:r>
            <a:r>
              <a:rPr kumimoji="1" lang="zh-CN" altLang="en-US" sz="2400" b="1">
                <a:solidFill>
                  <a:schemeClr val="tx2"/>
                </a:solidFill>
                <a:latin typeface="Times New Roman" pitchFamily="18" charset="0"/>
                <a:cs typeface="Times New Roman" pitchFamily="18" charset="0"/>
              </a:rPr>
              <a:t>倍。</a:t>
            </a:r>
          </a:p>
        </p:txBody>
      </p:sp>
      <p:sp>
        <p:nvSpPr>
          <p:cNvPr id="82958" name="Freeform 14"/>
          <p:cNvSpPr>
            <a:spLocks/>
          </p:cNvSpPr>
          <p:nvPr/>
        </p:nvSpPr>
        <p:spPr bwMode="auto">
          <a:xfrm>
            <a:off x="768350" y="1725712"/>
            <a:ext cx="7493000" cy="2768600"/>
          </a:xfrm>
          <a:custGeom>
            <a:avLst/>
            <a:gdLst>
              <a:gd name="T0" fmla="*/ 2147483647 w 3146"/>
              <a:gd name="T1" fmla="*/ 2147483647 h 1744"/>
              <a:gd name="T2" fmla="*/ 2147483647 w 3146"/>
              <a:gd name="T3" fmla="*/ 2147483647 h 1744"/>
              <a:gd name="T4" fmla="*/ 2147483647 w 3146"/>
              <a:gd name="T5" fmla="*/ 2147483647 h 1744"/>
              <a:gd name="T6" fmla="*/ 2147483647 w 3146"/>
              <a:gd name="T7" fmla="*/ 2147483647 h 1744"/>
              <a:gd name="T8" fmla="*/ 2147483647 w 3146"/>
              <a:gd name="T9" fmla="*/ 2147483647 h 1744"/>
              <a:gd name="T10" fmla="*/ 2147483647 w 3146"/>
              <a:gd name="T11" fmla="*/ 2147483647 h 1744"/>
              <a:gd name="T12" fmla="*/ 2147483647 w 3146"/>
              <a:gd name="T13" fmla="*/ 2147483647 h 1744"/>
              <a:gd name="T14" fmla="*/ 2147483647 w 3146"/>
              <a:gd name="T15" fmla="*/ 2147483647 h 1744"/>
              <a:gd name="T16" fmla="*/ 2147483647 w 3146"/>
              <a:gd name="T17" fmla="*/ 2147483647 h 1744"/>
              <a:gd name="T18" fmla="*/ 2147483647 w 3146"/>
              <a:gd name="T19" fmla="*/ 2147483647 h 1744"/>
              <a:gd name="T20" fmla="*/ 2147483647 w 3146"/>
              <a:gd name="T21" fmla="*/ 2147483647 h 1744"/>
              <a:gd name="T22" fmla="*/ 2147483647 w 3146"/>
              <a:gd name="T23" fmla="*/ 2147483647 h 1744"/>
              <a:gd name="T24" fmla="*/ 2147483647 w 3146"/>
              <a:gd name="T25" fmla="*/ 2147483647 h 1744"/>
              <a:gd name="T26" fmla="*/ 2147483647 w 3146"/>
              <a:gd name="T27" fmla="*/ 2147483647 h 1744"/>
              <a:gd name="T28" fmla="*/ 2147483647 w 3146"/>
              <a:gd name="T29" fmla="*/ 2147483647 h 1744"/>
              <a:gd name="T30" fmla="*/ 2147483647 w 3146"/>
              <a:gd name="T31" fmla="*/ 2147483647 h 1744"/>
              <a:gd name="T32" fmla="*/ 2147483647 w 3146"/>
              <a:gd name="T33" fmla="*/ 2147483647 h 1744"/>
              <a:gd name="T34" fmla="*/ 2147483647 w 3146"/>
              <a:gd name="T35" fmla="*/ 2147483647 h 1744"/>
              <a:gd name="T36" fmla="*/ 2147483647 w 3146"/>
              <a:gd name="T37" fmla="*/ 2147483647 h 1744"/>
              <a:gd name="T38" fmla="*/ 2147483647 w 3146"/>
              <a:gd name="T39" fmla="*/ 2147483647 h 1744"/>
              <a:gd name="T40" fmla="*/ 2147483647 w 3146"/>
              <a:gd name="T41" fmla="*/ 2147483647 h 1744"/>
              <a:gd name="T42" fmla="*/ 2147483647 w 3146"/>
              <a:gd name="T43" fmla="*/ 2147483647 h 1744"/>
              <a:gd name="T44" fmla="*/ 2147483647 w 3146"/>
              <a:gd name="T45" fmla="*/ 2147483647 h 1744"/>
              <a:gd name="T46" fmla="*/ 2147483647 w 3146"/>
              <a:gd name="T47" fmla="*/ 2147483647 h 1744"/>
              <a:gd name="T48" fmla="*/ 2147483647 w 3146"/>
              <a:gd name="T49" fmla="*/ 2147483647 h 1744"/>
              <a:gd name="T50" fmla="*/ 2147483647 w 3146"/>
              <a:gd name="T51" fmla="*/ 2147483647 h 1744"/>
              <a:gd name="T52" fmla="*/ 2147483647 w 3146"/>
              <a:gd name="T53" fmla="*/ 2147483647 h 1744"/>
              <a:gd name="T54" fmla="*/ 2147483647 w 3146"/>
              <a:gd name="T55" fmla="*/ 2147483647 h 1744"/>
              <a:gd name="T56" fmla="*/ 2147483647 w 3146"/>
              <a:gd name="T57" fmla="*/ 2147483647 h 1744"/>
              <a:gd name="T58" fmla="*/ 2147483647 w 3146"/>
              <a:gd name="T59" fmla="*/ 2147483647 h 1744"/>
              <a:gd name="T60" fmla="*/ 2147483647 w 3146"/>
              <a:gd name="T61" fmla="*/ 2147483647 h 1744"/>
              <a:gd name="T62" fmla="*/ 2147483647 w 3146"/>
              <a:gd name="T63" fmla="*/ 2147483647 h 1744"/>
              <a:gd name="T64" fmla="*/ 2147483647 w 3146"/>
              <a:gd name="T65" fmla="*/ 2147483647 h 1744"/>
              <a:gd name="T66" fmla="*/ 2147483647 w 3146"/>
              <a:gd name="T67" fmla="*/ 2147483647 h 1744"/>
              <a:gd name="T68" fmla="*/ 2147483647 w 3146"/>
              <a:gd name="T69" fmla="*/ 2147483647 h 1744"/>
              <a:gd name="T70" fmla="*/ 2147483647 w 3146"/>
              <a:gd name="T71" fmla="*/ 2147483647 h 1744"/>
              <a:gd name="T72" fmla="*/ 2147483647 w 3146"/>
              <a:gd name="T73" fmla="*/ 2147483647 h 1744"/>
              <a:gd name="T74" fmla="*/ 2147483647 w 3146"/>
              <a:gd name="T75" fmla="*/ 2147483647 h 1744"/>
              <a:gd name="T76" fmla="*/ 2147483647 w 3146"/>
              <a:gd name="T77" fmla="*/ 0 h 1744"/>
              <a:gd name="T78" fmla="*/ 2147483647 w 3146"/>
              <a:gd name="T79" fmla="*/ 2147483647 h 1744"/>
              <a:gd name="T80" fmla="*/ 2147483647 w 3146"/>
              <a:gd name="T81" fmla="*/ 2147483647 h 1744"/>
              <a:gd name="T82" fmla="*/ 2147483647 w 3146"/>
              <a:gd name="T83" fmla="*/ 2147483647 h 1744"/>
              <a:gd name="T84" fmla="*/ 2147483647 w 3146"/>
              <a:gd name="T85" fmla="*/ 2147483647 h 1744"/>
              <a:gd name="T86" fmla="*/ 2147483647 w 3146"/>
              <a:gd name="T87" fmla="*/ 2147483647 h 1744"/>
              <a:gd name="T88" fmla="*/ 2147483647 w 3146"/>
              <a:gd name="T89" fmla="*/ 2147483647 h 1744"/>
              <a:gd name="T90" fmla="*/ 2147483647 w 3146"/>
              <a:gd name="T91" fmla="*/ 2147483647 h 1744"/>
              <a:gd name="T92" fmla="*/ 2147483647 w 3146"/>
              <a:gd name="T93" fmla="*/ 2147483647 h 1744"/>
              <a:gd name="T94" fmla="*/ 2147483647 w 3146"/>
              <a:gd name="T95" fmla="*/ 2147483647 h 1744"/>
              <a:gd name="T96" fmla="*/ 2147483647 w 3146"/>
              <a:gd name="T97" fmla="*/ 2147483647 h 1744"/>
              <a:gd name="T98" fmla="*/ 2147483647 w 3146"/>
              <a:gd name="T99" fmla="*/ 2147483647 h 1744"/>
              <a:gd name="T100" fmla="*/ 2147483647 w 3146"/>
              <a:gd name="T101" fmla="*/ 2147483647 h 1744"/>
              <a:gd name="T102" fmla="*/ 2147483647 w 3146"/>
              <a:gd name="T103" fmla="*/ 2147483647 h 1744"/>
              <a:gd name="T104" fmla="*/ 2147483647 w 3146"/>
              <a:gd name="T105" fmla="*/ 2147483647 h 1744"/>
              <a:gd name="T106" fmla="*/ 2147483647 w 3146"/>
              <a:gd name="T107" fmla="*/ 2147483647 h 1744"/>
              <a:gd name="T108" fmla="*/ 2147483647 w 3146"/>
              <a:gd name="T109" fmla="*/ 2147483647 h 1744"/>
              <a:gd name="T110" fmla="*/ 2147483647 w 3146"/>
              <a:gd name="T111" fmla="*/ 2147483647 h 1744"/>
              <a:gd name="T112" fmla="*/ 2147483647 w 3146"/>
              <a:gd name="T113" fmla="*/ 2147483647 h 1744"/>
              <a:gd name="T114" fmla="*/ 2147483647 w 3146"/>
              <a:gd name="T115" fmla="*/ 2147483647 h 1744"/>
              <a:gd name="T116" fmla="*/ 2147483647 w 3146"/>
              <a:gd name="T117" fmla="*/ 2147483647 h 17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146"/>
              <a:gd name="T178" fmla="*/ 0 h 1744"/>
              <a:gd name="T179" fmla="*/ 3146 w 3146"/>
              <a:gd name="T180" fmla="*/ 1744 h 17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146" h="1744">
                <a:moveTo>
                  <a:pt x="0" y="991"/>
                </a:moveTo>
                <a:lnTo>
                  <a:pt x="8" y="942"/>
                </a:lnTo>
                <a:lnTo>
                  <a:pt x="8" y="884"/>
                </a:lnTo>
                <a:lnTo>
                  <a:pt x="16" y="827"/>
                </a:lnTo>
                <a:lnTo>
                  <a:pt x="16" y="778"/>
                </a:lnTo>
                <a:lnTo>
                  <a:pt x="24" y="721"/>
                </a:lnTo>
                <a:lnTo>
                  <a:pt x="24" y="663"/>
                </a:lnTo>
                <a:lnTo>
                  <a:pt x="32" y="614"/>
                </a:lnTo>
                <a:lnTo>
                  <a:pt x="32" y="565"/>
                </a:lnTo>
                <a:lnTo>
                  <a:pt x="40" y="508"/>
                </a:lnTo>
                <a:lnTo>
                  <a:pt x="40" y="459"/>
                </a:lnTo>
                <a:lnTo>
                  <a:pt x="49" y="418"/>
                </a:lnTo>
                <a:lnTo>
                  <a:pt x="49" y="369"/>
                </a:lnTo>
                <a:lnTo>
                  <a:pt x="57" y="328"/>
                </a:lnTo>
                <a:lnTo>
                  <a:pt x="57" y="287"/>
                </a:lnTo>
                <a:lnTo>
                  <a:pt x="65" y="246"/>
                </a:lnTo>
                <a:lnTo>
                  <a:pt x="65" y="205"/>
                </a:lnTo>
                <a:lnTo>
                  <a:pt x="73" y="172"/>
                </a:lnTo>
                <a:lnTo>
                  <a:pt x="73" y="140"/>
                </a:lnTo>
                <a:lnTo>
                  <a:pt x="81" y="115"/>
                </a:lnTo>
                <a:lnTo>
                  <a:pt x="81" y="90"/>
                </a:lnTo>
                <a:lnTo>
                  <a:pt x="89" y="66"/>
                </a:lnTo>
                <a:lnTo>
                  <a:pt x="89" y="49"/>
                </a:lnTo>
                <a:lnTo>
                  <a:pt x="98" y="33"/>
                </a:lnTo>
                <a:lnTo>
                  <a:pt x="98" y="17"/>
                </a:lnTo>
                <a:lnTo>
                  <a:pt x="106" y="9"/>
                </a:lnTo>
                <a:lnTo>
                  <a:pt x="114" y="0"/>
                </a:lnTo>
                <a:lnTo>
                  <a:pt x="114" y="9"/>
                </a:lnTo>
                <a:lnTo>
                  <a:pt x="122" y="17"/>
                </a:lnTo>
                <a:lnTo>
                  <a:pt x="122" y="25"/>
                </a:lnTo>
                <a:lnTo>
                  <a:pt x="130" y="41"/>
                </a:lnTo>
                <a:lnTo>
                  <a:pt x="130" y="58"/>
                </a:lnTo>
                <a:lnTo>
                  <a:pt x="138" y="74"/>
                </a:lnTo>
                <a:lnTo>
                  <a:pt x="138" y="99"/>
                </a:lnTo>
                <a:lnTo>
                  <a:pt x="147" y="131"/>
                </a:lnTo>
                <a:lnTo>
                  <a:pt x="147" y="156"/>
                </a:lnTo>
                <a:lnTo>
                  <a:pt x="155" y="189"/>
                </a:lnTo>
                <a:lnTo>
                  <a:pt x="155" y="230"/>
                </a:lnTo>
                <a:lnTo>
                  <a:pt x="163" y="262"/>
                </a:lnTo>
                <a:lnTo>
                  <a:pt x="163" y="303"/>
                </a:lnTo>
                <a:lnTo>
                  <a:pt x="171" y="352"/>
                </a:lnTo>
                <a:lnTo>
                  <a:pt x="171" y="393"/>
                </a:lnTo>
                <a:lnTo>
                  <a:pt x="179" y="442"/>
                </a:lnTo>
                <a:lnTo>
                  <a:pt x="179" y="492"/>
                </a:lnTo>
                <a:lnTo>
                  <a:pt x="188" y="541"/>
                </a:lnTo>
                <a:lnTo>
                  <a:pt x="188" y="590"/>
                </a:lnTo>
                <a:lnTo>
                  <a:pt x="196" y="647"/>
                </a:lnTo>
                <a:lnTo>
                  <a:pt x="196" y="696"/>
                </a:lnTo>
                <a:lnTo>
                  <a:pt x="204" y="753"/>
                </a:lnTo>
                <a:lnTo>
                  <a:pt x="204" y="803"/>
                </a:lnTo>
                <a:lnTo>
                  <a:pt x="204" y="860"/>
                </a:lnTo>
                <a:lnTo>
                  <a:pt x="212" y="917"/>
                </a:lnTo>
                <a:lnTo>
                  <a:pt x="212" y="966"/>
                </a:lnTo>
                <a:lnTo>
                  <a:pt x="220" y="1024"/>
                </a:lnTo>
                <a:lnTo>
                  <a:pt x="220" y="1081"/>
                </a:lnTo>
                <a:lnTo>
                  <a:pt x="228" y="1130"/>
                </a:lnTo>
                <a:lnTo>
                  <a:pt x="228" y="1179"/>
                </a:lnTo>
                <a:lnTo>
                  <a:pt x="237" y="1228"/>
                </a:lnTo>
                <a:lnTo>
                  <a:pt x="237" y="1277"/>
                </a:lnTo>
                <a:lnTo>
                  <a:pt x="245" y="1327"/>
                </a:lnTo>
                <a:lnTo>
                  <a:pt x="245" y="1376"/>
                </a:lnTo>
                <a:lnTo>
                  <a:pt x="253" y="1417"/>
                </a:lnTo>
                <a:lnTo>
                  <a:pt x="253" y="1457"/>
                </a:lnTo>
                <a:lnTo>
                  <a:pt x="261" y="1498"/>
                </a:lnTo>
                <a:lnTo>
                  <a:pt x="261" y="1539"/>
                </a:lnTo>
                <a:lnTo>
                  <a:pt x="269" y="1572"/>
                </a:lnTo>
                <a:lnTo>
                  <a:pt x="269" y="1605"/>
                </a:lnTo>
                <a:lnTo>
                  <a:pt x="277" y="1629"/>
                </a:lnTo>
                <a:lnTo>
                  <a:pt x="277" y="1654"/>
                </a:lnTo>
                <a:lnTo>
                  <a:pt x="286" y="1678"/>
                </a:lnTo>
                <a:lnTo>
                  <a:pt x="286" y="1695"/>
                </a:lnTo>
                <a:lnTo>
                  <a:pt x="294" y="1711"/>
                </a:lnTo>
                <a:lnTo>
                  <a:pt x="294" y="1728"/>
                </a:lnTo>
                <a:lnTo>
                  <a:pt x="302" y="1736"/>
                </a:lnTo>
                <a:lnTo>
                  <a:pt x="310" y="1744"/>
                </a:lnTo>
                <a:lnTo>
                  <a:pt x="310" y="1736"/>
                </a:lnTo>
                <a:lnTo>
                  <a:pt x="318" y="1728"/>
                </a:lnTo>
                <a:lnTo>
                  <a:pt x="318" y="1719"/>
                </a:lnTo>
                <a:lnTo>
                  <a:pt x="326" y="1703"/>
                </a:lnTo>
                <a:lnTo>
                  <a:pt x="326" y="1687"/>
                </a:lnTo>
                <a:lnTo>
                  <a:pt x="335" y="1670"/>
                </a:lnTo>
                <a:lnTo>
                  <a:pt x="335" y="1646"/>
                </a:lnTo>
                <a:lnTo>
                  <a:pt x="343" y="1613"/>
                </a:lnTo>
                <a:lnTo>
                  <a:pt x="343" y="1588"/>
                </a:lnTo>
                <a:lnTo>
                  <a:pt x="351" y="1556"/>
                </a:lnTo>
                <a:lnTo>
                  <a:pt x="351" y="1515"/>
                </a:lnTo>
                <a:lnTo>
                  <a:pt x="359" y="1474"/>
                </a:lnTo>
                <a:lnTo>
                  <a:pt x="359" y="1441"/>
                </a:lnTo>
                <a:lnTo>
                  <a:pt x="367" y="1392"/>
                </a:lnTo>
                <a:lnTo>
                  <a:pt x="367" y="1351"/>
                </a:lnTo>
                <a:lnTo>
                  <a:pt x="376" y="1302"/>
                </a:lnTo>
                <a:lnTo>
                  <a:pt x="376" y="1253"/>
                </a:lnTo>
                <a:lnTo>
                  <a:pt x="384" y="1204"/>
                </a:lnTo>
                <a:lnTo>
                  <a:pt x="384" y="1155"/>
                </a:lnTo>
                <a:lnTo>
                  <a:pt x="392" y="1097"/>
                </a:lnTo>
                <a:lnTo>
                  <a:pt x="392" y="1048"/>
                </a:lnTo>
                <a:lnTo>
                  <a:pt x="400" y="991"/>
                </a:lnTo>
                <a:lnTo>
                  <a:pt x="400" y="942"/>
                </a:lnTo>
                <a:lnTo>
                  <a:pt x="408" y="884"/>
                </a:lnTo>
                <a:lnTo>
                  <a:pt x="408" y="827"/>
                </a:lnTo>
                <a:lnTo>
                  <a:pt x="416" y="778"/>
                </a:lnTo>
                <a:lnTo>
                  <a:pt x="416" y="721"/>
                </a:lnTo>
                <a:lnTo>
                  <a:pt x="416" y="663"/>
                </a:lnTo>
                <a:lnTo>
                  <a:pt x="425" y="614"/>
                </a:lnTo>
                <a:lnTo>
                  <a:pt x="425" y="565"/>
                </a:lnTo>
                <a:lnTo>
                  <a:pt x="433" y="508"/>
                </a:lnTo>
                <a:lnTo>
                  <a:pt x="433" y="459"/>
                </a:lnTo>
                <a:lnTo>
                  <a:pt x="441" y="418"/>
                </a:lnTo>
                <a:lnTo>
                  <a:pt x="441" y="369"/>
                </a:lnTo>
                <a:lnTo>
                  <a:pt x="449" y="328"/>
                </a:lnTo>
                <a:lnTo>
                  <a:pt x="449" y="287"/>
                </a:lnTo>
                <a:lnTo>
                  <a:pt x="457" y="246"/>
                </a:lnTo>
                <a:lnTo>
                  <a:pt x="457" y="205"/>
                </a:lnTo>
                <a:lnTo>
                  <a:pt x="465" y="172"/>
                </a:lnTo>
                <a:lnTo>
                  <a:pt x="465" y="140"/>
                </a:lnTo>
                <a:lnTo>
                  <a:pt x="474" y="115"/>
                </a:lnTo>
                <a:lnTo>
                  <a:pt x="474" y="90"/>
                </a:lnTo>
                <a:lnTo>
                  <a:pt x="482" y="66"/>
                </a:lnTo>
                <a:lnTo>
                  <a:pt x="482" y="49"/>
                </a:lnTo>
                <a:lnTo>
                  <a:pt x="490" y="33"/>
                </a:lnTo>
                <a:lnTo>
                  <a:pt x="490" y="17"/>
                </a:lnTo>
                <a:lnTo>
                  <a:pt x="498" y="9"/>
                </a:lnTo>
                <a:lnTo>
                  <a:pt x="506" y="0"/>
                </a:lnTo>
                <a:lnTo>
                  <a:pt x="514" y="9"/>
                </a:lnTo>
                <a:lnTo>
                  <a:pt x="514" y="17"/>
                </a:lnTo>
                <a:lnTo>
                  <a:pt x="523" y="25"/>
                </a:lnTo>
                <a:lnTo>
                  <a:pt x="523" y="41"/>
                </a:lnTo>
                <a:lnTo>
                  <a:pt x="523" y="58"/>
                </a:lnTo>
                <a:lnTo>
                  <a:pt x="531" y="74"/>
                </a:lnTo>
                <a:lnTo>
                  <a:pt x="531" y="99"/>
                </a:lnTo>
                <a:lnTo>
                  <a:pt x="539" y="131"/>
                </a:lnTo>
                <a:lnTo>
                  <a:pt x="539" y="156"/>
                </a:lnTo>
                <a:lnTo>
                  <a:pt x="547" y="189"/>
                </a:lnTo>
                <a:lnTo>
                  <a:pt x="547" y="230"/>
                </a:lnTo>
                <a:lnTo>
                  <a:pt x="555" y="262"/>
                </a:lnTo>
                <a:lnTo>
                  <a:pt x="555" y="303"/>
                </a:lnTo>
                <a:lnTo>
                  <a:pt x="564" y="352"/>
                </a:lnTo>
                <a:lnTo>
                  <a:pt x="564" y="393"/>
                </a:lnTo>
                <a:lnTo>
                  <a:pt x="572" y="442"/>
                </a:lnTo>
                <a:lnTo>
                  <a:pt x="572" y="492"/>
                </a:lnTo>
                <a:lnTo>
                  <a:pt x="580" y="541"/>
                </a:lnTo>
                <a:lnTo>
                  <a:pt x="580" y="590"/>
                </a:lnTo>
                <a:lnTo>
                  <a:pt x="588" y="647"/>
                </a:lnTo>
                <a:lnTo>
                  <a:pt x="588" y="696"/>
                </a:lnTo>
                <a:lnTo>
                  <a:pt x="596" y="753"/>
                </a:lnTo>
                <a:lnTo>
                  <a:pt x="596" y="803"/>
                </a:lnTo>
                <a:lnTo>
                  <a:pt x="604" y="860"/>
                </a:lnTo>
                <a:lnTo>
                  <a:pt x="604" y="917"/>
                </a:lnTo>
                <a:lnTo>
                  <a:pt x="613" y="966"/>
                </a:lnTo>
                <a:lnTo>
                  <a:pt x="613" y="1024"/>
                </a:lnTo>
                <a:lnTo>
                  <a:pt x="621" y="1081"/>
                </a:lnTo>
                <a:lnTo>
                  <a:pt x="621" y="1130"/>
                </a:lnTo>
                <a:lnTo>
                  <a:pt x="621" y="1179"/>
                </a:lnTo>
                <a:lnTo>
                  <a:pt x="629" y="1228"/>
                </a:lnTo>
                <a:lnTo>
                  <a:pt x="629" y="1277"/>
                </a:lnTo>
                <a:lnTo>
                  <a:pt x="637" y="1327"/>
                </a:lnTo>
                <a:lnTo>
                  <a:pt x="637" y="1376"/>
                </a:lnTo>
                <a:lnTo>
                  <a:pt x="645" y="1417"/>
                </a:lnTo>
                <a:lnTo>
                  <a:pt x="645" y="1457"/>
                </a:lnTo>
                <a:lnTo>
                  <a:pt x="653" y="1498"/>
                </a:lnTo>
                <a:lnTo>
                  <a:pt x="653" y="1539"/>
                </a:lnTo>
                <a:lnTo>
                  <a:pt x="662" y="1572"/>
                </a:lnTo>
                <a:lnTo>
                  <a:pt x="662" y="1605"/>
                </a:lnTo>
                <a:lnTo>
                  <a:pt x="670" y="1629"/>
                </a:lnTo>
                <a:lnTo>
                  <a:pt x="670" y="1654"/>
                </a:lnTo>
                <a:lnTo>
                  <a:pt x="678" y="1678"/>
                </a:lnTo>
                <a:lnTo>
                  <a:pt x="678" y="1695"/>
                </a:lnTo>
                <a:lnTo>
                  <a:pt x="686" y="1711"/>
                </a:lnTo>
                <a:lnTo>
                  <a:pt x="686" y="1728"/>
                </a:lnTo>
                <a:lnTo>
                  <a:pt x="694" y="1736"/>
                </a:lnTo>
                <a:lnTo>
                  <a:pt x="702" y="1744"/>
                </a:lnTo>
                <a:lnTo>
                  <a:pt x="711" y="1736"/>
                </a:lnTo>
                <a:lnTo>
                  <a:pt x="711" y="1728"/>
                </a:lnTo>
                <a:lnTo>
                  <a:pt x="719" y="1719"/>
                </a:lnTo>
                <a:lnTo>
                  <a:pt x="719" y="1703"/>
                </a:lnTo>
                <a:lnTo>
                  <a:pt x="727" y="1687"/>
                </a:lnTo>
                <a:lnTo>
                  <a:pt x="727" y="1670"/>
                </a:lnTo>
                <a:lnTo>
                  <a:pt x="727" y="1646"/>
                </a:lnTo>
                <a:lnTo>
                  <a:pt x="735" y="1613"/>
                </a:lnTo>
                <a:lnTo>
                  <a:pt x="735" y="1588"/>
                </a:lnTo>
                <a:lnTo>
                  <a:pt x="743" y="1556"/>
                </a:lnTo>
                <a:lnTo>
                  <a:pt x="743" y="1515"/>
                </a:lnTo>
                <a:lnTo>
                  <a:pt x="752" y="1474"/>
                </a:lnTo>
                <a:lnTo>
                  <a:pt x="752" y="1441"/>
                </a:lnTo>
                <a:lnTo>
                  <a:pt x="760" y="1392"/>
                </a:lnTo>
                <a:lnTo>
                  <a:pt x="760" y="1351"/>
                </a:lnTo>
                <a:lnTo>
                  <a:pt x="768" y="1302"/>
                </a:lnTo>
                <a:lnTo>
                  <a:pt x="768" y="1253"/>
                </a:lnTo>
                <a:lnTo>
                  <a:pt x="776" y="1204"/>
                </a:lnTo>
                <a:lnTo>
                  <a:pt x="776" y="1155"/>
                </a:lnTo>
                <a:lnTo>
                  <a:pt x="784" y="1097"/>
                </a:lnTo>
                <a:lnTo>
                  <a:pt x="784" y="1048"/>
                </a:lnTo>
                <a:lnTo>
                  <a:pt x="792" y="991"/>
                </a:lnTo>
                <a:lnTo>
                  <a:pt x="792" y="942"/>
                </a:lnTo>
                <a:lnTo>
                  <a:pt x="801" y="884"/>
                </a:lnTo>
                <a:lnTo>
                  <a:pt x="801" y="827"/>
                </a:lnTo>
                <a:lnTo>
                  <a:pt x="809" y="778"/>
                </a:lnTo>
                <a:lnTo>
                  <a:pt x="809" y="721"/>
                </a:lnTo>
                <a:lnTo>
                  <a:pt x="817" y="663"/>
                </a:lnTo>
                <a:lnTo>
                  <a:pt x="817" y="614"/>
                </a:lnTo>
                <a:lnTo>
                  <a:pt x="825" y="565"/>
                </a:lnTo>
                <a:lnTo>
                  <a:pt x="825" y="508"/>
                </a:lnTo>
                <a:lnTo>
                  <a:pt x="833" y="459"/>
                </a:lnTo>
                <a:lnTo>
                  <a:pt x="833" y="418"/>
                </a:lnTo>
                <a:lnTo>
                  <a:pt x="833" y="369"/>
                </a:lnTo>
                <a:lnTo>
                  <a:pt x="841" y="328"/>
                </a:lnTo>
                <a:lnTo>
                  <a:pt x="841" y="287"/>
                </a:lnTo>
                <a:lnTo>
                  <a:pt x="850" y="246"/>
                </a:lnTo>
                <a:lnTo>
                  <a:pt x="850" y="205"/>
                </a:lnTo>
                <a:lnTo>
                  <a:pt x="858" y="172"/>
                </a:lnTo>
                <a:lnTo>
                  <a:pt x="858" y="140"/>
                </a:lnTo>
                <a:lnTo>
                  <a:pt x="866" y="115"/>
                </a:lnTo>
                <a:lnTo>
                  <a:pt x="866" y="90"/>
                </a:lnTo>
                <a:lnTo>
                  <a:pt x="874" y="66"/>
                </a:lnTo>
                <a:lnTo>
                  <a:pt x="874" y="49"/>
                </a:lnTo>
                <a:lnTo>
                  <a:pt x="882" y="33"/>
                </a:lnTo>
                <a:lnTo>
                  <a:pt x="882" y="17"/>
                </a:lnTo>
                <a:lnTo>
                  <a:pt x="890" y="9"/>
                </a:lnTo>
                <a:lnTo>
                  <a:pt x="899" y="0"/>
                </a:lnTo>
                <a:lnTo>
                  <a:pt x="907" y="9"/>
                </a:lnTo>
                <a:lnTo>
                  <a:pt x="907" y="17"/>
                </a:lnTo>
                <a:lnTo>
                  <a:pt x="915" y="25"/>
                </a:lnTo>
                <a:lnTo>
                  <a:pt x="915" y="41"/>
                </a:lnTo>
                <a:lnTo>
                  <a:pt x="923" y="58"/>
                </a:lnTo>
                <a:lnTo>
                  <a:pt x="923" y="74"/>
                </a:lnTo>
                <a:lnTo>
                  <a:pt x="931" y="99"/>
                </a:lnTo>
                <a:lnTo>
                  <a:pt x="931" y="131"/>
                </a:lnTo>
                <a:lnTo>
                  <a:pt x="940" y="156"/>
                </a:lnTo>
                <a:lnTo>
                  <a:pt x="940" y="189"/>
                </a:lnTo>
                <a:lnTo>
                  <a:pt x="940" y="230"/>
                </a:lnTo>
                <a:lnTo>
                  <a:pt x="948" y="262"/>
                </a:lnTo>
                <a:lnTo>
                  <a:pt x="948" y="303"/>
                </a:lnTo>
                <a:lnTo>
                  <a:pt x="956" y="352"/>
                </a:lnTo>
                <a:lnTo>
                  <a:pt x="956" y="393"/>
                </a:lnTo>
                <a:lnTo>
                  <a:pt x="964" y="442"/>
                </a:lnTo>
                <a:lnTo>
                  <a:pt x="964" y="492"/>
                </a:lnTo>
                <a:lnTo>
                  <a:pt x="972" y="541"/>
                </a:lnTo>
                <a:lnTo>
                  <a:pt x="972" y="590"/>
                </a:lnTo>
                <a:lnTo>
                  <a:pt x="980" y="647"/>
                </a:lnTo>
                <a:lnTo>
                  <a:pt x="980" y="696"/>
                </a:lnTo>
                <a:lnTo>
                  <a:pt x="989" y="753"/>
                </a:lnTo>
                <a:lnTo>
                  <a:pt x="989" y="803"/>
                </a:lnTo>
                <a:lnTo>
                  <a:pt x="997" y="860"/>
                </a:lnTo>
                <a:lnTo>
                  <a:pt x="997" y="917"/>
                </a:lnTo>
                <a:lnTo>
                  <a:pt x="1005" y="966"/>
                </a:lnTo>
                <a:lnTo>
                  <a:pt x="1005" y="1024"/>
                </a:lnTo>
                <a:lnTo>
                  <a:pt x="1013" y="1081"/>
                </a:lnTo>
                <a:lnTo>
                  <a:pt x="1013" y="1130"/>
                </a:lnTo>
                <a:lnTo>
                  <a:pt x="1021" y="1179"/>
                </a:lnTo>
                <a:lnTo>
                  <a:pt x="1021" y="1228"/>
                </a:lnTo>
                <a:lnTo>
                  <a:pt x="1029" y="1277"/>
                </a:lnTo>
                <a:lnTo>
                  <a:pt x="1029" y="1327"/>
                </a:lnTo>
                <a:lnTo>
                  <a:pt x="1038" y="1376"/>
                </a:lnTo>
                <a:lnTo>
                  <a:pt x="1038" y="1417"/>
                </a:lnTo>
                <a:lnTo>
                  <a:pt x="1038" y="1457"/>
                </a:lnTo>
                <a:lnTo>
                  <a:pt x="1046" y="1498"/>
                </a:lnTo>
                <a:lnTo>
                  <a:pt x="1046" y="1539"/>
                </a:lnTo>
                <a:lnTo>
                  <a:pt x="1054" y="1572"/>
                </a:lnTo>
                <a:lnTo>
                  <a:pt x="1054" y="1605"/>
                </a:lnTo>
                <a:lnTo>
                  <a:pt x="1062" y="1629"/>
                </a:lnTo>
                <a:lnTo>
                  <a:pt x="1062" y="1654"/>
                </a:lnTo>
                <a:lnTo>
                  <a:pt x="1070" y="1678"/>
                </a:lnTo>
                <a:lnTo>
                  <a:pt x="1070" y="1695"/>
                </a:lnTo>
                <a:lnTo>
                  <a:pt x="1078" y="1711"/>
                </a:lnTo>
                <a:lnTo>
                  <a:pt x="1078" y="1728"/>
                </a:lnTo>
                <a:lnTo>
                  <a:pt x="1087" y="1736"/>
                </a:lnTo>
                <a:lnTo>
                  <a:pt x="1095" y="1744"/>
                </a:lnTo>
                <a:lnTo>
                  <a:pt x="1103" y="1736"/>
                </a:lnTo>
                <a:lnTo>
                  <a:pt x="1103" y="1728"/>
                </a:lnTo>
                <a:lnTo>
                  <a:pt x="1111" y="1719"/>
                </a:lnTo>
                <a:lnTo>
                  <a:pt x="1111" y="1703"/>
                </a:lnTo>
                <a:lnTo>
                  <a:pt x="1119" y="1687"/>
                </a:lnTo>
                <a:lnTo>
                  <a:pt x="1119" y="1670"/>
                </a:lnTo>
                <a:lnTo>
                  <a:pt x="1128" y="1646"/>
                </a:lnTo>
                <a:lnTo>
                  <a:pt x="1128" y="1613"/>
                </a:lnTo>
                <a:lnTo>
                  <a:pt x="1136" y="1588"/>
                </a:lnTo>
                <a:lnTo>
                  <a:pt x="1136" y="1556"/>
                </a:lnTo>
                <a:lnTo>
                  <a:pt x="1144" y="1515"/>
                </a:lnTo>
                <a:lnTo>
                  <a:pt x="1144" y="1474"/>
                </a:lnTo>
                <a:lnTo>
                  <a:pt x="1144" y="1441"/>
                </a:lnTo>
                <a:lnTo>
                  <a:pt x="1152" y="1392"/>
                </a:lnTo>
                <a:lnTo>
                  <a:pt x="1152" y="1351"/>
                </a:lnTo>
                <a:lnTo>
                  <a:pt x="1160" y="1302"/>
                </a:lnTo>
                <a:lnTo>
                  <a:pt x="1160" y="1253"/>
                </a:lnTo>
                <a:lnTo>
                  <a:pt x="1168" y="1204"/>
                </a:lnTo>
                <a:lnTo>
                  <a:pt x="1168" y="1155"/>
                </a:lnTo>
                <a:lnTo>
                  <a:pt x="1177" y="1097"/>
                </a:lnTo>
                <a:lnTo>
                  <a:pt x="1177" y="1048"/>
                </a:lnTo>
                <a:lnTo>
                  <a:pt x="1185" y="991"/>
                </a:lnTo>
                <a:lnTo>
                  <a:pt x="1185" y="942"/>
                </a:lnTo>
                <a:lnTo>
                  <a:pt x="1193" y="884"/>
                </a:lnTo>
                <a:lnTo>
                  <a:pt x="1193" y="827"/>
                </a:lnTo>
                <a:lnTo>
                  <a:pt x="1201" y="778"/>
                </a:lnTo>
                <a:lnTo>
                  <a:pt x="1201" y="721"/>
                </a:lnTo>
                <a:lnTo>
                  <a:pt x="1209" y="663"/>
                </a:lnTo>
                <a:lnTo>
                  <a:pt x="1209" y="614"/>
                </a:lnTo>
                <a:lnTo>
                  <a:pt x="1217" y="565"/>
                </a:lnTo>
                <a:lnTo>
                  <a:pt x="1217" y="508"/>
                </a:lnTo>
                <a:lnTo>
                  <a:pt x="1226" y="459"/>
                </a:lnTo>
                <a:lnTo>
                  <a:pt x="1226" y="418"/>
                </a:lnTo>
                <a:lnTo>
                  <a:pt x="1234" y="369"/>
                </a:lnTo>
                <a:lnTo>
                  <a:pt x="1234" y="328"/>
                </a:lnTo>
                <a:lnTo>
                  <a:pt x="1242" y="287"/>
                </a:lnTo>
                <a:lnTo>
                  <a:pt x="1242" y="246"/>
                </a:lnTo>
                <a:lnTo>
                  <a:pt x="1250" y="205"/>
                </a:lnTo>
                <a:lnTo>
                  <a:pt x="1250" y="172"/>
                </a:lnTo>
                <a:lnTo>
                  <a:pt x="1250" y="140"/>
                </a:lnTo>
                <a:lnTo>
                  <a:pt x="1258" y="115"/>
                </a:lnTo>
                <a:lnTo>
                  <a:pt x="1258" y="90"/>
                </a:lnTo>
                <a:lnTo>
                  <a:pt x="1266" y="66"/>
                </a:lnTo>
                <a:lnTo>
                  <a:pt x="1266" y="49"/>
                </a:lnTo>
                <a:lnTo>
                  <a:pt x="1275" y="33"/>
                </a:lnTo>
                <a:lnTo>
                  <a:pt x="1275" y="17"/>
                </a:lnTo>
                <a:lnTo>
                  <a:pt x="1283" y="9"/>
                </a:lnTo>
                <a:lnTo>
                  <a:pt x="1291" y="0"/>
                </a:lnTo>
                <a:lnTo>
                  <a:pt x="1299" y="9"/>
                </a:lnTo>
                <a:lnTo>
                  <a:pt x="1299" y="17"/>
                </a:lnTo>
                <a:lnTo>
                  <a:pt x="1307" y="25"/>
                </a:lnTo>
                <a:lnTo>
                  <a:pt x="1307" y="41"/>
                </a:lnTo>
                <a:lnTo>
                  <a:pt x="1316" y="58"/>
                </a:lnTo>
                <a:lnTo>
                  <a:pt x="1316" y="74"/>
                </a:lnTo>
                <a:lnTo>
                  <a:pt x="1324" y="99"/>
                </a:lnTo>
                <a:lnTo>
                  <a:pt x="1324" y="131"/>
                </a:lnTo>
                <a:lnTo>
                  <a:pt x="1332" y="156"/>
                </a:lnTo>
                <a:lnTo>
                  <a:pt x="1332" y="189"/>
                </a:lnTo>
                <a:lnTo>
                  <a:pt x="1340" y="230"/>
                </a:lnTo>
                <a:lnTo>
                  <a:pt x="1340" y="262"/>
                </a:lnTo>
                <a:lnTo>
                  <a:pt x="1348" y="303"/>
                </a:lnTo>
                <a:lnTo>
                  <a:pt x="1348" y="352"/>
                </a:lnTo>
                <a:lnTo>
                  <a:pt x="1356" y="393"/>
                </a:lnTo>
                <a:lnTo>
                  <a:pt x="1356" y="442"/>
                </a:lnTo>
                <a:lnTo>
                  <a:pt x="1356" y="492"/>
                </a:lnTo>
                <a:lnTo>
                  <a:pt x="1365" y="541"/>
                </a:lnTo>
                <a:lnTo>
                  <a:pt x="1365" y="590"/>
                </a:lnTo>
                <a:lnTo>
                  <a:pt x="1373" y="647"/>
                </a:lnTo>
                <a:lnTo>
                  <a:pt x="1373" y="696"/>
                </a:lnTo>
                <a:lnTo>
                  <a:pt x="1381" y="753"/>
                </a:lnTo>
                <a:lnTo>
                  <a:pt x="1381" y="803"/>
                </a:lnTo>
                <a:lnTo>
                  <a:pt x="1389" y="860"/>
                </a:lnTo>
                <a:lnTo>
                  <a:pt x="1389" y="917"/>
                </a:lnTo>
                <a:lnTo>
                  <a:pt x="1397" y="966"/>
                </a:lnTo>
                <a:lnTo>
                  <a:pt x="1397" y="1024"/>
                </a:lnTo>
                <a:lnTo>
                  <a:pt x="1405" y="1081"/>
                </a:lnTo>
                <a:lnTo>
                  <a:pt x="1405" y="1130"/>
                </a:lnTo>
                <a:lnTo>
                  <a:pt x="1414" y="1179"/>
                </a:lnTo>
                <a:lnTo>
                  <a:pt x="1414" y="1228"/>
                </a:lnTo>
                <a:lnTo>
                  <a:pt x="1422" y="1286"/>
                </a:lnTo>
                <a:lnTo>
                  <a:pt x="1422" y="1327"/>
                </a:lnTo>
                <a:lnTo>
                  <a:pt x="1430" y="1376"/>
                </a:lnTo>
                <a:lnTo>
                  <a:pt x="1430" y="1417"/>
                </a:lnTo>
                <a:lnTo>
                  <a:pt x="1438" y="1457"/>
                </a:lnTo>
                <a:lnTo>
                  <a:pt x="1438" y="1498"/>
                </a:lnTo>
                <a:lnTo>
                  <a:pt x="1446" y="1539"/>
                </a:lnTo>
                <a:lnTo>
                  <a:pt x="1446" y="1572"/>
                </a:lnTo>
                <a:lnTo>
                  <a:pt x="1454" y="1605"/>
                </a:lnTo>
                <a:lnTo>
                  <a:pt x="1454" y="1629"/>
                </a:lnTo>
                <a:lnTo>
                  <a:pt x="1454" y="1654"/>
                </a:lnTo>
                <a:lnTo>
                  <a:pt x="1463" y="1678"/>
                </a:lnTo>
                <a:lnTo>
                  <a:pt x="1463" y="1695"/>
                </a:lnTo>
                <a:lnTo>
                  <a:pt x="1471" y="1711"/>
                </a:lnTo>
                <a:lnTo>
                  <a:pt x="1471" y="1728"/>
                </a:lnTo>
                <a:lnTo>
                  <a:pt x="1479" y="1736"/>
                </a:lnTo>
                <a:lnTo>
                  <a:pt x="1487" y="1744"/>
                </a:lnTo>
                <a:lnTo>
                  <a:pt x="1495" y="1736"/>
                </a:lnTo>
                <a:lnTo>
                  <a:pt x="1495" y="1728"/>
                </a:lnTo>
                <a:lnTo>
                  <a:pt x="1504" y="1719"/>
                </a:lnTo>
                <a:lnTo>
                  <a:pt x="1504" y="1703"/>
                </a:lnTo>
                <a:lnTo>
                  <a:pt x="1512" y="1687"/>
                </a:lnTo>
                <a:lnTo>
                  <a:pt x="1512" y="1670"/>
                </a:lnTo>
                <a:lnTo>
                  <a:pt x="1520" y="1646"/>
                </a:lnTo>
                <a:lnTo>
                  <a:pt x="1520" y="1613"/>
                </a:lnTo>
                <a:lnTo>
                  <a:pt x="1528" y="1588"/>
                </a:lnTo>
                <a:lnTo>
                  <a:pt x="1528" y="1556"/>
                </a:lnTo>
                <a:lnTo>
                  <a:pt x="1536" y="1515"/>
                </a:lnTo>
                <a:lnTo>
                  <a:pt x="1536" y="1474"/>
                </a:lnTo>
                <a:lnTo>
                  <a:pt x="1544" y="1441"/>
                </a:lnTo>
                <a:lnTo>
                  <a:pt x="1544" y="1392"/>
                </a:lnTo>
                <a:lnTo>
                  <a:pt x="1553" y="1351"/>
                </a:lnTo>
                <a:lnTo>
                  <a:pt x="1553" y="1302"/>
                </a:lnTo>
                <a:lnTo>
                  <a:pt x="1561" y="1253"/>
                </a:lnTo>
                <a:lnTo>
                  <a:pt x="1561" y="1204"/>
                </a:lnTo>
                <a:lnTo>
                  <a:pt x="1561" y="1155"/>
                </a:lnTo>
                <a:lnTo>
                  <a:pt x="1569" y="1097"/>
                </a:lnTo>
                <a:lnTo>
                  <a:pt x="1569" y="1048"/>
                </a:lnTo>
                <a:lnTo>
                  <a:pt x="1577" y="991"/>
                </a:lnTo>
                <a:lnTo>
                  <a:pt x="1577" y="942"/>
                </a:lnTo>
                <a:lnTo>
                  <a:pt x="1585" y="884"/>
                </a:lnTo>
                <a:lnTo>
                  <a:pt x="1585" y="827"/>
                </a:lnTo>
                <a:lnTo>
                  <a:pt x="1593" y="778"/>
                </a:lnTo>
                <a:lnTo>
                  <a:pt x="1593" y="721"/>
                </a:lnTo>
                <a:lnTo>
                  <a:pt x="1602" y="663"/>
                </a:lnTo>
                <a:lnTo>
                  <a:pt x="1602" y="614"/>
                </a:lnTo>
                <a:lnTo>
                  <a:pt x="1610" y="565"/>
                </a:lnTo>
                <a:lnTo>
                  <a:pt x="1610" y="508"/>
                </a:lnTo>
                <a:lnTo>
                  <a:pt x="1618" y="459"/>
                </a:lnTo>
                <a:lnTo>
                  <a:pt x="1618" y="418"/>
                </a:lnTo>
                <a:lnTo>
                  <a:pt x="1626" y="369"/>
                </a:lnTo>
                <a:lnTo>
                  <a:pt x="1626" y="328"/>
                </a:lnTo>
                <a:lnTo>
                  <a:pt x="1634" y="287"/>
                </a:lnTo>
                <a:lnTo>
                  <a:pt x="1634" y="246"/>
                </a:lnTo>
                <a:lnTo>
                  <a:pt x="1642" y="205"/>
                </a:lnTo>
                <a:lnTo>
                  <a:pt x="1642" y="172"/>
                </a:lnTo>
                <a:lnTo>
                  <a:pt x="1651" y="140"/>
                </a:lnTo>
                <a:lnTo>
                  <a:pt x="1651" y="115"/>
                </a:lnTo>
                <a:lnTo>
                  <a:pt x="1659" y="90"/>
                </a:lnTo>
                <a:lnTo>
                  <a:pt x="1659" y="66"/>
                </a:lnTo>
                <a:lnTo>
                  <a:pt x="1667" y="49"/>
                </a:lnTo>
                <a:lnTo>
                  <a:pt x="1667" y="33"/>
                </a:lnTo>
                <a:lnTo>
                  <a:pt x="1667" y="17"/>
                </a:lnTo>
                <a:lnTo>
                  <a:pt x="1675" y="9"/>
                </a:lnTo>
                <a:lnTo>
                  <a:pt x="1683" y="0"/>
                </a:lnTo>
                <a:lnTo>
                  <a:pt x="1692" y="9"/>
                </a:lnTo>
                <a:lnTo>
                  <a:pt x="1692" y="17"/>
                </a:lnTo>
                <a:lnTo>
                  <a:pt x="1700" y="25"/>
                </a:lnTo>
                <a:lnTo>
                  <a:pt x="1700" y="41"/>
                </a:lnTo>
                <a:lnTo>
                  <a:pt x="1708" y="58"/>
                </a:lnTo>
                <a:lnTo>
                  <a:pt x="1708" y="74"/>
                </a:lnTo>
                <a:lnTo>
                  <a:pt x="1716" y="99"/>
                </a:lnTo>
                <a:lnTo>
                  <a:pt x="1716" y="131"/>
                </a:lnTo>
                <a:lnTo>
                  <a:pt x="1724" y="156"/>
                </a:lnTo>
                <a:lnTo>
                  <a:pt x="1724" y="189"/>
                </a:lnTo>
                <a:lnTo>
                  <a:pt x="1732" y="230"/>
                </a:lnTo>
                <a:lnTo>
                  <a:pt x="1732" y="262"/>
                </a:lnTo>
                <a:lnTo>
                  <a:pt x="1741" y="303"/>
                </a:lnTo>
                <a:lnTo>
                  <a:pt x="1741" y="352"/>
                </a:lnTo>
                <a:lnTo>
                  <a:pt x="1749" y="393"/>
                </a:lnTo>
                <a:lnTo>
                  <a:pt x="1749" y="442"/>
                </a:lnTo>
                <a:lnTo>
                  <a:pt x="1757" y="492"/>
                </a:lnTo>
                <a:lnTo>
                  <a:pt x="1757" y="541"/>
                </a:lnTo>
                <a:lnTo>
                  <a:pt x="1765" y="590"/>
                </a:lnTo>
                <a:lnTo>
                  <a:pt x="1765" y="647"/>
                </a:lnTo>
                <a:lnTo>
                  <a:pt x="1773" y="696"/>
                </a:lnTo>
                <a:lnTo>
                  <a:pt x="1773" y="753"/>
                </a:lnTo>
                <a:lnTo>
                  <a:pt x="1773" y="803"/>
                </a:lnTo>
                <a:lnTo>
                  <a:pt x="1781" y="860"/>
                </a:lnTo>
                <a:lnTo>
                  <a:pt x="1781" y="917"/>
                </a:lnTo>
                <a:lnTo>
                  <a:pt x="1790" y="966"/>
                </a:lnTo>
                <a:lnTo>
                  <a:pt x="1790" y="1024"/>
                </a:lnTo>
                <a:lnTo>
                  <a:pt x="1798" y="1081"/>
                </a:lnTo>
                <a:lnTo>
                  <a:pt x="1798" y="1130"/>
                </a:lnTo>
                <a:lnTo>
                  <a:pt x="1806" y="1179"/>
                </a:lnTo>
                <a:lnTo>
                  <a:pt x="1806" y="1228"/>
                </a:lnTo>
                <a:lnTo>
                  <a:pt x="1814" y="1277"/>
                </a:lnTo>
                <a:lnTo>
                  <a:pt x="1814" y="1327"/>
                </a:lnTo>
                <a:lnTo>
                  <a:pt x="1822" y="1376"/>
                </a:lnTo>
                <a:lnTo>
                  <a:pt x="1822" y="1417"/>
                </a:lnTo>
                <a:lnTo>
                  <a:pt x="1830" y="1457"/>
                </a:lnTo>
                <a:lnTo>
                  <a:pt x="1830" y="1498"/>
                </a:lnTo>
                <a:lnTo>
                  <a:pt x="1839" y="1539"/>
                </a:lnTo>
                <a:lnTo>
                  <a:pt x="1839" y="1572"/>
                </a:lnTo>
                <a:lnTo>
                  <a:pt x="1847" y="1605"/>
                </a:lnTo>
                <a:lnTo>
                  <a:pt x="1847" y="1629"/>
                </a:lnTo>
                <a:lnTo>
                  <a:pt x="1855" y="1654"/>
                </a:lnTo>
                <a:lnTo>
                  <a:pt x="1855" y="1678"/>
                </a:lnTo>
                <a:lnTo>
                  <a:pt x="1863" y="1695"/>
                </a:lnTo>
                <a:lnTo>
                  <a:pt x="1863" y="1711"/>
                </a:lnTo>
                <a:lnTo>
                  <a:pt x="1871" y="1728"/>
                </a:lnTo>
                <a:lnTo>
                  <a:pt x="1871" y="1736"/>
                </a:lnTo>
                <a:lnTo>
                  <a:pt x="1880" y="1744"/>
                </a:lnTo>
                <a:lnTo>
                  <a:pt x="1888" y="1736"/>
                </a:lnTo>
                <a:lnTo>
                  <a:pt x="1888" y="1728"/>
                </a:lnTo>
                <a:lnTo>
                  <a:pt x="1896" y="1719"/>
                </a:lnTo>
                <a:lnTo>
                  <a:pt x="1896" y="1703"/>
                </a:lnTo>
                <a:lnTo>
                  <a:pt x="1904" y="1687"/>
                </a:lnTo>
                <a:lnTo>
                  <a:pt x="1904" y="1670"/>
                </a:lnTo>
                <a:lnTo>
                  <a:pt x="1912" y="1646"/>
                </a:lnTo>
                <a:lnTo>
                  <a:pt x="1912" y="1613"/>
                </a:lnTo>
                <a:lnTo>
                  <a:pt x="1920" y="1588"/>
                </a:lnTo>
                <a:lnTo>
                  <a:pt x="1920" y="1556"/>
                </a:lnTo>
                <a:lnTo>
                  <a:pt x="1929" y="1515"/>
                </a:lnTo>
                <a:lnTo>
                  <a:pt x="1929" y="1474"/>
                </a:lnTo>
                <a:lnTo>
                  <a:pt x="1937" y="1441"/>
                </a:lnTo>
                <a:lnTo>
                  <a:pt x="1937" y="1392"/>
                </a:lnTo>
                <a:lnTo>
                  <a:pt x="1945" y="1351"/>
                </a:lnTo>
                <a:lnTo>
                  <a:pt x="1945" y="1302"/>
                </a:lnTo>
                <a:lnTo>
                  <a:pt x="1953" y="1253"/>
                </a:lnTo>
                <a:lnTo>
                  <a:pt x="1953" y="1204"/>
                </a:lnTo>
                <a:lnTo>
                  <a:pt x="1961" y="1155"/>
                </a:lnTo>
                <a:lnTo>
                  <a:pt x="1961" y="1097"/>
                </a:lnTo>
                <a:lnTo>
                  <a:pt x="1969" y="1048"/>
                </a:lnTo>
                <a:lnTo>
                  <a:pt x="1969" y="991"/>
                </a:lnTo>
                <a:lnTo>
                  <a:pt x="1978" y="942"/>
                </a:lnTo>
                <a:lnTo>
                  <a:pt x="1978" y="884"/>
                </a:lnTo>
                <a:lnTo>
                  <a:pt x="1978" y="827"/>
                </a:lnTo>
                <a:lnTo>
                  <a:pt x="1986" y="778"/>
                </a:lnTo>
                <a:lnTo>
                  <a:pt x="1986" y="721"/>
                </a:lnTo>
                <a:lnTo>
                  <a:pt x="1994" y="663"/>
                </a:lnTo>
                <a:lnTo>
                  <a:pt x="1994" y="614"/>
                </a:lnTo>
                <a:lnTo>
                  <a:pt x="2002" y="565"/>
                </a:lnTo>
                <a:lnTo>
                  <a:pt x="2002" y="508"/>
                </a:lnTo>
                <a:lnTo>
                  <a:pt x="2010" y="459"/>
                </a:lnTo>
                <a:lnTo>
                  <a:pt x="2010" y="418"/>
                </a:lnTo>
                <a:lnTo>
                  <a:pt x="2018" y="369"/>
                </a:lnTo>
                <a:lnTo>
                  <a:pt x="2018" y="328"/>
                </a:lnTo>
                <a:lnTo>
                  <a:pt x="2027" y="287"/>
                </a:lnTo>
                <a:lnTo>
                  <a:pt x="2027" y="246"/>
                </a:lnTo>
                <a:lnTo>
                  <a:pt x="2035" y="205"/>
                </a:lnTo>
                <a:lnTo>
                  <a:pt x="2035" y="172"/>
                </a:lnTo>
                <a:lnTo>
                  <a:pt x="2043" y="140"/>
                </a:lnTo>
                <a:lnTo>
                  <a:pt x="2043" y="115"/>
                </a:lnTo>
                <a:lnTo>
                  <a:pt x="2051" y="90"/>
                </a:lnTo>
                <a:lnTo>
                  <a:pt x="2051" y="66"/>
                </a:lnTo>
                <a:lnTo>
                  <a:pt x="2059" y="49"/>
                </a:lnTo>
                <a:lnTo>
                  <a:pt x="2059" y="33"/>
                </a:lnTo>
                <a:lnTo>
                  <a:pt x="2068" y="17"/>
                </a:lnTo>
                <a:lnTo>
                  <a:pt x="2068" y="9"/>
                </a:lnTo>
                <a:lnTo>
                  <a:pt x="2076" y="0"/>
                </a:lnTo>
                <a:lnTo>
                  <a:pt x="2084" y="9"/>
                </a:lnTo>
                <a:lnTo>
                  <a:pt x="2084" y="17"/>
                </a:lnTo>
                <a:lnTo>
                  <a:pt x="2092" y="25"/>
                </a:lnTo>
                <a:lnTo>
                  <a:pt x="2092" y="41"/>
                </a:lnTo>
                <a:lnTo>
                  <a:pt x="2100" y="58"/>
                </a:lnTo>
                <a:lnTo>
                  <a:pt x="2100" y="74"/>
                </a:lnTo>
                <a:lnTo>
                  <a:pt x="2108" y="99"/>
                </a:lnTo>
                <a:lnTo>
                  <a:pt x="2108" y="131"/>
                </a:lnTo>
                <a:lnTo>
                  <a:pt x="2117" y="156"/>
                </a:lnTo>
                <a:lnTo>
                  <a:pt x="2117" y="189"/>
                </a:lnTo>
                <a:lnTo>
                  <a:pt x="2125" y="230"/>
                </a:lnTo>
                <a:lnTo>
                  <a:pt x="2125" y="262"/>
                </a:lnTo>
                <a:lnTo>
                  <a:pt x="2133" y="303"/>
                </a:lnTo>
                <a:lnTo>
                  <a:pt x="2133" y="352"/>
                </a:lnTo>
                <a:lnTo>
                  <a:pt x="2141" y="393"/>
                </a:lnTo>
                <a:lnTo>
                  <a:pt x="2141" y="442"/>
                </a:lnTo>
                <a:lnTo>
                  <a:pt x="2149" y="492"/>
                </a:lnTo>
                <a:lnTo>
                  <a:pt x="2149" y="541"/>
                </a:lnTo>
                <a:lnTo>
                  <a:pt x="2157" y="590"/>
                </a:lnTo>
                <a:lnTo>
                  <a:pt x="2157" y="647"/>
                </a:lnTo>
                <a:lnTo>
                  <a:pt x="2166" y="696"/>
                </a:lnTo>
                <a:lnTo>
                  <a:pt x="2166" y="753"/>
                </a:lnTo>
                <a:lnTo>
                  <a:pt x="2174" y="803"/>
                </a:lnTo>
                <a:lnTo>
                  <a:pt x="2174" y="860"/>
                </a:lnTo>
                <a:lnTo>
                  <a:pt x="2182" y="917"/>
                </a:lnTo>
                <a:lnTo>
                  <a:pt x="2182" y="966"/>
                </a:lnTo>
                <a:lnTo>
                  <a:pt x="2182" y="1024"/>
                </a:lnTo>
                <a:lnTo>
                  <a:pt x="2190" y="1081"/>
                </a:lnTo>
                <a:lnTo>
                  <a:pt x="2190" y="1130"/>
                </a:lnTo>
                <a:lnTo>
                  <a:pt x="2198" y="1179"/>
                </a:lnTo>
                <a:lnTo>
                  <a:pt x="2198" y="1228"/>
                </a:lnTo>
                <a:lnTo>
                  <a:pt x="2206" y="1277"/>
                </a:lnTo>
                <a:lnTo>
                  <a:pt x="2206" y="1327"/>
                </a:lnTo>
                <a:lnTo>
                  <a:pt x="2215" y="1376"/>
                </a:lnTo>
                <a:lnTo>
                  <a:pt x="2215" y="1417"/>
                </a:lnTo>
                <a:lnTo>
                  <a:pt x="2223" y="1457"/>
                </a:lnTo>
                <a:lnTo>
                  <a:pt x="2223" y="1498"/>
                </a:lnTo>
                <a:lnTo>
                  <a:pt x="2231" y="1539"/>
                </a:lnTo>
                <a:lnTo>
                  <a:pt x="2231" y="1572"/>
                </a:lnTo>
                <a:lnTo>
                  <a:pt x="2239" y="1605"/>
                </a:lnTo>
                <a:lnTo>
                  <a:pt x="2239" y="1629"/>
                </a:lnTo>
                <a:lnTo>
                  <a:pt x="2247" y="1654"/>
                </a:lnTo>
                <a:lnTo>
                  <a:pt x="2247" y="1678"/>
                </a:lnTo>
                <a:lnTo>
                  <a:pt x="2256" y="1695"/>
                </a:lnTo>
                <a:lnTo>
                  <a:pt x="2256" y="1711"/>
                </a:lnTo>
                <a:lnTo>
                  <a:pt x="2264" y="1728"/>
                </a:lnTo>
                <a:lnTo>
                  <a:pt x="2264" y="1736"/>
                </a:lnTo>
                <a:lnTo>
                  <a:pt x="2272" y="1744"/>
                </a:lnTo>
                <a:lnTo>
                  <a:pt x="2280" y="1736"/>
                </a:lnTo>
                <a:lnTo>
                  <a:pt x="2288" y="1728"/>
                </a:lnTo>
                <a:lnTo>
                  <a:pt x="2288" y="1719"/>
                </a:lnTo>
                <a:lnTo>
                  <a:pt x="2288" y="1703"/>
                </a:lnTo>
                <a:lnTo>
                  <a:pt x="2296" y="1687"/>
                </a:lnTo>
                <a:lnTo>
                  <a:pt x="2296" y="1670"/>
                </a:lnTo>
                <a:lnTo>
                  <a:pt x="2305" y="1646"/>
                </a:lnTo>
                <a:lnTo>
                  <a:pt x="2305" y="1613"/>
                </a:lnTo>
                <a:lnTo>
                  <a:pt x="2313" y="1588"/>
                </a:lnTo>
                <a:lnTo>
                  <a:pt x="2313" y="1556"/>
                </a:lnTo>
                <a:lnTo>
                  <a:pt x="2321" y="1515"/>
                </a:lnTo>
                <a:lnTo>
                  <a:pt x="2321" y="1474"/>
                </a:lnTo>
                <a:lnTo>
                  <a:pt x="2329" y="1441"/>
                </a:lnTo>
                <a:lnTo>
                  <a:pt x="2329" y="1392"/>
                </a:lnTo>
                <a:lnTo>
                  <a:pt x="2337" y="1351"/>
                </a:lnTo>
                <a:lnTo>
                  <a:pt x="2337" y="1302"/>
                </a:lnTo>
                <a:lnTo>
                  <a:pt x="2345" y="1253"/>
                </a:lnTo>
                <a:lnTo>
                  <a:pt x="2345" y="1204"/>
                </a:lnTo>
                <a:lnTo>
                  <a:pt x="2354" y="1155"/>
                </a:lnTo>
                <a:lnTo>
                  <a:pt x="2354" y="1097"/>
                </a:lnTo>
                <a:lnTo>
                  <a:pt x="2362" y="1048"/>
                </a:lnTo>
                <a:lnTo>
                  <a:pt x="2362" y="991"/>
                </a:lnTo>
                <a:lnTo>
                  <a:pt x="2370" y="942"/>
                </a:lnTo>
                <a:lnTo>
                  <a:pt x="2370" y="884"/>
                </a:lnTo>
                <a:lnTo>
                  <a:pt x="2378" y="827"/>
                </a:lnTo>
                <a:lnTo>
                  <a:pt x="2378" y="778"/>
                </a:lnTo>
                <a:lnTo>
                  <a:pt x="2386" y="721"/>
                </a:lnTo>
                <a:lnTo>
                  <a:pt x="2386" y="663"/>
                </a:lnTo>
                <a:lnTo>
                  <a:pt x="2394" y="614"/>
                </a:lnTo>
                <a:lnTo>
                  <a:pt x="2394" y="565"/>
                </a:lnTo>
                <a:lnTo>
                  <a:pt x="2394" y="508"/>
                </a:lnTo>
                <a:lnTo>
                  <a:pt x="2403" y="459"/>
                </a:lnTo>
                <a:lnTo>
                  <a:pt x="2403" y="418"/>
                </a:lnTo>
                <a:lnTo>
                  <a:pt x="2411" y="369"/>
                </a:lnTo>
                <a:lnTo>
                  <a:pt x="2411" y="328"/>
                </a:lnTo>
                <a:lnTo>
                  <a:pt x="2419" y="287"/>
                </a:lnTo>
                <a:lnTo>
                  <a:pt x="2419" y="246"/>
                </a:lnTo>
                <a:lnTo>
                  <a:pt x="2427" y="205"/>
                </a:lnTo>
                <a:lnTo>
                  <a:pt x="2427" y="172"/>
                </a:lnTo>
                <a:lnTo>
                  <a:pt x="2435" y="140"/>
                </a:lnTo>
                <a:lnTo>
                  <a:pt x="2435" y="115"/>
                </a:lnTo>
                <a:lnTo>
                  <a:pt x="2444" y="90"/>
                </a:lnTo>
                <a:lnTo>
                  <a:pt x="2444" y="66"/>
                </a:lnTo>
                <a:lnTo>
                  <a:pt x="2452" y="49"/>
                </a:lnTo>
                <a:lnTo>
                  <a:pt x="2452" y="33"/>
                </a:lnTo>
                <a:lnTo>
                  <a:pt x="2460" y="17"/>
                </a:lnTo>
                <a:lnTo>
                  <a:pt x="2460" y="9"/>
                </a:lnTo>
                <a:lnTo>
                  <a:pt x="2468" y="0"/>
                </a:lnTo>
                <a:lnTo>
                  <a:pt x="2476" y="9"/>
                </a:lnTo>
                <a:lnTo>
                  <a:pt x="2484" y="17"/>
                </a:lnTo>
                <a:lnTo>
                  <a:pt x="2484" y="25"/>
                </a:lnTo>
                <a:lnTo>
                  <a:pt x="2493" y="41"/>
                </a:lnTo>
                <a:lnTo>
                  <a:pt x="2493" y="58"/>
                </a:lnTo>
                <a:lnTo>
                  <a:pt x="2501" y="74"/>
                </a:lnTo>
                <a:lnTo>
                  <a:pt x="2501" y="99"/>
                </a:lnTo>
                <a:lnTo>
                  <a:pt x="2501" y="131"/>
                </a:lnTo>
                <a:lnTo>
                  <a:pt x="2509" y="156"/>
                </a:lnTo>
                <a:lnTo>
                  <a:pt x="2509" y="189"/>
                </a:lnTo>
                <a:lnTo>
                  <a:pt x="2517" y="230"/>
                </a:lnTo>
                <a:lnTo>
                  <a:pt x="2517" y="262"/>
                </a:lnTo>
                <a:lnTo>
                  <a:pt x="2525" y="303"/>
                </a:lnTo>
                <a:lnTo>
                  <a:pt x="2525" y="352"/>
                </a:lnTo>
                <a:lnTo>
                  <a:pt x="2533" y="393"/>
                </a:lnTo>
                <a:lnTo>
                  <a:pt x="2533" y="442"/>
                </a:lnTo>
                <a:lnTo>
                  <a:pt x="2542" y="492"/>
                </a:lnTo>
                <a:lnTo>
                  <a:pt x="2542" y="541"/>
                </a:lnTo>
                <a:lnTo>
                  <a:pt x="2550" y="590"/>
                </a:lnTo>
                <a:lnTo>
                  <a:pt x="2550" y="647"/>
                </a:lnTo>
                <a:lnTo>
                  <a:pt x="2558" y="696"/>
                </a:lnTo>
                <a:lnTo>
                  <a:pt x="2558" y="753"/>
                </a:lnTo>
                <a:lnTo>
                  <a:pt x="2566" y="803"/>
                </a:lnTo>
                <a:lnTo>
                  <a:pt x="2566" y="860"/>
                </a:lnTo>
                <a:lnTo>
                  <a:pt x="2574" y="917"/>
                </a:lnTo>
                <a:lnTo>
                  <a:pt x="2574" y="966"/>
                </a:lnTo>
                <a:lnTo>
                  <a:pt x="2582" y="1024"/>
                </a:lnTo>
                <a:lnTo>
                  <a:pt x="2582" y="1081"/>
                </a:lnTo>
                <a:lnTo>
                  <a:pt x="2591" y="1130"/>
                </a:lnTo>
                <a:lnTo>
                  <a:pt x="2591" y="1179"/>
                </a:lnTo>
                <a:lnTo>
                  <a:pt x="2599" y="1228"/>
                </a:lnTo>
                <a:lnTo>
                  <a:pt x="2599" y="1277"/>
                </a:lnTo>
                <a:lnTo>
                  <a:pt x="2599" y="1327"/>
                </a:lnTo>
                <a:lnTo>
                  <a:pt x="2607" y="1376"/>
                </a:lnTo>
                <a:lnTo>
                  <a:pt x="2607" y="1417"/>
                </a:lnTo>
                <a:lnTo>
                  <a:pt x="2615" y="1457"/>
                </a:lnTo>
                <a:lnTo>
                  <a:pt x="2615" y="1498"/>
                </a:lnTo>
                <a:lnTo>
                  <a:pt x="2623" y="1539"/>
                </a:lnTo>
                <a:lnTo>
                  <a:pt x="2623" y="1572"/>
                </a:lnTo>
                <a:lnTo>
                  <a:pt x="2632" y="1605"/>
                </a:lnTo>
                <a:lnTo>
                  <a:pt x="2632" y="1629"/>
                </a:lnTo>
                <a:lnTo>
                  <a:pt x="2640" y="1654"/>
                </a:lnTo>
                <a:lnTo>
                  <a:pt x="2640" y="1678"/>
                </a:lnTo>
                <a:lnTo>
                  <a:pt x="2648" y="1695"/>
                </a:lnTo>
                <a:lnTo>
                  <a:pt x="2648" y="1711"/>
                </a:lnTo>
                <a:lnTo>
                  <a:pt x="2656" y="1728"/>
                </a:lnTo>
                <a:lnTo>
                  <a:pt x="2656" y="1736"/>
                </a:lnTo>
                <a:lnTo>
                  <a:pt x="2664" y="1744"/>
                </a:lnTo>
                <a:lnTo>
                  <a:pt x="2672" y="1736"/>
                </a:lnTo>
                <a:lnTo>
                  <a:pt x="2681" y="1728"/>
                </a:lnTo>
                <a:lnTo>
                  <a:pt x="2681" y="1719"/>
                </a:lnTo>
                <a:lnTo>
                  <a:pt x="2689" y="1703"/>
                </a:lnTo>
                <a:lnTo>
                  <a:pt x="2689" y="1687"/>
                </a:lnTo>
                <a:lnTo>
                  <a:pt x="2697" y="1670"/>
                </a:lnTo>
                <a:lnTo>
                  <a:pt x="2697" y="1646"/>
                </a:lnTo>
                <a:lnTo>
                  <a:pt x="2705" y="1613"/>
                </a:lnTo>
                <a:lnTo>
                  <a:pt x="2705" y="1588"/>
                </a:lnTo>
                <a:lnTo>
                  <a:pt x="2705" y="1556"/>
                </a:lnTo>
                <a:lnTo>
                  <a:pt x="2713" y="1515"/>
                </a:lnTo>
                <a:lnTo>
                  <a:pt x="2713" y="1474"/>
                </a:lnTo>
                <a:lnTo>
                  <a:pt x="2721" y="1441"/>
                </a:lnTo>
                <a:lnTo>
                  <a:pt x="2721" y="1392"/>
                </a:lnTo>
                <a:lnTo>
                  <a:pt x="2730" y="1351"/>
                </a:lnTo>
                <a:lnTo>
                  <a:pt x="2730" y="1302"/>
                </a:lnTo>
                <a:lnTo>
                  <a:pt x="2738" y="1253"/>
                </a:lnTo>
                <a:lnTo>
                  <a:pt x="2738" y="1204"/>
                </a:lnTo>
                <a:lnTo>
                  <a:pt x="2746" y="1155"/>
                </a:lnTo>
                <a:lnTo>
                  <a:pt x="2746" y="1097"/>
                </a:lnTo>
                <a:lnTo>
                  <a:pt x="2754" y="1048"/>
                </a:lnTo>
                <a:lnTo>
                  <a:pt x="2754" y="991"/>
                </a:lnTo>
                <a:lnTo>
                  <a:pt x="2762" y="942"/>
                </a:lnTo>
                <a:lnTo>
                  <a:pt x="2762" y="884"/>
                </a:lnTo>
                <a:lnTo>
                  <a:pt x="2770" y="827"/>
                </a:lnTo>
                <a:lnTo>
                  <a:pt x="2770" y="778"/>
                </a:lnTo>
                <a:lnTo>
                  <a:pt x="2779" y="721"/>
                </a:lnTo>
                <a:lnTo>
                  <a:pt x="2779" y="663"/>
                </a:lnTo>
                <a:lnTo>
                  <a:pt x="2787" y="614"/>
                </a:lnTo>
                <a:lnTo>
                  <a:pt x="2787" y="565"/>
                </a:lnTo>
                <a:lnTo>
                  <a:pt x="2795" y="508"/>
                </a:lnTo>
                <a:lnTo>
                  <a:pt x="2795" y="459"/>
                </a:lnTo>
                <a:lnTo>
                  <a:pt x="2803" y="418"/>
                </a:lnTo>
                <a:lnTo>
                  <a:pt x="2803" y="369"/>
                </a:lnTo>
                <a:lnTo>
                  <a:pt x="2811" y="328"/>
                </a:lnTo>
                <a:lnTo>
                  <a:pt x="2811" y="287"/>
                </a:lnTo>
                <a:lnTo>
                  <a:pt x="2811" y="246"/>
                </a:lnTo>
                <a:lnTo>
                  <a:pt x="2820" y="205"/>
                </a:lnTo>
                <a:lnTo>
                  <a:pt x="2820" y="172"/>
                </a:lnTo>
                <a:lnTo>
                  <a:pt x="2828" y="140"/>
                </a:lnTo>
                <a:lnTo>
                  <a:pt x="2828" y="115"/>
                </a:lnTo>
                <a:lnTo>
                  <a:pt x="2836" y="90"/>
                </a:lnTo>
                <a:lnTo>
                  <a:pt x="2836" y="66"/>
                </a:lnTo>
                <a:lnTo>
                  <a:pt x="2844" y="49"/>
                </a:lnTo>
                <a:lnTo>
                  <a:pt x="2844" y="33"/>
                </a:lnTo>
                <a:lnTo>
                  <a:pt x="2852" y="17"/>
                </a:lnTo>
                <a:lnTo>
                  <a:pt x="2852" y="9"/>
                </a:lnTo>
                <a:lnTo>
                  <a:pt x="2860" y="0"/>
                </a:lnTo>
                <a:lnTo>
                  <a:pt x="2869" y="9"/>
                </a:lnTo>
                <a:lnTo>
                  <a:pt x="2877" y="17"/>
                </a:lnTo>
                <a:lnTo>
                  <a:pt x="2877" y="25"/>
                </a:lnTo>
                <a:lnTo>
                  <a:pt x="2885" y="41"/>
                </a:lnTo>
                <a:lnTo>
                  <a:pt x="2885" y="58"/>
                </a:lnTo>
                <a:lnTo>
                  <a:pt x="2893" y="74"/>
                </a:lnTo>
                <a:lnTo>
                  <a:pt x="2893" y="99"/>
                </a:lnTo>
                <a:lnTo>
                  <a:pt x="2901" y="131"/>
                </a:lnTo>
                <a:lnTo>
                  <a:pt x="2901" y="156"/>
                </a:lnTo>
                <a:lnTo>
                  <a:pt x="2909" y="189"/>
                </a:lnTo>
                <a:lnTo>
                  <a:pt x="2909" y="230"/>
                </a:lnTo>
                <a:lnTo>
                  <a:pt x="2918" y="262"/>
                </a:lnTo>
                <a:lnTo>
                  <a:pt x="2918" y="303"/>
                </a:lnTo>
                <a:lnTo>
                  <a:pt x="2918" y="352"/>
                </a:lnTo>
                <a:lnTo>
                  <a:pt x="2926" y="393"/>
                </a:lnTo>
                <a:lnTo>
                  <a:pt x="2926" y="442"/>
                </a:lnTo>
                <a:lnTo>
                  <a:pt x="2934" y="492"/>
                </a:lnTo>
                <a:lnTo>
                  <a:pt x="2934" y="541"/>
                </a:lnTo>
                <a:lnTo>
                  <a:pt x="2942" y="590"/>
                </a:lnTo>
                <a:lnTo>
                  <a:pt x="2942" y="647"/>
                </a:lnTo>
                <a:lnTo>
                  <a:pt x="2950" y="696"/>
                </a:lnTo>
                <a:lnTo>
                  <a:pt x="2950" y="753"/>
                </a:lnTo>
                <a:lnTo>
                  <a:pt x="2958" y="803"/>
                </a:lnTo>
                <a:lnTo>
                  <a:pt x="2958" y="860"/>
                </a:lnTo>
                <a:lnTo>
                  <a:pt x="2967" y="917"/>
                </a:lnTo>
                <a:lnTo>
                  <a:pt x="2967" y="966"/>
                </a:lnTo>
                <a:lnTo>
                  <a:pt x="2975" y="1024"/>
                </a:lnTo>
                <a:lnTo>
                  <a:pt x="2975" y="1081"/>
                </a:lnTo>
                <a:lnTo>
                  <a:pt x="2983" y="1130"/>
                </a:lnTo>
                <a:lnTo>
                  <a:pt x="2983" y="1179"/>
                </a:lnTo>
                <a:lnTo>
                  <a:pt x="2991" y="1228"/>
                </a:lnTo>
                <a:lnTo>
                  <a:pt x="2991" y="1277"/>
                </a:lnTo>
                <a:lnTo>
                  <a:pt x="2999" y="1327"/>
                </a:lnTo>
                <a:lnTo>
                  <a:pt x="2999" y="1376"/>
                </a:lnTo>
                <a:lnTo>
                  <a:pt x="3008" y="1417"/>
                </a:lnTo>
                <a:lnTo>
                  <a:pt x="3008" y="1457"/>
                </a:lnTo>
                <a:lnTo>
                  <a:pt x="3016" y="1498"/>
                </a:lnTo>
                <a:lnTo>
                  <a:pt x="3016" y="1539"/>
                </a:lnTo>
                <a:lnTo>
                  <a:pt x="3016" y="1572"/>
                </a:lnTo>
                <a:lnTo>
                  <a:pt x="3024" y="1605"/>
                </a:lnTo>
                <a:lnTo>
                  <a:pt x="3024" y="1629"/>
                </a:lnTo>
                <a:lnTo>
                  <a:pt x="3032" y="1654"/>
                </a:lnTo>
                <a:lnTo>
                  <a:pt x="3032" y="1678"/>
                </a:lnTo>
                <a:lnTo>
                  <a:pt x="3040" y="1695"/>
                </a:lnTo>
                <a:lnTo>
                  <a:pt x="3040" y="1711"/>
                </a:lnTo>
                <a:lnTo>
                  <a:pt x="3048" y="1728"/>
                </a:lnTo>
                <a:lnTo>
                  <a:pt x="3048" y="1736"/>
                </a:lnTo>
                <a:lnTo>
                  <a:pt x="3057" y="1744"/>
                </a:lnTo>
                <a:lnTo>
                  <a:pt x="3065" y="1736"/>
                </a:lnTo>
                <a:lnTo>
                  <a:pt x="3073" y="1728"/>
                </a:lnTo>
                <a:lnTo>
                  <a:pt x="3073" y="1719"/>
                </a:lnTo>
                <a:lnTo>
                  <a:pt x="3081" y="1703"/>
                </a:lnTo>
                <a:lnTo>
                  <a:pt x="3081" y="1687"/>
                </a:lnTo>
                <a:lnTo>
                  <a:pt x="3089" y="1670"/>
                </a:lnTo>
                <a:lnTo>
                  <a:pt x="3089" y="1646"/>
                </a:lnTo>
                <a:lnTo>
                  <a:pt x="3097" y="1613"/>
                </a:lnTo>
                <a:lnTo>
                  <a:pt x="3097" y="1588"/>
                </a:lnTo>
                <a:lnTo>
                  <a:pt x="3106" y="1556"/>
                </a:lnTo>
                <a:lnTo>
                  <a:pt x="3106" y="1515"/>
                </a:lnTo>
                <a:lnTo>
                  <a:pt x="3114" y="1474"/>
                </a:lnTo>
                <a:lnTo>
                  <a:pt x="3114" y="1441"/>
                </a:lnTo>
                <a:lnTo>
                  <a:pt x="3122" y="1392"/>
                </a:lnTo>
                <a:lnTo>
                  <a:pt x="3122" y="1351"/>
                </a:lnTo>
                <a:lnTo>
                  <a:pt x="3122" y="1302"/>
                </a:lnTo>
                <a:lnTo>
                  <a:pt x="3130" y="1253"/>
                </a:lnTo>
                <a:lnTo>
                  <a:pt x="3130" y="1204"/>
                </a:lnTo>
                <a:lnTo>
                  <a:pt x="3138" y="1155"/>
                </a:lnTo>
                <a:lnTo>
                  <a:pt x="3138" y="1097"/>
                </a:lnTo>
                <a:lnTo>
                  <a:pt x="3146" y="1048"/>
                </a:lnTo>
                <a:lnTo>
                  <a:pt x="3146" y="991"/>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tx2"/>
              </a:solidFill>
              <a:latin typeface="Times New Roman" pitchFamily="18" charset="0"/>
              <a:cs typeface="Times New Roman" pitchFamily="18" charset="0"/>
            </a:endParaRPr>
          </a:p>
        </p:txBody>
      </p:sp>
      <p:sp>
        <p:nvSpPr>
          <p:cNvPr id="82959" name="Line 15"/>
          <p:cNvSpPr>
            <a:spLocks noChangeShapeType="1"/>
          </p:cNvSpPr>
          <p:nvPr/>
        </p:nvSpPr>
        <p:spPr bwMode="auto">
          <a:xfrm>
            <a:off x="747713" y="3094137"/>
            <a:ext cx="754380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42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948"/>
                                        </p:tgtEl>
                                        <p:attrNameLst>
                                          <p:attrName>style.visibility</p:attrName>
                                        </p:attrNameLst>
                                      </p:cBhvr>
                                      <p:to>
                                        <p:strVal val="visible"/>
                                      </p:to>
                                    </p:set>
                                    <p:animEffect transition="in" filter="wipe(left)">
                                      <p:cBhvr>
                                        <p:cTn id="7" dur="500"/>
                                        <p:tgtEl>
                                          <p:spTgt spid="82948"/>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2951"/>
                                        </p:tgtEl>
                                        <p:attrNameLst>
                                          <p:attrName>style.visibility</p:attrName>
                                        </p:attrNameLst>
                                      </p:cBhvr>
                                      <p:to>
                                        <p:strVal val="visible"/>
                                      </p:to>
                                    </p:set>
                                    <p:animEffect transition="in" filter="wipe(left)">
                                      <p:cBhvr>
                                        <p:cTn id="11" dur="500"/>
                                        <p:tgtEl>
                                          <p:spTgt spid="82951"/>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2952"/>
                                        </p:tgtEl>
                                        <p:attrNameLst>
                                          <p:attrName>style.visibility</p:attrName>
                                        </p:attrNameLst>
                                      </p:cBhvr>
                                      <p:to>
                                        <p:strVal val="visible"/>
                                      </p:to>
                                    </p:set>
                                    <p:animEffect transition="in" filter="wipe(left)">
                                      <p:cBhvr>
                                        <p:cTn id="15" dur="500"/>
                                        <p:tgtEl>
                                          <p:spTgt spid="82952"/>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2956"/>
                                        </p:tgtEl>
                                        <p:attrNameLst>
                                          <p:attrName>style.visibility</p:attrName>
                                        </p:attrNameLst>
                                      </p:cBhvr>
                                      <p:to>
                                        <p:strVal val="visible"/>
                                      </p:to>
                                    </p:set>
                                    <p:animEffect transition="in" filter="wipe(left)">
                                      <p:cBhvr>
                                        <p:cTn id="19" dur="500"/>
                                        <p:tgtEl>
                                          <p:spTgt spid="8295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82950"/>
                                        </p:tgtEl>
                                        <p:attrNameLst>
                                          <p:attrName>style.visibility</p:attrName>
                                        </p:attrNameLst>
                                      </p:cBhvr>
                                      <p:to>
                                        <p:strVal val="visible"/>
                                      </p:to>
                                    </p:set>
                                    <p:animEffect transition="in" filter="wipe(left)">
                                      <p:cBhvr>
                                        <p:cTn id="24" dur="500"/>
                                        <p:tgtEl>
                                          <p:spTgt spid="82950"/>
                                        </p:tgtEl>
                                      </p:cBhvr>
                                    </p:animEffect>
                                  </p:childTnLst>
                                </p:cTn>
                              </p:par>
                            </p:childTnLst>
                          </p:cTn>
                        </p:par>
                        <p:par>
                          <p:cTn id="25" fill="hold" nodeType="afterGroup">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82955"/>
                                        </p:tgtEl>
                                        <p:attrNameLst>
                                          <p:attrName>style.visibility</p:attrName>
                                        </p:attrNameLst>
                                      </p:cBhvr>
                                      <p:to>
                                        <p:strVal val="visible"/>
                                      </p:to>
                                    </p:set>
                                    <p:animEffect transition="in" filter="wipe(left)">
                                      <p:cBhvr>
                                        <p:cTn id="28" dur="500"/>
                                        <p:tgtEl>
                                          <p:spTgt spid="8295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2949"/>
                                        </p:tgtEl>
                                        <p:attrNameLst>
                                          <p:attrName>style.visibility</p:attrName>
                                        </p:attrNameLst>
                                      </p:cBhvr>
                                      <p:to>
                                        <p:strVal val="visible"/>
                                      </p:to>
                                    </p:set>
                                    <p:animEffect transition="in" filter="wipe(left)">
                                      <p:cBhvr>
                                        <p:cTn id="33" dur="500"/>
                                        <p:tgtEl>
                                          <p:spTgt spid="82949"/>
                                        </p:tgtEl>
                                      </p:cBhvr>
                                    </p:animEffect>
                                  </p:childTnLst>
                                </p:cTn>
                              </p:par>
                            </p:childTnLst>
                          </p:cTn>
                        </p:par>
                        <p:par>
                          <p:cTn id="34" fill="hold" nodeType="afterGroup">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82954"/>
                                        </p:tgtEl>
                                        <p:attrNameLst>
                                          <p:attrName>style.visibility</p:attrName>
                                        </p:attrNameLst>
                                      </p:cBhvr>
                                      <p:to>
                                        <p:strVal val="visible"/>
                                      </p:to>
                                    </p:set>
                                    <p:animEffect transition="in" filter="wipe(left)">
                                      <p:cBhvr>
                                        <p:cTn id="37" dur="500"/>
                                        <p:tgtEl>
                                          <p:spTgt spid="8295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2958"/>
                                        </p:tgtEl>
                                        <p:attrNameLst>
                                          <p:attrName>style.visibility</p:attrName>
                                        </p:attrNameLst>
                                      </p:cBhvr>
                                      <p:to>
                                        <p:strVal val="visible"/>
                                      </p:to>
                                    </p:set>
                                    <p:animEffect transition="in" filter="wipe(left)">
                                      <p:cBhvr>
                                        <p:cTn id="42" dur="500"/>
                                        <p:tgtEl>
                                          <p:spTgt spid="82958"/>
                                        </p:tgtEl>
                                      </p:cBhvr>
                                    </p:animEffect>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82959"/>
                                        </p:tgtEl>
                                        <p:attrNameLst>
                                          <p:attrName>style.visibility</p:attrName>
                                        </p:attrNameLst>
                                      </p:cBhvr>
                                      <p:to>
                                        <p:strVal val="visible"/>
                                      </p:to>
                                    </p:set>
                                    <p:animEffect transition="in" filter="wipe(left)">
                                      <p:cBhvr>
                                        <p:cTn id="46" dur="500"/>
                                        <p:tgtEl>
                                          <p:spTgt spid="82959"/>
                                        </p:tgtEl>
                                      </p:cBhvr>
                                    </p:animEffect>
                                  </p:childTnLst>
                                </p:cTn>
                              </p:par>
                            </p:childTnLst>
                          </p:cTn>
                        </p:par>
                        <p:par>
                          <p:cTn id="47" fill="hold" nodeType="afterGroup">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82953"/>
                                        </p:tgtEl>
                                        <p:attrNameLst>
                                          <p:attrName>style.visibility</p:attrName>
                                        </p:attrNameLst>
                                      </p:cBhvr>
                                      <p:to>
                                        <p:strVal val="visible"/>
                                      </p:to>
                                    </p:set>
                                    <p:animEffect transition="in" filter="wipe(left)">
                                      <p:cBhvr>
                                        <p:cTn id="50" dur="500"/>
                                        <p:tgtEl>
                                          <p:spTgt spid="82953"/>
                                        </p:tgtEl>
                                      </p:cBhvr>
                                    </p:animEffect>
                                  </p:childTnLst>
                                </p:cTn>
                              </p:par>
                            </p:childTnLst>
                          </p:cTn>
                        </p:par>
                        <p:par>
                          <p:cTn id="51" fill="hold" nodeType="afterGroup">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82957"/>
                                        </p:tgtEl>
                                        <p:attrNameLst>
                                          <p:attrName>style.visibility</p:attrName>
                                        </p:attrNameLst>
                                      </p:cBhvr>
                                      <p:to>
                                        <p:strVal val="visible"/>
                                      </p:to>
                                    </p:set>
                                    <p:animEffect transition="in" filter="wipe(left)">
                                      <p:cBhvr>
                                        <p:cTn id="54" dur="500"/>
                                        <p:tgtEl>
                                          <p:spTgt spid="82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p:bldP spid="82949" grpId="0" animBg="1"/>
      <p:bldP spid="82950" grpId="0" animBg="1"/>
      <p:bldP spid="82951" grpId="0" animBg="1"/>
      <p:bldP spid="82952" grpId="0" animBg="1"/>
      <p:bldP spid="82953" grpId="0" autoUpdateAnimBg="0"/>
      <p:bldP spid="82954" grpId="0" autoUpdateAnimBg="0"/>
      <p:bldP spid="82955" grpId="0" autoUpdateAnimBg="0"/>
      <p:bldP spid="82956" grpId="0" autoUpdateAnimBg="0"/>
      <p:bldP spid="82957" grpId="0" autoUpdateAnimBg="0"/>
      <p:bldP spid="82958" grpId="0" animBg="1"/>
      <p:bldP spid="8295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r>
              <a:rPr lang="en-US" altLang="zh-CN" sz="2800" smtClean="0">
                <a:ea typeface="宋体" charset="-122"/>
              </a:rPr>
              <a:t>3.4</a:t>
            </a:r>
            <a:r>
              <a:rPr lang="zh-CN" altLang="en-US" sz="2800" smtClean="0">
                <a:ea typeface="宋体" charset="-122"/>
              </a:rPr>
              <a:t>正弦稳态电路的功率及功率因数的提高</a:t>
            </a:r>
            <a:r>
              <a:rPr lang="en-US" altLang="zh-CN" sz="2800" smtClean="0">
                <a:ea typeface="楷体_GB2312" pitchFamily="49" charset="-122"/>
              </a:rPr>
              <a:t>(</a:t>
            </a:r>
            <a:r>
              <a:rPr lang="zh-CN" altLang="en-US" sz="2800" smtClean="0">
                <a:ea typeface="楷体_GB2312" pitchFamily="49" charset="-122"/>
              </a:rPr>
              <a:t>续</a:t>
            </a:r>
            <a:r>
              <a:rPr lang="en-US" altLang="zh-CN" sz="2800" smtClean="0">
                <a:ea typeface="楷体_GB2312" pitchFamily="49" charset="-122"/>
              </a:rPr>
              <a:t>2)</a:t>
            </a:r>
            <a:endParaRPr lang="en-US" altLang="zh-CN" sz="2800" smtClean="0">
              <a:ea typeface="宋体" charset="-122"/>
            </a:endParaRPr>
          </a:p>
        </p:txBody>
      </p:sp>
      <p:sp>
        <p:nvSpPr>
          <p:cNvPr id="22532" name="Rectangle 3"/>
          <p:cNvSpPr>
            <a:spLocks noGrp="1" noChangeArrowheads="1"/>
          </p:cNvSpPr>
          <p:nvPr>
            <p:ph sz="quarter" idx="11"/>
          </p:nvPr>
        </p:nvSpPr>
        <p:spPr>
          <a:xfrm>
            <a:off x="107504" y="764704"/>
            <a:ext cx="8892480" cy="5544616"/>
          </a:xfrm>
        </p:spPr>
        <p:txBody>
          <a:bodyPr/>
          <a:lstStyle/>
          <a:p>
            <a:pPr>
              <a:buFont typeface="Wingdings" pitchFamily="2" charset="2"/>
              <a:buChar char="n"/>
            </a:pPr>
            <a:r>
              <a:rPr kumimoji="1" lang="zh-CN" altLang="en-US" sz="2400" dirty="0" smtClean="0">
                <a:ea typeface="宋体" charset="-122"/>
              </a:rPr>
              <a:t>正弦稳态平均功率</a:t>
            </a:r>
          </a:p>
          <a:p>
            <a:pPr marL="533400" lvl="1" indent="0">
              <a:buFont typeface="Wingdings" pitchFamily="2" charset="2"/>
              <a:buNone/>
            </a:pPr>
            <a:r>
              <a:rPr kumimoji="1" lang="zh-CN" altLang="en-US" sz="2400" dirty="0" smtClean="0"/>
              <a:t>定义正弦稳态电路瞬时功率在一周期内的平均值为平均功率，又称有功功率</a:t>
            </a:r>
          </a:p>
        </p:txBody>
      </p:sp>
      <p:graphicFrame>
        <p:nvGraphicFramePr>
          <p:cNvPr id="83972" name="Object 2"/>
          <p:cNvGraphicFramePr>
            <a:graphicFrameLocks noChangeAspect="1"/>
          </p:cNvGraphicFramePr>
          <p:nvPr>
            <p:extLst>
              <p:ext uri="{D42A27DB-BD31-4B8C-83A1-F6EECF244321}">
                <p14:modId xmlns:p14="http://schemas.microsoft.com/office/powerpoint/2010/main" val="3868893603"/>
              </p:ext>
            </p:extLst>
          </p:nvPr>
        </p:nvGraphicFramePr>
        <p:xfrm>
          <a:off x="2931418" y="1933203"/>
          <a:ext cx="3567112" cy="847725"/>
        </p:xfrm>
        <a:graphic>
          <a:graphicData uri="http://schemas.openxmlformats.org/presentationml/2006/ole">
            <mc:AlternateContent xmlns:mc="http://schemas.openxmlformats.org/markup-compatibility/2006">
              <mc:Choice xmlns:v="urn:schemas-microsoft-com:vml" Requires="v">
                <p:oleObj spid="_x0000_s22581" name="Equation" r:id="rId3" imgW="2618640" imgH="609120" progId="">
                  <p:embed/>
                </p:oleObj>
              </mc:Choice>
              <mc:Fallback>
                <p:oleObj name="Equation" r:id="rId3" imgW="2618640" imgH="609120" progId="">
                  <p:embed/>
                  <p:pic>
                    <p:nvPicPr>
                      <p:cNvPr id="0" name="Picture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1418" y="1933203"/>
                        <a:ext cx="3567112"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73" name="Text Box 5"/>
          <p:cNvSpPr txBox="1">
            <a:spLocks noChangeArrowheads="1"/>
          </p:cNvSpPr>
          <p:nvPr/>
        </p:nvSpPr>
        <p:spPr bwMode="auto">
          <a:xfrm>
            <a:off x="6903343" y="2207841"/>
            <a:ext cx="1989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dirty="0">
                <a:solidFill>
                  <a:schemeClr val="tx2"/>
                </a:solidFill>
                <a:latin typeface="Times New Roman" pitchFamily="18" charset="0"/>
                <a:cs typeface="Times New Roman" pitchFamily="18" charset="0"/>
              </a:rPr>
              <a:t>单位瓦特（</a:t>
            </a:r>
            <a:r>
              <a:rPr kumimoji="1" lang="en-US" altLang="zh-CN" sz="2000" b="1" dirty="0">
                <a:solidFill>
                  <a:schemeClr val="tx2"/>
                </a:solidFill>
                <a:latin typeface="Times New Roman" pitchFamily="18" charset="0"/>
                <a:cs typeface="Times New Roman" pitchFamily="18" charset="0"/>
              </a:rPr>
              <a:t>W</a:t>
            </a:r>
            <a:r>
              <a:rPr kumimoji="1" lang="zh-CN" altLang="en-US" sz="2000" b="1" dirty="0">
                <a:solidFill>
                  <a:schemeClr val="tx2"/>
                </a:solidFill>
                <a:latin typeface="Times New Roman" pitchFamily="18" charset="0"/>
                <a:cs typeface="Times New Roman" pitchFamily="18" charset="0"/>
              </a:rPr>
              <a:t>）</a:t>
            </a:r>
          </a:p>
        </p:txBody>
      </p:sp>
      <p:sp>
        <p:nvSpPr>
          <p:cNvPr id="83974" name="Text Box 6"/>
          <p:cNvSpPr txBox="1">
            <a:spLocks noChangeArrowheads="1"/>
          </p:cNvSpPr>
          <p:nvPr/>
        </p:nvSpPr>
        <p:spPr bwMode="auto">
          <a:xfrm>
            <a:off x="107504" y="2786063"/>
            <a:ext cx="1962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SzPct val="100000"/>
              <a:buFont typeface="Wingdings" pitchFamily="2" charset="2"/>
              <a:buChar char="n"/>
            </a:pPr>
            <a:r>
              <a:rPr kumimoji="1" lang="en-US" altLang="zh-CN" sz="2400" b="1">
                <a:solidFill>
                  <a:schemeClr val="tx2"/>
                </a:solidFill>
                <a:latin typeface="宋体" charset="-122"/>
              </a:rPr>
              <a:t>  </a:t>
            </a:r>
            <a:r>
              <a:rPr kumimoji="1" lang="zh-CN" altLang="en-US" sz="2400" b="1">
                <a:solidFill>
                  <a:schemeClr val="tx2"/>
                </a:solidFill>
                <a:latin typeface="宋体" charset="-122"/>
              </a:rPr>
              <a:t>视在功率</a:t>
            </a:r>
          </a:p>
        </p:txBody>
      </p:sp>
      <p:sp>
        <p:nvSpPr>
          <p:cNvPr id="83975" name="Text Box 7"/>
          <p:cNvSpPr txBox="1">
            <a:spLocks noChangeArrowheads="1"/>
          </p:cNvSpPr>
          <p:nvPr/>
        </p:nvSpPr>
        <p:spPr bwMode="auto">
          <a:xfrm>
            <a:off x="714375" y="3286125"/>
            <a:ext cx="8031163"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30000"/>
              </a:lnSpc>
            </a:pPr>
            <a:r>
              <a:rPr kumimoji="1" lang="zh-CN" altLang="en-US" sz="2400" b="1" dirty="0">
                <a:solidFill>
                  <a:schemeClr val="tx2"/>
                </a:solidFill>
                <a:latin typeface="Times New Roman" pitchFamily="18" charset="0"/>
                <a:cs typeface="Times New Roman" pitchFamily="18" charset="0"/>
              </a:rPr>
              <a:t>定义电压、电流有效值的乘积为视在功率，它反映了设备的功率容量，单位为伏安（</a:t>
            </a:r>
            <a:r>
              <a:rPr kumimoji="1" lang="en-US" altLang="zh-CN" sz="2400" b="1" dirty="0">
                <a:solidFill>
                  <a:schemeClr val="tx2"/>
                </a:solidFill>
                <a:latin typeface="Times New Roman" pitchFamily="18" charset="0"/>
                <a:cs typeface="Times New Roman" pitchFamily="18" charset="0"/>
              </a:rPr>
              <a:t>V·A</a:t>
            </a:r>
            <a:r>
              <a:rPr kumimoji="1" lang="zh-CN" altLang="en-US" sz="2400" b="1" dirty="0">
                <a:solidFill>
                  <a:schemeClr val="tx2"/>
                </a:solidFill>
                <a:latin typeface="Times New Roman" pitchFamily="18" charset="0"/>
                <a:cs typeface="Times New Roman" pitchFamily="18" charset="0"/>
              </a:rPr>
              <a:t>）</a:t>
            </a:r>
          </a:p>
        </p:txBody>
      </p:sp>
      <p:sp>
        <p:nvSpPr>
          <p:cNvPr id="83976" name="Text Box 8"/>
          <p:cNvSpPr txBox="1">
            <a:spLocks noChangeArrowheads="1"/>
          </p:cNvSpPr>
          <p:nvPr/>
        </p:nvSpPr>
        <p:spPr bwMode="auto">
          <a:xfrm>
            <a:off x="2890862" y="4338638"/>
            <a:ext cx="11350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dirty="0">
                <a:solidFill>
                  <a:schemeClr val="tx2"/>
                </a:solidFill>
                <a:latin typeface="Times New Roman" pitchFamily="18" charset="0"/>
                <a:cs typeface="Times New Roman" pitchFamily="18" charset="0"/>
              </a:rPr>
              <a:t>S =UI</a:t>
            </a:r>
          </a:p>
        </p:txBody>
      </p:sp>
      <p:sp>
        <p:nvSpPr>
          <p:cNvPr id="83977" name="Text Box 9"/>
          <p:cNvSpPr txBox="1">
            <a:spLocks noChangeArrowheads="1"/>
          </p:cNvSpPr>
          <p:nvPr/>
        </p:nvSpPr>
        <p:spPr bwMode="auto">
          <a:xfrm>
            <a:off x="107504" y="4869160"/>
            <a:ext cx="78181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SzPct val="100000"/>
              <a:buFont typeface="Wingdings" pitchFamily="2" charset="2"/>
              <a:buChar char="n"/>
            </a:pPr>
            <a:r>
              <a:rPr kumimoji="1" lang="en-US" altLang="zh-CN" sz="2400" b="1" dirty="0">
                <a:solidFill>
                  <a:schemeClr val="tx2"/>
                </a:solidFill>
                <a:latin typeface="宋体" charset="-122"/>
              </a:rPr>
              <a:t>  </a:t>
            </a:r>
            <a:r>
              <a:rPr kumimoji="1" lang="zh-CN" altLang="en-US" sz="2400" b="1" dirty="0">
                <a:solidFill>
                  <a:schemeClr val="tx2"/>
                </a:solidFill>
                <a:latin typeface="宋体" charset="-122"/>
              </a:rPr>
              <a:t>功率因数：定义有功功率与视在功率之比为功率因数</a:t>
            </a:r>
          </a:p>
        </p:txBody>
      </p:sp>
      <p:sp>
        <p:nvSpPr>
          <p:cNvPr id="83978" name="Text Box 10"/>
          <p:cNvSpPr txBox="1">
            <a:spLocks noChangeArrowheads="1"/>
          </p:cNvSpPr>
          <p:nvPr/>
        </p:nvSpPr>
        <p:spPr bwMode="auto">
          <a:xfrm>
            <a:off x="2915816" y="5373216"/>
            <a:ext cx="1476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en-US" sz="2400" b="1" dirty="0" err="1">
                <a:solidFill>
                  <a:schemeClr val="tx2"/>
                </a:solidFill>
                <a:latin typeface="Times New Roman" pitchFamily="18" charset="0"/>
                <a:cs typeface="Times New Roman" pitchFamily="18" charset="0"/>
              </a:rPr>
              <a:t>cos</a:t>
            </a:r>
            <a:r>
              <a:rPr kumimoji="1" lang="en-US" altLang="en-US" sz="2400" b="1" i="1" dirty="0">
                <a:solidFill>
                  <a:schemeClr val="tx2"/>
                </a:solidFill>
                <a:latin typeface="Times New Roman" pitchFamily="18" charset="0"/>
                <a:cs typeface="Times New Roman" pitchFamily="18" charset="0"/>
                <a:sym typeface="Symbol" pitchFamily="18" charset="2"/>
              </a:rPr>
              <a:t></a:t>
            </a:r>
            <a:r>
              <a:rPr kumimoji="1" lang="en-US" altLang="en-US" sz="2400" b="1" dirty="0">
                <a:solidFill>
                  <a:schemeClr val="tx2"/>
                </a:solidFill>
                <a:latin typeface="Times New Roman" pitchFamily="18" charset="0"/>
                <a:cs typeface="Times New Roman" pitchFamily="18" charset="0"/>
                <a:sym typeface="Symbol" pitchFamily="18" charset="2"/>
              </a:rPr>
              <a:t> =</a:t>
            </a:r>
            <a:r>
              <a:rPr kumimoji="1" lang="en-US" altLang="en-US" sz="2400" b="1" i="1" dirty="0">
                <a:solidFill>
                  <a:schemeClr val="tx2"/>
                </a:solidFill>
                <a:latin typeface="Times New Roman" pitchFamily="18" charset="0"/>
                <a:cs typeface="Times New Roman" pitchFamily="18" charset="0"/>
                <a:sym typeface="Symbol" pitchFamily="18" charset="2"/>
              </a:rPr>
              <a:t>P</a:t>
            </a:r>
            <a:r>
              <a:rPr kumimoji="1" lang="en-US" altLang="en-US" sz="2400" b="1" dirty="0">
                <a:solidFill>
                  <a:schemeClr val="tx2"/>
                </a:solidFill>
                <a:latin typeface="Times New Roman" pitchFamily="18" charset="0"/>
                <a:cs typeface="Times New Roman" pitchFamily="18" charset="0"/>
                <a:sym typeface="Symbol" pitchFamily="18" charset="2"/>
              </a:rPr>
              <a:t>/</a:t>
            </a:r>
            <a:r>
              <a:rPr kumimoji="1" lang="en-US" altLang="en-US" sz="2400" b="1" i="1" dirty="0">
                <a:solidFill>
                  <a:schemeClr val="tx2"/>
                </a:solidFill>
                <a:latin typeface="Times New Roman" pitchFamily="18" charset="0"/>
                <a:cs typeface="Times New Roman" pitchFamily="18" charset="0"/>
                <a:sym typeface="Symbol" pitchFamily="18" charset="2"/>
              </a:rPr>
              <a:t>S</a:t>
            </a:r>
            <a:endParaRPr kumimoji="1" lang="en-US" altLang="zh-CN" sz="2400" b="1" i="1" dirty="0">
              <a:solidFill>
                <a:schemeClr val="tx2"/>
              </a:solidFill>
              <a:latin typeface="Times New Roman" pitchFamily="18" charset="0"/>
              <a:cs typeface="Times New Roman" pitchFamily="18" charset="0"/>
            </a:endParaRPr>
          </a:p>
        </p:txBody>
      </p:sp>
      <p:sp>
        <p:nvSpPr>
          <p:cNvPr id="83979" name="Text Box 11"/>
          <p:cNvSpPr txBox="1">
            <a:spLocks noChangeArrowheads="1"/>
          </p:cNvSpPr>
          <p:nvPr/>
        </p:nvSpPr>
        <p:spPr bwMode="auto">
          <a:xfrm>
            <a:off x="571500" y="5877272"/>
            <a:ext cx="8183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dirty="0">
                <a:solidFill>
                  <a:schemeClr val="tx2"/>
                </a:solidFill>
                <a:latin typeface="Times New Roman" pitchFamily="18" charset="0"/>
                <a:cs typeface="Times New Roman" pitchFamily="18" charset="0"/>
              </a:rPr>
              <a:t>其中 </a:t>
            </a:r>
            <a:r>
              <a:rPr kumimoji="1" lang="zh-CN" altLang="en-US" sz="2400" b="1" i="1" dirty="0">
                <a:solidFill>
                  <a:schemeClr val="tx2"/>
                </a:solidFill>
                <a:latin typeface="Times New Roman" pitchFamily="18" charset="0"/>
                <a:cs typeface="Times New Roman" pitchFamily="18" charset="0"/>
                <a:sym typeface="Symbol" pitchFamily="18" charset="2"/>
              </a:rPr>
              <a:t> </a:t>
            </a:r>
            <a:r>
              <a:rPr kumimoji="1" lang="en-US" altLang="zh-CN" sz="2400" b="1" i="1" dirty="0">
                <a:solidFill>
                  <a:schemeClr val="tx2"/>
                </a:solidFill>
                <a:latin typeface="Times New Roman" pitchFamily="18" charset="0"/>
                <a:cs typeface="Times New Roman" pitchFamily="18" charset="0"/>
                <a:sym typeface="Symbol" pitchFamily="18" charset="2"/>
              </a:rPr>
              <a:t>= </a:t>
            </a:r>
            <a:r>
              <a:rPr kumimoji="1" lang="en-US" altLang="en-US" sz="2400" b="1" i="1" baseline="-25000" dirty="0">
                <a:solidFill>
                  <a:schemeClr val="tx2"/>
                </a:solidFill>
                <a:latin typeface="Times New Roman" pitchFamily="18" charset="0"/>
                <a:cs typeface="Times New Roman" pitchFamily="18" charset="0"/>
                <a:sym typeface="Symbol" pitchFamily="18" charset="2"/>
              </a:rPr>
              <a:t>u</a:t>
            </a:r>
            <a:r>
              <a:rPr kumimoji="1" lang="en-US" altLang="en-US" sz="2400" b="1" i="1" dirty="0">
                <a:solidFill>
                  <a:schemeClr val="tx2"/>
                </a:solidFill>
                <a:latin typeface="宋体" charset="-122"/>
                <a:cs typeface="Times New Roman" pitchFamily="18" charset="0"/>
                <a:sym typeface="Symbol" pitchFamily="18" charset="2"/>
              </a:rPr>
              <a:t>- </a:t>
            </a:r>
            <a:r>
              <a:rPr kumimoji="1" lang="en-US" altLang="en-US" sz="2400" b="1" i="1" dirty="0">
                <a:solidFill>
                  <a:schemeClr val="tx2"/>
                </a:solidFill>
                <a:latin typeface="Times New Roman" pitchFamily="18" charset="0"/>
                <a:cs typeface="Times New Roman" pitchFamily="18" charset="0"/>
                <a:sym typeface="Symbol" pitchFamily="18" charset="2"/>
              </a:rPr>
              <a:t></a:t>
            </a:r>
            <a:r>
              <a:rPr kumimoji="1" lang="en-US" altLang="en-US" sz="2400" b="1" i="1" baseline="-25000" dirty="0">
                <a:solidFill>
                  <a:schemeClr val="tx2"/>
                </a:solidFill>
                <a:latin typeface="Times New Roman" pitchFamily="18" charset="0"/>
                <a:cs typeface="Times New Roman" pitchFamily="18" charset="0"/>
                <a:sym typeface="Symbol" pitchFamily="18" charset="2"/>
              </a:rPr>
              <a:t>i   </a:t>
            </a:r>
            <a:r>
              <a:rPr kumimoji="1" lang="zh-CN" altLang="en-US" sz="2400" b="1" dirty="0">
                <a:solidFill>
                  <a:schemeClr val="tx2"/>
                </a:solidFill>
                <a:latin typeface="Times New Roman" pitchFamily="18" charset="0"/>
                <a:cs typeface="Times New Roman" pitchFamily="18" charset="0"/>
                <a:sym typeface="Symbol" pitchFamily="18" charset="2"/>
              </a:rPr>
              <a:t>为功率因数角， 对无源支路 </a:t>
            </a:r>
            <a:r>
              <a:rPr kumimoji="1" lang="zh-CN" altLang="zh-CN" sz="2400" b="1" dirty="0">
                <a:solidFill>
                  <a:schemeClr val="tx2"/>
                </a:solidFill>
                <a:latin typeface="Times New Roman" pitchFamily="18" charset="0"/>
                <a:cs typeface="Times New Roman" pitchFamily="18" charset="0"/>
                <a:sym typeface="Symbol" pitchFamily="18" charset="2"/>
              </a:rPr>
              <a:t>-90º</a:t>
            </a:r>
            <a:r>
              <a:rPr kumimoji="1" lang="en-US" altLang="zh-CN" sz="2400" b="1" dirty="0">
                <a:solidFill>
                  <a:schemeClr val="tx2"/>
                </a:solidFill>
                <a:latin typeface="Times New Roman" pitchFamily="18" charset="0"/>
                <a:cs typeface="Times New Roman" pitchFamily="18" charset="0"/>
                <a:sym typeface="Symbol" pitchFamily="18" charset="2"/>
              </a:rPr>
              <a:t> &lt;</a:t>
            </a:r>
            <a:r>
              <a:rPr kumimoji="1" lang="en-US" altLang="zh-CN" sz="2400" b="1" i="1" dirty="0">
                <a:solidFill>
                  <a:schemeClr val="tx2"/>
                </a:solidFill>
                <a:latin typeface="Times New Roman" pitchFamily="18" charset="0"/>
                <a:cs typeface="Times New Roman" pitchFamily="18" charset="0"/>
                <a:sym typeface="Symbol" pitchFamily="18" charset="2"/>
              </a:rPr>
              <a:t> </a:t>
            </a:r>
            <a:r>
              <a:rPr kumimoji="1" lang="en-US" altLang="zh-CN" sz="2400" b="1" dirty="0">
                <a:solidFill>
                  <a:schemeClr val="tx2"/>
                </a:solidFill>
                <a:latin typeface="Times New Roman" pitchFamily="18" charset="0"/>
                <a:cs typeface="Times New Roman" pitchFamily="18" charset="0"/>
                <a:sym typeface="Symbol" pitchFamily="18" charset="2"/>
              </a:rPr>
              <a:t>&lt;</a:t>
            </a:r>
            <a:r>
              <a:rPr kumimoji="1" lang="zh-CN" altLang="zh-CN" sz="2400" b="1" dirty="0">
                <a:solidFill>
                  <a:schemeClr val="tx2"/>
                </a:solidFill>
                <a:latin typeface="Times New Roman" pitchFamily="18" charset="0"/>
                <a:cs typeface="Times New Roman" pitchFamily="18" charset="0"/>
                <a:sym typeface="Symbol" pitchFamily="18" charset="2"/>
              </a:rPr>
              <a:t>+90º</a:t>
            </a:r>
            <a:endParaRPr kumimoji="1" lang="en-US" altLang="zh-CN" sz="2400" b="1" dirty="0">
              <a:solidFill>
                <a:schemeClr val="tx2"/>
              </a:solidFill>
              <a:latin typeface="Times New Roman" pitchFamily="18" charset="0"/>
              <a:cs typeface="Times New Roman" pitchFamily="18" charset="0"/>
              <a:sym typeface="Symbol" pitchFamily="18" charset="2"/>
            </a:endParaRP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43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83972"/>
                                        </p:tgtEl>
                                        <p:attrNameLst>
                                          <p:attrName>style.visibility</p:attrName>
                                        </p:attrNameLst>
                                      </p:cBhvr>
                                      <p:to>
                                        <p:strVal val="visible"/>
                                      </p:to>
                                    </p:set>
                                    <p:animEffect transition="in" filter="wipe(left)">
                                      <p:cBhvr>
                                        <p:cTn id="7" dur="500"/>
                                        <p:tgtEl>
                                          <p:spTgt spid="8397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iterate type="lt">
                                    <p:tmPct val="100000"/>
                                  </p:iterate>
                                  <p:childTnLst>
                                    <p:set>
                                      <p:cBhvr>
                                        <p:cTn id="10" dur="1" fill="hold">
                                          <p:stCondLst>
                                            <p:cond delay="0"/>
                                          </p:stCondLst>
                                        </p:cTn>
                                        <p:tgtEl>
                                          <p:spTgt spid="83973"/>
                                        </p:tgtEl>
                                        <p:attrNameLst>
                                          <p:attrName>style.visibility</p:attrName>
                                        </p:attrNameLst>
                                      </p:cBhvr>
                                      <p:to>
                                        <p:strVal val="visible"/>
                                      </p:to>
                                    </p:set>
                                    <p:animEffect transition="in" filter="wipe(left)">
                                      <p:cBhvr>
                                        <p:cTn id="11" dur="75"/>
                                        <p:tgtEl>
                                          <p:spTgt spid="8397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iterate type="lt">
                                    <p:tmPct val="100000"/>
                                  </p:iterate>
                                  <p:childTnLst>
                                    <p:set>
                                      <p:cBhvr>
                                        <p:cTn id="15" dur="1" fill="hold">
                                          <p:stCondLst>
                                            <p:cond delay="0"/>
                                          </p:stCondLst>
                                        </p:cTn>
                                        <p:tgtEl>
                                          <p:spTgt spid="83974"/>
                                        </p:tgtEl>
                                        <p:attrNameLst>
                                          <p:attrName>style.visibility</p:attrName>
                                        </p:attrNameLst>
                                      </p:cBhvr>
                                      <p:to>
                                        <p:strVal val="visible"/>
                                      </p:to>
                                    </p:set>
                                    <p:animEffect transition="in" filter="wipe(left)">
                                      <p:cBhvr>
                                        <p:cTn id="16" dur="75"/>
                                        <p:tgtEl>
                                          <p:spTgt spid="83974"/>
                                        </p:tgtEl>
                                      </p:cBhvr>
                                    </p:animEffect>
                                  </p:childTnLst>
                                </p:cTn>
                              </p:par>
                            </p:childTnLst>
                          </p:cTn>
                        </p:par>
                        <p:par>
                          <p:cTn id="17" fill="hold" nodeType="afterGroup">
                            <p:stCondLst>
                              <p:cond delay="300"/>
                            </p:stCondLst>
                            <p:childTnLst>
                              <p:par>
                                <p:cTn id="18" presetID="22" presetClass="entr" presetSubtype="8" fill="hold" grpId="0" nodeType="afterEffect">
                                  <p:stCondLst>
                                    <p:cond delay="0"/>
                                  </p:stCondLst>
                                  <p:iterate type="lt">
                                    <p:tmPct val="100000"/>
                                  </p:iterate>
                                  <p:childTnLst>
                                    <p:set>
                                      <p:cBhvr>
                                        <p:cTn id="19" dur="1" fill="hold">
                                          <p:stCondLst>
                                            <p:cond delay="0"/>
                                          </p:stCondLst>
                                        </p:cTn>
                                        <p:tgtEl>
                                          <p:spTgt spid="83975"/>
                                        </p:tgtEl>
                                        <p:attrNameLst>
                                          <p:attrName>style.visibility</p:attrName>
                                        </p:attrNameLst>
                                      </p:cBhvr>
                                      <p:to>
                                        <p:strVal val="visible"/>
                                      </p:to>
                                    </p:set>
                                    <p:animEffect transition="in" filter="wipe(left)">
                                      <p:cBhvr>
                                        <p:cTn id="20" dur="75"/>
                                        <p:tgtEl>
                                          <p:spTgt spid="83975"/>
                                        </p:tgtEl>
                                      </p:cBhvr>
                                    </p:animEffect>
                                  </p:childTnLst>
                                </p:cTn>
                              </p:par>
                            </p:childTnLst>
                          </p:cTn>
                        </p:par>
                        <p:par>
                          <p:cTn id="21" fill="hold" nodeType="afterGroup">
                            <p:stCondLst>
                              <p:cond delay="3375"/>
                            </p:stCondLst>
                            <p:childTnLst>
                              <p:par>
                                <p:cTn id="22" presetID="22" presetClass="entr" presetSubtype="8" fill="hold" grpId="0" nodeType="afterEffect">
                                  <p:stCondLst>
                                    <p:cond delay="0"/>
                                  </p:stCondLst>
                                  <p:iterate type="lt">
                                    <p:tmPct val="100000"/>
                                  </p:iterate>
                                  <p:childTnLst>
                                    <p:set>
                                      <p:cBhvr>
                                        <p:cTn id="23" dur="1" fill="hold">
                                          <p:stCondLst>
                                            <p:cond delay="0"/>
                                          </p:stCondLst>
                                        </p:cTn>
                                        <p:tgtEl>
                                          <p:spTgt spid="83976"/>
                                        </p:tgtEl>
                                        <p:attrNameLst>
                                          <p:attrName>style.visibility</p:attrName>
                                        </p:attrNameLst>
                                      </p:cBhvr>
                                      <p:to>
                                        <p:strVal val="visible"/>
                                      </p:to>
                                    </p:set>
                                    <p:animEffect transition="in" filter="wipe(left)">
                                      <p:cBhvr>
                                        <p:cTn id="24" dur="75"/>
                                        <p:tgtEl>
                                          <p:spTgt spid="83976"/>
                                        </p:tgtEl>
                                      </p:cBhvr>
                                    </p:animEffect>
                                  </p:childTnLst>
                                </p:cTn>
                              </p:par>
                            </p:childTnLst>
                          </p:cTn>
                        </p:par>
                        <p:par>
                          <p:cTn id="25" fill="hold" nodeType="afterGroup">
                            <p:stCondLst>
                              <p:cond delay="3675"/>
                            </p:stCondLst>
                            <p:childTnLst>
                              <p:par>
                                <p:cTn id="26" presetID="22" presetClass="entr" presetSubtype="8" fill="hold" grpId="0" nodeType="afterEffect">
                                  <p:stCondLst>
                                    <p:cond delay="0"/>
                                  </p:stCondLst>
                                  <p:iterate type="lt">
                                    <p:tmPct val="100000"/>
                                  </p:iterate>
                                  <p:childTnLst>
                                    <p:set>
                                      <p:cBhvr>
                                        <p:cTn id="27" dur="1" fill="hold">
                                          <p:stCondLst>
                                            <p:cond delay="0"/>
                                          </p:stCondLst>
                                        </p:cTn>
                                        <p:tgtEl>
                                          <p:spTgt spid="83977"/>
                                        </p:tgtEl>
                                        <p:attrNameLst>
                                          <p:attrName>style.visibility</p:attrName>
                                        </p:attrNameLst>
                                      </p:cBhvr>
                                      <p:to>
                                        <p:strVal val="visible"/>
                                      </p:to>
                                    </p:set>
                                    <p:animEffect transition="in" filter="wipe(left)">
                                      <p:cBhvr>
                                        <p:cTn id="28" dur="75"/>
                                        <p:tgtEl>
                                          <p:spTgt spid="83977"/>
                                        </p:tgtEl>
                                      </p:cBhvr>
                                    </p:animEffect>
                                  </p:childTnLst>
                                </p:cTn>
                              </p:par>
                            </p:childTnLst>
                          </p:cTn>
                        </p:par>
                        <p:par>
                          <p:cTn id="29" fill="hold" nodeType="afterGroup">
                            <p:stCondLst>
                              <p:cond delay="5400"/>
                            </p:stCondLst>
                            <p:childTnLst>
                              <p:par>
                                <p:cTn id="30" presetID="22" presetClass="entr" presetSubtype="8" fill="hold" grpId="0" nodeType="afterEffect">
                                  <p:stCondLst>
                                    <p:cond delay="0"/>
                                  </p:stCondLst>
                                  <p:iterate type="lt">
                                    <p:tmPct val="100000"/>
                                  </p:iterate>
                                  <p:childTnLst>
                                    <p:set>
                                      <p:cBhvr>
                                        <p:cTn id="31" dur="1" fill="hold">
                                          <p:stCondLst>
                                            <p:cond delay="0"/>
                                          </p:stCondLst>
                                        </p:cTn>
                                        <p:tgtEl>
                                          <p:spTgt spid="83978"/>
                                        </p:tgtEl>
                                        <p:attrNameLst>
                                          <p:attrName>style.visibility</p:attrName>
                                        </p:attrNameLst>
                                      </p:cBhvr>
                                      <p:to>
                                        <p:strVal val="visible"/>
                                      </p:to>
                                    </p:set>
                                    <p:animEffect transition="in" filter="wipe(left)">
                                      <p:cBhvr>
                                        <p:cTn id="32" dur="75"/>
                                        <p:tgtEl>
                                          <p:spTgt spid="83978"/>
                                        </p:tgtEl>
                                      </p:cBhvr>
                                    </p:animEffect>
                                  </p:childTnLst>
                                </p:cTn>
                              </p:par>
                            </p:childTnLst>
                          </p:cTn>
                        </p:par>
                        <p:par>
                          <p:cTn id="33" fill="hold" nodeType="afterGroup">
                            <p:stCondLst>
                              <p:cond delay="6000"/>
                            </p:stCondLst>
                            <p:childTnLst>
                              <p:par>
                                <p:cTn id="34" presetID="22" presetClass="entr" presetSubtype="8" fill="hold" grpId="0" nodeType="afterEffect">
                                  <p:stCondLst>
                                    <p:cond delay="0"/>
                                  </p:stCondLst>
                                  <p:iterate type="lt">
                                    <p:tmPct val="100000"/>
                                  </p:iterate>
                                  <p:childTnLst>
                                    <p:set>
                                      <p:cBhvr>
                                        <p:cTn id="35" dur="1" fill="hold">
                                          <p:stCondLst>
                                            <p:cond delay="0"/>
                                          </p:stCondLst>
                                        </p:cTn>
                                        <p:tgtEl>
                                          <p:spTgt spid="83979"/>
                                        </p:tgtEl>
                                        <p:attrNameLst>
                                          <p:attrName>style.visibility</p:attrName>
                                        </p:attrNameLst>
                                      </p:cBhvr>
                                      <p:to>
                                        <p:strVal val="visible"/>
                                      </p:to>
                                    </p:set>
                                    <p:animEffect transition="in" filter="wipe(left)">
                                      <p:cBhvr>
                                        <p:cTn id="36" dur="75"/>
                                        <p:tgtEl>
                                          <p:spTgt spid="839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3" grpId="0" autoUpdateAnimBg="0"/>
      <p:bldP spid="83974" grpId="0" autoUpdateAnimBg="0"/>
      <p:bldP spid="83975" grpId="0" autoUpdateAnimBg="0"/>
      <p:bldP spid="83976" grpId="0" autoUpdateAnimBg="0"/>
      <p:bldP spid="83977" grpId="0" autoUpdateAnimBg="0"/>
      <p:bldP spid="83978" grpId="0" autoUpdateAnimBg="0"/>
      <p:bldP spid="83979"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2" name="Rectangle 2"/>
          <p:cNvSpPr>
            <a:spLocks noGrp="1" noChangeArrowheads="1"/>
          </p:cNvSpPr>
          <p:nvPr>
            <p:ph type="title"/>
          </p:nvPr>
        </p:nvSpPr>
        <p:spPr/>
        <p:txBody>
          <a:bodyPr/>
          <a:lstStyle/>
          <a:p>
            <a:r>
              <a:rPr lang="en-US" altLang="zh-CN" sz="2800" smtClean="0">
                <a:ea typeface="宋体" charset="-122"/>
              </a:rPr>
              <a:t>3.4</a:t>
            </a:r>
            <a:r>
              <a:rPr lang="zh-CN" altLang="en-US" sz="2800" smtClean="0">
                <a:ea typeface="宋体" charset="-122"/>
              </a:rPr>
              <a:t>正弦稳态电路的功率及功率因数的提高</a:t>
            </a:r>
            <a:r>
              <a:rPr lang="en-US" altLang="zh-CN" sz="2800" smtClean="0">
                <a:ea typeface="楷体_GB2312" pitchFamily="49" charset="-122"/>
              </a:rPr>
              <a:t>(</a:t>
            </a:r>
            <a:r>
              <a:rPr lang="zh-CN" altLang="en-US" sz="2800" smtClean="0">
                <a:ea typeface="楷体_GB2312" pitchFamily="49" charset="-122"/>
              </a:rPr>
              <a:t>续</a:t>
            </a:r>
            <a:r>
              <a:rPr lang="en-US" altLang="zh-CN" sz="2800" smtClean="0">
                <a:ea typeface="楷体_GB2312" pitchFamily="49" charset="-122"/>
              </a:rPr>
              <a:t>3)</a:t>
            </a:r>
            <a:endParaRPr lang="en-US" altLang="zh-CN" sz="2800" smtClean="0">
              <a:ea typeface="宋体" charset="-122"/>
            </a:endParaRPr>
          </a:p>
        </p:txBody>
      </p:sp>
      <p:sp>
        <p:nvSpPr>
          <p:cNvPr id="23563" name="Rectangle 3"/>
          <p:cNvSpPr>
            <a:spLocks noGrp="1" noChangeArrowheads="1"/>
          </p:cNvSpPr>
          <p:nvPr>
            <p:ph sz="quarter" idx="11"/>
          </p:nvPr>
        </p:nvSpPr>
        <p:spPr/>
        <p:txBody>
          <a:bodyPr/>
          <a:lstStyle/>
          <a:p>
            <a:pPr>
              <a:buFont typeface="Wingdings" pitchFamily="2" charset="2"/>
              <a:buChar char="n"/>
            </a:pPr>
            <a:r>
              <a:rPr kumimoji="1" lang="zh-CN" altLang="en-US" sz="2400" dirty="0" smtClean="0">
                <a:ea typeface="宋体" charset="-122"/>
              </a:rPr>
              <a:t>复功率、无功功率</a:t>
            </a:r>
          </a:p>
        </p:txBody>
      </p:sp>
      <p:sp>
        <p:nvSpPr>
          <p:cNvPr id="84999" name="Text Box 7"/>
          <p:cNvSpPr txBox="1">
            <a:spLocks noChangeArrowheads="1"/>
          </p:cNvSpPr>
          <p:nvPr/>
        </p:nvSpPr>
        <p:spPr bwMode="auto">
          <a:xfrm>
            <a:off x="361950" y="1340768"/>
            <a:ext cx="4516438"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20000"/>
              </a:lnSpc>
            </a:pPr>
            <a:r>
              <a:rPr kumimoji="1" lang="zh-CN" altLang="en-US" sz="2400" b="1" dirty="0">
                <a:solidFill>
                  <a:schemeClr val="tx2"/>
                </a:solidFill>
                <a:latin typeface="Times New Roman" pitchFamily="18" charset="0"/>
                <a:cs typeface="Times New Roman" pitchFamily="18" charset="0"/>
              </a:rPr>
              <a:t>在相量域中，定义支路的复功率</a:t>
            </a:r>
            <a:br>
              <a:rPr kumimoji="1" lang="zh-CN" altLang="en-US" sz="2400" b="1" dirty="0">
                <a:solidFill>
                  <a:schemeClr val="tx2"/>
                </a:solidFill>
                <a:latin typeface="Times New Roman" pitchFamily="18" charset="0"/>
                <a:cs typeface="Times New Roman" pitchFamily="18" charset="0"/>
              </a:rPr>
            </a:br>
            <a:r>
              <a:rPr kumimoji="1" lang="zh-CN" altLang="en-US" sz="2400" b="1" dirty="0">
                <a:solidFill>
                  <a:schemeClr val="tx2"/>
                </a:solidFill>
                <a:latin typeface="Times New Roman" pitchFamily="18" charset="0"/>
                <a:cs typeface="Times New Roman" pitchFamily="18" charset="0"/>
              </a:rPr>
              <a:t>为（单位伏安</a:t>
            </a:r>
            <a:r>
              <a:rPr kumimoji="1" lang="en-US" altLang="zh-CN" sz="2400" b="1" dirty="0">
                <a:solidFill>
                  <a:schemeClr val="tx2"/>
                </a:solidFill>
                <a:latin typeface="Times New Roman" pitchFamily="18" charset="0"/>
                <a:cs typeface="Times New Roman" pitchFamily="18" charset="0"/>
              </a:rPr>
              <a:t>V·A</a:t>
            </a:r>
            <a:r>
              <a:rPr kumimoji="1" lang="zh-CN" altLang="en-US" sz="2400" b="1" dirty="0">
                <a:solidFill>
                  <a:schemeClr val="tx2"/>
                </a:solidFill>
                <a:latin typeface="Times New Roman" pitchFamily="18" charset="0"/>
                <a:cs typeface="Times New Roman" pitchFamily="18" charset="0"/>
              </a:rPr>
              <a:t>）</a:t>
            </a:r>
          </a:p>
        </p:txBody>
      </p:sp>
      <p:grpSp>
        <p:nvGrpSpPr>
          <p:cNvPr id="2" name="Group 8"/>
          <p:cNvGrpSpPr>
            <a:grpSpLocks/>
          </p:cNvGrpSpPr>
          <p:nvPr/>
        </p:nvGrpSpPr>
        <p:grpSpPr bwMode="auto">
          <a:xfrm>
            <a:off x="5245100" y="908720"/>
            <a:ext cx="698500" cy="1736725"/>
            <a:chOff x="616" y="1008"/>
            <a:chExt cx="440" cy="1094"/>
          </a:xfrm>
        </p:grpSpPr>
        <p:sp>
          <p:nvSpPr>
            <p:cNvPr id="23579" name="Rectangle 9"/>
            <p:cNvSpPr>
              <a:spLocks noChangeArrowheads="1"/>
            </p:cNvSpPr>
            <p:nvPr/>
          </p:nvSpPr>
          <p:spPr bwMode="auto">
            <a:xfrm>
              <a:off x="864" y="1392"/>
              <a:ext cx="192" cy="432"/>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580" name="Line 10"/>
            <p:cNvSpPr>
              <a:spLocks noChangeShapeType="1"/>
            </p:cNvSpPr>
            <p:nvPr/>
          </p:nvSpPr>
          <p:spPr bwMode="auto">
            <a:xfrm flipV="1">
              <a:off x="960" y="1104"/>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1" name="Line 11"/>
            <p:cNvSpPr>
              <a:spLocks noChangeShapeType="1"/>
            </p:cNvSpPr>
            <p:nvPr/>
          </p:nvSpPr>
          <p:spPr bwMode="auto">
            <a:xfrm flipV="1">
              <a:off x="976" y="1814"/>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2" name="Line 12"/>
            <p:cNvSpPr>
              <a:spLocks noChangeShapeType="1"/>
            </p:cNvSpPr>
            <p:nvPr/>
          </p:nvSpPr>
          <p:spPr bwMode="auto">
            <a:xfrm>
              <a:off x="867" y="1053"/>
              <a:ext cx="0" cy="227"/>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3560" name="Object 8"/>
            <p:cNvGraphicFramePr>
              <a:graphicFrameLocks noChangeAspect="1"/>
            </p:cNvGraphicFramePr>
            <p:nvPr/>
          </p:nvGraphicFramePr>
          <p:xfrm>
            <a:off x="616" y="1298"/>
            <a:ext cx="206" cy="730"/>
          </p:xfrm>
          <a:graphic>
            <a:graphicData uri="http://schemas.openxmlformats.org/presentationml/2006/ole">
              <mc:AlternateContent xmlns:mc="http://schemas.openxmlformats.org/markup-compatibility/2006">
                <mc:Choice xmlns:v="urn:schemas-microsoft-com:vml" Requires="v">
                  <p:oleObj spid="_x0000_s23911" name="Equation" r:id="rId3" imgW="203400" imgH="761400" progId="">
                    <p:embed/>
                  </p:oleObj>
                </mc:Choice>
                <mc:Fallback>
                  <p:oleObj name="Equation" r:id="rId3" imgW="203400" imgH="761400" progId="">
                    <p:embed/>
                    <p:pic>
                      <p:nvPicPr>
                        <p:cNvPr id="0" name="Picture 3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 y="1298"/>
                          <a:ext cx="206" cy="7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61" name="Object 9"/>
            <p:cNvGraphicFramePr>
              <a:graphicFrameLocks noChangeAspect="1"/>
            </p:cNvGraphicFramePr>
            <p:nvPr/>
          </p:nvGraphicFramePr>
          <p:xfrm>
            <a:off x="648" y="1008"/>
            <a:ext cx="158" cy="240"/>
          </p:xfrm>
          <a:graphic>
            <a:graphicData uri="http://schemas.openxmlformats.org/presentationml/2006/ole">
              <mc:AlternateContent xmlns:mc="http://schemas.openxmlformats.org/markup-compatibility/2006">
                <mc:Choice xmlns:v="urn:schemas-microsoft-com:vml" Requires="v">
                  <p:oleObj spid="_x0000_s23912" name="公式" r:id="rId5" imgW="152640" imgH="241200" progId="Equation.3">
                    <p:embed/>
                  </p:oleObj>
                </mc:Choice>
                <mc:Fallback>
                  <p:oleObj name="公式" r:id="rId5" imgW="152640" imgH="241200" progId="Equation.3">
                    <p:embed/>
                    <p:pic>
                      <p:nvPicPr>
                        <p:cNvPr id="0" name="Picture 3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 y="1008"/>
                          <a:ext cx="15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85007" name="Object 2"/>
          <p:cNvGraphicFramePr>
            <a:graphicFrameLocks noChangeAspect="1"/>
          </p:cNvGraphicFramePr>
          <p:nvPr>
            <p:extLst>
              <p:ext uri="{D42A27DB-BD31-4B8C-83A1-F6EECF244321}">
                <p14:modId xmlns:p14="http://schemas.microsoft.com/office/powerpoint/2010/main" val="478280123"/>
              </p:ext>
            </p:extLst>
          </p:nvPr>
        </p:nvGraphicFramePr>
        <p:xfrm>
          <a:off x="1466850" y="2348880"/>
          <a:ext cx="2649538" cy="555625"/>
        </p:xfrm>
        <a:graphic>
          <a:graphicData uri="http://schemas.openxmlformats.org/presentationml/2006/ole">
            <mc:AlternateContent xmlns:mc="http://schemas.openxmlformats.org/markup-compatibility/2006">
              <mc:Choice xmlns:v="urn:schemas-microsoft-com:vml" Requires="v">
                <p:oleObj spid="_x0000_s23913" name="Equation" r:id="rId7" imgW="1143000" imgH="241200" progId="">
                  <p:embed/>
                </p:oleObj>
              </mc:Choice>
              <mc:Fallback>
                <p:oleObj name="Equation" r:id="rId7" imgW="1143000" imgH="241200" progId="">
                  <p:embed/>
                  <p:pic>
                    <p:nvPicPr>
                      <p:cNvPr id="0" name="Picture 30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6850" y="2348880"/>
                        <a:ext cx="2649538"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08" name="Line 16"/>
          <p:cNvSpPr>
            <a:spLocks noChangeShapeType="1"/>
          </p:cNvSpPr>
          <p:nvPr/>
        </p:nvSpPr>
        <p:spPr bwMode="auto">
          <a:xfrm>
            <a:off x="6643688" y="2494633"/>
            <a:ext cx="1752600"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5009" name="Object 3"/>
          <p:cNvGraphicFramePr>
            <a:graphicFrameLocks noChangeAspect="1"/>
          </p:cNvGraphicFramePr>
          <p:nvPr>
            <p:extLst>
              <p:ext uri="{D42A27DB-BD31-4B8C-83A1-F6EECF244321}">
                <p14:modId xmlns:p14="http://schemas.microsoft.com/office/powerpoint/2010/main" val="2421337482"/>
              </p:ext>
            </p:extLst>
          </p:nvPr>
        </p:nvGraphicFramePr>
        <p:xfrm>
          <a:off x="8472488" y="2266033"/>
          <a:ext cx="250825" cy="381000"/>
        </p:xfrm>
        <a:graphic>
          <a:graphicData uri="http://schemas.openxmlformats.org/presentationml/2006/ole">
            <mc:AlternateContent xmlns:mc="http://schemas.openxmlformats.org/markup-compatibility/2006">
              <mc:Choice xmlns:v="urn:schemas-microsoft-com:vml" Requires="v">
                <p:oleObj spid="_x0000_s23914" name="公式" r:id="rId9" imgW="152640" imgH="241200" progId="Equation.3">
                  <p:embed/>
                </p:oleObj>
              </mc:Choice>
              <mc:Fallback>
                <p:oleObj name="公式" r:id="rId9" imgW="152640" imgH="241200" progId="Equation.3">
                  <p:embed/>
                  <p:pic>
                    <p:nvPicPr>
                      <p:cNvPr id="0" name="Picture 30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72488" y="2266033"/>
                        <a:ext cx="25082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10" name="Line 18"/>
          <p:cNvSpPr>
            <a:spLocks noChangeShapeType="1"/>
          </p:cNvSpPr>
          <p:nvPr/>
        </p:nvSpPr>
        <p:spPr bwMode="auto">
          <a:xfrm flipV="1">
            <a:off x="6643688" y="1504033"/>
            <a:ext cx="1752600" cy="99060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5011" name="Object 4"/>
          <p:cNvGraphicFramePr>
            <a:graphicFrameLocks noChangeAspect="1"/>
          </p:cNvGraphicFramePr>
          <p:nvPr>
            <p:extLst>
              <p:ext uri="{D42A27DB-BD31-4B8C-83A1-F6EECF244321}">
                <p14:modId xmlns:p14="http://schemas.microsoft.com/office/powerpoint/2010/main" val="1899697798"/>
              </p:ext>
            </p:extLst>
          </p:nvPr>
        </p:nvGraphicFramePr>
        <p:xfrm>
          <a:off x="8472488" y="1275433"/>
          <a:ext cx="327025" cy="403225"/>
        </p:xfrm>
        <a:graphic>
          <a:graphicData uri="http://schemas.openxmlformats.org/presentationml/2006/ole">
            <mc:AlternateContent xmlns:mc="http://schemas.openxmlformats.org/markup-compatibility/2006">
              <mc:Choice xmlns:v="urn:schemas-microsoft-com:vml" Requires="v">
                <p:oleObj spid="_x0000_s23915" name="公式" r:id="rId11" imgW="203400" imgH="253800" progId="Equation.3">
                  <p:embed/>
                </p:oleObj>
              </mc:Choice>
              <mc:Fallback>
                <p:oleObj name="公式" r:id="rId11" imgW="203400" imgH="253800" progId="Equation.3">
                  <p:embed/>
                  <p:pic>
                    <p:nvPicPr>
                      <p:cNvPr id="0" name="Picture 30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72488" y="1275433"/>
                        <a:ext cx="327025"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12" name="Text Box 20"/>
          <p:cNvSpPr txBox="1">
            <a:spLocks noChangeArrowheads="1"/>
          </p:cNvSpPr>
          <p:nvPr/>
        </p:nvSpPr>
        <p:spPr bwMode="auto">
          <a:xfrm>
            <a:off x="7161213" y="2005683"/>
            <a:ext cx="473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a:sym typeface="Symbol" pitchFamily="18" charset="2"/>
              </a:rPr>
              <a:t></a:t>
            </a:r>
            <a:endParaRPr kumimoji="1" lang="en-US" altLang="zh-CN" sz="2000"/>
          </a:p>
        </p:txBody>
      </p:sp>
      <p:sp>
        <p:nvSpPr>
          <p:cNvPr id="85013" name="Text Box 21"/>
          <p:cNvSpPr txBox="1">
            <a:spLocks noChangeArrowheads="1"/>
          </p:cNvSpPr>
          <p:nvPr/>
        </p:nvSpPr>
        <p:spPr bwMode="auto">
          <a:xfrm>
            <a:off x="251520" y="2967038"/>
            <a:ext cx="7261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dirty="0">
                <a:solidFill>
                  <a:schemeClr val="tx2"/>
                </a:solidFill>
                <a:latin typeface="Times New Roman" pitchFamily="18" charset="0"/>
                <a:cs typeface="Times New Roman" pitchFamily="18" charset="0"/>
              </a:rPr>
              <a:t>显然，视在功率</a:t>
            </a:r>
            <a:r>
              <a:rPr kumimoji="1" lang="en-US" altLang="zh-CN" sz="2400" b="1" i="1" dirty="0">
                <a:solidFill>
                  <a:schemeClr val="tx2"/>
                </a:solidFill>
                <a:latin typeface="Times New Roman" pitchFamily="18" charset="0"/>
                <a:cs typeface="Times New Roman" pitchFamily="18" charset="0"/>
              </a:rPr>
              <a:t>S</a:t>
            </a:r>
            <a:r>
              <a:rPr kumimoji="1" lang="zh-CN" altLang="en-US" sz="2400" b="1" dirty="0">
                <a:solidFill>
                  <a:schemeClr val="tx2"/>
                </a:solidFill>
                <a:latin typeface="Times New Roman" pitchFamily="18" charset="0"/>
                <a:cs typeface="Times New Roman" pitchFamily="18" charset="0"/>
              </a:rPr>
              <a:t>和有功功率</a:t>
            </a:r>
            <a:r>
              <a:rPr kumimoji="1" lang="en-US" altLang="zh-CN" sz="2400" b="1" i="1" dirty="0">
                <a:solidFill>
                  <a:schemeClr val="tx2"/>
                </a:solidFill>
                <a:latin typeface="Times New Roman" pitchFamily="18" charset="0"/>
                <a:cs typeface="Times New Roman" pitchFamily="18" charset="0"/>
              </a:rPr>
              <a:t>P</a:t>
            </a:r>
            <a:r>
              <a:rPr kumimoji="1" lang="zh-CN" altLang="en-US" sz="2400" b="1" dirty="0">
                <a:solidFill>
                  <a:schemeClr val="tx2"/>
                </a:solidFill>
                <a:latin typeface="Times New Roman" pitchFamily="18" charset="0"/>
                <a:cs typeface="Times New Roman" pitchFamily="18" charset="0"/>
              </a:rPr>
              <a:t>可以从复功率得到</a:t>
            </a:r>
          </a:p>
        </p:txBody>
      </p:sp>
      <p:graphicFrame>
        <p:nvGraphicFramePr>
          <p:cNvPr id="85014" name="Object 5"/>
          <p:cNvGraphicFramePr>
            <a:graphicFrameLocks noChangeAspect="1"/>
          </p:cNvGraphicFramePr>
          <p:nvPr>
            <p:extLst>
              <p:ext uri="{D42A27DB-BD31-4B8C-83A1-F6EECF244321}">
                <p14:modId xmlns:p14="http://schemas.microsoft.com/office/powerpoint/2010/main" val="4009120014"/>
              </p:ext>
            </p:extLst>
          </p:nvPr>
        </p:nvGraphicFramePr>
        <p:xfrm>
          <a:off x="1438275" y="3573016"/>
          <a:ext cx="3911600" cy="531812"/>
        </p:xfrm>
        <a:graphic>
          <a:graphicData uri="http://schemas.openxmlformats.org/presentationml/2006/ole">
            <mc:AlternateContent xmlns:mc="http://schemas.openxmlformats.org/markup-compatibility/2006">
              <mc:Choice xmlns:v="urn:schemas-microsoft-com:vml" Requires="v">
                <p:oleObj spid="_x0000_s23916" name="Equation" r:id="rId13" imgW="1765080" imgH="241200" progId="">
                  <p:embed/>
                </p:oleObj>
              </mc:Choice>
              <mc:Fallback>
                <p:oleObj name="Equation" r:id="rId13" imgW="1765080" imgH="241200" progId="">
                  <p:embed/>
                  <p:pic>
                    <p:nvPicPr>
                      <p:cNvPr id="0" name="Picture 30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38275" y="3573016"/>
                        <a:ext cx="3911600"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15" name="Text Box 23"/>
          <p:cNvSpPr txBox="1">
            <a:spLocks noChangeArrowheads="1"/>
          </p:cNvSpPr>
          <p:nvPr/>
        </p:nvSpPr>
        <p:spPr bwMode="auto">
          <a:xfrm>
            <a:off x="251520" y="4176688"/>
            <a:ext cx="8602663"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zh-CN" altLang="en-US" sz="2400" b="1" dirty="0">
                <a:solidFill>
                  <a:schemeClr val="tx2"/>
                </a:solidFill>
                <a:latin typeface="Times New Roman" pitchFamily="18" charset="0"/>
                <a:cs typeface="Times New Roman" pitchFamily="18" charset="0"/>
              </a:rPr>
              <a:t>定义复功率的虚部为无功功率</a:t>
            </a:r>
            <a:r>
              <a:rPr kumimoji="1" lang="en-US" altLang="zh-CN" sz="2400" b="1" i="1" dirty="0">
                <a:solidFill>
                  <a:schemeClr val="tx2"/>
                </a:solidFill>
                <a:latin typeface="Times New Roman" pitchFamily="18" charset="0"/>
                <a:cs typeface="Times New Roman" pitchFamily="18" charset="0"/>
              </a:rPr>
              <a:t>Q</a:t>
            </a:r>
            <a:r>
              <a:rPr kumimoji="1" lang="zh-CN" altLang="en-US" sz="2400" b="1" dirty="0">
                <a:solidFill>
                  <a:schemeClr val="tx2"/>
                </a:solidFill>
                <a:latin typeface="Times New Roman" pitchFamily="18" charset="0"/>
                <a:cs typeface="Times New Roman" pitchFamily="18" charset="0"/>
              </a:rPr>
              <a:t>，它反映了支路与外电路能量交换的规模，单位乏（</a:t>
            </a:r>
            <a:r>
              <a:rPr kumimoji="1" lang="en-US" altLang="zh-CN" sz="2400" b="1" dirty="0" err="1">
                <a:solidFill>
                  <a:schemeClr val="tx2"/>
                </a:solidFill>
                <a:latin typeface="Times New Roman" pitchFamily="18" charset="0"/>
                <a:cs typeface="Times New Roman" pitchFamily="18" charset="0"/>
              </a:rPr>
              <a:t>Var</a:t>
            </a:r>
            <a:r>
              <a:rPr kumimoji="1" lang="zh-CN" altLang="en-US" sz="2400" b="1" dirty="0">
                <a:solidFill>
                  <a:schemeClr val="tx2"/>
                </a:solidFill>
                <a:latin typeface="Times New Roman" pitchFamily="18" charset="0"/>
                <a:cs typeface="Times New Roman" pitchFamily="18" charset="0"/>
              </a:rPr>
              <a:t>）</a:t>
            </a:r>
          </a:p>
        </p:txBody>
      </p:sp>
      <p:graphicFrame>
        <p:nvGraphicFramePr>
          <p:cNvPr id="85016" name="Object 6"/>
          <p:cNvGraphicFramePr>
            <a:graphicFrameLocks noChangeAspect="1"/>
          </p:cNvGraphicFramePr>
          <p:nvPr>
            <p:extLst>
              <p:ext uri="{D42A27DB-BD31-4B8C-83A1-F6EECF244321}">
                <p14:modId xmlns:p14="http://schemas.microsoft.com/office/powerpoint/2010/main" val="1906231220"/>
              </p:ext>
            </p:extLst>
          </p:nvPr>
        </p:nvGraphicFramePr>
        <p:xfrm>
          <a:off x="1403648" y="5157192"/>
          <a:ext cx="2970213" cy="538162"/>
        </p:xfrm>
        <a:graphic>
          <a:graphicData uri="http://schemas.openxmlformats.org/presentationml/2006/ole">
            <mc:AlternateContent xmlns:mc="http://schemas.openxmlformats.org/markup-compatibility/2006">
              <mc:Choice xmlns:v="urn:schemas-microsoft-com:vml" Requires="v">
                <p:oleObj spid="_x0000_s23917" name="Equation" r:id="rId15" imgW="1320480" imgH="241200" progId="">
                  <p:embed/>
                </p:oleObj>
              </mc:Choice>
              <mc:Fallback>
                <p:oleObj name="Equation" r:id="rId15" imgW="1320480" imgH="241200" progId="">
                  <p:embed/>
                  <p:pic>
                    <p:nvPicPr>
                      <p:cNvPr id="0" name="Picture 30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03648" y="5157192"/>
                        <a:ext cx="2970213"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17" name="Text Box 25"/>
          <p:cNvSpPr txBox="1">
            <a:spLocks noChangeArrowheads="1"/>
          </p:cNvSpPr>
          <p:nvPr/>
        </p:nvSpPr>
        <p:spPr bwMode="auto">
          <a:xfrm>
            <a:off x="251520" y="5775350"/>
            <a:ext cx="32623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dirty="0">
                <a:solidFill>
                  <a:schemeClr val="tx2"/>
                </a:solidFill>
                <a:latin typeface="Times New Roman" pitchFamily="18" charset="0"/>
                <a:cs typeface="Times New Roman" pitchFamily="18" charset="0"/>
              </a:rPr>
              <a:t>正弦稳态功率三角形：</a:t>
            </a:r>
          </a:p>
        </p:txBody>
      </p:sp>
      <p:sp>
        <p:nvSpPr>
          <p:cNvPr id="85018" name="Line 26"/>
          <p:cNvSpPr>
            <a:spLocks noChangeShapeType="1"/>
          </p:cNvSpPr>
          <p:nvPr/>
        </p:nvSpPr>
        <p:spPr bwMode="auto">
          <a:xfrm>
            <a:off x="5864497" y="5670277"/>
            <a:ext cx="160020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9" name="Text Box 27"/>
          <p:cNvSpPr txBox="1">
            <a:spLocks noChangeArrowheads="1"/>
          </p:cNvSpPr>
          <p:nvPr/>
        </p:nvSpPr>
        <p:spPr bwMode="auto">
          <a:xfrm>
            <a:off x="6534422" y="5635352"/>
            <a:ext cx="3381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P</a:t>
            </a:r>
          </a:p>
        </p:txBody>
      </p:sp>
      <p:sp>
        <p:nvSpPr>
          <p:cNvPr id="85020" name="Line 28"/>
          <p:cNvSpPr>
            <a:spLocks noChangeShapeType="1"/>
          </p:cNvSpPr>
          <p:nvPr/>
        </p:nvSpPr>
        <p:spPr bwMode="auto">
          <a:xfrm flipV="1">
            <a:off x="7464697" y="4908277"/>
            <a:ext cx="0" cy="76200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21" name="Text Box 29"/>
          <p:cNvSpPr txBox="1">
            <a:spLocks noChangeArrowheads="1"/>
          </p:cNvSpPr>
          <p:nvPr/>
        </p:nvSpPr>
        <p:spPr bwMode="auto">
          <a:xfrm>
            <a:off x="7448822" y="5025752"/>
            <a:ext cx="363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Q</a:t>
            </a:r>
          </a:p>
        </p:txBody>
      </p:sp>
      <p:sp>
        <p:nvSpPr>
          <p:cNvPr id="85022" name="Line 30"/>
          <p:cNvSpPr>
            <a:spLocks noChangeShapeType="1"/>
          </p:cNvSpPr>
          <p:nvPr/>
        </p:nvSpPr>
        <p:spPr bwMode="auto">
          <a:xfrm flipV="1">
            <a:off x="5864497" y="4908277"/>
            <a:ext cx="1600200" cy="76200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23" name="Text Box 31"/>
          <p:cNvSpPr txBox="1">
            <a:spLocks noChangeArrowheads="1"/>
          </p:cNvSpPr>
          <p:nvPr/>
        </p:nvSpPr>
        <p:spPr bwMode="auto">
          <a:xfrm>
            <a:off x="6534422" y="4797152"/>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S</a:t>
            </a:r>
          </a:p>
        </p:txBody>
      </p:sp>
      <p:sp>
        <p:nvSpPr>
          <p:cNvPr id="85024" name="Text Box 32"/>
          <p:cNvSpPr txBox="1">
            <a:spLocks noChangeArrowheads="1"/>
          </p:cNvSpPr>
          <p:nvPr/>
        </p:nvSpPr>
        <p:spPr bwMode="auto">
          <a:xfrm>
            <a:off x="6382022" y="5248002"/>
            <a:ext cx="473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sym typeface="Symbol" pitchFamily="18" charset="2"/>
              </a:rPr>
              <a:t></a:t>
            </a:r>
            <a:endParaRPr kumimoji="1" lang="en-US" altLang="zh-CN" b="1" i="1">
              <a:solidFill>
                <a:schemeClr val="tx2"/>
              </a:solidFill>
              <a:latin typeface="Times New Roman" pitchFamily="18" charset="0"/>
              <a:cs typeface="Times New Roman" pitchFamily="18" charset="0"/>
            </a:endParaRPr>
          </a:p>
        </p:txBody>
      </p:sp>
      <p:graphicFrame>
        <p:nvGraphicFramePr>
          <p:cNvPr id="85025" name="Object 7"/>
          <p:cNvGraphicFramePr>
            <a:graphicFrameLocks noChangeAspect="1"/>
          </p:cNvGraphicFramePr>
          <p:nvPr>
            <p:extLst>
              <p:ext uri="{D42A27DB-BD31-4B8C-83A1-F6EECF244321}">
                <p14:modId xmlns:p14="http://schemas.microsoft.com/office/powerpoint/2010/main" val="1571013697"/>
              </p:ext>
            </p:extLst>
          </p:nvPr>
        </p:nvGraphicFramePr>
        <p:xfrm>
          <a:off x="3635896" y="5805264"/>
          <a:ext cx="1711325" cy="474662"/>
        </p:xfrm>
        <a:graphic>
          <a:graphicData uri="http://schemas.openxmlformats.org/presentationml/2006/ole">
            <mc:AlternateContent xmlns:mc="http://schemas.openxmlformats.org/markup-compatibility/2006">
              <mc:Choice xmlns:v="urn:schemas-microsoft-com:vml" Requires="v">
                <p:oleObj spid="_x0000_s23918" name="Equation" r:id="rId17" imgW="825480" imgH="228600" progId="">
                  <p:embed/>
                </p:oleObj>
              </mc:Choice>
              <mc:Fallback>
                <p:oleObj name="Equation" r:id="rId17" imgW="825480" imgH="228600" progId="">
                  <p:embed/>
                  <p:pic>
                    <p:nvPicPr>
                      <p:cNvPr id="0" name="Picture 3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35896" y="5805264"/>
                        <a:ext cx="1711325" cy="474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灯片编号占位符 5"/>
          <p:cNvSpPr>
            <a:spLocks noGrp="1"/>
          </p:cNvSpPr>
          <p:nvPr>
            <p:ph type="sldNum" sz="quarter" idx="10"/>
          </p:nvPr>
        </p:nvSpPr>
        <p:spPr/>
        <p:txBody>
          <a:bodyPr/>
          <a:lstStyle/>
          <a:p>
            <a:pPr>
              <a:defRPr/>
            </a:pPr>
            <a:fld id="{E4DCDFD6-397A-4776-9F04-AECACB83C822}" type="slidenum">
              <a:rPr lang="zh-CN" altLang="en-US" smtClean="0"/>
              <a:pPr>
                <a:defRPr/>
              </a:pPr>
              <a:t>44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iterate type="lt">
                                    <p:tmAbs val="75"/>
                                  </p:iterate>
                                  <p:childTnLst>
                                    <p:set>
                                      <p:cBhvr>
                                        <p:cTn id="6" dur="1" fill="hold">
                                          <p:stCondLst>
                                            <p:cond delay="74"/>
                                          </p:stCondLst>
                                        </p:cTn>
                                        <p:tgtEl>
                                          <p:spTgt spid="84999"/>
                                        </p:tgtEl>
                                        <p:attrNameLst>
                                          <p:attrName>style.visibility</p:attrName>
                                        </p:attrNameLst>
                                      </p:cBhvr>
                                      <p:to>
                                        <p:strVal val="visible"/>
                                      </p:to>
                                    </p:set>
                                  </p:childTnLst>
                                </p:cTn>
                              </p:par>
                            </p:childTnLst>
                          </p:cTn>
                        </p:par>
                        <p:par>
                          <p:cTn id="7" fill="hold" nodeType="afterGroup">
                            <p:stCondLst>
                              <p:cond delay="1800"/>
                            </p:stCondLst>
                            <p:childTnLst>
                              <p:par>
                                <p:cTn id="8" presetID="1" presetClass="entr" presetSubtype="0" fill="hold" nodeType="afterEffect">
                                  <p:stCondLst>
                                    <p:cond delay="0"/>
                                  </p:stCondLst>
                                  <p:childTnLst>
                                    <p:set>
                                      <p:cBhvr>
                                        <p:cTn id="9" dur="1" fill="hold">
                                          <p:stCondLst>
                                            <p:cond delay="499"/>
                                          </p:stCondLst>
                                        </p:cTn>
                                        <p:tgtEl>
                                          <p:spTgt spid="2"/>
                                        </p:tgtEl>
                                        <p:attrNameLst>
                                          <p:attrName>style.visibility</p:attrName>
                                        </p:attrNameLst>
                                      </p:cBhvr>
                                      <p:to>
                                        <p:strVal val="visible"/>
                                      </p:to>
                                    </p:set>
                                  </p:childTnLst>
                                </p:cTn>
                              </p:par>
                            </p:childTnLst>
                          </p:cTn>
                        </p:par>
                        <p:par>
                          <p:cTn id="10" fill="hold" nodeType="afterGroup">
                            <p:stCondLst>
                              <p:cond delay="2300"/>
                            </p:stCondLst>
                            <p:childTnLst>
                              <p:par>
                                <p:cTn id="11" presetID="1" presetClass="entr" presetSubtype="0" fill="hold" nodeType="afterEffect">
                                  <p:stCondLst>
                                    <p:cond delay="0"/>
                                  </p:stCondLst>
                                  <p:childTnLst>
                                    <p:set>
                                      <p:cBhvr>
                                        <p:cTn id="12" dur="1" fill="hold">
                                          <p:stCondLst>
                                            <p:cond delay="499"/>
                                          </p:stCondLst>
                                        </p:cTn>
                                        <p:tgtEl>
                                          <p:spTgt spid="85007"/>
                                        </p:tgtEl>
                                        <p:attrNameLst>
                                          <p:attrName>style.visibility</p:attrName>
                                        </p:attrNameLst>
                                      </p:cBhvr>
                                      <p:to>
                                        <p:strVal val="visible"/>
                                      </p:to>
                                    </p:set>
                                  </p:childTnLst>
                                </p:cTn>
                              </p:par>
                            </p:childTnLst>
                          </p:cTn>
                        </p:par>
                        <p:par>
                          <p:cTn id="13" fill="hold" nodeType="afterGroup">
                            <p:stCondLst>
                              <p:cond delay="2800"/>
                            </p:stCondLst>
                            <p:childTnLst>
                              <p:par>
                                <p:cTn id="14" presetID="1" presetClass="entr" presetSubtype="0" fill="hold" grpId="0" nodeType="afterEffect">
                                  <p:stCondLst>
                                    <p:cond delay="0"/>
                                  </p:stCondLst>
                                  <p:childTnLst>
                                    <p:set>
                                      <p:cBhvr>
                                        <p:cTn id="15" dur="1" fill="hold">
                                          <p:stCondLst>
                                            <p:cond delay="499"/>
                                          </p:stCondLst>
                                        </p:cTn>
                                        <p:tgtEl>
                                          <p:spTgt spid="85008"/>
                                        </p:tgtEl>
                                        <p:attrNameLst>
                                          <p:attrName>style.visibility</p:attrName>
                                        </p:attrNameLst>
                                      </p:cBhvr>
                                      <p:to>
                                        <p:strVal val="visible"/>
                                      </p:to>
                                    </p:set>
                                  </p:childTnLst>
                                </p:cTn>
                              </p:par>
                            </p:childTnLst>
                          </p:cTn>
                        </p:par>
                        <p:par>
                          <p:cTn id="16" fill="hold" nodeType="afterGroup">
                            <p:stCondLst>
                              <p:cond delay="3300"/>
                            </p:stCondLst>
                            <p:childTnLst>
                              <p:par>
                                <p:cTn id="17" presetID="1" presetClass="entr" presetSubtype="0" fill="hold" nodeType="afterEffect">
                                  <p:stCondLst>
                                    <p:cond delay="0"/>
                                  </p:stCondLst>
                                  <p:childTnLst>
                                    <p:set>
                                      <p:cBhvr>
                                        <p:cTn id="18" dur="1" fill="hold">
                                          <p:stCondLst>
                                            <p:cond delay="499"/>
                                          </p:stCondLst>
                                        </p:cTn>
                                        <p:tgtEl>
                                          <p:spTgt spid="85009"/>
                                        </p:tgtEl>
                                        <p:attrNameLst>
                                          <p:attrName>style.visibility</p:attrName>
                                        </p:attrNameLst>
                                      </p:cBhvr>
                                      <p:to>
                                        <p:strVal val="visible"/>
                                      </p:to>
                                    </p:set>
                                  </p:childTnLst>
                                </p:cTn>
                              </p:par>
                            </p:childTnLst>
                          </p:cTn>
                        </p:par>
                        <p:par>
                          <p:cTn id="19" fill="hold" nodeType="afterGroup">
                            <p:stCondLst>
                              <p:cond delay="3800"/>
                            </p:stCondLst>
                            <p:childTnLst>
                              <p:par>
                                <p:cTn id="20" presetID="1" presetClass="entr" presetSubtype="0" fill="hold" grpId="0" nodeType="afterEffect">
                                  <p:stCondLst>
                                    <p:cond delay="0"/>
                                  </p:stCondLst>
                                  <p:childTnLst>
                                    <p:set>
                                      <p:cBhvr>
                                        <p:cTn id="21" dur="1" fill="hold">
                                          <p:stCondLst>
                                            <p:cond delay="499"/>
                                          </p:stCondLst>
                                        </p:cTn>
                                        <p:tgtEl>
                                          <p:spTgt spid="85010"/>
                                        </p:tgtEl>
                                        <p:attrNameLst>
                                          <p:attrName>style.visibility</p:attrName>
                                        </p:attrNameLst>
                                      </p:cBhvr>
                                      <p:to>
                                        <p:strVal val="visible"/>
                                      </p:to>
                                    </p:set>
                                  </p:childTnLst>
                                </p:cTn>
                              </p:par>
                            </p:childTnLst>
                          </p:cTn>
                        </p:par>
                        <p:par>
                          <p:cTn id="22" fill="hold" nodeType="afterGroup">
                            <p:stCondLst>
                              <p:cond delay="4300"/>
                            </p:stCondLst>
                            <p:childTnLst>
                              <p:par>
                                <p:cTn id="23" presetID="1" presetClass="entr" presetSubtype="0" fill="hold" nodeType="afterEffect">
                                  <p:stCondLst>
                                    <p:cond delay="0"/>
                                  </p:stCondLst>
                                  <p:childTnLst>
                                    <p:set>
                                      <p:cBhvr>
                                        <p:cTn id="24" dur="1" fill="hold">
                                          <p:stCondLst>
                                            <p:cond delay="499"/>
                                          </p:stCondLst>
                                        </p:cTn>
                                        <p:tgtEl>
                                          <p:spTgt spid="85011"/>
                                        </p:tgtEl>
                                        <p:attrNameLst>
                                          <p:attrName>style.visibility</p:attrName>
                                        </p:attrNameLst>
                                      </p:cBhvr>
                                      <p:to>
                                        <p:strVal val="visible"/>
                                      </p:to>
                                    </p:set>
                                  </p:childTnLst>
                                </p:cTn>
                              </p:par>
                            </p:childTnLst>
                          </p:cTn>
                        </p:par>
                        <p:par>
                          <p:cTn id="25" fill="hold" nodeType="afterGroup">
                            <p:stCondLst>
                              <p:cond delay="4800"/>
                            </p:stCondLst>
                            <p:childTnLst>
                              <p:par>
                                <p:cTn id="26" presetID="1" presetClass="entr" presetSubtype="0" fill="hold" grpId="0" nodeType="afterEffect">
                                  <p:stCondLst>
                                    <p:cond delay="0"/>
                                  </p:stCondLst>
                                  <p:childTnLst>
                                    <p:set>
                                      <p:cBhvr>
                                        <p:cTn id="27" dur="1" fill="hold">
                                          <p:stCondLst>
                                            <p:cond delay="499"/>
                                          </p:stCondLst>
                                        </p:cTn>
                                        <p:tgtEl>
                                          <p:spTgt spid="85012"/>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iterate type="lt">
                                    <p:tmAbs val="75"/>
                                  </p:iterate>
                                  <p:childTnLst>
                                    <p:set>
                                      <p:cBhvr>
                                        <p:cTn id="31" dur="1" fill="hold">
                                          <p:stCondLst>
                                            <p:cond delay="74"/>
                                          </p:stCondLst>
                                        </p:cTn>
                                        <p:tgtEl>
                                          <p:spTgt spid="85013"/>
                                        </p:tgtEl>
                                        <p:attrNameLst>
                                          <p:attrName>style.visibility</p:attrName>
                                        </p:attrNameLst>
                                      </p:cBhvr>
                                      <p:to>
                                        <p:strVal val="visible"/>
                                      </p:to>
                                    </p:set>
                                  </p:childTnLst>
                                </p:cTn>
                              </p:par>
                            </p:childTnLst>
                          </p:cTn>
                        </p:par>
                        <p:par>
                          <p:cTn id="32" fill="hold" nodeType="afterGroup">
                            <p:stCondLst>
                              <p:cond delay="1650"/>
                            </p:stCondLst>
                            <p:childTnLst>
                              <p:par>
                                <p:cTn id="33" presetID="1" presetClass="entr" presetSubtype="0" fill="hold" nodeType="afterEffect">
                                  <p:stCondLst>
                                    <p:cond delay="0"/>
                                  </p:stCondLst>
                                  <p:childTnLst>
                                    <p:set>
                                      <p:cBhvr>
                                        <p:cTn id="34" dur="1" fill="hold">
                                          <p:stCondLst>
                                            <p:cond delay="499"/>
                                          </p:stCondLst>
                                        </p:cTn>
                                        <p:tgtEl>
                                          <p:spTgt spid="85014"/>
                                        </p:tgtEl>
                                        <p:attrNameLst>
                                          <p:attrName>style.visibility</p:attrName>
                                        </p:attrNameLst>
                                      </p:cBhvr>
                                      <p:to>
                                        <p:strVal val="visible"/>
                                      </p:to>
                                    </p:set>
                                  </p:childTnLst>
                                </p:cTn>
                              </p:par>
                            </p:childTnLst>
                          </p:cTn>
                        </p:par>
                        <p:par>
                          <p:cTn id="35" fill="hold" nodeType="afterGroup">
                            <p:stCondLst>
                              <p:cond delay="2150"/>
                            </p:stCondLst>
                            <p:childTnLst>
                              <p:par>
                                <p:cTn id="36" presetID="1" presetClass="entr" presetSubtype="0" fill="hold" grpId="0" nodeType="afterEffect">
                                  <p:stCondLst>
                                    <p:cond delay="0"/>
                                  </p:stCondLst>
                                  <p:iterate type="lt">
                                    <p:tmAbs val="75"/>
                                  </p:iterate>
                                  <p:childTnLst>
                                    <p:set>
                                      <p:cBhvr>
                                        <p:cTn id="37" dur="1" fill="hold">
                                          <p:stCondLst>
                                            <p:cond delay="74"/>
                                          </p:stCondLst>
                                        </p:cTn>
                                        <p:tgtEl>
                                          <p:spTgt spid="85015"/>
                                        </p:tgtEl>
                                        <p:attrNameLst>
                                          <p:attrName>style.visibility</p:attrName>
                                        </p:attrNameLst>
                                      </p:cBhvr>
                                      <p:to>
                                        <p:strVal val="visible"/>
                                      </p:to>
                                    </p:set>
                                  </p:childTnLst>
                                </p:cTn>
                              </p:par>
                            </p:childTnLst>
                          </p:cTn>
                        </p:par>
                        <p:par>
                          <p:cTn id="38" fill="hold" nodeType="afterGroup">
                            <p:stCondLst>
                              <p:cond delay="5225"/>
                            </p:stCondLst>
                            <p:childTnLst>
                              <p:par>
                                <p:cTn id="39" presetID="1" presetClass="entr" presetSubtype="0" fill="hold" nodeType="afterEffect">
                                  <p:stCondLst>
                                    <p:cond delay="0"/>
                                  </p:stCondLst>
                                  <p:childTnLst>
                                    <p:set>
                                      <p:cBhvr>
                                        <p:cTn id="40" dur="1" fill="hold">
                                          <p:stCondLst>
                                            <p:cond delay="499"/>
                                          </p:stCondLst>
                                        </p:cTn>
                                        <p:tgtEl>
                                          <p:spTgt spid="850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iterate type="lt">
                                    <p:tmAbs val="75"/>
                                  </p:iterate>
                                  <p:childTnLst>
                                    <p:set>
                                      <p:cBhvr>
                                        <p:cTn id="44" dur="1" fill="hold">
                                          <p:stCondLst>
                                            <p:cond delay="74"/>
                                          </p:stCondLst>
                                        </p:cTn>
                                        <p:tgtEl>
                                          <p:spTgt spid="85017"/>
                                        </p:tgtEl>
                                        <p:attrNameLst>
                                          <p:attrName>style.visibility</p:attrName>
                                        </p:attrNameLst>
                                      </p:cBhvr>
                                      <p:to>
                                        <p:strVal val="visible"/>
                                      </p:to>
                                    </p:set>
                                  </p:childTnLst>
                                </p:cTn>
                              </p:par>
                            </p:childTnLst>
                          </p:cTn>
                        </p:par>
                        <p:par>
                          <p:cTn id="45" fill="hold" nodeType="afterGroup">
                            <p:stCondLst>
                              <p:cond delay="750"/>
                            </p:stCondLst>
                            <p:childTnLst>
                              <p:par>
                                <p:cTn id="46" presetID="1" presetClass="entr" presetSubtype="0" fill="hold" grpId="0" nodeType="afterEffect">
                                  <p:stCondLst>
                                    <p:cond delay="0"/>
                                  </p:stCondLst>
                                  <p:childTnLst>
                                    <p:set>
                                      <p:cBhvr>
                                        <p:cTn id="47" dur="1" fill="hold">
                                          <p:stCondLst>
                                            <p:cond delay="499"/>
                                          </p:stCondLst>
                                        </p:cTn>
                                        <p:tgtEl>
                                          <p:spTgt spid="85018"/>
                                        </p:tgtEl>
                                        <p:attrNameLst>
                                          <p:attrName>style.visibility</p:attrName>
                                        </p:attrNameLst>
                                      </p:cBhvr>
                                      <p:to>
                                        <p:strVal val="visible"/>
                                      </p:to>
                                    </p:set>
                                  </p:childTnLst>
                                </p:cTn>
                              </p:par>
                            </p:childTnLst>
                          </p:cTn>
                        </p:par>
                        <p:par>
                          <p:cTn id="48" fill="hold" nodeType="afterGroup">
                            <p:stCondLst>
                              <p:cond delay="1250"/>
                            </p:stCondLst>
                            <p:childTnLst>
                              <p:par>
                                <p:cTn id="49" presetID="1" presetClass="entr" presetSubtype="0" fill="hold" grpId="0" nodeType="afterEffect">
                                  <p:stCondLst>
                                    <p:cond delay="0"/>
                                  </p:stCondLst>
                                  <p:childTnLst>
                                    <p:set>
                                      <p:cBhvr>
                                        <p:cTn id="50" dur="1" fill="hold">
                                          <p:stCondLst>
                                            <p:cond delay="499"/>
                                          </p:stCondLst>
                                        </p:cTn>
                                        <p:tgtEl>
                                          <p:spTgt spid="85019"/>
                                        </p:tgtEl>
                                        <p:attrNameLst>
                                          <p:attrName>style.visibility</p:attrName>
                                        </p:attrNameLst>
                                      </p:cBhvr>
                                      <p:to>
                                        <p:strVal val="visible"/>
                                      </p:to>
                                    </p:set>
                                  </p:childTnLst>
                                </p:cTn>
                              </p:par>
                            </p:childTnLst>
                          </p:cTn>
                        </p:par>
                        <p:par>
                          <p:cTn id="51" fill="hold" nodeType="afterGroup">
                            <p:stCondLst>
                              <p:cond delay="1750"/>
                            </p:stCondLst>
                            <p:childTnLst>
                              <p:par>
                                <p:cTn id="52" presetID="1" presetClass="entr" presetSubtype="0" fill="hold" grpId="0" nodeType="afterEffect">
                                  <p:stCondLst>
                                    <p:cond delay="0"/>
                                  </p:stCondLst>
                                  <p:childTnLst>
                                    <p:set>
                                      <p:cBhvr>
                                        <p:cTn id="53" dur="1" fill="hold">
                                          <p:stCondLst>
                                            <p:cond delay="499"/>
                                          </p:stCondLst>
                                        </p:cTn>
                                        <p:tgtEl>
                                          <p:spTgt spid="85020"/>
                                        </p:tgtEl>
                                        <p:attrNameLst>
                                          <p:attrName>style.visibility</p:attrName>
                                        </p:attrNameLst>
                                      </p:cBhvr>
                                      <p:to>
                                        <p:strVal val="visible"/>
                                      </p:to>
                                    </p:set>
                                  </p:childTnLst>
                                </p:cTn>
                              </p:par>
                            </p:childTnLst>
                          </p:cTn>
                        </p:par>
                        <p:par>
                          <p:cTn id="54" fill="hold" nodeType="afterGroup">
                            <p:stCondLst>
                              <p:cond delay="2250"/>
                            </p:stCondLst>
                            <p:childTnLst>
                              <p:par>
                                <p:cTn id="55" presetID="1" presetClass="entr" presetSubtype="0" fill="hold" grpId="0" nodeType="afterEffect">
                                  <p:stCondLst>
                                    <p:cond delay="0"/>
                                  </p:stCondLst>
                                  <p:childTnLst>
                                    <p:set>
                                      <p:cBhvr>
                                        <p:cTn id="56" dur="1" fill="hold">
                                          <p:stCondLst>
                                            <p:cond delay="499"/>
                                          </p:stCondLst>
                                        </p:cTn>
                                        <p:tgtEl>
                                          <p:spTgt spid="85021"/>
                                        </p:tgtEl>
                                        <p:attrNameLst>
                                          <p:attrName>style.visibility</p:attrName>
                                        </p:attrNameLst>
                                      </p:cBhvr>
                                      <p:to>
                                        <p:strVal val="visible"/>
                                      </p:to>
                                    </p:set>
                                  </p:childTnLst>
                                </p:cTn>
                              </p:par>
                            </p:childTnLst>
                          </p:cTn>
                        </p:par>
                        <p:par>
                          <p:cTn id="57" fill="hold" nodeType="afterGroup">
                            <p:stCondLst>
                              <p:cond delay="2750"/>
                            </p:stCondLst>
                            <p:childTnLst>
                              <p:par>
                                <p:cTn id="58" presetID="1" presetClass="entr" presetSubtype="0" fill="hold" grpId="0" nodeType="afterEffect">
                                  <p:stCondLst>
                                    <p:cond delay="0"/>
                                  </p:stCondLst>
                                  <p:childTnLst>
                                    <p:set>
                                      <p:cBhvr>
                                        <p:cTn id="59" dur="1" fill="hold">
                                          <p:stCondLst>
                                            <p:cond delay="499"/>
                                          </p:stCondLst>
                                        </p:cTn>
                                        <p:tgtEl>
                                          <p:spTgt spid="85022"/>
                                        </p:tgtEl>
                                        <p:attrNameLst>
                                          <p:attrName>style.visibility</p:attrName>
                                        </p:attrNameLst>
                                      </p:cBhvr>
                                      <p:to>
                                        <p:strVal val="visible"/>
                                      </p:to>
                                    </p:set>
                                  </p:childTnLst>
                                </p:cTn>
                              </p:par>
                            </p:childTnLst>
                          </p:cTn>
                        </p:par>
                        <p:par>
                          <p:cTn id="60" fill="hold" nodeType="afterGroup">
                            <p:stCondLst>
                              <p:cond delay="3250"/>
                            </p:stCondLst>
                            <p:childTnLst>
                              <p:par>
                                <p:cTn id="61" presetID="1" presetClass="entr" presetSubtype="0" fill="hold" grpId="0" nodeType="afterEffect">
                                  <p:stCondLst>
                                    <p:cond delay="0"/>
                                  </p:stCondLst>
                                  <p:childTnLst>
                                    <p:set>
                                      <p:cBhvr>
                                        <p:cTn id="62" dur="1" fill="hold">
                                          <p:stCondLst>
                                            <p:cond delay="499"/>
                                          </p:stCondLst>
                                        </p:cTn>
                                        <p:tgtEl>
                                          <p:spTgt spid="85023"/>
                                        </p:tgtEl>
                                        <p:attrNameLst>
                                          <p:attrName>style.visibility</p:attrName>
                                        </p:attrNameLst>
                                      </p:cBhvr>
                                      <p:to>
                                        <p:strVal val="visible"/>
                                      </p:to>
                                    </p:set>
                                  </p:childTnLst>
                                </p:cTn>
                              </p:par>
                            </p:childTnLst>
                          </p:cTn>
                        </p:par>
                        <p:par>
                          <p:cTn id="63" fill="hold" nodeType="afterGroup">
                            <p:stCondLst>
                              <p:cond delay="3750"/>
                            </p:stCondLst>
                            <p:childTnLst>
                              <p:par>
                                <p:cTn id="64" presetID="1" presetClass="entr" presetSubtype="0" fill="hold" grpId="0" nodeType="afterEffect">
                                  <p:stCondLst>
                                    <p:cond delay="0"/>
                                  </p:stCondLst>
                                  <p:childTnLst>
                                    <p:set>
                                      <p:cBhvr>
                                        <p:cTn id="65" dur="1" fill="hold">
                                          <p:stCondLst>
                                            <p:cond delay="499"/>
                                          </p:stCondLst>
                                        </p:cTn>
                                        <p:tgtEl>
                                          <p:spTgt spid="85024"/>
                                        </p:tgtEl>
                                        <p:attrNameLst>
                                          <p:attrName>style.visibility</p:attrName>
                                        </p:attrNameLst>
                                      </p:cBhvr>
                                      <p:to>
                                        <p:strVal val="visible"/>
                                      </p:to>
                                    </p:set>
                                  </p:childTnLst>
                                </p:cTn>
                              </p:par>
                            </p:childTnLst>
                          </p:cTn>
                        </p:par>
                        <p:par>
                          <p:cTn id="66" fill="hold" nodeType="afterGroup">
                            <p:stCondLst>
                              <p:cond delay="4250"/>
                            </p:stCondLst>
                            <p:childTnLst>
                              <p:par>
                                <p:cTn id="67" presetID="1" presetClass="entr" presetSubtype="0" fill="hold" nodeType="afterEffect">
                                  <p:stCondLst>
                                    <p:cond delay="0"/>
                                  </p:stCondLst>
                                  <p:childTnLst>
                                    <p:set>
                                      <p:cBhvr>
                                        <p:cTn id="68" dur="1" fill="hold">
                                          <p:stCondLst>
                                            <p:cond delay="499"/>
                                          </p:stCondLst>
                                        </p:cTn>
                                        <p:tgtEl>
                                          <p:spTgt spid="85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9" grpId="0" autoUpdateAnimBg="0"/>
      <p:bldP spid="85008" grpId="0" animBg="1"/>
      <p:bldP spid="85010" grpId="0" animBg="1"/>
      <p:bldP spid="85012" grpId="0" autoUpdateAnimBg="0"/>
      <p:bldP spid="85013" grpId="0" autoUpdateAnimBg="0"/>
      <p:bldP spid="85015" grpId="0" autoUpdateAnimBg="0"/>
      <p:bldP spid="85017" grpId="0" autoUpdateAnimBg="0"/>
      <p:bldP spid="85018" grpId="0" animBg="1"/>
      <p:bldP spid="85019" grpId="0" autoUpdateAnimBg="0"/>
      <p:bldP spid="85020" grpId="0" animBg="1"/>
      <p:bldP spid="85021" grpId="0" autoUpdateAnimBg="0"/>
      <p:bldP spid="85022" grpId="0" animBg="1"/>
      <p:bldP spid="85023" grpId="0" autoUpdateAnimBg="0"/>
      <p:bldP spid="85024"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07" name="Rectangle 2"/>
          <p:cNvSpPr>
            <a:spLocks noGrp="1" noChangeArrowheads="1"/>
          </p:cNvSpPr>
          <p:nvPr>
            <p:ph type="title"/>
          </p:nvPr>
        </p:nvSpPr>
        <p:spPr/>
        <p:txBody>
          <a:bodyPr/>
          <a:lstStyle/>
          <a:p>
            <a:r>
              <a:rPr lang="en-US" altLang="zh-CN" sz="2800" smtClean="0">
                <a:ea typeface="宋体" charset="-122"/>
              </a:rPr>
              <a:t>3.4</a:t>
            </a:r>
            <a:r>
              <a:rPr lang="zh-CN" altLang="en-US" sz="2800" smtClean="0">
                <a:ea typeface="宋体" charset="-122"/>
              </a:rPr>
              <a:t>正弦稳态电路的功率及功率因数的提高</a:t>
            </a:r>
            <a:r>
              <a:rPr lang="en-US" altLang="zh-CN" sz="2800" smtClean="0">
                <a:ea typeface="楷体_GB2312" pitchFamily="49" charset="-122"/>
              </a:rPr>
              <a:t>(</a:t>
            </a:r>
            <a:r>
              <a:rPr lang="zh-CN" altLang="en-US" sz="2800" smtClean="0">
                <a:ea typeface="楷体_GB2312" pitchFamily="49" charset="-122"/>
              </a:rPr>
              <a:t>续</a:t>
            </a:r>
            <a:r>
              <a:rPr lang="en-US" altLang="zh-CN" sz="2800" smtClean="0">
                <a:ea typeface="楷体_GB2312" pitchFamily="49" charset="-122"/>
              </a:rPr>
              <a:t>4)</a:t>
            </a:r>
            <a:endParaRPr lang="en-US" altLang="zh-CN" sz="2800" smtClean="0">
              <a:ea typeface="宋体" charset="-122"/>
            </a:endParaRPr>
          </a:p>
        </p:txBody>
      </p:sp>
      <p:sp>
        <p:nvSpPr>
          <p:cNvPr id="24608" name="Rectangle 3"/>
          <p:cNvSpPr>
            <a:spLocks noGrp="1" noChangeArrowheads="1"/>
          </p:cNvSpPr>
          <p:nvPr>
            <p:ph sz="quarter" idx="11"/>
          </p:nvPr>
        </p:nvSpPr>
        <p:spPr/>
        <p:txBody>
          <a:bodyPr/>
          <a:lstStyle/>
          <a:p>
            <a:pPr>
              <a:buFont typeface="Wingdings" pitchFamily="2" charset="2"/>
              <a:buChar char="n"/>
            </a:pPr>
            <a:r>
              <a:rPr kumimoji="1" lang="zh-CN" altLang="en-US" sz="2400" smtClean="0">
                <a:ea typeface="宋体" charset="-122"/>
              </a:rPr>
              <a:t>无源元件的正弦稳态功率</a:t>
            </a:r>
          </a:p>
        </p:txBody>
      </p:sp>
      <p:sp>
        <p:nvSpPr>
          <p:cNvPr id="86020" name="Text Box 4"/>
          <p:cNvSpPr txBox="1">
            <a:spLocks noChangeArrowheads="1"/>
          </p:cNvSpPr>
          <p:nvPr/>
        </p:nvSpPr>
        <p:spPr bwMode="auto">
          <a:xfrm>
            <a:off x="423863" y="1714153"/>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电阻元件</a:t>
            </a:r>
            <a:endParaRPr kumimoji="1" lang="zh-CN" altLang="zh-CN" sz="2400" b="1">
              <a:solidFill>
                <a:schemeClr val="tx2"/>
              </a:solidFill>
            </a:endParaRPr>
          </a:p>
        </p:txBody>
      </p:sp>
      <p:graphicFrame>
        <p:nvGraphicFramePr>
          <p:cNvPr id="86021" name="Object 2"/>
          <p:cNvGraphicFramePr>
            <a:graphicFrameLocks noChangeAspect="1"/>
          </p:cNvGraphicFramePr>
          <p:nvPr>
            <p:extLst>
              <p:ext uri="{D42A27DB-BD31-4B8C-83A1-F6EECF244321}">
                <p14:modId xmlns:p14="http://schemas.microsoft.com/office/powerpoint/2010/main" val="3275486814"/>
              </p:ext>
            </p:extLst>
          </p:nvPr>
        </p:nvGraphicFramePr>
        <p:xfrm>
          <a:off x="2076450" y="1252191"/>
          <a:ext cx="1782763" cy="387350"/>
        </p:xfrm>
        <a:graphic>
          <a:graphicData uri="http://schemas.openxmlformats.org/presentationml/2006/ole">
            <mc:AlternateContent xmlns:mc="http://schemas.openxmlformats.org/markup-compatibility/2006">
              <mc:Choice xmlns:v="urn:schemas-microsoft-com:vml" Requires="v">
                <p:oleObj spid="_x0000_s132328" name="公式" r:id="rId3" imgW="1309320" imgH="279360" progId="Equation.3">
                  <p:embed/>
                </p:oleObj>
              </mc:Choice>
              <mc:Fallback>
                <p:oleObj name="公式" r:id="rId3" imgW="1309320" imgH="279360" progId="Equation.3">
                  <p:embed/>
                  <p:pic>
                    <p:nvPicPr>
                      <p:cNvPr id="0" name="Picture 10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6450" y="1252191"/>
                        <a:ext cx="1782763"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2" name="Object 3"/>
          <p:cNvGraphicFramePr>
            <a:graphicFrameLocks noChangeAspect="1"/>
          </p:cNvGraphicFramePr>
          <p:nvPr>
            <p:extLst>
              <p:ext uri="{D42A27DB-BD31-4B8C-83A1-F6EECF244321}">
                <p14:modId xmlns:p14="http://schemas.microsoft.com/office/powerpoint/2010/main" val="1084345959"/>
              </p:ext>
            </p:extLst>
          </p:nvPr>
        </p:nvGraphicFramePr>
        <p:xfrm>
          <a:off x="2087563" y="2047528"/>
          <a:ext cx="1006475" cy="365125"/>
        </p:xfrm>
        <a:graphic>
          <a:graphicData uri="http://schemas.openxmlformats.org/presentationml/2006/ole">
            <mc:AlternateContent xmlns:mc="http://schemas.openxmlformats.org/markup-compatibility/2006">
              <mc:Choice xmlns:v="urn:schemas-microsoft-com:vml" Requires="v">
                <p:oleObj spid="_x0000_s132329" name="Equation" r:id="rId5" imgW="737280" imgH="253800" progId="">
                  <p:embed/>
                </p:oleObj>
              </mc:Choice>
              <mc:Fallback>
                <p:oleObj name="Equation" r:id="rId5" imgW="737280" imgH="253800" progId="">
                  <p:embed/>
                  <p:pic>
                    <p:nvPicPr>
                      <p:cNvPr id="0" name="Picture 10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7563" y="2047528"/>
                        <a:ext cx="1006475"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3" name="Object 4"/>
          <p:cNvGraphicFramePr>
            <a:graphicFrameLocks noChangeAspect="1"/>
          </p:cNvGraphicFramePr>
          <p:nvPr>
            <p:extLst>
              <p:ext uri="{D42A27DB-BD31-4B8C-83A1-F6EECF244321}">
                <p14:modId xmlns:p14="http://schemas.microsoft.com/office/powerpoint/2010/main" val="4007971046"/>
              </p:ext>
            </p:extLst>
          </p:nvPr>
        </p:nvGraphicFramePr>
        <p:xfrm>
          <a:off x="2076450" y="1660178"/>
          <a:ext cx="708025" cy="365125"/>
        </p:xfrm>
        <a:graphic>
          <a:graphicData uri="http://schemas.openxmlformats.org/presentationml/2006/ole">
            <mc:AlternateContent xmlns:mc="http://schemas.openxmlformats.org/markup-compatibility/2006">
              <mc:Choice xmlns:v="urn:schemas-microsoft-com:vml" Requires="v">
                <p:oleObj spid="_x0000_s132330" name="公式" r:id="rId7" imgW="508680" imgH="253800" progId="Equation.3">
                  <p:embed/>
                </p:oleObj>
              </mc:Choice>
              <mc:Fallback>
                <p:oleObj name="公式" r:id="rId7" imgW="508680" imgH="253800" progId="Equation.3">
                  <p:embed/>
                  <p:pic>
                    <p:nvPicPr>
                      <p:cNvPr id="0" name="Picture 10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6450" y="1660178"/>
                        <a:ext cx="708025"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24" name="Text Box 8"/>
          <p:cNvSpPr txBox="1">
            <a:spLocks noChangeArrowheads="1"/>
          </p:cNvSpPr>
          <p:nvPr/>
        </p:nvSpPr>
        <p:spPr bwMode="auto">
          <a:xfrm>
            <a:off x="423863" y="2971453"/>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电容元件</a:t>
            </a:r>
          </a:p>
        </p:txBody>
      </p:sp>
      <p:graphicFrame>
        <p:nvGraphicFramePr>
          <p:cNvPr id="86025" name="Object 5"/>
          <p:cNvGraphicFramePr>
            <a:graphicFrameLocks noChangeAspect="1"/>
          </p:cNvGraphicFramePr>
          <p:nvPr>
            <p:extLst>
              <p:ext uri="{D42A27DB-BD31-4B8C-83A1-F6EECF244321}">
                <p14:modId xmlns:p14="http://schemas.microsoft.com/office/powerpoint/2010/main" val="507394818"/>
              </p:ext>
            </p:extLst>
          </p:nvPr>
        </p:nvGraphicFramePr>
        <p:xfrm>
          <a:off x="2098675" y="2517428"/>
          <a:ext cx="1119188" cy="433388"/>
        </p:xfrm>
        <a:graphic>
          <a:graphicData uri="http://schemas.openxmlformats.org/presentationml/2006/ole">
            <mc:AlternateContent xmlns:mc="http://schemas.openxmlformats.org/markup-compatibility/2006">
              <mc:Choice xmlns:v="urn:schemas-microsoft-com:vml" Requires="v">
                <p:oleObj spid="_x0000_s132331" name="Equation" r:id="rId9" imgW="813600" imgH="304560" progId="">
                  <p:embed/>
                </p:oleObj>
              </mc:Choice>
              <mc:Fallback>
                <p:oleObj name="Equation" r:id="rId9" imgW="813600" imgH="304560" progId="">
                  <p:embed/>
                  <p:pic>
                    <p:nvPicPr>
                      <p:cNvPr id="0" name="Picture 105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8675" y="2517428"/>
                        <a:ext cx="1119188"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6" name="Object 6"/>
          <p:cNvGraphicFramePr>
            <a:graphicFrameLocks noChangeAspect="1"/>
          </p:cNvGraphicFramePr>
          <p:nvPr>
            <p:extLst>
              <p:ext uri="{D42A27DB-BD31-4B8C-83A1-F6EECF244321}">
                <p14:modId xmlns:p14="http://schemas.microsoft.com/office/powerpoint/2010/main" val="167617411"/>
              </p:ext>
            </p:extLst>
          </p:nvPr>
        </p:nvGraphicFramePr>
        <p:xfrm>
          <a:off x="2087563" y="3968403"/>
          <a:ext cx="1052512" cy="365125"/>
        </p:xfrm>
        <a:graphic>
          <a:graphicData uri="http://schemas.openxmlformats.org/presentationml/2006/ole">
            <mc:AlternateContent xmlns:mc="http://schemas.openxmlformats.org/markup-compatibility/2006">
              <mc:Choice xmlns:v="urn:schemas-microsoft-com:vml" Requires="v">
                <p:oleObj spid="_x0000_s132332" name="Equation" r:id="rId11" imgW="762840" imgH="253800" progId="">
                  <p:embed/>
                </p:oleObj>
              </mc:Choice>
              <mc:Fallback>
                <p:oleObj name="Equation" r:id="rId11" imgW="762840" imgH="253800" progId="">
                  <p:embed/>
                  <p:pic>
                    <p:nvPicPr>
                      <p:cNvPr id="0" name="Picture 105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87563" y="3968403"/>
                        <a:ext cx="1052512"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7" name="Object 7"/>
          <p:cNvGraphicFramePr>
            <a:graphicFrameLocks noChangeAspect="1"/>
          </p:cNvGraphicFramePr>
          <p:nvPr>
            <p:extLst>
              <p:ext uri="{D42A27DB-BD31-4B8C-83A1-F6EECF244321}">
                <p14:modId xmlns:p14="http://schemas.microsoft.com/office/powerpoint/2010/main" val="2205305615"/>
              </p:ext>
            </p:extLst>
          </p:nvPr>
        </p:nvGraphicFramePr>
        <p:xfrm>
          <a:off x="2076450" y="3061941"/>
          <a:ext cx="685800" cy="319087"/>
        </p:xfrm>
        <a:graphic>
          <a:graphicData uri="http://schemas.openxmlformats.org/presentationml/2006/ole">
            <mc:AlternateContent xmlns:mc="http://schemas.openxmlformats.org/markup-compatibility/2006">
              <mc:Choice xmlns:v="urn:schemas-microsoft-com:vml" Requires="v">
                <p:oleObj spid="_x0000_s132333" name="公式" r:id="rId13" imgW="495720" imgH="228600" progId="Equation.3">
                  <p:embed/>
                </p:oleObj>
              </mc:Choice>
              <mc:Fallback>
                <p:oleObj name="公式" r:id="rId13" imgW="495720" imgH="228600" progId="Equation.3">
                  <p:embed/>
                  <p:pic>
                    <p:nvPicPr>
                      <p:cNvPr id="0" name="Picture 105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76450" y="3061941"/>
                        <a:ext cx="685800" cy="319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8" name="Object 8"/>
          <p:cNvGraphicFramePr>
            <a:graphicFrameLocks noChangeAspect="1"/>
          </p:cNvGraphicFramePr>
          <p:nvPr>
            <p:extLst>
              <p:ext uri="{D42A27DB-BD31-4B8C-83A1-F6EECF244321}">
                <p14:modId xmlns:p14="http://schemas.microsoft.com/office/powerpoint/2010/main" val="222432522"/>
              </p:ext>
            </p:extLst>
          </p:nvPr>
        </p:nvGraphicFramePr>
        <p:xfrm>
          <a:off x="2076450" y="3492153"/>
          <a:ext cx="1439863" cy="365125"/>
        </p:xfrm>
        <a:graphic>
          <a:graphicData uri="http://schemas.openxmlformats.org/presentationml/2006/ole">
            <mc:AlternateContent xmlns:mc="http://schemas.openxmlformats.org/markup-compatibility/2006">
              <mc:Choice xmlns:v="urn:schemas-microsoft-com:vml" Requires="v">
                <p:oleObj spid="_x0000_s132334" name="公式" r:id="rId15" imgW="1055160" imgH="253800" progId="Equation.3">
                  <p:embed/>
                </p:oleObj>
              </mc:Choice>
              <mc:Fallback>
                <p:oleObj name="公式" r:id="rId15" imgW="1055160" imgH="253800" progId="Equation.3">
                  <p:embed/>
                  <p:pic>
                    <p:nvPicPr>
                      <p:cNvPr id="0" name="Picture 105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76450" y="3492153"/>
                        <a:ext cx="1439863"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9" name="Object 9"/>
          <p:cNvGraphicFramePr>
            <a:graphicFrameLocks noChangeAspect="1"/>
          </p:cNvGraphicFramePr>
          <p:nvPr>
            <p:extLst>
              <p:ext uri="{D42A27DB-BD31-4B8C-83A1-F6EECF244321}">
                <p14:modId xmlns:p14="http://schemas.microsoft.com/office/powerpoint/2010/main" val="1989484709"/>
              </p:ext>
            </p:extLst>
          </p:nvPr>
        </p:nvGraphicFramePr>
        <p:xfrm>
          <a:off x="3600450" y="2619028"/>
          <a:ext cx="846138" cy="319088"/>
        </p:xfrm>
        <a:graphic>
          <a:graphicData uri="http://schemas.openxmlformats.org/presentationml/2006/ole">
            <mc:AlternateContent xmlns:mc="http://schemas.openxmlformats.org/markup-compatibility/2006">
              <mc:Choice xmlns:v="urn:schemas-microsoft-com:vml" Requires="v">
                <p:oleObj spid="_x0000_s132335" name="公式" r:id="rId17" imgW="610200" imgH="228600" progId="Equation.3">
                  <p:embed/>
                </p:oleObj>
              </mc:Choice>
              <mc:Fallback>
                <p:oleObj name="公式" r:id="rId17" imgW="610200" imgH="228600" progId="Equation.3">
                  <p:embed/>
                  <p:pic>
                    <p:nvPicPr>
                      <p:cNvPr id="0" name="Picture 106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00450" y="2619028"/>
                        <a:ext cx="846138" cy="319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30" name="Object 10"/>
          <p:cNvGraphicFramePr>
            <a:graphicFrameLocks noChangeAspect="1"/>
          </p:cNvGraphicFramePr>
          <p:nvPr>
            <p:extLst>
              <p:ext uri="{D42A27DB-BD31-4B8C-83A1-F6EECF244321}">
                <p14:modId xmlns:p14="http://schemas.microsoft.com/office/powerpoint/2010/main" val="1853048777"/>
              </p:ext>
            </p:extLst>
          </p:nvPr>
        </p:nvGraphicFramePr>
        <p:xfrm>
          <a:off x="3611563" y="3968403"/>
          <a:ext cx="1050925" cy="365125"/>
        </p:xfrm>
        <a:graphic>
          <a:graphicData uri="http://schemas.openxmlformats.org/presentationml/2006/ole">
            <mc:AlternateContent xmlns:mc="http://schemas.openxmlformats.org/markup-compatibility/2006">
              <mc:Choice xmlns:v="urn:schemas-microsoft-com:vml" Requires="v">
                <p:oleObj spid="_x0000_s132336" name="Equation" r:id="rId19" imgW="762840" imgH="253800" progId="">
                  <p:embed/>
                </p:oleObj>
              </mc:Choice>
              <mc:Fallback>
                <p:oleObj name="Equation" r:id="rId19" imgW="762840" imgH="253800" progId="">
                  <p:embed/>
                  <p:pic>
                    <p:nvPicPr>
                      <p:cNvPr id="0" name="Picture 106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11563" y="3968403"/>
                        <a:ext cx="1050925"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31" name="Text Box 15"/>
          <p:cNvSpPr txBox="1">
            <a:spLocks noChangeArrowheads="1"/>
          </p:cNvSpPr>
          <p:nvPr/>
        </p:nvSpPr>
        <p:spPr bwMode="auto">
          <a:xfrm>
            <a:off x="423863" y="4674841"/>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电感元件</a:t>
            </a:r>
          </a:p>
        </p:txBody>
      </p:sp>
      <p:graphicFrame>
        <p:nvGraphicFramePr>
          <p:cNvPr id="86032" name="Object 11"/>
          <p:cNvGraphicFramePr>
            <a:graphicFrameLocks noChangeAspect="1"/>
          </p:cNvGraphicFramePr>
          <p:nvPr>
            <p:extLst>
              <p:ext uri="{D42A27DB-BD31-4B8C-83A1-F6EECF244321}">
                <p14:modId xmlns:p14="http://schemas.microsoft.com/office/powerpoint/2010/main" val="1483340931"/>
              </p:ext>
            </p:extLst>
          </p:nvPr>
        </p:nvGraphicFramePr>
        <p:xfrm>
          <a:off x="2098675" y="4384328"/>
          <a:ext cx="958850" cy="433388"/>
        </p:xfrm>
        <a:graphic>
          <a:graphicData uri="http://schemas.openxmlformats.org/presentationml/2006/ole">
            <mc:AlternateContent xmlns:mc="http://schemas.openxmlformats.org/markup-compatibility/2006">
              <mc:Choice xmlns:v="urn:schemas-microsoft-com:vml" Requires="v">
                <p:oleObj spid="_x0000_s132337" name="Equation" r:id="rId21" imgW="699120" imgH="304560" progId="">
                  <p:embed/>
                </p:oleObj>
              </mc:Choice>
              <mc:Fallback>
                <p:oleObj name="Equation" r:id="rId21" imgW="699120" imgH="304560" progId="">
                  <p:embed/>
                  <p:pic>
                    <p:nvPicPr>
                      <p:cNvPr id="0" name="Picture 106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098675" y="4384328"/>
                        <a:ext cx="958850"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33" name="Object 12"/>
          <p:cNvGraphicFramePr>
            <a:graphicFrameLocks noChangeAspect="1"/>
          </p:cNvGraphicFramePr>
          <p:nvPr>
            <p:extLst>
              <p:ext uri="{D42A27DB-BD31-4B8C-83A1-F6EECF244321}">
                <p14:modId xmlns:p14="http://schemas.microsoft.com/office/powerpoint/2010/main" val="371118023"/>
              </p:ext>
            </p:extLst>
          </p:nvPr>
        </p:nvGraphicFramePr>
        <p:xfrm>
          <a:off x="2087563" y="5835303"/>
          <a:ext cx="1052512" cy="365125"/>
        </p:xfrm>
        <a:graphic>
          <a:graphicData uri="http://schemas.openxmlformats.org/presentationml/2006/ole">
            <mc:AlternateContent xmlns:mc="http://schemas.openxmlformats.org/markup-compatibility/2006">
              <mc:Choice xmlns:v="urn:schemas-microsoft-com:vml" Requires="v">
                <p:oleObj spid="_x0000_s132338" name="Equation" r:id="rId23" imgW="762840" imgH="253800" progId="">
                  <p:embed/>
                </p:oleObj>
              </mc:Choice>
              <mc:Fallback>
                <p:oleObj name="Equation" r:id="rId23" imgW="762840" imgH="253800" progId="">
                  <p:embed/>
                  <p:pic>
                    <p:nvPicPr>
                      <p:cNvPr id="0" name="Picture 106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87563" y="5835303"/>
                        <a:ext cx="1052512"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34" name="Object 13"/>
          <p:cNvGraphicFramePr>
            <a:graphicFrameLocks noChangeAspect="1"/>
          </p:cNvGraphicFramePr>
          <p:nvPr>
            <p:extLst>
              <p:ext uri="{D42A27DB-BD31-4B8C-83A1-F6EECF244321}">
                <p14:modId xmlns:p14="http://schemas.microsoft.com/office/powerpoint/2010/main" val="4041190427"/>
              </p:ext>
            </p:extLst>
          </p:nvPr>
        </p:nvGraphicFramePr>
        <p:xfrm>
          <a:off x="2076450" y="4928841"/>
          <a:ext cx="685800" cy="319087"/>
        </p:xfrm>
        <a:graphic>
          <a:graphicData uri="http://schemas.openxmlformats.org/presentationml/2006/ole">
            <mc:AlternateContent xmlns:mc="http://schemas.openxmlformats.org/markup-compatibility/2006">
              <mc:Choice xmlns:v="urn:schemas-microsoft-com:vml" Requires="v">
                <p:oleObj spid="_x0000_s132339" name="公式" r:id="rId25" imgW="495720" imgH="228600" progId="Equation.3">
                  <p:embed/>
                </p:oleObj>
              </mc:Choice>
              <mc:Fallback>
                <p:oleObj name="公式" r:id="rId25" imgW="495720" imgH="228600" progId="Equation.3">
                  <p:embed/>
                  <p:pic>
                    <p:nvPicPr>
                      <p:cNvPr id="0" name="Picture 106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76450" y="4928841"/>
                        <a:ext cx="685800" cy="319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35" name="Object 14"/>
          <p:cNvGraphicFramePr>
            <a:graphicFrameLocks noChangeAspect="1"/>
          </p:cNvGraphicFramePr>
          <p:nvPr>
            <p:extLst>
              <p:ext uri="{D42A27DB-BD31-4B8C-83A1-F6EECF244321}">
                <p14:modId xmlns:p14="http://schemas.microsoft.com/office/powerpoint/2010/main" val="1243503445"/>
              </p:ext>
            </p:extLst>
          </p:nvPr>
        </p:nvGraphicFramePr>
        <p:xfrm>
          <a:off x="2076450" y="5359053"/>
          <a:ext cx="1301750" cy="365125"/>
        </p:xfrm>
        <a:graphic>
          <a:graphicData uri="http://schemas.openxmlformats.org/presentationml/2006/ole">
            <mc:AlternateContent xmlns:mc="http://schemas.openxmlformats.org/markup-compatibility/2006">
              <mc:Choice xmlns:v="urn:schemas-microsoft-com:vml" Requires="v">
                <p:oleObj spid="_x0000_s132340" name="公式" r:id="rId27" imgW="953280" imgH="253800" progId="Equation.3">
                  <p:embed/>
                </p:oleObj>
              </mc:Choice>
              <mc:Fallback>
                <p:oleObj name="公式" r:id="rId27" imgW="953280" imgH="253800" progId="Equation.3">
                  <p:embed/>
                  <p:pic>
                    <p:nvPicPr>
                      <p:cNvPr id="0" name="Picture 106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076450" y="5359053"/>
                        <a:ext cx="1301750"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36" name="Object 15"/>
          <p:cNvGraphicFramePr>
            <a:graphicFrameLocks noChangeAspect="1"/>
          </p:cNvGraphicFramePr>
          <p:nvPr>
            <p:extLst>
              <p:ext uri="{D42A27DB-BD31-4B8C-83A1-F6EECF244321}">
                <p14:modId xmlns:p14="http://schemas.microsoft.com/office/powerpoint/2010/main" val="467828529"/>
              </p:ext>
            </p:extLst>
          </p:nvPr>
        </p:nvGraphicFramePr>
        <p:xfrm>
          <a:off x="3600450" y="4384328"/>
          <a:ext cx="846138" cy="319088"/>
        </p:xfrm>
        <a:graphic>
          <a:graphicData uri="http://schemas.openxmlformats.org/presentationml/2006/ole">
            <mc:AlternateContent xmlns:mc="http://schemas.openxmlformats.org/markup-compatibility/2006">
              <mc:Choice xmlns:v="urn:schemas-microsoft-com:vml" Requires="v">
                <p:oleObj spid="_x0000_s132341" name="公式" r:id="rId29" imgW="610200" imgH="228600" progId="Equation.3">
                  <p:embed/>
                </p:oleObj>
              </mc:Choice>
              <mc:Fallback>
                <p:oleObj name="公式" r:id="rId29" imgW="610200" imgH="228600" progId="Equation.3">
                  <p:embed/>
                  <p:pic>
                    <p:nvPicPr>
                      <p:cNvPr id="0" name="Picture 106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00450" y="4384328"/>
                        <a:ext cx="846138" cy="319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37" name="Object 16"/>
          <p:cNvGraphicFramePr>
            <a:graphicFrameLocks noChangeAspect="1"/>
          </p:cNvGraphicFramePr>
          <p:nvPr>
            <p:extLst>
              <p:ext uri="{D42A27DB-BD31-4B8C-83A1-F6EECF244321}">
                <p14:modId xmlns:p14="http://schemas.microsoft.com/office/powerpoint/2010/main" val="3087351344"/>
              </p:ext>
            </p:extLst>
          </p:nvPr>
        </p:nvGraphicFramePr>
        <p:xfrm>
          <a:off x="3611563" y="5835303"/>
          <a:ext cx="892175" cy="365125"/>
        </p:xfrm>
        <a:graphic>
          <a:graphicData uri="http://schemas.openxmlformats.org/presentationml/2006/ole">
            <mc:AlternateContent xmlns:mc="http://schemas.openxmlformats.org/markup-compatibility/2006">
              <mc:Choice xmlns:v="urn:schemas-microsoft-com:vml" Requires="v">
                <p:oleObj spid="_x0000_s132342" name="Equation" r:id="rId31" imgW="648360" imgH="253800" progId="">
                  <p:embed/>
                </p:oleObj>
              </mc:Choice>
              <mc:Fallback>
                <p:oleObj name="Equation" r:id="rId31" imgW="648360" imgH="253800" progId="">
                  <p:embed/>
                  <p:pic>
                    <p:nvPicPr>
                      <p:cNvPr id="0" name="Picture 106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611563" y="5835303"/>
                        <a:ext cx="892175"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38" name="Object 17"/>
          <p:cNvGraphicFramePr>
            <a:graphicFrameLocks noChangeAspect="1"/>
          </p:cNvGraphicFramePr>
          <p:nvPr>
            <p:extLst>
              <p:ext uri="{D42A27DB-BD31-4B8C-83A1-F6EECF244321}">
                <p14:modId xmlns:p14="http://schemas.microsoft.com/office/powerpoint/2010/main" val="756755903"/>
              </p:ext>
            </p:extLst>
          </p:nvPr>
        </p:nvGraphicFramePr>
        <p:xfrm>
          <a:off x="3600450" y="2031653"/>
          <a:ext cx="776288" cy="365125"/>
        </p:xfrm>
        <a:graphic>
          <a:graphicData uri="http://schemas.openxmlformats.org/presentationml/2006/ole">
            <mc:AlternateContent xmlns:mc="http://schemas.openxmlformats.org/markup-compatibility/2006">
              <mc:Choice xmlns:v="urn:schemas-microsoft-com:vml" Requires="v">
                <p:oleObj spid="_x0000_s132343" name="Equation" r:id="rId33" imgW="559440" imgH="253800" progId="">
                  <p:embed/>
                </p:oleObj>
              </mc:Choice>
              <mc:Fallback>
                <p:oleObj name="Equation" r:id="rId33" imgW="559440" imgH="253800" progId="">
                  <p:embed/>
                  <p:pic>
                    <p:nvPicPr>
                      <p:cNvPr id="0" name="Picture 106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600450" y="2031653"/>
                        <a:ext cx="776288"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23"/>
          <p:cNvGrpSpPr>
            <a:grpSpLocks/>
          </p:cNvGrpSpPr>
          <p:nvPr/>
        </p:nvGrpSpPr>
        <p:grpSpPr bwMode="auto">
          <a:xfrm>
            <a:off x="7486650" y="1317278"/>
            <a:ext cx="1657350" cy="485775"/>
            <a:chOff x="4656" y="932"/>
            <a:chExt cx="1044" cy="306"/>
          </a:xfrm>
        </p:grpSpPr>
        <p:sp>
          <p:nvSpPr>
            <p:cNvPr id="24642" name="Line 24"/>
            <p:cNvSpPr>
              <a:spLocks noChangeShapeType="1"/>
            </p:cNvSpPr>
            <p:nvPr/>
          </p:nvSpPr>
          <p:spPr bwMode="auto">
            <a:xfrm>
              <a:off x="4656" y="1238"/>
              <a:ext cx="960" cy="0"/>
            </a:xfrm>
            <a:prstGeom prst="line">
              <a:avLst/>
            </a:prstGeom>
            <a:noFill/>
            <a:ln w="28575" cap="sq">
              <a:solidFill>
                <a:schemeClr val="hlink"/>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4606" name="Object 30"/>
            <p:cNvGraphicFramePr>
              <a:graphicFrameLocks noChangeAspect="1"/>
            </p:cNvGraphicFramePr>
            <p:nvPr/>
          </p:nvGraphicFramePr>
          <p:xfrm>
            <a:off x="5494" y="932"/>
            <a:ext cx="206" cy="254"/>
          </p:xfrm>
          <a:graphic>
            <a:graphicData uri="http://schemas.openxmlformats.org/presentationml/2006/ole">
              <mc:AlternateContent xmlns:mc="http://schemas.openxmlformats.org/markup-compatibility/2006">
                <mc:Choice xmlns:v="urn:schemas-microsoft-com:vml" Requires="v">
                  <p:oleObj spid="_x0000_s132344" name="公式" r:id="rId35" imgW="203400" imgH="253800" progId="Equation.3">
                    <p:embed/>
                  </p:oleObj>
                </mc:Choice>
                <mc:Fallback>
                  <p:oleObj name="公式" r:id="rId35" imgW="203400" imgH="253800" progId="Equation.3">
                    <p:embed/>
                    <p:pic>
                      <p:nvPicPr>
                        <p:cNvPr id="0" name="Picture 1069"/>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494" y="932"/>
                          <a:ext cx="206" cy="2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26"/>
          <p:cNvGrpSpPr>
            <a:grpSpLocks/>
          </p:cNvGrpSpPr>
          <p:nvPr/>
        </p:nvGrpSpPr>
        <p:grpSpPr bwMode="auto">
          <a:xfrm>
            <a:off x="7486650" y="1818928"/>
            <a:ext cx="1143000" cy="468313"/>
            <a:chOff x="4656" y="1248"/>
            <a:chExt cx="720" cy="295"/>
          </a:xfrm>
        </p:grpSpPr>
        <p:sp>
          <p:nvSpPr>
            <p:cNvPr id="24641" name="Line 27"/>
            <p:cNvSpPr>
              <a:spLocks noChangeShapeType="1"/>
            </p:cNvSpPr>
            <p:nvPr/>
          </p:nvSpPr>
          <p:spPr bwMode="auto">
            <a:xfrm>
              <a:off x="4656" y="1248"/>
              <a:ext cx="720"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4605" name="Object 29"/>
            <p:cNvGraphicFramePr>
              <a:graphicFrameLocks noChangeAspect="1"/>
            </p:cNvGraphicFramePr>
            <p:nvPr/>
          </p:nvGraphicFramePr>
          <p:xfrm>
            <a:off x="5208" y="1303"/>
            <a:ext cx="158" cy="240"/>
          </p:xfrm>
          <a:graphic>
            <a:graphicData uri="http://schemas.openxmlformats.org/presentationml/2006/ole">
              <mc:AlternateContent xmlns:mc="http://schemas.openxmlformats.org/markup-compatibility/2006">
                <mc:Choice xmlns:v="urn:schemas-microsoft-com:vml" Requires="v">
                  <p:oleObj spid="_x0000_s132345" name="公式" r:id="rId37" imgW="152640" imgH="241200" progId="Equation.3">
                    <p:embed/>
                  </p:oleObj>
                </mc:Choice>
                <mc:Fallback>
                  <p:oleObj name="公式" r:id="rId37" imgW="152640" imgH="241200" progId="Equation.3">
                    <p:embed/>
                    <p:pic>
                      <p:nvPicPr>
                        <p:cNvPr id="0" name="Picture 1070"/>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208" y="1303"/>
                          <a:ext cx="15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grpSp>
        <p:nvGrpSpPr>
          <p:cNvPr id="4" name="Group 29"/>
          <p:cNvGrpSpPr>
            <a:grpSpLocks/>
          </p:cNvGrpSpPr>
          <p:nvPr/>
        </p:nvGrpSpPr>
        <p:grpSpPr bwMode="auto">
          <a:xfrm>
            <a:off x="5611813" y="980728"/>
            <a:ext cx="1104900" cy="1390650"/>
            <a:chOff x="3475" y="720"/>
            <a:chExt cx="696" cy="876"/>
          </a:xfrm>
        </p:grpSpPr>
        <p:sp>
          <p:nvSpPr>
            <p:cNvPr id="24636" name="Rectangle 30"/>
            <p:cNvSpPr>
              <a:spLocks noChangeArrowheads="1"/>
            </p:cNvSpPr>
            <p:nvPr/>
          </p:nvSpPr>
          <p:spPr bwMode="auto">
            <a:xfrm>
              <a:off x="3725" y="1085"/>
              <a:ext cx="96" cy="240"/>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solidFill>
                  <a:schemeClr val="tx2"/>
                </a:solidFill>
                <a:latin typeface="Times New Roman" pitchFamily="18" charset="0"/>
                <a:cs typeface="Times New Roman" pitchFamily="18" charset="0"/>
              </a:endParaRPr>
            </a:p>
          </p:txBody>
        </p:sp>
        <p:sp>
          <p:nvSpPr>
            <p:cNvPr id="24637" name="Line 31"/>
            <p:cNvSpPr>
              <a:spLocks noChangeShapeType="1"/>
            </p:cNvSpPr>
            <p:nvPr/>
          </p:nvSpPr>
          <p:spPr bwMode="auto">
            <a:xfrm flipV="1">
              <a:off x="3773" y="845"/>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8" name="Line 32"/>
            <p:cNvSpPr>
              <a:spLocks noChangeShapeType="1"/>
            </p:cNvSpPr>
            <p:nvPr/>
          </p:nvSpPr>
          <p:spPr bwMode="auto">
            <a:xfrm flipV="1">
              <a:off x="3769" y="1334"/>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9" name="Text Box 33"/>
            <p:cNvSpPr txBox="1">
              <a:spLocks noChangeArrowheads="1"/>
            </p:cNvSpPr>
            <p:nvPr/>
          </p:nvSpPr>
          <p:spPr bwMode="auto">
            <a:xfrm>
              <a:off x="3475" y="1082"/>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i="1">
                  <a:solidFill>
                    <a:schemeClr val="tx2"/>
                  </a:solidFill>
                  <a:latin typeface="Times New Roman" pitchFamily="18" charset="0"/>
                  <a:cs typeface="Times New Roman" pitchFamily="18" charset="0"/>
                </a:rPr>
                <a:t>R</a:t>
              </a:r>
            </a:p>
          </p:txBody>
        </p:sp>
        <p:sp>
          <p:nvSpPr>
            <p:cNvPr id="24640" name="Line 34"/>
            <p:cNvSpPr>
              <a:spLocks noChangeShapeType="1"/>
            </p:cNvSpPr>
            <p:nvPr/>
          </p:nvSpPr>
          <p:spPr bwMode="auto">
            <a:xfrm>
              <a:off x="3855" y="804"/>
              <a:ext cx="0" cy="227"/>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4603" name="Object 27"/>
            <p:cNvGraphicFramePr>
              <a:graphicFrameLocks noChangeAspect="1"/>
            </p:cNvGraphicFramePr>
            <p:nvPr/>
          </p:nvGraphicFramePr>
          <p:xfrm>
            <a:off x="3965" y="866"/>
            <a:ext cx="206" cy="730"/>
          </p:xfrm>
          <a:graphic>
            <a:graphicData uri="http://schemas.openxmlformats.org/presentationml/2006/ole">
              <mc:AlternateContent xmlns:mc="http://schemas.openxmlformats.org/markup-compatibility/2006">
                <mc:Choice xmlns:v="urn:schemas-microsoft-com:vml" Requires="v">
                  <p:oleObj spid="_x0000_s132346" name="Equation" r:id="rId39" imgW="203400" imgH="761400" progId="">
                    <p:embed/>
                  </p:oleObj>
                </mc:Choice>
                <mc:Fallback>
                  <p:oleObj name="Equation" r:id="rId39" imgW="203400" imgH="761400" progId="">
                    <p:embed/>
                    <p:pic>
                      <p:nvPicPr>
                        <p:cNvPr id="0" name="Picture 107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965" y="866"/>
                          <a:ext cx="206" cy="7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604" name="Object 28"/>
            <p:cNvGraphicFramePr>
              <a:graphicFrameLocks noChangeAspect="1"/>
            </p:cNvGraphicFramePr>
            <p:nvPr/>
          </p:nvGraphicFramePr>
          <p:xfrm>
            <a:off x="3869" y="720"/>
            <a:ext cx="158" cy="240"/>
          </p:xfrm>
          <a:graphic>
            <a:graphicData uri="http://schemas.openxmlformats.org/presentationml/2006/ole">
              <mc:AlternateContent xmlns:mc="http://schemas.openxmlformats.org/markup-compatibility/2006">
                <mc:Choice xmlns:v="urn:schemas-microsoft-com:vml" Requires="v">
                  <p:oleObj spid="_x0000_s132347" name="公式" r:id="rId41" imgW="152640" imgH="241200" progId="Equation.3">
                    <p:embed/>
                  </p:oleObj>
                </mc:Choice>
                <mc:Fallback>
                  <p:oleObj name="公式" r:id="rId41" imgW="152640" imgH="241200" progId="Equation.3">
                    <p:embed/>
                    <p:pic>
                      <p:nvPicPr>
                        <p:cNvPr id="0" name="Picture 1072"/>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869" y="720"/>
                          <a:ext cx="15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37"/>
          <p:cNvGrpSpPr>
            <a:grpSpLocks/>
          </p:cNvGrpSpPr>
          <p:nvPr/>
        </p:nvGrpSpPr>
        <p:grpSpPr bwMode="auto">
          <a:xfrm>
            <a:off x="5365750" y="2792066"/>
            <a:ext cx="1609725" cy="1392237"/>
            <a:chOff x="3320" y="1968"/>
            <a:chExt cx="1014" cy="877"/>
          </a:xfrm>
        </p:grpSpPr>
        <p:sp>
          <p:nvSpPr>
            <p:cNvPr id="24631" name="Line 38"/>
            <p:cNvSpPr>
              <a:spLocks noChangeShapeType="1"/>
            </p:cNvSpPr>
            <p:nvPr/>
          </p:nvSpPr>
          <p:spPr bwMode="auto">
            <a:xfrm>
              <a:off x="3792" y="2352"/>
              <a:ext cx="192" cy="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2" name="Line 39"/>
            <p:cNvSpPr>
              <a:spLocks noChangeShapeType="1"/>
            </p:cNvSpPr>
            <p:nvPr/>
          </p:nvSpPr>
          <p:spPr bwMode="auto">
            <a:xfrm>
              <a:off x="3788" y="2418"/>
              <a:ext cx="192" cy="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3" name="Line 40"/>
            <p:cNvSpPr>
              <a:spLocks noChangeShapeType="1"/>
            </p:cNvSpPr>
            <p:nvPr/>
          </p:nvSpPr>
          <p:spPr bwMode="auto">
            <a:xfrm flipV="1">
              <a:off x="3888" y="196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4" name="Line 41"/>
            <p:cNvSpPr>
              <a:spLocks noChangeShapeType="1"/>
            </p:cNvSpPr>
            <p:nvPr/>
          </p:nvSpPr>
          <p:spPr bwMode="auto">
            <a:xfrm flipV="1">
              <a:off x="3885" y="2429"/>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35" name="Line 42"/>
            <p:cNvSpPr>
              <a:spLocks noChangeShapeType="1"/>
            </p:cNvSpPr>
            <p:nvPr/>
          </p:nvSpPr>
          <p:spPr bwMode="auto">
            <a:xfrm>
              <a:off x="3990" y="1989"/>
              <a:ext cx="0" cy="227"/>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4600" name="Object 24"/>
            <p:cNvGraphicFramePr>
              <a:graphicFrameLocks noChangeAspect="1"/>
            </p:cNvGraphicFramePr>
            <p:nvPr/>
          </p:nvGraphicFramePr>
          <p:xfrm>
            <a:off x="4128" y="2114"/>
            <a:ext cx="206" cy="731"/>
          </p:xfrm>
          <a:graphic>
            <a:graphicData uri="http://schemas.openxmlformats.org/presentationml/2006/ole">
              <mc:AlternateContent xmlns:mc="http://schemas.openxmlformats.org/markup-compatibility/2006">
                <mc:Choice xmlns:v="urn:schemas-microsoft-com:vml" Requires="v">
                  <p:oleObj spid="_x0000_s132348" name="Equation" r:id="rId43" imgW="203400" imgH="761400" progId="">
                    <p:embed/>
                  </p:oleObj>
                </mc:Choice>
                <mc:Fallback>
                  <p:oleObj name="Equation" r:id="rId43" imgW="203400" imgH="761400" progId="">
                    <p:embed/>
                    <p:pic>
                      <p:nvPicPr>
                        <p:cNvPr id="0" name="Picture 1073"/>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128" y="2114"/>
                          <a:ext cx="206" cy="7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601" name="Object 25"/>
            <p:cNvGraphicFramePr>
              <a:graphicFrameLocks noChangeAspect="1"/>
            </p:cNvGraphicFramePr>
            <p:nvPr/>
          </p:nvGraphicFramePr>
          <p:xfrm>
            <a:off x="4032" y="1968"/>
            <a:ext cx="158" cy="240"/>
          </p:xfrm>
          <a:graphic>
            <a:graphicData uri="http://schemas.openxmlformats.org/presentationml/2006/ole">
              <mc:AlternateContent xmlns:mc="http://schemas.openxmlformats.org/markup-compatibility/2006">
                <mc:Choice xmlns:v="urn:schemas-microsoft-com:vml" Requires="v">
                  <p:oleObj spid="_x0000_s132349" name="公式" r:id="rId45" imgW="152640" imgH="241200" progId="Equation.3">
                    <p:embed/>
                  </p:oleObj>
                </mc:Choice>
                <mc:Fallback>
                  <p:oleObj name="公式" r:id="rId45" imgW="152640" imgH="241200" progId="Equation.3">
                    <p:embed/>
                    <p:pic>
                      <p:nvPicPr>
                        <p:cNvPr id="0" name="Picture 1074"/>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032" y="1968"/>
                          <a:ext cx="15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602" name="Object 26"/>
            <p:cNvGraphicFramePr>
              <a:graphicFrameLocks noChangeAspect="1"/>
            </p:cNvGraphicFramePr>
            <p:nvPr/>
          </p:nvGraphicFramePr>
          <p:xfrm>
            <a:off x="3320" y="2112"/>
            <a:ext cx="430" cy="528"/>
          </p:xfrm>
          <a:graphic>
            <a:graphicData uri="http://schemas.openxmlformats.org/presentationml/2006/ole">
              <mc:AlternateContent xmlns:mc="http://schemas.openxmlformats.org/markup-compatibility/2006">
                <mc:Choice xmlns:v="urn:schemas-microsoft-com:vml" Requires="v">
                  <p:oleObj spid="_x0000_s132350" name="Equation" r:id="rId47" imgW="444960" imgH="545760" progId="">
                    <p:embed/>
                  </p:oleObj>
                </mc:Choice>
                <mc:Fallback>
                  <p:oleObj name="Equation" r:id="rId47" imgW="444960" imgH="545760" progId="">
                    <p:embed/>
                    <p:pic>
                      <p:nvPicPr>
                        <p:cNvPr id="0" name="Picture 1075"/>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320" y="2112"/>
                          <a:ext cx="430" cy="5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46"/>
          <p:cNvGrpSpPr>
            <a:grpSpLocks/>
          </p:cNvGrpSpPr>
          <p:nvPr/>
        </p:nvGrpSpPr>
        <p:grpSpPr bwMode="auto">
          <a:xfrm>
            <a:off x="5535613" y="4638328"/>
            <a:ext cx="1322387" cy="1428750"/>
            <a:chOff x="3427" y="3216"/>
            <a:chExt cx="833" cy="900"/>
          </a:xfrm>
        </p:grpSpPr>
        <p:sp>
          <p:nvSpPr>
            <p:cNvPr id="24625" name="Line 47"/>
            <p:cNvSpPr>
              <a:spLocks noChangeShapeType="1"/>
            </p:cNvSpPr>
            <p:nvPr/>
          </p:nvSpPr>
          <p:spPr bwMode="auto">
            <a:xfrm>
              <a:off x="3900" y="3246"/>
              <a:ext cx="0" cy="227"/>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4598" name="Object 22"/>
            <p:cNvGraphicFramePr>
              <a:graphicFrameLocks noChangeAspect="1"/>
            </p:cNvGraphicFramePr>
            <p:nvPr/>
          </p:nvGraphicFramePr>
          <p:xfrm>
            <a:off x="4054" y="3362"/>
            <a:ext cx="206" cy="730"/>
          </p:xfrm>
          <a:graphic>
            <a:graphicData uri="http://schemas.openxmlformats.org/presentationml/2006/ole">
              <mc:AlternateContent xmlns:mc="http://schemas.openxmlformats.org/markup-compatibility/2006">
                <mc:Choice xmlns:v="urn:schemas-microsoft-com:vml" Requires="v">
                  <p:oleObj spid="_x0000_s132351" name="Equation" r:id="rId49" imgW="203400" imgH="761400" progId="">
                    <p:embed/>
                  </p:oleObj>
                </mc:Choice>
                <mc:Fallback>
                  <p:oleObj name="Equation" r:id="rId49" imgW="203400" imgH="761400" progId="">
                    <p:embed/>
                    <p:pic>
                      <p:nvPicPr>
                        <p:cNvPr id="0" name="Picture 1076"/>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054" y="3362"/>
                          <a:ext cx="206" cy="7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99" name="Object 23"/>
            <p:cNvGraphicFramePr>
              <a:graphicFrameLocks noChangeAspect="1"/>
            </p:cNvGraphicFramePr>
            <p:nvPr/>
          </p:nvGraphicFramePr>
          <p:xfrm>
            <a:off x="3918" y="3216"/>
            <a:ext cx="158" cy="240"/>
          </p:xfrm>
          <a:graphic>
            <a:graphicData uri="http://schemas.openxmlformats.org/presentationml/2006/ole">
              <mc:AlternateContent xmlns:mc="http://schemas.openxmlformats.org/markup-compatibility/2006">
                <mc:Choice xmlns:v="urn:schemas-microsoft-com:vml" Requires="v">
                  <p:oleObj spid="_x0000_s132352" name="公式" r:id="rId51" imgW="152640" imgH="241200" progId="Equation.3">
                    <p:embed/>
                  </p:oleObj>
                </mc:Choice>
                <mc:Fallback>
                  <p:oleObj name="公式" r:id="rId51" imgW="152640" imgH="241200" progId="Equation.3">
                    <p:embed/>
                    <p:pic>
                      <p:nvPicPr>
                        <p:cNvPr id="0" name="Picture 1077"/>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918" y="3216"/>
                          <a:ext cx="15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4626" name="Group 50"/>
            <p:cNvGrpSpPr>
              <a:grpSpLocks/>
            </p:cNvGrpSpPr>
            <p:nvPr/>
          </p:nvGrpSpPr>
          <p:grpSpPr bwMode="auto">
            <a:xfrm>
              <a:off x="3427" y="3531"/>
              <a:ext cx="491" cy="309"/>
              <a:chOff x="4728" y="3404"/>
              <a:chExt cx="491" cy="309"/>
            </a:xfrm>
          </p:grpSpPr>
          <p:sp>
            <p:nvSpPr>
              <p:cNvPr id="24629" name="Text Box 51"/>
              <p:cNvSpPr txBox="1">
                <a:spLocks noChangeArrowheads="1"/>
              </p:cNvSpPr>
              <p:nvPr/>
            </p:nvSpPr>
            <p:spPr bwMode="auto">
              <a:xfrm>
                <a:off x="4728" y="3404"/>
                <a:ext cx="4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a:solidFill>
                      <a:schemeClr val="tx2"/>
                    </a:solidFill>
                    <a:latin typeface="Times New Roman" pitchFamily="18" charset="0"/>
                    <a:cs typeface="Times New Roman" pitchFamily="18" charset="0"/>
                  </a:rPr>
                  <a:t>j</a:t>
                </a:r>
                <a:r>
                  <a:rPr kumimoji="1" lang="en-US" altLang="zh-CN" sz="2400" i="1">
                    <a:solidFill>
                      <a:schemeClr val="tx2"/>
                    </a:solidFill>
                    <a:latin typeface="Times New Roman" pitchFamily="18" charset="0"/>
                    <a:cs typeface="Times New Roman" pitchFamily="18" charset="0"/>
                    <a:sym typeface="Symbol" pitchFamily="18" charset="2"/>
                  </a:rPr>
                  <a:t></a:t>
                </a:r>
                <a:r>
                  <a:rPr kumimoji="1" lang="en-US" altLang="zh-CN" sz="2400" i="1">
                    <a:solidFill>
                      <a:schemeClr val="tx2"/>
                    </a:solidFill>
                    <a:latin typeface="Times New Roman" pitchFamily="18" charset="0"/>
                    <a:cs typeface="Times New Roman" pitchFamily="18" charset="0"/>
                  </a:rPr>
                  <a:t>L</a:t>
                </a:r>
              </a:p>
            </p:txBody>
          </p:sp>
          <p:pic>
            <p:nvPicPr>
              <p:cNvPr id="24630" name="Picture 52"/>
              <p:cNvPicPr>
                <a:picLocks noChangeArrowheads="1"/>
              </p:cNvPicPr>
              <p:nvPr/>
            </p:nvPicPr>
            <p:blipFill>
              <a:blip r:embed="rId53">
                <a:extLst>
                  <a:ext uri="{28A0092B-C50C-407E-A947-70E740481C1C}">
                    <a14:useLocalDpi xmlns:a14="http://schemas.microsoft.com/office/drawing/2010/main" val="0"/>
                  </a:ext>
                </a:extLst>
              </a:blip>
              <a:srcRect l="46666"/>
              <a:stretch>
                <a:fillRect/>
              </a:stretch>
            </p:blipFill>
            <p:spPr bwMode="auto">
              <a:xfrm>
                <a:off x="5126" y="3436"/>
                <a:ext cx="93"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pic>
        </p:grpSp>
        <p:sp>
          <p:nvSpPr>
            <p:cNvPr id="24627" name="Line 53"/>
            <p:cNvSpPr>
              <a:spLocks noChangeShapeType="1"/>
            </p:cNvSpPr>
            <p:nvPr/>
          </p:nvSpPr>
          <p:spPr bwMode="auto">
            <a:xfrm flipV="1">
              <a:off x="3832" y="3274"/>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28" name="Line 54"/>
            <p:cNvSpPr>
              <a:spLocks noChangeShapeType="1"/>
            </p:cNvSpPr>
            <p:nvPr/>
          </p:nvSpPr>
          <p:spPr bwMode="auto">
            <a:xfrm flipV="1">
              <a:off x="3830" y="3828"/>
              <a:ext cx="0" cy="288"/>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55"/>
          <p:cNvGrpSpPr>
            <a:grpSpLocks/>
          </p:cNvGrpSpPr>
          <p:nvPr/>
        </p:nvGrpSpPr>
        <p:grpSpPr bwMode="auto">
          <a:xfrm>
            <a:off x="7512050" y="2944466"/>
            <a:ext cx="1143000" cy="468312"/>
            <a:chOff x="4672" y="2585"/>
            <a:chExt cx="720" cy="295"/>
          </a:xfrm>
        </p:grpSpPr>
        <p:sp>
          <p:nvSpPr>
            <p:cNvPr id="24624" name="Line 56"/>
            <p:cNvSpPr>
              <a:spLocks noChangeShapeType="1"/>
            </p:cNvSpPr>
            <p:nvPr/>
          </p:nvSpPr>
          <p:spPr bwMode="auto">
            <a:xfrm>
              <a:off x="4672" y="2585"/>
              <a:ext cx="720"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4597" name="Object 21"/>
            <p:cNvGraphicFramePr>
              <a:graphicFrameLocks noChangeAspect="1"/>
            </p:cNvGraphicFramePr>
            <p:nvPr/>
          </p:nvGraphicFramePr>
          <p:xfrm>
            <a:off x="5224" y="2640"/>
            <a:ext cx="158" cy="240"/>
          </p:xfrm>
          <a:graphic>
            <a:graphicData uri="http://schemas.openxmlformats.org/presentationml/2006/ole">
              <mc:AlternateContent xmlns:mc="http://schemas.openxmlformats.org/markup-compatibility/2006">
                <mc:Choice xmlns:v="urn:schemas-microsoft-com:vml" Requires="v">
                  <p:oleObj spid="_x0000_s132353" name="公式" r:id="rId54" imgW="152640" imgH="241200" progId="Equation.3">
                    <p:embed/>
                  </p:oleObj>
                </mc:Choice>
                <mc:Fallback>
                  <p:oleObj name="公式" r:id="rId54" imgW="152640" imgH="241200" progId="Equation.3">
                    <p:embed/>
                    <p:pic>
                      <p:nvPicPr>
                        <p:cNvPr id="0" name="Picture 1078"/>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5224" y="2640"/>
                          <a:ext cx="15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grpSp>
        <p:nvGrpSpPr>
          <p:cNvPr id="9" name="Group 58"/>
          <p:cNvGrpSpPr>
            <a:grpSpLocks/>
          </p:cNvGrpSpPr>
          <p:nvPr/>
        </p:nvGrpSpPr>
        <p:grpSpPr bwMode="auto">
          <a:xfrm>
            <a:off x="7486650" y="5846416"/>
            <a:ext cx="1143000" cy="468312"/>
            <a:chOff x="4656" y="3449"/>
            <a:chExt cx="720" cy="295"/>
          </a:xfrm>
        </p:grpSpPr>
        <p:sp>
          <p:nvSpPr>
            <p:cNvPr id="24623" name="Line 59"/>
            <p:cNvSpPr>
              <a:spLocks noChangeShapeType="1"/>
            </p:cNvSpPr>
            <p:nvPr/>
          </p:nvSpPr>
          <p:spPr bwMode="auto">
            <a:xfrm>
              <a:off x="4656" y="3449"/>
              <a:ext cx="720"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4596" name="Object 20"/>
            <p:cNvGraphicFramePr>
              <a:graphicFrameLocks noChangeAspect="1"/>
            </p:cNvGraphicFramePr>
            <p:nvPr/>
          </p:nvGraphicFramePr>
          <p:xfrm>
            <a:off x="5208" y="3504"/>
            <a:ext cx="158" cy="240"/>
          </p:xfrm>
          <a:graphic>
            <a:graphicData uri="http://schemas.openxmlformats.org/presentationml/2006/ole">
              <mc:AlternateContent xmlns:mc="http://schemas.openxmlformats.org/markup-compatibility/2006">
                <mc:Choice xmlns:v="urn:schemas-microsoft-com:vml" Requires="v">
                  <p:oleObj spid="_x0000_s132354" name="公式" r:id="rId56" imgW="152640" imgH="241200" progId="Equation.3">
                    <p:embed/>
                  </p:oleObj>
                </mc:Choice>
                <mc:Fallback>
                  <p:oleObj name="公式" r:id="rId56" imgW="152640" imgH="241200" progId="Equation.3">
                    <p:embed/>
                    <p:pic>
                      <p:nvPicPr>
                        <p:cNvPr id="0" name="Picture 1079"/>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5208" y="3504"/>
                          <a:ext cx="15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grpSp>
        <p:nvGrpSpPr>
          <p:cNvPr id="10" name="Group 61"/>
          <p:cNvGrpSpPr>
            <a:grpSpLocks/>
          </p:cNvGrpSpPr>
          <p:nvPr/>
        </p:nvGrpSpPr>
        <p:grpSpPr bwMode="auto">
          <a:xfrm>
            <a:off x="7534275" y="2955578"/>
            <a:ext cx="431800" cy="1066800"/>
            <a:chOff x="4686" y="1910"/>
            <a:chExt cx="272" cy="672"/>
          </a:xfrm>
        </p:grpSpPr>
        <p:sp>
          <p:nvSpPr>
            <p:cNvPr id="24622" name="Line 62"/>
            <p:cNvSpPr>
              <a:spLocks noChangeShapeType="1"/>
            </p:cNvSpPr>
            <p:nvPr/>
          </p:nvSpPr>
          <p:spPr bwMode="auto">
            <a:xfrm flipV="1">
              <a:off x="4686" y="1910"/>
              <a:ext cx="0" cy="672"/>
            </a:xfrm>
            <a:prstGeom prst="line">
              <a:avLst/>
            </a:prstGeom>
            <a:noFill/>
            <a:ln w="28575" cap="sq">
              <a:solidFill>
                <a:schemeClr val="hlink"/>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4595" name="Object 19"/>
            <p:cNvGraphicFramePr>
              <a:graphicFrameLocks noChangeAspect="1"/>
            </p:cNvGraphicFramePr>
            <p:nvPr/>
          </p:nvGraphicFramePr>
          <p:xfrm>
            <a:off x="4752" y="2290"/>
            <a:ext cx="206" cy="254"/>
          </p:xfrm>
          <a:graphic>
            <a:graphicData uri="http://schemas.openxmlformats.org/presentationml/2006/ole">
              <mc:AlternateContent xmlns:mc="http://schemas.openxmlformats.org/markup-compatibility/2006">
                <mc:Choice xmlns:v="urn:schemas-microsoft-com:vml" Requires="v">
                  <p:oleObj spid="_x0000_s132355" name="公式" r:id="rId58" imgW="203400" imgH="253800" progId="Equation.3">
                    <p:embed/>
                  </p:oleObj>
                </mc:Choice>
                <mc:Fallback>
                  <p:oleObj name="公式" r:id="rId58" imgW="203400" imgH="253800" progId="Equation.3">
                    <p:embed/>
                    <p:pic>
                      <p:nvPicPr>
                        <p:cNvPr id="0" name="Picture 1080"/>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4752" y="2290"/>
                          <a:ext cx="206" cy="2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1" name="Group 64"/>
          <p:cNvGrpSpPr>
            <a:grpSpLocks/>
          </p:cNvGrpSpPr>
          <p:nvPr/>
        </p:nvGrpSpPr>
        <p:grpSpPr bwMode="auto">
          <a:xfrm>
            <a:off x="7502525" y="4790728"/>
            <a:ext cx="441325" cy="1028700"/>
            <a:chOff x="4666" y="3312"/>
            <a:chExt cx="278" cy="648"/>
          </a:xfrm>
        </p:grpSpPr>
        <p:sp>
          <p:nvSpPr>
            <p:cNvPr id="24621" name="Line 65"/>
            <p:cNvSpPr>
              <a:spLocks noChangeShapeType="1"/>
            </p:cNvSpPr>
            <p:nvPr/>
          </p:nvSpPr>
          <p:spPr bwMode="auto">
            <a:xfrm>
              <a:off x="4666" y="3432"/>
              <a:ext cx="0" cy="528"/>
            </a:xfrm>
            <a:prstGeom prst="line">
              <a:avLst/>
            </a:prstGeom>
            <a:noFill/>
            <a:ln w="28575" cap="sq">
              <a:solidFill>
                <a:schemeClr val="hlink"/>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4594" name="Object 18"/>
            <p:cNvGraphicFramePr>
              <a:graphicFrameLocks noChangeAspect="1"/>
            </p:cNvGraphicFramePr>
            <p:nvPr/>
          </p:nvGraphicFramePr>
          <p:xfrm>
            <a:off x="4738" y="3312"/>
            <a:ext cx="206" cy="254"/>
          </p:xfrm>
          <a:graphic>
            <a:graphicData uri="http://schemas.openxmlformats.org/presentationml/2006/ole">
              <mc:AlternateContent xmlns:mc="http://schemas.openxmlformats.org/markup-compatibility/2006">
                <mc:Choice xmlns:v="urn:schemas-microsoft-com:vml" Requires="v">
                  <p:oleObj spid="_x0000_s132356" name="公式" r:id="rId60" imgW="203400" imgH="253800" progId="Equation.3">
                    <p:embed/>
                  </p:oleObj>
                </mc:Choice>
                <mc:Fallback>
                  <p:oleObj name="公式" r:id="rId60" imgW="203400" imgH="253800" progId="Equation.3">
                    <p:embed/>
                    <p:pic>
                      <p:nvPicPr>
                        <p:cNvPr id="0" name="Picture 1081"/>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4738" y="3312"/>
                          <a:ext cx="206" cy="2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 name="灯片编号占位符 13"/>
          <p:cNvSpPr>
            <a:spLocks noGrp="1"/>
          </p:cNvSpPr>
          <p:nvPr>
            <p:ph type="sldNum" sz="quarter" idx="10"/>
          </p:nvPr>
        </p:nvSpPr>
        <p:spPr/>
        <p:txBody>
          <a:bodyPr/>
          <a:lstStyle/>
          <a:p>
            <a:pPr>
              <a:defRPr/>
            </a:pPr>
            <a:fld id="{E4DCDFD6-397A-4776-9F04-AECACB83C822}" type="slidenum">
              <a:rPr lang="zh-CN" altLang="en-US" smtClean="0"/>
              <a:pPr>
                <a:defRPr/>
              </a:pPr>
              <a:t>45</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020"/>
                                        </p:tgtEl>
                                        <p:attrNameLst>
                                          <p:attrName>style.visibility</p:attrName>
                                        </p:attrNameLst>
                                      </p:cBhvr>
                                      <p:to>
                                        <p:strVal val="visible"/>
                                      </p:to>
                                    </p:set>
                                    <p:animEffect transition="in" filter="wipe(left)">
                                      <p:cBhvr>
                                        <p:cTn id="7" dur="500"/>
                                        <p:tgtEl>
                                          <p:spTgt spid="8602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86021"/>
                                        </p:tgtEl>
                                        <p:attrNameLst>
                                          <p:attrName>style.visibility</p:attrName>
                                        </p:attrNameLst>
                                      </p:cBhvr>
                                      <p:to>
                                        <p:strVal val="visible"/>
                                      </p:to>
                                    </p:set>
                                    <p:animEffect transition="in" filter="wipe(left)">
                                      <p:cBhvr>
                                        <p:cTn id="23" dur="500"/>
                                        <p:tgtEl>
                                          <p:spTgt spid="86021"/>
                                        </p:tgtEl>
                                      </p:cBhvr>
                                    </p:animEffect>
                                  </p:childTnLst>
                                </p:cTn>
                              </p:par>
                            </p:childTnLst>
                          </p:cTn>
                        </p:par>
                        <p:par>
                          <p:cTn id="24" fill="hold" nodeType="afterGroup">
                            <p:stCondLst>
                              <p:cond delay="2500"/>
                            </p:stCondLst>
                            <p:childTnLst>
                              <p:par>
                                <p:cTn id="25" presetID="22" presetClass="entr" presetSubtype="8" fill="hold" nodeType="afterEffect">
                                  <p:stCondLst>
                                    <p:cond delay="0"/>
                                  </p:stCondLst>
                                  <p:childTnLst>
                                    <p:set>
                                      <p:cBhvr>
                                        <p:cTn id="26" dur="1" fill="hold">
                                          <p:stCondLst>
                                            <p:cond delay="0"/>
                                          </p:stCondLst>
                                        </p:cTn>
                                        <p:tgtEl>
                                          <p:spTgt spid="86023"/>
                                        </p:tgtEl>
                                        <p:attrNameLst>
                                          <p:attrName>style.visibility</p:attrName>
                                        </p:attrNameLst>
                                      </p:cBhvr>
                                      <p:to>
                                        <p:strVal val="visible"/>
                                      </p:to>
                                    </p:set>
                                    <p:animEffect transition="in" filter="wipe(left)">
                                      <p:cBhvr>
                                        <p:cTn id="27" dur="500"/>
                                        <p:tgtEl>
                                          <p:spTgt spid="86023"/>
                                        </p:tgtEl>
                                      </p:cBhvr>
                                    </p:animEffect>
                                  </p:childTnLst>
                                </p:cTn>
                              </p:par>
                            </p:childTnLst>
                          </p:cTn>
                        </p:par>
                        <p:par>
                          <p:cTn id="28" fill="hold" nodeType="afterGroup">
                            <p:stCondLst>
                              <p:cond delay="3000"/>
                            </p:stCondLst>
                            <p:childTnLst>
                              <p:par>
                                <p:cTn id="29" presetID="22" presetClass="entr" presetSubtype="8" fill="hold" nodeType="afterEffect">
                                  <p:stCondLst>
                                    <p:cond delay="0"/>
                                  </p:stCondLst>
                                  <p:childTnLst>
                                    <p:set>
                                      <p:cBhvr>
                                        <p:cTn id="30" dur="1" fill="hold">
                                          <p:stCondLst>
                                            <p:cond delay="0"/>
                                          </p:stCondLst>
                                        </p:cTn>
                                        <p:tgtEl>
                                          <p:spTgt spid="86022"/>
                                        </p:tgtEl>
                                        <p:attrNameLst>
                                          <p:attrName>style.visibility</p:attrName>
                                        </p:attrNameLst>
                                      </p:cBhvr>
                                      <p:to>
                                        <p:strVal val="visible"/>
                                      </p:to>
                                    </p:set>
                                    <p:animEffect transition="in" filter="wipe(left)">
                                      <p:cBhvr>
                                        <p:cTn id="31" dur="500"/>
                                        <p:tgtEl>
                                          <p:spTgt spid="86022"/>
                                        </p:tgtEl>
                                      </p:cBhvr>
                                    </p:animEffect>
                                  </p:childTnLst>
                                </p:cTn>
                              </p:par>
                            </p:childTnLst>
                          </p:cTn>
                        </p:par>
                        <p:par>
                          <p:cTn id="32" fill="hold" nodeType="afterGroup">
                            <p:stCondLst>
                              <p:cond delay="3500"/>
                            </p:stCondLst>
                            <p:childTnLst>
                              <p:par>
                                <p:cTn id="33" presetID="22" presetClass="entr" presetSubtype="8" fill="hold" nodeType="afterEffect">
                                  <p:stCondLst>
                                    <p:cond delay="0"/>
                                  </p:stCondLst>
                                  <p:childTnLst>
                                    <p:set>
                                      <p:cBhvr>
                                        <p:cTn id="34" dur="1" fill="hold">
                                          <p:stCondLst>
                                            <p:cond delay="0"/>
                                          </p:stCondLst>
                                        </p:cTn>
                                        <p:tgtEl>
                                          <p:spTgt spid="86038"/>
                                        </p:tgtEl>
                                        <p:attrNameLst>
                                          <p:attrName>style.visibility</p:attrName>
                                        </p:attrNameLst>
                                      </p:cBhvr>
                                      <p:to>
                                        <p:strVal val="visible"/>
                                      </p:to>
                                    </p:set>
                                    <p:animEffect transition="in" filter="wipe(left)">
                                      <p:cBhvr>
                                        <p:cTn id="35" dur="500"/>
                                        <p:tgtEl>
                                          <p:spTgt spid="8603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86024"/>
                                        </p:tgtEl>
                                        <p:attrNameLst>
                                          <p:attrName>style.visibility</p:attrName>
                                        </p:attrNameLst>
                                      </p:cBhvr>
                                      <p:to>
                                        <p:strVal val="visible"/>
                                      </p:to>
                                    </p:set>
                                    <p:animEffect transition="in" filter="wipe(left)">
                                      <p:cBhvr>
                                        <p:cTn id="40" dur="500"/>
                                        <p:tgtEl>
                                          <p:spTgt spid="86024"/>
                                        </p:tgtEl>
                                      </p:cBhvr>
                                    </p:animEffect>
                                  </p:childTnLst>
                                </p:cTn>
                              </p:par>
                            </p:childTnLst>
                          </p:cTn>
                        </p:par>
                        <p:par>
                          <p:cTn id="41" fill="hold" nodeType="afterGroup">
                            <p:stCondLst>
                              <p:cond delay="500"/>
                            </p:stCondLst>
                            <p:childTnLst>
                              <p:par>
                                <p:cTn id="42" presetID="22" presetClass="entr" presetSubtype="8"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left)">
                                      <p:cBhvr>
                                        <p:cTn id="44" dur="500"/>
                                        <p:tgtEl>
                                          <p:spTgt spid="5"/>
                                        </p:tgtEl>
                                      </p:cBhvr>
                                    </p:animEffect>
                                  </p:childTnLst>
                                </p:cTn>
                              </p:par>
                            </p:childTnLst>
                          </p:cTn>
                        </p:par>
                        <p:par>
                          <p:cTn id="45" fill="hold" nodeType="afterGroup">
                            <p:stCondLst>
                              <p:cond delay="1000"/>
                            </p:stCondLst>
                            <p:childTnLst>
                              <p:par>
                                <p:cTn id="46" presetID="22" presetClass="entr" presetSubtype="8"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left)">
                                      <p:cBhvr>
                                        <p:cTn id="48" dur="500"/>
                                        <p:tgtEl>
                                          <p:spTgt spid="8"/>
                                        </p:tgtEl>
                                      </p:cBhvr>
                                    </p:animEffect>
                                  </p:childTnLst>
                                </p:cTn>
                              </p:par>
                            </p:childTnLst>
                          </p:cTn>
                        </p:par>
                        <p:par>
                          <p:cTn id="49" fill="hold" nodeType="afterGroup">
                            <p:stCondLst>
                              <p:cond delay="1500"/>
                            </p:stCondLst>
                            <p:childTnLst>
                              <p:par>
                                <p:cTn id="50" presetID="22" presetClass="entr" presetSubtype="8"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par>
                          <p:cTn id="53" fill="hold" nodeType="afterGroup">
                            <p:stCondLst>
                              <p:cond delay="2000"/>
                            </p:stCondLst>
                            <p:childTnLst>
                              <p:par>
                                <p:cTn id="54" presetID="22" presetClass="entr" presetSubtype="8" fill="hold" nodeType="afterEffect">
                                  <p:stCondLst>
                                    <p:cond delay="0"/>
                                  </p:stCondLst>
                                  <p:childTnLst>
                                    <p:set>
                                      <p:cBhvr>
                                        <p:cTn id="55" dur="1" fill="hold">
                                          <p:stCondLst>
                                            <p:cond delay="0"/>
                                          </p:stCondLst>
                                        </p:cTn>
                                        <p:tgtEl>
                                          <p:spTgt spid="86025"/>
                                        </p:tgtEl>
                                        <p:attrNameLst>
                                          <p:attrName>style.visibility</p:attrName>
                                        </p:attrNameLst>
                                      </p:cBhvr>
                                      <p:to>
                                        <p:strVal val="visible"/>
                                      </p:to>
                                    </p:set>
                                    <p:animEffect transition="in" filter="wipe(left)">
                                      <p:cBhvr>
                                        <p:cTn id="56" dur="500"/>
                                        <p:tgtEl>
                                          <p:spTgt spid="86025"/>
                                        </p:tgtEl>
                                      </p:cBhvr>
                                    </p:animEffect>
                                  </p:childTnLst>
                                </p:cTn>
                              </p:par>
                            </p:childTnLst>
                          </p:cTn>
                        </p:par>
                        <p:par>
                          <p:cTn id="57" fill="hold" nodeType="afterGroup">
                            <p:stCondLst>
                              <p:cond delay="2500"/>
                            </p:stCondLst>
                            <p:childTnLst>
                              <p:par>
                                <p:cTn id="58" presetID="22" presetClass="entr" presetSubtype="8" fill="hold" nodeType="afterEffect">
                                  <p:stCondLst>
                                    <p:cond delay="0"/>
                                  </p:stCondLst>
                                  <p:childTnLst>
                                    <p:set>
                                      <p:cBhvr>
                                        <p:cTn id="59" dur="1" fill="hold">
                                          <p:stCondLst>
                                            <p:cond delay="0"/>
                                          </p:stCondLst>
                                        </p:cTn>
                                        <p:tgtEl>
                                          <p:spTgt spid="86029"/>
                                        </p:tgtEl>
                                        <p:attrNameLst>
                                          <p:attrName>style.visibility</p:attrName>
                                        </p:attrNameLst>
                                      </p:cBhvr>
                                      <p:to>
                                        <p:strVal val="visible"/>
                                      </p:to>
                                    </p:set>
                                    <p:animEffect transition="in" filter="wipe(left)">
                                      <p:cBhvr>
                                        <p:cTn id="60" dur="500"/>
                                        <p:tgtEl>
                                          <p:spTgt spid="86029"/>
                                        </p:tgtEl>
                                      </p:cBhvr>
                                    </p:animEffect>
                                  </p:childTnLst>
                                </p:cTn>
                              </p:par>
                            </p:childTnLst>
                          </p:cTn>
                        </p:par>
                        <p:par>
                          <p:cTn id="61" fill="hold" nodeType="afterGroup">
                            <p:stCondLst>
                              <p:cond delay="3000"/>
                            </p:stCondLst>
                            <p:childTnLst>
                              <p:par>
                                <p:cTn id="62" presetID="22" presetClass="entr" presetSubtype="8" fill="hold" nodeType="afterEffect">
                                  <p:stCondLst>
                                    <p:cond delay="0"/>
                                  </p:stCondLst>
                                  <p:childTnLst>
                                    <p:set>
                                      <p:cBhvr>
                                        <p:cTn id="63" dur="1" fill="hold">
                                          <p:stCondLst>
                                            <p:cond delay="0"/>
                                          </p:stCondLst>
                                        </p:cTn>
                                        <p:tgtEl>
                                          <p:spTgt spid="86027"/>
                                        </p:tgtEl>
                                        <p:attrNameLst>
                                          <p:attrName>style.visibility</p:attrName>
                                        </p:attrNameLst>
                                      </p:cBhvr>
                                      <p:to>
                                        <p:strVal val="visible"/>
                                      </p:to>
                                    </p:set>
                                    <p:animEffect transition="in" filter="wipe(left)">
                                      <p:cBhvr>
                                        <p:cTn id="64" dur="500"/>
                                        <p:tgtEl>
                                          <p:spTgt spid="86027"/>
                                        </p:tgtEl>
                                      </p:cBhvr>
                                    </p:animEffect>
                                  </p:childTnLst>
                                </p:cTn>
                              </p:par>
                            </p:childTnLst>
                          </p:cTn>
                        </p:par>
                        <p:par>
                          <p:cTn id="65" fill="hold" nodeType="afterGroup">
                            <p:stCondLst>
                              <p:cond delay="3500"/>
                            </p:stCondLst>
                            <p:childTnLst>
                              <p:par>
                                <p:cTn id="66" presetID="22" presetClass="entr" presetSubtype="8" fill="hold" nodeType="afterEffect">
                                  <p:stCondLst>
                                    <p:cond delay="0"/>
                                  </p:stCondLst>
                                  <p:childTnLst>
                                    <p:set>
                                      <p:cBhvr>
                                        <p:cTn id="67" dur="1" fill="hold">
                                          <p:stCondLst>
                                            <p:cond delay="0"/>
                                          </p:stCondLst>
                                        </p:cTn>
                                        <p:tgtEl>
                                          <p:spTgt spid="86028"/>
                                        </p:tgtEl>
                                        <p:attrNameLst>
                                          <p:attrName>style.visibility</p:attrName>
                                        </p:attrNameLst>
                                      </p:cBhvr>
                                      <p:to>
                                        <p:strVal val="visible"/>
                                      </p:to>
                                    </p:set>
                                    <p:animEffect transition="in" filter="wipe(left)">
                                      <p:cBhvr>
                                        <p:cTn id="68" dur="500"/>
                                        <p:tgtEl>
                                          <p:spTgt spid="86028"/>
                                        </p:tgtEl>
                                      </p:cBhvr>
                                    </p:animEffect>
                                  </p:childTnLst>
                                </p:cTn>
                              </p:par>
                            </p:childTnLst>
                          </p:cTn>
                        </p:par>
                        <p:par>
                          <p:cTn id="69" fill="hold" nodeType="afterGroup">
                            <p:stCondLst>
                              <p:cond delay="4000"/>
                            </p:stCondLst>
                            <p:childTnLst>
                              <p:par>
                                <p:cTn id="70" presetID="22" presetClass="entr" presetSubtype="8" fill="hold" nodeType="afterEffect">
                                  <p:stCondLst>
                                    <p:cond delay="0"/>
                                  </p:stCondLst>
                                  <p:childTnLst>
                                    <p:set>
                                      <p:cBhvr>
                                        <p:cTn id="71" dur="1" fill="hold">
                                          <p:stCondLst>
                                            <p:cond delay="0"/>
                                          </p:stCondLst>
                                        </p:cTn>
                                        <p:tgtEl>
                                          <p:spTgt spid="86026"/>
                                        </p:tgtEl>
                                        <p:attrNameLst>
                                          <p:attrName>style.visibility</p:attrName>
                                        </p:attrNameLst>
                                      </p:cBhvr>
                                      <p:to>
                                        <p:strVal val="visible"/>
                                      </p:to>
                                    </p:set>
                                    <p:animEffect transition="in" filter="wipe(left)">
                                      <p:cBhvr>
                                        <p:cTn id="72" dur="500"/>
                                        <p:tgtEl>
                                          <p:spTgt spid="86026"/>
                                        </p:tgtEl>
                                      </p:cBhvr>
                                    </p:animEffect>
                                  </p:childTnLst>
                                </p:cTn>
                              </p:par>
                            </p:childTnLst>
                          </p:cTn>
                        </p:par>
                        <p:par>
                          <p:cTn id="73" fill="hold" nodeType="afterGroup">
                            <p:stCondLst>
                              <p:cond delay="4500"/>
                            </p:stCondLst>
                            <p:childTnLst>
                              <p:par>
                                <p:cTn id="74" presetID="22" presetClass="entr" presetSubtype="8" fill="hold" nodeType="afterEffect">
                                  <p:stCondLst>
                                    <p:cond delay="0"/>
                                  </p:stCondLst>
                                  <p:childTnLst>
                                    <p:set>
                                      <p:cBhvr>
                                        <p:cTn id="75" dur="1" fill="hold">
                                          <p:stCondLst>
                                            <p:cond delay="0"/>
                                          </p:stCondLst>
                                        </p:cTn>
                                        <p:tgtEl>
                                          <p:spTgt spid="86030"/>
                                        </p:tgtEl>
                                        <p:attrNameLst>
                                          <p:attrName>style.visibility</p:attrName>
                                        </p:attrNameLst>
                                      </p:cBhvr>
                                      <p:to>
                                        <p:strVal val="visible"/>
                                      </p:to>
                                    </p:set>
                                    <p:animEffect transition="in" filter="wipe(left)">
                                      <p:cBhvr>
                                        <p:cTn id="76" dur="500"/>
                                        <p:tgtEl>
                                          <p:spTgt spid="8603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86031"/>
                                        </p:tgtEl>
                                        <p:attrNameLst>
                                          <p:attrName>style.visibility</p:attrName>
                                        </p:attrNameLst>
                                      </p:cBhvr>
                                      <p:to>
                                        <p:strVal val="visible"/>
                                      </p:to>
                                    </p:set>
                                    <p:animEffect transition="in" filter="wipe(left)">
                                      <p:cBhvr>
                                        <p:cTn id="81" dur="500"/>
                                        <p:tgtEl>
                                          <p:spTgt spid="86031"/>
                                        </p:tgtEl>
                                      </p:cBhvr>
                                    </p:animEffect>
                                  </p:childTnLst>
                                </p:cTn>
                              </p:par>
                            </p:childTnLst>
                          </p:cTn>
                        </p:par>
                        <p:par>
                          <p:cTn id="82" fill="hold" nodeType="afterGroup">
                            <p:stCondLst>
                              <p:cond delay="500"/>
                            </p:stCondLst>
                            <p:childTnLst>
                              <p:par>
                                <p:cTn id="83" presetID="22" presetClass="entr" presetSubtype="8" fill="hold" nodeType="after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wipe(left)">
                                      <p:cBhvr>
                                        <p:cTn id="85" dur="500"/>
                                        <p:tgtEl>
                                          <p:spTgt spid="6"/>
                                        </p:tgtEl>
                                      </p:cBhvr>
                                    </p:animEffect>
                                  </p:childTnLst>
                                </p:cTn>
                              </p:par>
                            </p:childTnLst>
                          </p:cTn>
                        </p:par>
                        <p:par>
                          <p:cTn id="86" fill="hold" nodeType="afterGroup">
                            <p:stCondLst>
                              <p:cond delay="1000"/>
                            </p:stCondLst>
                            <p:childTnLst>
                              <p:par>
                                <p:cTn id="87" presetID="22" presetClass="entr" presetSubtype="8"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ipe(left)">
                                      <p:cBhvr>
                                        <p:cTn id="89" dur="500"/>
                                        <p:tgtEl>
                                          <p:spTgt spid="11"/>
                                        </p:tgtEl>
                                      </p:cBhvr>
                                    </p:animEffect>
                                  </p:childTnLst>
                                </p:cTn>
                              </p:par>
                            </p:childTnLst>
                          </p:cTn>
                        </p:par>
                        <p:par>
                          <p:cTn id="90" fill="hold" nodeType="afterGroup">
                            <p:stCondLst>
                              <p:cond delay="1500"/>
                            </p:stCondLst>
                            <p:childTnLst>
                              <p:par>
                                <p:cTn id="91" presetID="22" presetClass="entr" presetSubtype="8" fill="hold" nodeType="after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wipe(left)">
                                      <p:cBhvr>
                                        <p:cTn id="93" dur="500"/>
                                        <p:tgtEl>
                                          <p:spTgt spid="9"/>
                                        </p:tgtEl>
                                      </p:cBhvr>
                                    </p:animEffect>
                                  </p:childTnLst>
                                </p:cTn>
                              </p:par>
                            </p:childTnLst>
                          </p:cTn>
                        </p:par>
                        <p:par>
                          <p:cTn id="94" fill="hold" nodeType="afterGroup">
                            <p:stCondLst>
                              <p:cond delay="2000"/>
                            </p:stCondLst>
                            <p:childTnLst>
                              <p:par>
                                <p:cTn id="95" presetID="22" presetClass="entr" presetSubtype="8" fill="hold" nodeType="afterEffect">
                                  <p:stCondLst>
                                    <p:cond delay="0"/>
                                  </p:stCondLst>
                                  <p:childTnLst>
                                    <p:set>
                                      <p:cBhvr>
                                        <p:cTn id="96" dur="1" fill="hold">
                                          <p:stCondLst>
                                            <p:cond delay="0"/>
                                          </p:stCondLst>
                                        </p:cTn>
                                        <p:tgtEl>
                                          <p:spTgt spid="86032"/>
                                        </p:tgtEl>
                                        <p:attrNameLst>
                                          <p:attrName>style.visibility</p:attrName>
                                        </p:attrNameLst>
                                      </p:cBhvr>
                                      <p:to>
                                        <p:strVal val="visible"/>
                                      </p:to>
                                    </p:set>
                                    <p:animEffect transition="in" filter="wipe(left)">
                                      <p:cBhvr>
                                        <p:cTn id="97" dur="500"/>
                                        <p:tgtEl>
                                          <p:spTgt spid="86032"/>
                                        </p:tgtEl>
                                      </p:cBhvr>
                                    </p:animEffect>
                                  </p:childTnLst>
                                </p:cTn>
                              </p:par>
                            </p:childTnLst>
                          </p:cTn>
                        </p:par>
                        <p:par>
                          <p:cTn id="98" fill="hold" nodeType="afterGroup">
                            <p:stCondLst>
                              <p:cond delay="2500"/>
                            </p:stCondLst>
                            <p:childTnLst>
                              <p:par>
                                <p:cTn id="99" presetID="22" presetClass="entr" presetSubtype="8" fill="hold" nodeType="afterEffect">
                                  <p:stCondLst>
                                    <p:cond delay="0"/>
                                  </p:stCondLst>
                                  <p:childTnLst>
                                    <p:set>
                                      <p:cBhvr>
                                        <p:cTn id="100" dur="1" fill="hold">
                                          <p:stCondLst>
                                            <p:cond delay="0"/>
                                          </p:stCondLst>
                                        </p:cTn>
                                        <p:tgtEl>
                                          <p:spTgt spid="86036"/>
                                        </p:tgtEl>
                                        <p:attrNameLst>
                                          <p:attrName>style.visibility</p:attrName>
                                        </p:attrNameLst>
                                      </p:cBhvr>
                                      <p:to>
                                        <p:strVal val="visible"/>
                                      </p:to>
                                    </p:set>
                                    <p:animEffect transition="in" filter="wipe(left)">
                                      <p:cBhvr>
                                        <p:cTn id="101" dur="500"/>
                                        <p:tgtEl>
                                          <p:spTgt spid="86036"/>
                                        </p:tgtEl>
                                      </p:cBhvr>
                                    </p:animEffect>
                                  </p:childTnLst>
                                </p:cTn>
                              </p:par>
                            </p:childTnLst>
                          </p:cTn>
                        </p:par>
                        <p:par>
                          <p:cTn id="102" fill="hold" nodeType="afterGroup">
                            <p:stCondLst>
                              <p:cond delay="3000"/>
                            </p:stCondLst>
                            <p:childTnLst>
                              <p:par>
                                <p:cTn id="103" presetID="22" presetClass="entr" presetSubtype="8" fill="hold" nodeType="afterEffect">
                                  <p:stCondLst>
                                    <p:cond delay="0"/>
                                  </p:stCondLst>
                                  <p:childTnLst>
                                    <p:set>
                                      <p:cBhvr>
                                        <p:cTn id="104" dur="1" fill="hold">
                                          <p:stCondLst>
                                            <p:cond delay="0"/>
                                          </p:stCondLst>
                                        </p:cTn>
                                        <p:tgtEl>
                                          <p:spTgt spid="86034"/>
                                        </p:tgtEl>
                                        <p:attrNameLst>
                                          <p:attrName>style.visibility</p:attrName>
                                        </p:attrNameLst>
                                      </p:cBhvr>
                                      <p:to>
                                        <p:strVal val="visible"/>
                                      </p:to>
                                    </p:set>
                                    <p:animEffect transition="in" filter="wipe(left)">
                                      <p:cBhvr>
                                        <p:cTn id="105" dur="500"/>
                                        <p:tgtEl>
                                          <p:spTgt spid="86034"/>
                                        </p:tgtEl>
                                      </p:cBhvr>
                                    </p:animEffect>
                                  </p:childTnLst>
                                </p:cTn>
                              </p:par>
                            </p:childTnLst>
                          </p:cTn>
                        </p:par>
                        <p:par>
                          <p:cTn id="106" fill="hold" nodeType="afterGroup">
                            <p:stCondLst>
                              <p:cond delay="3500"/>
                            </p:stCondLst>
                            <p:childTnLst>
                              <p:par>
                                <p:cTn id="107" presetID="22" presetClass="entr" presetSubtype="8" fill="hold" nodeType="afterEffect">
                                  <p:stCondLst>
                                    <p:cond delay="0"/>
                                  </p:stCondLst>
                                  <p:childTnLst>
                                    <p:set>
                                      <p:cBhvr>
                                        <p:cTn id="108" dur="1" fill="hold">
                                          <p:stCondLst>
                                            <p:cond delay="0"/>
                                          </p:stCondLst>
                                        </p:cTn>
                                        <p:tgtEl>
                                          <p:spTgt spid="86035"/>
                                        </p:tgtEl>
                                        <p:attrNameLst>
                                          <p:attrName>style.visibility</p:attrName>
                                        </p:attrNameLst>
                                      </p:cBhvr>
                                      <p:to>
                                        <p:strVal val="visible"/>
                                      </p:to>
                                    </p:set>
                                    <p:animEffect transition="in" filter="wipe(left)">
                                      <p:cBhvr>
                                        <p:cTn id="109" dur="500"/>
                                        <p:tgtEl>
                                          <p:spTgt spid="86035"/>
                                        </p:tgtEl>
                                      </p:cBhvr>
                                    </p:animEffect>
                                  </p:childTnLst>
                                </p:cTn>
                              </p:par>
                            </p:childTnLst>
                          </p:cTn>
                        </p:par>
                        <p:par>
                          <p:cTn id="110" fill="hold" nodeType="afterGroup">
                            <p:stCondLst>
                              <p:cond delay="4000"/>
                            </p:stCondLst>
                            <p:childTnLst>
                              <p:par>
                                <p:cTn id="111" presetID="22" presetClass="entr" presetSubtype="8" fill="hold" nodeType="afterEffect">
                                  <p:stCondLst>
                                    <p:cond delay="0"/>
                                  </p:stCondLst>
                                  <p:childTnLst>
                                    <p:set>
                                      <p:cBhvr>
                                        <p:cTn id="112" dur="1" fill="hold">
                                          <p:stCondLst>
                                            <p:cond delay="0"/>
                                          </p:stCondLst>
                                        </p:cTn>
                                        <p:tgtEl>
                                          <p:spTgt spid="86033"/>
                                        </p:tgtEl>
                                        <p:attrNameLst>
                                          <p:attrName>style.visibility</p:attrName>
                                        </p:attrNameLst>
                                      </p:cBhvr>
                                      <p:to>
                                        <p:strVal val="visible"/>
                                      </p:to>
                                    </p:set>
                                    <p:animEffect transition="in" filter="wipe(left)">
                                      <p:cBhvr>
                                        <p:cTn id="113" dur="500"/>
                                        <p:tgtEl>
                                          <p:spTgt spid="86033"/>
                                        </p:tgtEl>
                                      </p:cBhvr>
                                    </p:animEffect>
                                  </p:childTnLst>
                                </p:cTn>
                              </p:par>
                            </p:childTnLst>
                          </p:cTn>
                        </p:par>
                        <p:par>
                          <p:cTn id="114" fill="hold" nodeType="afterGroup">
                            <p:stCondLst>
                              <p:cond delay="4500"/>
                            </p:stCondLst>
                            <p:childTnLst>
                              <p:par>
                                <p:cTn id="115" presetID="22" presetClass="entr" presetSubtype="8" fill="hold" nodeType="afterEffect">
                                  <p:stCondLst>
                                    <p:cond delay="0"/>
                                  </p:stCondLst>
                                  <p:childTnLst>
                                    <p:set>
                                      <p:cBhvr>
                                        <p:cTn id="116" dur="1" fill="hold">
                                          <p:stCondLst>
                                            <p:cond delay="0"/>
                                          </p:stCondLst>
                                        </p:cTn>
                                        <p:tgtEl>
                                          <p:spTgt spid="86037"/>
                                        </p:tgtEl>
                                        <p:attrNameLst>
                                          <p:attrName>style.visibility</p:attrName>
                                        </p:attrNameLst>
                                      </p:cBhvr>
                                      <p:to>
                                        <p:strVal val="visible"/>
                                      </p:to>
                                    </p:set>
                                    <p:animEffect transition="in" filter="wipe(left)">
                                      <p:cBhvr>
                                        <p:cTn id="117" dur="500"/>
                                        <p:tgtEl>
                                          <p:spTgt spid="86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autoUpdateAnimBg="0"/>
      <p:bldP spid="86024" grpId="0" autoUpdateAnimBg="0"/>
      <p:bldP spid="86031"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2"/>
          <p:cNvSpPr>
            <a:spLocks noGrp="1" noChangeArrowheads="1"/>
          </p:cNvSpPr>
          <p:nvPr>
            <p:ph type="title"/>
          </p:nvPr>
        </p:nvSpPr>
        <p:spPr/>
        <p:txBody>
          <a:bodyPr/>
          <a:lstStyle/>
          <a:p>
            <a:r>
              <a:rPr lang="zh-CN" altLang="en-US" dirty="0" smtClean="0">
                <a:ea typeface="宋体" charset="-122"/>
              </a:rPr>
              <a:t>分析举例</a:t>
            </a:r>
            <a:endParaRPr lang="en-US" altLang="zh-CN" dirty="0" smtClean="0">
              <a:ea typeface="宋体" charset="-122"/>
            </a:endParaRPr>
          </a:p>
        </p:txBody>
      </p:sp>
      <p:sp>
        <p:nvSpPr>
          <p:cNvPr id="87044" name="Text Box 4"/>
          <p:cNvSpPr txBox="1">
            <a:spLocks noChangeArrowheads="1"/>
          </p:cNvSpPr>
          <p:nvPr/>
        </p:nvSpPr>
        <p:spPr bwMode="auto">
          <a:xfrm>
            <a:off x="317822" y="744935"/>
            <a:ext cx="8502650"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zh-CN" altLang="en-US" sz="2400" b="1" dirty="0">
                <a:solidFill>
                  <a:schemeClr val="tx2"/>
                </a:solidFill>
                <a:latin typeface="Times New Roman" pitchFamily="18" charset="0"/>
                <a:cs typeface="Times New Roman" pitchFamily="18" charset="0"/>
              </a:rPr>
              <a:t>例：已知</a:t>
            </a:r>
            <a:r>
              <a:rPr kumimoji="1" lang="en-US" altLang="zh-CN" sz="2400" b="1" i="1" dirty="0">
                <a:solidFill>
                  <a:schemeClr val="tx2"/>
                </a:solidFill>
                <a:latin typeface="Times New Roman" pitchFamily="18" charset="0"/>
                <a:cs typeface="Times New Roman" pitchFamily="18" charset="0"/>
              </a:rPr>
              <a:t>R</a:t>
            </a:r>
            <a:r>
              <a:rPr kumimoji="1" lang="en-US" altLang="zh-CN" sz="2400" b="1" dirty="0">
                <a:solidFill>
                  <a:schemeClr val="tx2"/>
                </a:solidFill>
                <a:latin typeface="Times New Roman" pitchFamily="18" charset="0"/>
                <a:cs typeface="Times New Roman" pitchFamily="18" charset="0"/>
              </a:rPr>
              <a:t>=20</a:t>
            </a:r>
            <a:r>
              <a:rPr kumimoji="1" lang="en-US" altLang="zh-CN" sz="2400" b="1" dirty="0">
                <a:solidFill>
                  <a:schemeClr val="tx2"/>
                </a:solidFill>
                <a:latin typeface="Times New Roman" pitchFamily="18" charset="0"/>
                <a:cs typeface="Times New Roman" pitchFamily="18" charset="0"/>
                <a:sym typeface="Symbol" pitchFamily="18" charset="2"/>
              </a:rPr>
              <a:t></a:t>
            </a:r>
            <a:r>
              <a:rPr kumimoji="1" lang="zh-CN" altLang="en-US" sz="2400" b="1" dirty="0">
                <a:solidFill>
                  <a:schemeClr val="tx2"/>
                </a:solidFill>
                <a:latin typeface="Times New Roman" pitchFamily="18" charset="0"/>
                <a:cs typeface="Times New Roman" pitchFamily="18" charset="0"/>
              </a:rPr>
              <a:t>，</a:t>
            </a:r>
            <a:r>
              <a:rPr kumimoji="1" lang="en-US" altLang="zh-CN" sz="2400" b="1" i="1" dirty="0">
                <a:solidFill>
                  <a:schemeClr val="tx2"/>
                </a:solidFill>
                <a:latin typeface="Times New Roman" pitchFamily="18" charset="0"/>
                <a:cs typeface="Times New Roman" pitchFamily="18" charset="0"/>
              </a:rPr>
              <a:t>C</a:t>
            </a:r>
            <a:r>
              <a:rPr kumimoji="1" lang="en-US" altLang="zh-CN" sz="2400" b="1" dirty="0">
                <a:solidFill>
                  <a:schemeClr val="tx2"/>
                </a:solidFill>
                <a:latin typeface="Times New Roman" pitchFamily="18" charset="0"/>
                <a:cs typeface="Times New Roman" pitchFamily="18" charset="0"/>
              </a:rPr>
              <a:t>=150</a:t>
            </a:r>
            <a:r>
              <a:rPr kumimoji="1" lang="en-US" altLang="zh-CN" sz="2400" b="1" dirty="0">
                <a:solidFill>
                  <a:schemeClr val="tx2"/>
                </a:solidFill>
                <a:latin typeface="Times New Roman" pitchFamily="18" charset="0"/>
                <a:cs typeface="Times New Roman" pitchFamily="18" charset="0"/>
                <a:sym typeface="Symbol" pitchFamily="18" charset="2"/>
              </a:rPr>
              <a:t></a:t>
            </a:r>
            <a:r>
              <a:rPr kumimoji="1" lang="en-US" altLang="zh-CN" sz="2400" b="1" dirty="0">
                <a:solidFill>
                  <a:schemeClr val="tx2"/>
                </a:solidFill>
                <a:latin typeface="Times New Roman" pitchFamily="18" charset="0"/>
                <a:cs typeface="Times New Roman" pitchFamily="18" charset="0"/>
              </a:rPr>
              <a:t>F</a:t>
            </a:r>
            <a:r>
              <a:rPr kumimoji="1" lang="zh-CN" altLang="en-US" sz="2400" b="1" dirty="0">
                <a:solidFill>
                  <a:schemeClr val="tx2"/>
                </a:solidFill>
                <a:latin typeface="Times New Roman" pitchFamily="18" charset="0"/>
                <a:cs typeface="Times New Roman" pitchFamily="18" charset="0"/>
              </a:rPr>
              <a:t>，</a:t>
            </a:r>
            <a:r>
              <a:rPr kumimoji="1" lang="en-US" altLang="zh-CN" sz="2400" b="1" i="1" dirty="0">
                <a:solidFill>
                  <a:schemeClr val="tx2"/>
                </a:solidFill>
                <a:latin typeface="Times New Roman" pitchFamily="18" charset="0"/>
                <a:cs typeface="Times New Roman" pitchFamily="18" charset="0"/>
              </a:rPr>
              <a:t>L</a:t>
            </a:r>
            <a:r>
              <a:rPr kumimoji="1" lang="en-US" altLang="zh-CN" sz="2400" b="1" dirty="0">
                <a:solidFill>
                  <a:schemeClr val="tx2"/>
                </a:solidFill>
                <a:latin typeface="Times New Roman" pitchFamily="18" charset="0"/>
                <a:cs typeface="Times New Roman" pitchFamily="18" charset="0"/>
              </a:rPr>
              <a:t>=40mH</a:t>
            </a:r>
            <a:r>
              <a:rPr kumimoji="1" lang="zh-CN" altLang="en-US" sz="2400" b="1" dirty="0">
                <a:solidFill>
                  <a:schemeClr val="tx2"/>
                </a:solidFill>
                <a:latin typeface="Times New Roman" pitchFamily="18" charset="0"/>
                <a:cs typeface="Times New Roman" pitchFamily="18" charset="0"/>
              </a:rPr>
              <a:t>，当外加电压</a:t>
            </a:r>
            <a:r>
              <a:rPr kumimoji="1" lang="en-US" altLang="zh-CN" sz="2400" b="1" i="1" dirty="0">
                <a:solidFill>
                  <a:schemeClr val="tx2"/>
                </a:solidFill>
                <a:latin typeface="Times New Roman" pitchFamily="18" charset="0"/>
                <a:cs typeface="Times New Roman" pitchFamily="18" charset="0"/>
              </a:rPr>
              <a:t>U</a:t>
            </a:r>
            <a:r>
              <a:rPr kumimoji="1" lang="en-US" altLang="zh-CN" sz="2400" b="1" dirty="0">
                <a:solidFill>
                  <a:schemeClr val="tx2"/>
                </a:solidFill>
                <a:latin typeface="Times New Roman" pitchFamily="18" charset="0"/>
                <a:cs typeface="Times New Roman" pitchFamily="18" charset="0"/>
              </a:rPr>
              <a:t>=230V</a:t>
            </a:r>
            <a:r>
              <a:rPr kumimoji="1" lang="zh-CN" altLang="en-US" sz="2400" b="1" dirty="0">
                <a:solidFill>
                  <a:schemeClr val="tx2"/>
                </a:solidFill>
                <a:latin typeface="Times New Roman" pitchFamily="18" charset="0"/>
                <a:cs typeface="Times New Roman" pitchFamily="18" charset="0"/>
              </a:rPr>
              <a:t>和</a:t>
            </a:r>
            <a:r>
              <a:rPr kumimoji="1" lang="en-US" altLang="zh-CN" sz="2400" b="1" i="1" dirty="0">
                <a:solidFill>
                  <a:schemeClr val="tx2"/>
                </a:solidFill>
                <a:latin typeface="Times New Roman" pitchFamily="18" charset="0"/>
                <a:cs typeface="Times New Roman" pitchFamily="18" charset="0"/>
              </a:rPr>
              <a:t>f </a:t>
            </a:r>
            <a:r>
              <a:rPr kumimoji="1" lang="en-US" altLang="zh-CN" sz="2400" b="1" dirty="0">
                <a:solidFill>
                  <a:schemeClr val="tx2"/>
                </a:solidFill>
                <a:latin typeface="Times New Roman" pitchFamily="18" charset="0"/>
                <a:cs typeface="Times New Roman" pitchFamily="18" charset="0"/>
              </a:rPr>
              <a:t>=50Hz</a:t>
            </a:r>
            <a:r>
              <a:rPr kumimoji="1" lang="zh-CN" altLang="en-US" sz="2400" b="1" dirty="0">
                <a:solidFill>
                  <a:schemeClr val="tx2"/>
                </a:solidFill>
                <a:latin typeface="Times New Roman" pitchFamily="18" charset="0"/>
                <a:cs typeface="Times New Roman" pitchFamily="18" charset="0"/>
              </a:rPr>
              <a:t>时，求各支路电流和总电流？绘出电压和电流的相量图，计算电路功率（</a:t>
            </a:r>
            <a:r>
              <a:rPr kumimoji="1" lang="en-US" altLang="zh-CN" sz="2400" b="1" i="1" dirty="0">
                <a:solidFill>
                  <a:schemeClr val="tx2"/>
                </a:solidFill>
                <a:latin typeface="Times New Roman" pitchFamily="18" charset="0"/>
                <a:cs typeface="Times New Roman" pitchFamily="18" charset="0"/>
              </a:rPr>
              <a:t>P</a:t>
            </a:r>
            <a:r>
              <a:rPr kumimoji="1" lang="zh-CN" altLang="en-US" sz="2400" b="1" dirty="0">
                <a:solidFill>
                  <a:schemeClr val="tx2"/>
                </a:solidFill>
                <a:latin typeface="Times New Roman" pitchFamily="18" charset="0"/>
                <a:cs typeface="Times New Roman" pitchFamily="18" charset="0"/>
              </a:rPr>
              <a:t>、</a:t>
            </a:r>
            <a:r>
              <a:rPr kumimoji="1" lang="en-US" altLang="zh-CN" sz="2400" b="1" i="1" dirty="0">
                <a:solidFill>
                  <a:schemeClr val="tx2"/>
                </a:solidFill>
                <a:latin typeface="Times New Roman" pitchFamily="18" charset="0"/>
                <a:cs typeface="Times New Roman" pitchFamily="18" charset="0"/>
              </a:rPr>
              <a:t>Q</a:t>
            </a:r>
            <a:r>
              <a:rPr kumimoji="1" lang="zh-CN" altLang="en-US" sz="2400" b="1" dirty="0">
                <a:solidFill>
                  <a:schemeClr val="tx2"/>
                </a:solidFill>
                <a:latin typeface="Times New Roman" pitchFamily="18" charset="0"/>
                <a:cs typeface="Times New Roman" pitchFamily="18" charset="0"/>
              </a:rPr>
              <a:t>和</a:t>
            </a:r>
            <a:r>
              <a:rPr kumimoji="1" lang="en-US" altLang="zh-CN" sz="2400" b="1" i="1" dirty="0">
                <a:solidFill>
                  <a:schemeClr val="tx2"/>
                </a:solidFill>
                <a:latin typeface="Times New Roman" pitchFamily="18" charset="0"/>
                <a:cs typeface="Times New Roman" pitchFamily="18" charset="0"/>
              </a:rPr>
              <a:t>S</a:t>
            </a:r>
            <a:r>
              <a:rPr kumimoji="1" lang="zh-CN" altLang="en-US" sz="2400" b="1" dirty="0">
                <a:solidFill>
                  <a:schemeClr val="tx2"/>
                </a:solidFill>
                <a:latin typeface="Times New Roman" pitchFamily="18" charset="0"/>
                <a:cs typeface="Times New Roman" pitchFamily="18" charset="0"/>
              </a:rPr>
              <a:t>）和功率因数？</a:t>
            </a:r>
          </a:p>
        </p:txBody>
      </p:sp>
      <p:grpSp>
        <p:nvGrpSpPr>
          <p:cNvPr id="2" name="Group 5"/>
          <p:cNvGrpSpPr>
            <a:grpSpLocks/>
          </p:cNvGrpSpPr>
          <p:nvPr/>
        </p:nvGrpSpPr>
        <p:grpSpPr bwMode="auto">
          <a:xfrm>
            <a:off x="5527675" y="2955925"/>
            <a:ext cx="3425825" cy="1905000"/>
            <a:chOff x="3395" y="864"/>
            <a:chExt cx="2158" cy="1200"/>
          </a:xfrm>
        </p:grpSpPr>
        <p:sp>
          <p:nvSpPr>
            <p:cNvPr id="25610" name="Rectangle 6"/>
            <p:cNvSpPr>
              <a:spLocks noChangeArrowheads="1"/>
            </p:cNvSpPr>
            <p:nvPr/>
          </p:nvSpPr>
          <p:spPr bwMode="auto">
            <a:xfrm>
              <a:off x="3504" y="1200"/>
              <a:ext cx="1824" cy="864"/>
            </a:xfrm>
            <a:prstGeom prst="rect">
              <a:avLst/>
            </a:prstGeom>
            <a:noFill/>
            <a:ln w="28575" cap="sq">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chemeClr val="tx2"/>
                </a:solidFill>
                <a:latin typeface="Times New Roman" pitchFamily="18" charset="0"/>
                <a:cs typeface="Times New Roman" pitchFamily="18" charset="0"/>
              </a:endParaRPr>
            </a:p>
          </p:txBody>
        </p:sp>
        <p:sp>
          <p:nvSpPr>
            <p:cNvPr id="25611" name="Line 7"/>
            <p:cNvSpPr>
              <a:spLocks noChangeShapeType="1"/>
            </p:cNvSpPr>
            <p:nvPr/>
          </p:nvSpPr>
          <p:spPr bwMode="auto">
            <a:xfrm>
              <a:off x="4080" y="1200"/>
              <a:ext cx="0" cy="86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2" name="Line 8"/>
            <p:cNvSpPr>
              <a:spLocks noChangeShapeType="1"/>
            </p:cNvSpPr>
            <p:nvPr/>
          </p:nvSpPr>
          <p:spPr bwMode="auto">
            <a:xfrm>
              <a:off x="4656" y="1200"/>
              <a:ext cx="0" cy="38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3" name="Rectangle 9"/>
            <p:cNvSpPr>
              <a:spLocks noChangeArrowheads="1"/>
            </p:cNvSpPr>
            <p:nvPr/>
          </p:nvSpPr>
          <p:spPr bwMode="auto">
            <a:xfrm>
              <a:off x="3408" y="1200"/>
              <a:ext cx="144" cy="864"/>
            </a:xfrm>
            <a:prstGeom prst="rect">
              <a:avLst/>
            </a:prstGeom>
            <a:solidFill>
              <a:srgbClr val="E9FFFF"/>
            </a:solidFill>
            <a:ln>
              <a:noFill/>
            </a:ln>
            <a:extLst>
              <a:ext uri="{91240B29-F687-4F45-9708-019B960494DF}">
                <a14:hiddenLine xmlns:a14="http://schemas.microsoft.com/office/drawing/2010/main" w="12700" cap="sq">
                  <a:solidFill>
                    <a:srgbClr val="000000"/>
                  </a:solidFill>
                  <a:miter lim="800000"/>
                  <a:headEnd/>
                  <a:tailEnd/>
                </a14:hiddenLine>
              </a:ext>
            </a:extLst>
          </p:spPr>
          <p:txBody>
            <a:bodyPr wrap="none" anchor="ctr"/>
            <a:lstStyle/>
            <a:p>
              <a:endParaRPr lang="zh-CN" altLang="en-US" sz="2000" b="1">
                <a:solidFill>
                  <a:schemeClr val="tx2"/>
                </a:solidFill>
                <a:latin typeface="Times New Roman" pitchFamily="18" charset="0"/>
                <a:cs typeface="Times New Roman" pitchFamily="18" charset="0"/>
              </a:endParaRPr>
            </a:p>
          </p:txBody>
        </p:sp>
        <p:sp>
          <p:nvSpPr>
            <p:cNvPr id="25614" name="Line 11"/>
            <p:cNvSpPr>
              <a:spLocks noChangeShapeType="1"/>
            </p:cNvSpPr>
            <p:nvPr/>
          </p:nvSpPr>
          <p:spPr bwMode="auto">
            <a:xfrm>
              <a:off x="3504" y="1104"/>
              <a:ext cx="432" cy="0"/>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15" name="Rectangle 12"/>
            <p:cNvSpPr>
              <a:spLocks noChangeArrowheads="1"/>
            </p:cNvSpPr>
            <p:nvPr/>
          </p:nvSpPr>
          <p:spPr bwMode="auto">
            <a:xfrm>
              <a:off x="4032" y="1488"/>
              <a:ext cx="96" cy="288"/>
            </a:xfrm>
            <a:prstGeom prst="rect">
              <a:avLst/>
            </a:prstGeom>
            <a:solidFill>
              <a:srgbClr val="E9FFFF"/>
            </a:solidFill>
            <a:ln w="28575" cap="sq">
              <a:solidFill>
                <a:schemeClr val="tx1"/>
              </a:solidFill>
              <a:miter lim="800000"/>
              <a:headEnd/>
              <a:tailEnd/>
            </a:ln>
          </p:spPr>
          <p:txBody>
            <a:bodyPr wrap="none" anchor="ctr"/>
            <a:lstStyle/>
            <a:p>
              <a:endParaRPr lang="zh-CN" altLang="en-US" sz="2000" b="1">
                <a:solidFill>
                  <a:schemeClr val="tx2"/>
                </a:solidFill>
                <a:latin typeface="Times New Roman" pitchFamily="18" charset="0"/>
                <a:cs typeface="Times New Roman" pitchFamily="18" charset="0"/>
              </a:endParaRPr>
            </a:p>
          </p:txBody>
        </p:sp>
        <p:grpSp>
          <p:nvGrpSpPr>
            <p:cNvPr id="25616" name="Group 13"/>
            <p:cNvGrpSpPr>
              <a:grpSpLocks/>
            </p:cNvGrpSpPr>
            <p:nvPr/>
          </p:nvGrpSpPr>
          <p:grpSpPr bwMode="auto">
            <a:xfrm>
              <a:off x="4560" y="1584"/>
              <a:ext cx="240" cy="96"/>
              <a:chOff x="1536" y="3024"/>
              <a:chExt cx="240" cy="96"/>
            </a:xfrm>
          </p:grpSpPr>
          <p:sp>
            <p:nvSpPr>
              <p:cNvPr id="25634" name="Line 14"/>
              <p:cNvSpPr>
                <a:spLocks noChangeShapeType="1"/>
              </p:cNvSpPr>
              <p:nvPr/>
            </p:nvSpPr>
            <p:spPr bwMode="auto">
              <a:xfrm>
                <a:off x="1536" y="3024"/>
                <a:ext cx="24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5" name="Line 15"/>
              <p:cNvSpPr>
                <a:spLocks noChangeShapeType="1"/>
              </p:cNvSpPr>
              <p:nvPr/>
            </p:nvSpPr>
            <p:spPr bwMode="auto">
              <a:xfrm>
                <a:off x="1536" y="3120"/>
                <a:ext cx="24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617" name="Line 16"/>
            <p:cNvSpPr>
              <a:spLocks noChangeShapeType="1"/>
            </p:cNvSpPr>
            <p:nvPr/>
          </p:nvSpPr>
          <p:spPr bwMode="auto">
            <a:xfrm>
              <a:off x="4656" y="1680"/>
              <a:ext cx="0" cy="38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5618" name="Group 17"/>
            <p:cNvGrpSpPr>
              <a:grpSpLocks/>
            </p:cNvGrpSpPr>
            <p:nvPr/>
          </p:nvGrpSpPr>
          <p:grpSpPr bwMode="auto">
            <a:xfrm>
              <a:off x="5290" y="1440"/>
              <a:ext cx="134" cy="384"/>
              <a:chOff x="816" y="2736"/>
              <a:chExt cx="134" cy="384"/>
            </a:xfrm>
          </p:grpSpPr>
          <p:sp>
            <p:nvSpPr>
              <p:cNvPr id="25630" name="Freeform 18"/>
              <p:cNvSpPr>
                <a:spLocks/>
              </p:cNvSpPr>
              <p:nvPr/>
            </p:nvSpPr>
            <p:spPr bwMode="auto">
              <a:xfrm rot="5400000">
                <a:off x="835" y="2813"/>
                <a:ext cx="96" cy="134"/>
              </a:xfrm>
              <a:custGeom>
                <a:avLst/>
                <a:gdLst>
                  <a:gd name="T0" fmla="*/ 0 w 116"/>
                  <a:gd name="T1" fmla="*/ 123 h 134"/>
                  <a:gd name="T2" fmla="*/ 6 w 116"/>
                  <a:gd name="T3" fmla="*/ 62 h 134"/>
                  <a:gd name="T4" fmla="*/ 28 w 116"/>
                  <a:gd name="T5" fmla="*/ 2 h 134"/>
                  <a:gd name="T6" fmla="*/ 50 w 116"/>
                  <a:gd name="T7" fmla="*/ 74 h 134"/>
                  <a:gd name="T8" fmla="*/ 50 w 116"/>
                  <a:gd name="T9" fmla="*/ 134 h 134"/>
                  <a:gd name="T10" fmla="*/ 0 60000 65536"/>
                  <a:gd name="T11" fmla="*/ 0 60000 65536"/>
                  <a:gd name="T12" fmla="*/ 0 60000 65536"/>
                  <a:gd name="T13" fmla="*/ 0 60000 65536"/>
                  <a:gd name="T14" fmla="*/ 0 60000 65536"/>
                  <a:gd name="T15" fmla="*/ 0 w 116"/>
                  <a:gd name="T16" fmla="*/ 0 h 134"/>
                  <a:gd name="T17" fmla="*/ 116 w 116"/>
                  <a:gd name="T18" fmla="*/ 134 h 134"/>
                </a:gdLst>
                <a:ahLst/>
                <a:cxnLst>
                  <a:cxn ang="T10">
                    <a:pos x="T0" y="T1"/>
                  </a:cxn>
                  <a:cxn ang="T11">
                    <a:pos x="T2" y="T3"/>
                  </a:cxn>
                  <a:cxn ang="T12">
                    <a:pos x="T4" y="T5"/>
                  </a:cxn>
                  <a:cxn ang="T13">
                    <a:pos x="T6" y="T7"/>
                  </a:cxn>
                  <a:cxn ang="T14">
                    <a:pos x="T8" y="T9"/>
                  </a:cxn>
                </a:cxnLst>
                <a:rect l="T15" t="T16" r="T17" b="T18"/>
                <a:pathLst>
                  <a:path w="116" h="134">
                    <a:moveTo>
                      <a:pt x="0" y="123"/>
                    </a:moveTo>
                    <a:cubicBezTo>
                      <a:pt x="2" y="113"/>
                      <a:pt x="2" y="82"/>
                      <a:pt x="12" y="62"/>
                    </a:cubicBezTo>
                    <a:cubicBezTo>
                      <a:pt x="22" y="42"/>
                      <a:pt x="44" y="0"/>
                      <a:pt x="60" y="2"/>
                    </a:cubicBezTo>
                    <a:cubicBezTo>
                      <a:pt x="76" y="4"/>
                      <a:pt x="100" y="52"/>
                      <a:pt x="108" y="74"/>
                    </a:cubicBezTo>
                    <a:cubicBezTo>
                      <a:pt x="116" y="96"/>
                      <a:pt x="108" y="122"/>
                      <a:pt x="108" y="134"/>
                    </a:cubicBezTo>
                  </a:path>
                </a:pathLst>
              </a:custGeom>
              <a:solidFill>
                <a:srgbClr val="E9FFFF"/>
              </a:solidFill>
              <a:ln w="12700" cap="sq">
                <a:solidFill>
                  <a:schemeClr val="tx1"/>
                </a:solidFill>
                <a:round/>
                <a:headEnd/>
                <a:tailEnd/>
              </a:ln>
            </p:spPr>
            <p:txBody>
              <a:bodyPr wrap="none" anchor="ctr"/>
              <a:lstStyle/>
              <a:p>
                <a:endParaRPr lang="zh-CN" altLang="en-US" sz="2000" b="1">
                  <a:solidFill>
                    <a:schemeClr val="tx2"/>
                  </a:solidFill>
                  <a:latin typeface="Times New Roman" pitchFamily="18" charset="0"/>
                  <a:cs typeface="Times New Roman" pitchFamily="18" charset="0"/>
                </a:endParaRPr>
              </a:p>
            </p:txBody>
          </p:sp>
          <p:sp>
            <p:nvSpPr>
              <p:cNvPr id="25631" name="Freeform 19"/>
              <p:cNvSpPr>
                <a:spLocks/>
              </p:cNvSpPr>
              <p:nvPr/>
            </p:nvSpPr>
            <p:spPr bwMode="auto">
              <a:xfrm rot="5400000">
                <a:off x="835" y="2909"/>
                <a:ext cx="96" cy="134"/>
              </a:xfrm>
              <a:custGeom>
                <a:avLst/>
                <a:gdLst>
                  <a:gd name="T0" fmla="*/ 0 w 116"/>
                  <a:gd name="T1" fmla="*/ 123 h 134"/>
                  <a:gd name="T2" fmla="*/ 6 w 116"/>
                  <a:gd name="T3" fmla="*/ 62 h 134"/>
                  <a:gd name="T4" fmla="*/ 28 w 116"/>
                  <a:gd name="T5" fmla="*/ 2 h 134"/>
                  <a:gd name="T6" fmla="*/ 50 w 116"/>
                  <a:gd name="T7" fmla="*/ 74 h 134"/>
                  <a:gd name="T8" fmla="*/ 50 w 116"/>
                  <a:gd name="T9" fmla="*/ 134 h 134"/>
                  <a:gd name="T10" fmla="*/ 0 60000 65536"/>
                  <a:gd name="T11" fmla="*/ 0 60000 65536"/>
                  <a:gd name="T12" fmla="*/ 0 60000 65536"/>
                  <a:gd name="T13" fmla="*/ 0 60000 65536"/>
                  <a:gd name="T14" fmla="*/ 0 60000 65536"/>
                  <a:gd name="T15" fmla="*/ 0 w 116"/>
                  <a:gd name="T16" fmla="*/ 0 h 134"/>
                  <a:gd name="T17" fmla="*/ 116 w 116"/>
                  <a:gd name="T18" fmla="*/ 134 h 134"/>
                </a:gdLst>
                <a:ahLst/>
                <a:cxnLst>
                  <a:cxn ang="T10">
                    <a:pos x="T0" y="T1"/>
                  </a:cxn>
                  <a:cxn ang="T11">
                    <a:pos x="T2" y="T3"/>
                  </a:cxn>
                  <a:cxn ang="T12">
                    <a:pos x="T4" y="T5"/>
                  </a:cxn>
                  <a:cxn ang="T13">
                    <a:pos x="T6" y="T7"/>
                  </a:cxn>
                  <a:cxn ang="T14">
                    <a:pos x="T8" y="T9"/>
                  </a:cxn>
                </a:cxnLst>
                <a:rect l="T15" t="T16" r="T17" b="T18"/>
                <a:pathLst>
                  <a:path w="116" h="134">
                    <a:moveTo>
                      <a:pt x="0" y="123"/>
                    </a:moveTo>
                    <a:cubicBezTo>
                      <a:pt x="2" y="113"/>
                      <a:pt x="2" y="82"/>
                      <a:pt x="12" y="62"/>
                    </a:cubicBezTo>
                    <a:cubicBezTo>
                      <a:pt x="22" y="42"/>
                      <a:pt x="44" y="0"/>
                      <a:pt x="60" y="2"/>
                    </a:cubicBezTo>
                    <a:cubicBezTo>
                      <a:pt x="76" y="4"/>
                      <a:pt x="100" y="52"/>
                      <a:pt x="108" y="74"/>
                    </a:cubicBezTo>
                    <a:cubicBezTo>
                      <a:pt x="116" y="96"/>
                      <a:pt x="108" y="122"/>
                      <a:pt x="108" y="134"/>
                    </a:cubicBezTo>
                  </a:path>
                </a:pathLst>
              </a:custGeom>
              <a:solidFill>
                <a:srgbClr val="E9FFFF"/>
              </a:solidFill>
              <a:ln w="12700" cap="sq">
                <a:solidFill>
                  <a:schemeClr val="tx1"/>
                </a:solidFill>
                <a:round/>
                <a:headEnd/>
                <a:tailEnd/>
              </a:ln>
            </p:spPr>
            <p:txBody>
              <a:bodyPr wrap="none" anchor="ctr"/>
              <a:lstStyle/>
              <a:p>
                <a:endParaRPr lang="zh-CN" altLang="en-US" sz="2000" b="1">
                  <a:solidFill>
                    <a:schemeClr val="tx2"/>
                  </a:solidFill>
                  <a:latin typeface="Times New Roman" pitchFamily="18" charset="0"/>
                  <a:cs typeface="Times New Roman" pitchFamily="18" charset="0"/>
                </a:endParaRPr>
              </a:p>
            </p:txBody>
          </p:sp>
          <p:sp>
            <p:nvSpPr>
              <p:cNvPr id="25632" name="Freeform 20"/>
              <p:cNvSpPr>
                <a:spLocks/>
              </p:cNvSpPr>
              <p:nvPr/>
            </p:nvSpPr>
            <p:spPr bwMode="auto">
              <a:xfrm rot="5400000">
                <a:off x="835" y="3005"/>
                <a:ext cx="96" cy="134"/>
              </a:xfrm>
              <a:custGeom>
                <a:avLst/>
                <a:gdLst>
                  <a:gd name="T0" fmla="*/ 0 w 116"/>
                  <a:gd name="T1" fmla="*/ 123 h 134"/>
                  <a:gd name="T2" fmla="*/ 6 w 116"/>
                  <a:gd name="T3" fmla="*/ 62 h 134"/>
                  <a:gd name="T4" fmla="*/ 28 w 116"/>
                  <a:gd name="T5" fmla="*/ 2 h 134"/>
                  <a:gd name="T6" fmla="*/ 50 w 116"/>
                  <a:gd name="T7" fmla="*/ 74 h 134"/>
                  <a:gd name="T8" fmla="*/ 50 w 116"/>
                  <a:gd name="T9" fmla="*/ 134 h 134"/>
                  <a:gd name="T10" fmla="*/ 0 60000 65536"/>
                  <a:gd name="T11" fmla="*/ 0 60000 65536"/>
                  <a:gd name="T12" fmla="*/ 0 60000 65536"/>
                  <a:gd name="T13" fmla="*/ 0 60000 65536"/>
                  <a:gd name="T14" fmla="*/ 0 60000 65536"/>
                  <a:gd name="T15" fmla="*/ 0 w 116"/>
                  <a:gd name="T16" fmla="*/ 0 h 134"/>
                  <a:gd name="T17" fmla="*/ 116 w 116"/>
                  <a:gd name="T18" fmla="*/ 134 h 134"/>
                </a:gdLst>
                <a:ahLst/>
                <a:cxnLst>
                  <a:cxn ang="T10">
                    <a:pos x="T0" y="T1"/>
                  </a:cxn>
                  <a:cxn ang="T11">
                    <a:pos x="T2" y="T3"/>
                  </a:cxn>
                  <a:cxn ang="T12">
                    <a:pos x="T4" y="T5"/>
                  </a:cxn>
                  <a:cxn ang="T13">
                    <a:pos x="T6" y="T7"/>
                  </a:cxn>
                  <a:cxn ang="T14">
                    <a:pos x="T8" y="T9"/>
                  </a:cxn>
                </a:cxnLst>
                <a:rect l="T15" t="T16" r="T17" b="T18"/>
                <a:pathLst>
                  <a:path w="116" h="134">
                    <a:moveTo>
                      <a:pt x="0" y="123"/>
                    </a:moveTo>
                    <a:cubicBezTo>
                      <a:pt x="2" y="113"/>
                      <a:pt x="2" y="82"/>
                      <a:pt x="12" y="62"/>
                    </a:cubicBezTo>
                    <a:cubicBezTo>
                      <a:pt x="22" y="42"/>
                      <a:pt x="44" y="0"/>
                      <a:pt x="60" y="2"/>
                    </a:cubicBezTo>
                    <a:cubicBezTo>
                      <a:pt x="76" y="4"/>
                      <a:pt x="100" y="52"/>
                      <a:pt x="108" y="74"/>
                    </a:cubicBezTo>
                    <a:cubicBezTo>
                      <a:pt x="116" y="96"/>
                      <a:pt x="108" y="122"/>
                      <a:pt x="108" y="134"/>
                    </a:cubicBezTo>
                  </a:path>
                </a:pathLst>
              </a:custGeom>
              <a:solidFill>
                <a:srgbClr val="E9FFFF"/>
              </a:solidFill>
              <a:ln w="12700" cap="sq">
                <a:solidFill>
                  <a:schemeClr val="tx1"/>
                </a:solidFill>
                <a:round/>
                <a:headEnd/>
                <a:tailEnd/>
              </a:ln>
            </p:spPr>
            <p:txBody>
              <a:bodyPr wrap="none" anchor="ctr"/>
              <a:lstStyle/>
              <a:p>
                <a:endParaRPr lang="zh-CN" altLang="en-US" sz="2000" b="1">
                  <a:solidFill>
                    <a:schemeClr val="tx2"/>
                  </a:solidFill>
                  <a:latin typeface="Times New Roman" pitchFamily="18" charset="0"/>
                  <a:cs typeface="Times New Roman" pitchFamily="18" charset="0"/>
                </a:endParaRPr>
              </a:p>
            </p:txBody>
          </p:sp>
          <p:sp>
            <p:nvSpPr>
              <p:cNvPr id="25633" name="Freeform 21"/>
              <p:cNvSpPr>
                <a:spLocks/>
              </p:cNvSpPr>
              <p:nvPr/>
            </p:nvSpPr>
            <p:spPr bwMode="auto">
              <a:xfrm rot="5400000">
                <a:off x="835" y="2717"/>
                <a:ext cx="96" cy="134"/>
              </a:xfrm>
              <a:custGeom>
                <a:avLst/>
                <a:gdLst>
                  <a:gd name="T0" fmla="*/ 0 w 116"/>
                  <a:gd name="T1" fmla="*/ 123 h 134"/>
                  <a:gd name="T2" fmla="*/ 6 w 116"/>
                  <a:gd name="T3" fmla="*/ 62 h 134"/>
                  <a:gd name="T4" fmla="*/ 28 w 116"/>
                  <a:gd name="T5" fmla="*/ 2 h 134"/>
                  <a:gd name="T6" fmla="*/ 50 w 116"/>
                  <a:gd name="T7" fmla="*/ 74 h 134"/>
                  <a:gd name="T8" fmla="*/ 50 w 116"/>
                  <a:gd name="T9" fmla="*/ 134 h 134"/>
                  <a:gd name="T10" fmla="*/ 0 60000 65536"/>
                  <a:gd name="T11" fmla="*/ 0 60000 65536"/>
                  <a:gd name="T12" fmla="*/ 0 60000 65536"/>
                  <a:gd name="T13" fmla="*/ 0 60000 65536"/>
                  <a:gd name="T14" fmla="*/ 0 60000 65536"/>
                  <a:gd name="T15" fmla="*/ 0 w 116"/>
                  <a:gd name="T16" fmla="*/ 0 h 134"/>
                  <a:gd name="T17" fmla="*/ 116 w 116"/>
                  <a:gd name="T18" fmla="*/ 134 h 134"/>
                </a:gdLst>
                <a:ahLst/>
                <a:cxnLst>
                  <a:cxn ang="T10">
                    <a:pos x="T0" y="T1"/>
                  </a:cxn>
                  <a:cxn ang="T11">
                    <a:pos x="T2" y="T3"/>
                  </a:cxn>
                  <a:cxn ang="T12">
                    <a:pos x="T4" y="T5"/>
                  </a:cxn>
                  <a:cxn ang="T13">
                    <a:pos x="T6" y="T7"/>
                  </a:cxn>
                  <a:cxn ang="T14">
                    <a:pos x="T8" y="T9"/>
                  </a:cxn>
                </a:cxnLst>
                <a:rect l="T15" t="T16" r="T17" b="T18"/>
                <a:pathLst>
                  <a:path w="116" h="134">
                    <a:moveTo>
                      <a:pt x="0" y="123"/>
                    </a:moveTo>
                    <a:cubicBezTo>
                      <a:pt x="2" y="113"/>
                      <a:pt x="2" y="82"/>
                      <a:pt x="12" y="62"/>
                    </a:cubicBezTo>
                    <a:cubicBezTo>
                      <a:pt x="22" y="42"/>
                      <a:pt x="44" y="0"/>
                      <a:pt x="60" y="2"/>
                    </a:cubicBezTo>
                    <a:cubicBezTo>
                      <a:pt x="76" y="4"/>
                      <a:pt x="100" y="52"/>
                      <a:pt x="108" y="74"/>
                    </a:cubicBezTo>
                    <a:cubicBezTo>
                      <a:pt x="116" y="96"/>
                      <a:pt x="108" y="122"/>
                      <a:pt x="108" y="134"/>
                    </a:cubicBezTo>
                  </a:path>
                </a:pathLst>
              </a:custGeom>
              <a:solidFill>
                <a:srgbClr val="E9FFFF"/>
              </a:solidFill>
              <a:ln w="12700" cap="sq">
                <a:solidFill>
                  <a:schemeClr val="tx1"/>
                </a:solidFill>
                <a:round/>
                <a:headEnd/>
                <a:tailEnd/>
              </a:ln>
            </p:spPr>
            <p:txBody>
              <a:bodyPr wrap="none" anchor="ctr"/>
              <a:lstStyle/>
              <a:p>
                <a:endParaRPr lang="zh-CN" altLang="en-US" sz="2000" b="1">
                  <a:solidFill>
                    <a:schemeClr val="tx2"/>
                  </a:solidFill>
                  <a:latin typeface="Times New Roman" pitchFamily="18" charset="0"/>
                  <a:cs typeface="Times New Roman" pitchFamily="18" charset="0"/>
                </a:endParaRPr>
              </a:p>
            </p:txBody>
          </p:sp>
        </p:grpSp>
        <p:sp>
          <p:nvSpPr>
            <p:cNvPr id="25619" name="Text Box 22"/>
            <p:cNvSpPr txBox="1">
              <a:spLocks noChangeArrowheads="1"/>
            </p:cNvSpPr>
            <p:nvPr/>
          </p:nvSpPr>
          <p:spPr bwMode="auto">
            <a:xfrm>
              <a:off x="3395" y="1287"/>
              <a:ext cx="208"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a:t>
              </a:r>
            </a:p>
            <a:p>
              <a:pPr eaLnBrk="1" hangingPunct="1"/>
              <a:r>
                <a:rPr kumimoji="1" lang="en-US" altLang="zh-CN" sz="2000" b="1" i="1">
                  <a:solidFill>
                    <a:schemeClr val="tx2"/>
                  </a:solidFill>
                  <a:latin typeface="Times New Roman" pitchFamily="18" charset="0"/>
                  <a:cs typeface="Times New Roman" pitchFamily="18" charset="0"/>
                </a:rPr>
                <a:t>u</a:t>
              </a:r>
            </a:p>
            <a:p>
              <a:pPr eaLnBrk="1" hangingPunct="1"/>
              <a:r>
                <a:rPr kumimoji="1" lang="en-US" altLang="zh-CN" sz="2000" b="1" i="1">
                  <a:solidFill>
                    <a:schemeClr val="tx2"/>
                  </a:solidFill>
                  <a:latin typeface="Times New Roman" pitchFamily="18" charset="0"/>
                  <a:cs typeface="Times New Roman" pitchFamily="18" charset="0"/>
                </a:rPr>
                <a:t>_</a:t>
              </a:r>
            </a:p>
          </p:txBody>
        </p:sp>
        <p:sp>
          <p:nvSpPr>
            <p:cNvPr id="25620" name="Text Box 23"/>
            <p:cNvSpPr txBox="1">
              <a:spLocks noChangeArrowheads="1"/>
            </p:cNvSpPr>
            <p:nvPr/>
          </p:nvSpPr>
          <p:spPr bwMode="auto">
            <a:xfrm>
              <a:off x="3648" y="864"/>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i</a:t>
              </a:r>
            </a:p>
          </p:txBody>
        </p:sp>
        <p:sp>
          <p:nvSpPr>
            <p:cNvPr id="25621" name="Line 24"/>
            <p:cNvSpPr>
              <a:spLocks noChangeShapeType="1"/>
            </p:cNvSpPr>
            <p:nvPr/>
          </p:nvSpPr>
          <p:spPr bwMode="auto">
            <a:xfrm>
              <a:off x="4080" y="1248"/>
              <a:ext cx="0" cy="96"/>
            </a:xfrm>
            <a:prstGeom prst="line">
              <a:avLst/>
            </a:prstGeom>
            <a:noFill/>
            <a:ln w="28575"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22" name="Line 25"/>
            <p:cNvSpPr>
              <a:spLocks noChangeShapeType="1"/>
            </p:cNvSpPr>
            <p:nvPr/>
          </p:nvSpPr>
          <p:spPr bwMode="auto">
            <a:xfrm>
              <a:off x="4656" y="1296"/>
              <a:ext cx="0" cy="96"/>
            </a:xfrm>
            <a:prstGeom prst="line">
              <a:avLst/>
            </a:prstGeom>
            <a:noFill/>
            <a:ln w="12700" cap="sq">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23" name="Line 26"/>
            <p:cNvSpPr>
              <a:spLocks noChangeShapeType="1"/>
            </p:cNvSpPr>
            <p:nvPr/>
          </p:nvSpPr>
          <p:spPr bwMode="auto">
            <a:xfrm>
              <a:off x="5328" y="1248"/>
              <a:ext cx="0" cy="96"/>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24" name="Text Box 27"/>
            <p:cNvSpPr txBox="1">
              <a:spLocks noChangeArrowheads="1"/>
            </p:cNvSpPr>
            <p:nvPr/>
          </p:nvSpPr>
          <p:spPr bwMode="auto">
            <a:xfrm>
              <a:off x="4128" y="1248"/>
              <a:ext cx="2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i</a:t>
              </a:r>
              <a:r>
                <a:rPr kumimoji="1" lang="en-US" altLang="zh-CN" sz="2400" b="1" baseline="-25000">
                  <a:solidFill>
                    <a:schemeClr val="tx2"/>
                  </a:solidFill>
                  <a:latin typeface="Times New Roman" pitchFamily="18" charset="0"/>
                  <a:cs typeface="Times New Roman" pitchFamily="18" charset="0"/>
                </a:rPr>
                <a:t>1</a:t>
              </a:r>
              <a:endParaRPr kumimoji="1" lang="en-US" altLang="zh-CN" sz="2400" b="1">
                <a:solidFill>
                  <a:schemeClr val="tx2"/>
                </a:solidFill>
                <a:latin typeface="Times New Roman" pitchFamily="18" charset="0"/>
                <a:cs typeface="Times New Roman" pitchFamily="18" charset="0"/>
              </a:endParaRPr>
            </a:p>
          </p:txBody>
        </p:sp>
        <p:sp>
          <p:nvSpPr>
            <p:cNvPr id="25625" name="Text Box 28"/>
            <p:cNvSpPr txBox="1">
              <a:spLocks noChangeArrowheads="1"/>
            </p:cNvSpPr>
            <p:nvPr/>
          </p:nvSpPr>
          <p:spPr bwMode="auto">
            <a:xfrm>
              <a:off x="4704" y="1248"/>
              <a:ext cx="2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i</a:t>
              </a:r>
              <a:r>
                <a:rPr kumimoji="1" lang="en-US" altLang="zh-CN" sz="2400" b="1" baseline="-25000">
                  <a:solidFill>
                    <a:schemeClr val="tx2"/>
                  </a:solidFill>
                  <a:latin typeface="Times New Roman" pitchFamily="18" charset="0"/>
                  <a:cs typeface="Times New Roman" pitchFamily="18" charset="0"/>
                </a:rPr>
                <a:t>2</a:t>
              </a:r>
              <a:endParaRPr kumimoji="1" lang="en-US" altLang="zh-CN" sz="2400" b="1">
                <a:solidFill>
                  <a:schemeClr val="tx2"/>
                </a:solidFill>
                <a:latin typeface="Times New Roman" pitchFamily="18" charset="0"/>
                <a:cs typeface="Times New Roman" pitchFamily="18" charset="0"/>
              </a:endParaRPr>
            </a:p>
          </p:txBody>
        </p:sp>
        <p:sp>
          <p:nvSpPr>
            <p:cNvPr id="25626" name="Text Box 29"/>
            <p:cNvSpPr txBox="1">
              <a:spLocks noChangeArrowheads="1"/>
            </p:cNvSpPr>
            <p:nvPr/>
          </p:nvSpPr>
          <p:spPr bwMode="auto">
            <a:xfrm>
              <a:off x="5328" y="1152"/>
              <a:ext cx="2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latin typeface="Times New Roman" pitchFamily="18" charset="0"/>
                  <a:cs typeface="Times New Roman" pitchFamily="18" charset="0"/>
                </a:rPr>
                <a:t>i</a:t>
              </a:r>
              <a:r>
                <a:rPr kumimoji="1" lang="en-US" altLang="zh-CN" sz="2400" b="1" baseline="-25000">
                  <a:solidFill>
                    <a:schemeClr val="tx2"/>
                  </a:solidFill>
                  <a:latin typeface="Times New Roman" pitchFamily="18" charset="0"/>
                  <a:cs typeface="Times New Roman" pitchFamily="18" charset="0"/>
                </a:rPr>
                <a:t>3</a:t>
              </a:r>
              <a:endParaRPr kumimoji="1" lang="en-US" altLang="zh-CN" sz="2400" b="1">
                <a:solidFill>
                  <a:schemeClr val="tx2"/>
                </a:solidFill>
                <a:latin typeface="Times New Roman" pitchFamily="18" charset="0"/>
                <a:cs typeface="Times New Roman" pitchFamily="18" charset="0"/>
              </a:endParaRPr>
            </a:p>
          </p:txBody>
        </p:sp>
        <p:sp>
          <p:nvSpPr>
            <p:cNvPr id="25627" name="Text Box 30"/>
            <p:cNvSpPr txBox="1">
              <a:spLocks noChangeArrowheads="1"/>
            </p:cNvSpPr>
            <p:nvPr/>
          </p:nvSpPr>
          <p:spPr bwMode="auto">
            <a:xfrm>
              <a:off x="3782" y="1519"/>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R</a:t>
              </a:r>
            </a:p>
          </p:txBody>
        </p:sp>
        <p:sp>
          <p:nvSpPr>
            <p:cNvPr id="25628" name="Text Box 31"/>
            <p:cNvSpPr txBox="1">
              <a:spLocks noChangeArrowheads="1"/>
            </p:cNvSpPr>
            <p:nvPr/>
          </p:nvSpPr>
          <p:spPr bwMode="auto">
            <a:xfrm>
              <a:off x="4320" y="1519"/>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C</a:t>
              </a:r>
            </a:p>
          </p:txBody>
        </p:sp>
        <p:sp>
          <p:nvSpPr>
            <p:cNvPr id="25629" name="Text Box 32"/>
            <p:cNvSpPr txBox="1">
              <a:spLocks noChangeArrowheads="1"/>
            </p:cNvSpPr>
            <p:nvPr/>
          </p:nvSpPr>
          <p:spPr bwMode="auto">
            <a:xfrm>
              <a:off x="5095" y="1519"/>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a:solidFill>
                    <a:schemeClr val="tx2"/>
                  </a:solidFill>
                  <a:latin typeface="Times New Roman" pitchFamily="18" charset="0"/>
                  <a:cs typeface="Times New Roman" pitchFamily="18" charset="0"/>
                </a:rPr>
                <a:t>L</a:t>
              </a:r>
            </a:p>
          </p:txBody>
        </p:sp>
      </p:grpSp>
      <p:graphicFrame>
        <p:nvGraphicFramePr>
          <p:cNvPr id="87073" name="Object 2"/>
          <p:cNvGraphicFramePr>
            <a:graphicFrameLocks noChangeAspect="1"/>
          </p:cNvGraphicFramePr>
          <p:nvPr/>
        </p:nvGraphicFramePr>
        <p:xfrm>
          <a:off x="681038" y="3000375"/>
          <a:ext cx="1260475" cy="325438"/>
        </p:xfrm>
        <a:graphic>
          <a:graphicData uri="http://schemas.openxmlformats.org/presentationml/2006/ole">
            <mc:AlternateContent xmlns:mc="http://schemas.openxmlformats.org/markup-compatibility/2006">
              <mc:Choice xmlns:v="urn:schemas-microsoft-com:vml" Requires="v">
                <p:oleObj spid="_x0000_s25804" name="Equation" r:id="rId3" imgW="1042560" imgH="253800" progId="">
                  <p:embed/>
                </p:oleObj>
              </mc:Choice>
              <mc:Fallback>
                <p:oleObj name="Equation" r:id="rId3" imgW="1042560" imgH="253800" progId="">
                  <p:embed/>
                  <p:pic>
                    <p:nvPicPr>
                      <p:cNvPr id="0" name="Picture 1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38" y="3000375"/>
                        <a:ext cx="1260475" cy="325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74" name="Object 3"/>
          <p:cNvGraphicFramePr>
            <a:graphicFrameLocks noChangeAspect="1"/>
          </p:cNvGraphicFramePr>
          <p:nvPr/>
        </p:nvGraphicFramePr>
        <p:xfrm>
          <a:off x="592138" y="3500438"/>
          <a:ext cx="3209925" cy="669925"/>
        </p:xfrm>
        <a:graphic>
          <a:graphicData uri="http://schemas.openxmlformats.org/presentationml/2006/ole">
            <mc:AlternateContent xmlns:mc="http://schemas.openxmlformats.org/markup-compatibility/2006">
              <mc:Choice xmlns:v="urn:schemas-microsoft-com:vml" Requires="v">
                <p:oleObj spid="_x0000_s25805" name="Equation" r:id="rId5" imgW="2669760" imgH="545760" progId="">
                  <p:embed/>
                </p:oleObj>
              </mc:Choice>
              <mc:Fallback>
                <p:oleObj name="Equation" r:id="rId5" imgW="2669760" imgH="545760" progId="">
                  <p:embed/>
                  <p:pic>
                    <p:nvPicPr>
                      <p:cNvPr id="0" name="Picture 1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138" y="3500438"/>
                        <a:ext cx="3209925" cy="669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75" name="Object 4"/>
          <p:cNvGraphicFramePr>
            <a:graphicFrameLocks noChangeAspect="1"/>
          </p:cNvGraphicFramePr>
          <p:nvPr/>
        </p:nvGraphicFramePr>
        <p:xfrm>
          <a:off x="561975" y="5365750"/>
          <a:ext cx="6153150" cy="731838"/>
        </p:xfrm>
        <a:graphic>
          <a:graphicData uri="http://schemas.openxmlformats.org/presentationml/2006/ole">
            <mc:AlternateContent xmlns:mc="http://schemas.openxmlformats.org/markup-compatibility/2006">
              <mc:Choice xmlns:v="urn:schemas-microsoft-com:vml" Requires="v">
                <p:oleObj spid="_x0000_s25806" name="Equation" r:id="rId7" imgW="5123160" imgH="596520" progId="">
                  <p:embed/>
                </p:oleObj>
              </mc:Choice>
              <mc:Fallback>
                <p:oleObj name="Equation" r:id="rId7" imgW="5123160" imgH="596520" progId="">
                  <p:embed/>
                  <p:pic>
                    <p:nvPicPr>
                      <p:cNvPr id="0" name="Picture 1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975" y="5365750"/>
                        <a:ext cx="6153150" cy="731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76" name="Object 5"/>
          <p:cNvGraphicFramePr>
            <a:graphicFrameLocks noChangeAspect="1"/>
          </p:cNvGraphicFramePr>
          <p:nvPr/>
        </p:nvGraphicFramePr>
        <p:xfrm>
          <a:off x="560388" y="4365625"/>
          <a:ext cx="4872037" cy="814388"/>
        </p:xfrm>
        <a:graphic>
          <a:graphicData uri="http://schemas.openxmlformats.org/presentationml/2006/ole">
            <mc:AlternateContent xmlns:mc="http://schemas.openxmlformats.org/markup-compatibility/2006">
              <mc:Choice xmlns:v="urn:schemas-microsoft-com:vml" Requires="v">
                <p:oleObj spid="_x0000_s25807" name="Equation" r:id="rId9" imgW="4055400" imgH="659880" progId="">
                  <p:embed/>
                </p:oleObj>
              </mc:Choice>
              <mc:Fallback>
                <p:oleObj name="Equation" r:id="rId9" imgW="4055400" imgH="659880" progId="">
                  <p:embed/>
                  <p:pic>
                    <p:nvPicPr>
                      <p:cNvPr id="0" name="Picture 17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0388" y="4365625"/>
                        <a:ext cx="4872037" cy="814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7077" name="Text Box 37"/>
          <p:cNvSpPr txBox="1">
            <a:spLocks noChangeArrowheads="1"/>
          </p:cNvSpPr>
          <p:nvPr/>
        </p:nvSpPr>
        <p:spPr bwMode="auto">
          <a:xfrm>
            <a:off x="428625" y="2500313"/>
            <a:ext cx="6032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电路各元件并联连接，选端电压为参考相量</a:t>
            </a:r>
          </a:p>
        </p:txBody>
      </p:sp>
      <p:sp>
        <p:nvSpPr>
          <p:cNvPr id="6" name="灯片编号占位符 5"/>
          <p:cNvSpPr>
            <a:spLocks noGrp="1"/>
          </p:cNvSpPr>
          <p:nvPr>
            <p:ph type="sldNum" sz="quarter" idx="10"/>
          </p:nvPr>
        </p:nvSpPr>
        <p:spPr/>
        <p:txBody>
          <a:bodyPr/>
          <a:lstStyle/>
          <a:p>
            <a:pPr>
              <a:defRPr/>
            </a:pPr>
            <a:fld id="{E4DCDFD6-397A-4776-9F04-AECACB83C822}" type="slidenum">
              <a:rPr lang="zh-CN" altLang="en-US" smtClean="0"/>
              <a:pPr>
                <a:defRPr/>
              </a:pPr>
              <a:t>46</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7044"/>
                                        </p:tgtEl>
                                        <p:attrNameLst>
                                          <p:attrName>style.visibility</p:attrName>
                                        </p:attrNameLst>
                                      </p:cBhvr>
                                      <p:to>
                                        <p:strVal val="visible"/>
                                      </p:to>
                                    </p:set>
                                  </p:childTnLst>
                                </p:cTn>
                              </p:par>
                              <p:par>
                                <p:cTn id="7" presetID="12" presetClass="entr" presetSubtype="4"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slide(fromBottom)">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iterate type="lt">
                                    <p:tmAbs val="75"/>
                                  </p:iterate>
                                  <p:childTnLst>
                                    <p:set>
                                      <p:cBhvr>
                                        <p:cTn id="13" dur="1" fill="hold">
                                          <p:stCondLst>
                                            <p:cond delay="74"/>
                                          </p:stCondLst>
                                        </p:cTn>
                                        <p:tgtEl>
                                          <p:spTgt spid="87077"/>
                                        </p:tgtEl>
                                        <p:attrNameLst>
                                          <p:attrName>style.visibility</p:attrName>
                                        </p:attrNameLst>
                                      </p:cBhvr>
                                      <p:to>
                                        <p:strVal val="visible"/>
                                      </p:to>
                                    </p:set>
                                  </p:childTnLst>
                                </p:cTn>
                              </p:par>
                            </p:childTnLst>
                          </p:cTn>
                        </p:par>
                        <p:par>
                          <p:cTn id="14" fill="hold" nodeType="afterGroup">
                            <p:stCondLst>
                              <p:cond delay="1425"/>
                            </p:stCondLst>
                            <p:childTnLst>
                              <p:par>
                                <p:cTn id="15" presetID="22" presetClass="entr" presetSubtype="8" fill="hold" nodeType="afterEffect">
                                  <p:stCondLst>
                                    <p:cond delay="0"/>
                                  </p:stCondLst>
                                  <p:childTnLst>
                                    <p:set>
                                      <p:cBhvr>
                                        <p:cTn id="16" dur="1" fill="hold">
                                          <p:stCondLst>
                                            <p:cond delay="0"/>
                                          </p:stCondLst>
                                        </p:cTn>
                                        <p:tgtEl>
                                          <p:spTgt spid="87073"/>
                                        </p:tgtEl>
                                        <p:attrNameLst>
                                          <p:attrName>style.visibility</p:attrName>
                                        </p:attrNameLst>
                                      </p:cBhvr>
                                      <p:to>
                                        <p:strVal val="visible"/>
                                      </p:to>
                                    </p:set>
                                    <p:animEffect transition="in" filter="wipe(left)">
                                      <p:cBhvr>
                                        <p:cTn id="17" dur="500"/>
                                        <p:tgtEl>
                                          <p:spTgt spid="87073"/>
                                        </p:tgtEl>
                                      </p:cBhvr>
                                    </p:animEffect>
                                  </p:childTnLst>
                                </p:cTn>
                              </p:par>
                            </p:childTnLst>
                          </p:cTn>
                        </p:par>
                        <p:par>
                          <p:cTn id="18" fill="hold" nodeType="afterGroup">
                            <p:stCondLst>
                              <p:cond delay="1925"/>
                            </p:stCondLst>
                            <p:childTnLst>
                              <p:par>
                                <p:cTn id="19" presetID="22" presetClass="entr" presetSubtype="8" fill="hold" nodeType="afterEffect">
                                  <p:stCondLst>
                                    <p:cond delay="0"/>
                                  </p:stCondLst>
                                  <p:childTnLst>
                                    <p:set>
                                      <p:cBhvr>
                                        <p:cTn id="20" dur="1" fill="hold">
                                          <p:stCondLst>
                                            <p:cond delay="0"/>
                                          </p:stCondLst>
                                        </p:cTn>
                                        <p:tgtEl>
                                          <p:spTgt spid="87074"/>
                                        </p:tgtEl>
                                        <p:attrNameLst>
                                          <p:attrName>style.visibility</p:attrName>
                                        </p:attrNameLst>
                                      </p:cBhvr>
                                      <p:to>
                                        <p:strVal val="visible"/>
                                      </p:to>
                                    </p:set>
                                    <p:animEffect transition="in" filter="wipe(left)">
                                      <p:cBhvr>
                                        <p:cTn id="21" dur="500"/>
                                        <p:tgtEl>
                                          <p:spTgt spid="87074"/>
                                        </p:tgtEl>
                                      </p:cBhvr>
                                    </p:animEffect>
                                  </p:childTnLst>
                                </p:cTn>
                              </p:par>
                            </p:childTnLst>
                          </p:cTn>
                        </p:par>
                        <p:par>
                          <p:cTn id="22" fill="hold" nodeType="afterGroup">
                            <p:stCondLst>
                              <p:cond delay="2425"/>
                            </p:stCondLst>
                            <p:childTnLst>
                              <p:par>
                                <p:cTn id="23" presetID="22" presetClass="entr" presetSubtype="8" fill="hold" nodeType="afterEffect">
                                  <p:stCondLst>
                                    <p:cond delay="0"/>
                                  </p:stCondLst>
                                  <p:childTnLst>
                                    <p:set>
                                      <p:cBhvr>
                                        <p:cTn id="24" dur="1" fill="hold">
                                          <p:stCondLst>
                                            <p:cond delay="0"/>
                                          </p:stCondLst>
                                        </p:cTn>
                                        <p:tgtEl>
                                          <p:spTgt spid="87076"/>
                                        </p:tgtEl>
                                        <p:attrNameLst>
                                          <p:attrName>style.visibility</p:attrName>
                                        </p:attrNameLst>
                                      </p:cBhvr>
                                      <p:to>
                                        <p:strVal val="visible"/>
                                      </p:to>
                                    </p:set>
                                    <p:animEffect transition="in" filter="wipe(left)">
                                      <p:cBhvr>
                                        <p:cTn id="25" dur="500"/>
                                        <p:tgtEl>
                                          <p:spTgt spid="87076"/>
                                        </p:tgtEl>
                                      </p:cBhvr>
                                    </p:animEffect>
                                  </p:childTnLst>
                                </p:cTn>
                              </p:par>
                            </p:childTnLst>
                          </p:cTn>
                        </p:par>
                        <p:par>
                          <p:cTn id="26" fill="hold" nodeType="afterGroup">
                            <p:stCondLst>
                              <p:cond delay="2925"/>
                            </p:stCondLst>
                            <p:childTnLst>
                              <p:par>
                                <p:cTn id="27" presetID="22" presetClass="entr" presetSubtype="8" fill="hold" nodeType="afterEffect">
                                  <p:stCondLst>
                                    <p:cond delay="0"/>
                                  </p:stCondLst>
                                  <p:childTnLst>
                                    <p:set>
                                      <p:cBhvr>
                                        <p:cTn id="28" dur="1" fill="hold">
                                          <p:stCondLst>
                                            <p:cond delay="0"/>
                                          </p:stCondLst>
                                        </p:cTn>
                                        <p:tgtEl>
                                          <p:spTgt spid="87075"/>
                                        </p:tgtEl>
                                        <p:attrNameLst>
                                          <p:attrName>style.visibility</p:attrName>
                                        </p:attrNameLst>
                                      </p:cBhvr>
                                      <p:to>
                                        <p:strVal val="visible"/>
                                      </p:to>
                                    </p:set>
                                    <p:animEffect transition="in" filter="wipe(left)">
                                      <p:cBhvr>
                                        <p:cTn id="29" dur="500"/>
                                        <p:tgtEl>
                                          <p:spTgt spid="87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4" grpId="0" autoUpdateAnimBg="0"/>
      <p:bldP spid="87077"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6" name="Rectangle 2"/>
          <p:cNvSpPr>
            <a:spLocks noGrp="1" noChangeArrowheads="1"/>
          </p:cNvSpPr>
          <p:nvPr>
            <p:ph type="title"/>
          </p:nvPr>
        </p:nvSpPr>
        <p:spPr/>
        <p:txBody>
          <a:bodyPr/>
          <a:lstStyle/>
          <a:p>
            <a:r>
              <a:rPr lang="zh-CN" altLang="en-US" sz="4000" dirty="0" smtClean="0">
                <a:ea typeface="宋体" charset="-122"/>
              </a:rPr>
              <a:t>分析举例</a:t>
            </a:r>
            <a:endParaRPr lang="en-US" altLang="zh-CN" sz="4000" dirty="0" smtClean="0">
              <a:ea typeface="宋体" charset="-122"/>
            </a:endParaRPr>
          </a:p>
        </p:txBody>
      </p:sp>
      <p:sp>
        <p:nvSpPr>
          <p:cNvPr id="88068" name="Text Box 4"/>
          <p:cNvSpPr txBox="1">
            <a:spLocks noChangeArrowheads="1"/>
          </p:cNvSpPr>
          <p:nvPr/>
        </p:nvSpPr>
        <p:spPr bwMode="auto">
          <a:xfrm>
            <a:off x="159870" y="872800"/>
            <a:ext cx="3878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dirty="0">
                <a:solidFill>
                  <a:schemeClr val="tx2"/>
                </a:solidFill>
              </a:rPr>
              <a:t>在相量图上作出各电流如图</a:t>
            </a:r>
          </a:p>
        </p:txBody>
      </p:sp>
      <p:graphicFrame>
        <p:nvGraphicFramePr>
          <p:cNvPr id="88069" name="Object 2"/>
          <p:cNvGraphicFramePr>
            <a:graphicFrameLocks noChangeAspect="1"/>
          </p:cNvGraphicFramePr>
          <p:nvPr>
            <p:extLst>
              <p:ext uri="{D42A27DB-BD31-4B8C-83A1-F6EECF244321}">
                <p14:modId xmlns:p14="http://schemas.microsoft.com/office/powerpoint/2010/main" val="3117396845"/>
              </p:ext>
            </p:extLst>
          </p:nvPr>
        </p:nvGraphicFramePr>
        <p:xfrm>
          <a:off x="785813" y="3307234"/>
          <a:ext cx="5357812" cy="917575"/>
        </p:xfrm>
        <a:graphic>
          <a:graphicData uri="http://schemas.openxmlformats.org/presentationml/2006/ole">
            <mc:AlternateContent xmlns:mc="http://schemas.openxmlformats.org/markup-compatibility/2006">
              <mc:Choice xmlns:v="urn:schemas-microsoft-com:vml" Requires="v">
                <p:oleObj spid="_x0000_s27064" name="Equation" r:id="rId3" imgW="3546720" imgH="596520" progId="">
                  <p:embed/>
                </p:oleObj>
              </mc:Choice>
              <mc:Fallback>
                <p:oleObj name="Equation" r:id="rId3" imgW="3546720" imgH="596520" progId="">
                  <p:embed/>
                  <p:pic>
                    <p:nvPicPr>
                      <p:cNvPr id="0" name="Picture 3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13" y="3307234"/>
                        <a:ext cx="5357812" cy="917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6"/>
          <p:cNvGrpSpPr>
            <a:grpSpLocks/>
          </p:cNvGrpSpPr>
          <p:nvPr/>
        </p:nvGrpSpPr>
        <p:grpSpPr bwMode="auto">
          <a:xfrm>
            <a:off x="3703638" y="1992784"/>
            <a:ext cx="1793875" cy="325437"/>
            <a:chOff x="4036" y="3356"/>
            <a:chExt cx="1130" cy="205"/>
          </a:xfrm>
        </p:grpSpPr>
        <p:sp>
          <p:nvSpPr>
            <p:cNvPr id="26643" name="Line 7"/>
            <p:cNvSpPr>
              <a:spLocks noChangeShapeType="1"/>
            </p:cNvSpPr>
            <p:nvPr/>
          </p:nvSpPr>
          <p:spPr bwMode="auto">
            <a:xfrm>
              <a:off x="4036" y="3443"/>
              <a:ext cx="967"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6635" name="Object 11"/>
            <p:cNvGraphicFramePr>
              <a:graphicFrameLocks noChangeAspect="1"/>
            </p:cNvGraphicFramePr>
            <p:nvPr/>
          </p:nvGraphicFramePr>
          <p:xfrm>
            <a:off x="4999" y="3356"/>
            <a:ext cx="167" cy="205"/>
          </p:xfrm>
          <a:graphic>
            <a:graphicData uri="http://schemas.openxmlformats.org/presentationml/2006/ole">
              <mc:AlternateContent xmlns:mc="http://schemas.openxmlformats.org/markup-compatibility/2006">
                <mc:Choice xmlns:v="urn:schemas-microsoft-com:vml" Requires="v">
                  <p:oleObj spid="_x0000_s27065" name="Equation" r:id="rId5" imgW="203400" imgH="253800" progId="">
                    <p:embed/>
                  </p:oleObj>
                </mc:Choice>
                <mc:Fallback>
                  <p:oleObj name="Equation" r:id="rId5" imgW="203400" imgH="253800" progId="">
                    <p:embed/>
                    <p:pic>
                      <p:nvPicPr>
                        <p:cNvPr id="0" name="Picture 3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9" y="3356"/>
                          <a:ext cx="167" cy="2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8074" name="Line 10"/>
          <p:cNvSpPr>
            <a:spLocks noChangeShapeType="1"/>
          </p:cNvSpPr>
          <p:nvPr/>
        </p:nvSpPr>
        <p:spPr bwMode="auto">
          <a:xfrm>
            <a:off x="3716338" y="2130896"/>
            <a:ext cx="609600" cy="0"/>
          </a:xfrm>
          <a:prstGeom prst="line">
            <a:avLst/>
          </a:prstGeom>
          <a:noFill/>
          <a:ln w="28575">
            <a:solidFill>
              <a:srgbClr val="FF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8075" name="Object 3"/>
          <p:cNvGraphicFramePr>
            <a:graphicFrameLocks noChangeAspect="1"/>
          </p:cNvGraphicFramePr>
          <p:nvPr>
            <p:extLst>
              <p:ext uri="{D42A27DB-BD31-4B8C-83A1-F6EECF244321}">
                <p14:modId xmlns:p14="http://schemas.microsoft.com/office/powerpoint/2010/main" val="443947260"/>
              </p:ext>
            </p:extLst>
          </p:nvPr>
        </p:nvGraphicFramePr>
        <p:xfrm>
          <a:off x="4383088" y="2151534"/>
          <a:ext cx="223837" cy="366712"/>
        </p:xfrm>
        <a:graphic>
          <a:graphicData uri="http://schemas.openxmlformats.org/presentationml/2006/ole">
            <mc:AlternateContent xmlns:mc="http://schemas.openxmlformats.org/markup-compatibility/2006">
              <mc:Choice xmlns:v="urn:schemas-microsoft-com:vml" Requires="v">
                <p:oleObj spid="_x0000_s27066" name="Equation" r:id="rId7" imgW="177840" imgH="291960" progId="">
                  <p:embed/>
                </p:oleObj>
              </mc:Choice>
              <mc:Fallback>
                <p:oleObj name="Equation" r:id="rId7" imgW="177840" imgH="291960" progId="">
                  <p:embed/>
                  <p:pic>
                    <p:nvPicPr>
                      <p:cNvPr id="0" name="Picture 3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83088" y="2151534"/>
                        <a:ext cx="223837" cy="36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076" name="Line 12"/>
          <p:cNvSpPr>
            <a:spLocks noChangeShapeType="1"/>
          </p:cNvSpPr>
          <p:nvPr/>
        </p:nvSpPr>
        <p:spPr bwMode="auto">
          <a:xfrm>
            <a:off x="3703638" y="2145184"/>
            <a:ext cx="0" cy="914400"/>
          </a:xfrm>
          <a:prstGeom prst="line">
            <a:avLst/>
          </a:prstGeom>
          <a:noFill/>
          <a:ln w="28575">
            <a:solidFill>
              <a:srgbClr val="FF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88077" name="Line 13"/>
          <p:cNvSpPr>
            <a:spLocks noChangeShapeType="1"/>
          </p:cNvSpPr>
          <p:nvPr/>
        </p:nvSpPr>
        <p:spPr bwMode="auto">
          <a:xfrm flipV="1">
            <a:off x="3703638" y="1667346"/>
            <a:ext cx="0" cy="457200"/>
          </a:xfrm>
          <a:prstGeom prst="line">
            <a:avLst/>
          </a:prstGeom>
          <a:noFill/>
          <a:ln w="28575">
            <a:solidFill>
              <a:srgbClr val="FF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88078" name="Line 14"/>
          <p:cNvSpPr>
            <a:spLocks noChangeShapeType="1"/>
          </p:cNvSpPr>
          <p:nvPr/>
        </p:nvSpPr>
        <p:spPr bwMode="auto">
          <a:xfrm>
            <a:off x="3703638" y="2132484"/>
            <a:ext cx="603250" cy="388937"/>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8079" name="Object 4"/>
          <p:cNvGraphicFramePr>
            <a:graphicFrameLocks noChangeAspect="1"/>
          </p:cNvGraphicFramePr>
          <p:nvPr>
            <p:extLst>
              <p:ext uri="{D42A27DB-BD31-4B8C-83A1-F6EECF244321}">
                <p14:modId xmlns:p14="http://schemas.microsoft.com/office/powerpoint/2010/main" val="3002772601"/>
              </p:ext>
            </p:extLst>
          </p:nvPr>
        </p:nvGraphicFramePr>
        <p:xfrm>
          <a:off x="3754438" y="2792884"/>
          <a:ext cx="244475" cy="387350"/>
        </p:xfrm>
        <a:graphic>
          <a:graphicData uri="http://schemas.openxmlformats.org/presentationml/2006/ole">
            <mc:AlternateContent xmlns:mc="http://schemas.openxmlformats.org/markup-compatibility/2006">
              <mc:Choice xmlns:v="urn:schemas-microsoft-com:vml" Requires="v">
                <p:oleObj spid="_x0000_s27067" name="Equation" r:id="rId9" imgW="190800" imgH="304560" progId="">
                  <p:embed/>
                </p:oleObj>
              </mc:Choice>
              <mc:Fallback>
                <p:oleObj name="Equation" r:id="rId9" imgW="190800" imgH="304560" progId="">
                  <p:embed/>
                  <p:pic>
                    <p:nvPicPr>
                      <p:cNvPr id="0" name="Picture 37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4438" y="2792884"/>
                        <a:ext cx="244475"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080" name="Object 5"/>
          <p:cNvGraphicFramePr>
            <a:graphicFrameLocks noChangeAspect="1"/>
          </p:cNvGraphicFramePr>
          <p:nvPr>
            <p:extLst>
              <p:ext uri="{D42A27DB-BD31-4B8C-83A1-F6EECF244321}">
                <p14:modId xmlns:p14="http://schemas.microsoft.com/office/powerpoint/2010/main" val="176469751"/>
              </p:ext>
            </p:extLst>
          </p:nvPr>
        </p:nvGraphicFramePr>
        <p:xfrm>
          <a:off x="3757613" y="1483196"/>
          <a:ext cx="244475" cy="368300"/>
        </p:xfrm>
        <a:graphic>
          <a:graphicData uri="http://schemas.openxmlformats.org/presentationml/2006/ole">
            <mc:AlternateContent xmlns:mc="http://schemas.openxmlformats.org/markup-compatibility/2006">
              <mc:Choice xmlns:v="urn:schemas-microsoft-com:vml" Requires="v">
                <p:oleObj spid="_x0000_s27068" name="Equation" r:id="rId11" imgW="190800" imgH="291960" progId="">
                  <p:embed/>
                </p:oleObj>
              </mc:Choice>
              <mc:Fallback>
                <p:oleObj name="Equation" r:id="rId11" imgW="190800" imgH="291960" progId="">
                  <p:embed/>
                  <p:pic>
                    <p:nvPicPr>
                      <p:cNvPr id="0" name="Picture 37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57613" y="1483196"/>
                        <a:ext cx="244475"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081" name="Object 6"/>
          <p:cNvGraphicFramePr>
            <a:graphicFrameLocks noChangeAspect="1"/>
          </p:cNvGraphicFramePr>
          <p:nvPr>
            <p:extLst>
              <p:ext uri="{D42A27DB-BD31-4B8C-83A1-F6EECF244321}">
                <p14:modId xmlns:p14="http://schemas.microsoft.com/office/powerpoint/2010/main" val="211922506"/>
              </p:ext>
            </p:extLst>
          </p:nvPr>
        </p:nvGraphicFramePr>
        <p:xfrm>
          <a:off x="4173538" y="2488084"/>
          <a:ext cx="203200" cy="304800"/>
        </p:xfrm>
        <a:graphic>
          <a:graphicData uri="http://schemas.openxmlformats.org/presentationml/2006/ole">
            <mc:AlternateContent xmlns:mc="http://schemas.openxmlformats.org/markup-compatibility/2006">
              <mc:Choice xmlns:v="urn:schemas-microsoft-com:vml" Requires="v">
                <p:oleObj spid="_x0000_s27069" name="Equation" r:id="rId13" imgW="152640" imgH="241200" progId="">
                  <p:embed/>
                </p:oleObj>
              </mc:Choice>
              <mc:Fallback>
                <p:oleObj name="Equation" r:id="rId13" imgW="152640" imgH="241200" progId="">
                  <p:embed/>
                  <p:pic>
                    <p:nvPicPr>
                      <p:cNvPr id="0" name="Picture 37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73538" y="2488084"/>
                        <a:ext cx="2032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082" name="Object 7"/>
          <p:cNvGraphicFramePr>
            <a:graphicFrameLocks noChangeAspect="1"/>
          </p:cNvGraphicFramePr>
          <p:nvPr>
            <p:extLst>
              <p:ext uri="{D42A27DB-BD31-4B8C-83A1-F6EECF244321}">
                <p14:modId xmlns:p14="http://schemas.microsoft.com/office/powerpoint/2010/main" val="2562653882"/>
              </p:ext>
            </p:extLst>
          </p:nvPr>
        </p:nvGraphicFramePr>
        <p:xfrm>
          <a:off x="714375" y="4247034"/>
          <a:ext cx="5281613" cy="406400"/>
        </p:xfrm>
        <a:graphic>
          <a:graphicData uri="http://schemas.openxmlformats.org/presentationml/2006/ole">
            <mc:AlternateContent xmlns:mc="http://schemas.openxmlformats.org/markup-compatibility/2006">
              <mc:Choice xmlns:v="urn:schemas-microsoft-com:vml" Requires="v">
                <p:oleObj spid="_x0000_s27070" name="Equation" r:id="rId15" imgW="3457800" imgH="253800" progId="">
                  <p:embed/>
                </p:oleObj>
              </mc:Choice>
              <mc:Fallback>
                <p:oleObj name="Equation" r:id="rId15" imgW="3457800" imgH="253800" progId="">
                  <p:embed/>
                  <p:pic>
                    <p:nvPicPr>
                      <p:cNvPr id="0" name="Picture 37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4375" y="4247034"/>
                        <a:ext cx="528161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083" name="Object 8"/>
          <p:cNvGraphicFramePr>
            <a:graphicFrameLocks noChangeAspect="1"/>
          </p:cNvGraphicFramePr>
          <p:nvPr>
            <p:extLst>
              <p:ext uri="{D42A27DB-BD31-4B8C-83A1-F6EECF244321}">
                <p14:modId xmlns:p14="http://schemas.microsoft.com/office/powerpoint/2010/main" val="3528209194"/>
              </p:ext>
            </p:extLst>
          </p:nvPr>
        </p:nvGraphicFramePr>
        <p:xfrm>
          <a:off x="701675" y="4675659"/>
          <a:ext cx="3178175" cy="406400"/>
        </p:xfrm>
        <a:graphic>
          <a:graphicData uri="http://schemas.openxmlformats.org/presentationml/2006/ole">
            <mc:AlternateContent xmlns:mc="http://schemas.openxmlformats.org/markup-compatibility/2006">
              <mc:Choice xmlns:v="urn:schemas-microsoft-com:vml" Requires="v">
                <p:oleObj spid="_x0000_s27071" name="Equation" r:id="rId17" imgW="2122920" imgH="253800" progId="">
                  <p:embed/>
                </p:oleObj>
              </mc:Choice>
              <mc:Fallback>
                <p:oleObj name="Equation" r:id="rId17" imgW="2122920" imgH="253800" progId="">
                  <p:embed/>
                  <p:pic>
                    <p:nvPicPr>
                      <p:cNvPr id="0" name="Picture 37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1675" y="4675659"/>
                        <a:ext cx="3178175"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084" name="Object 9"/>
          <p:cNvGraphicFramePr>
            <a:graphicFrameLocks noChangeAspect="1"/>
          </p:cNvGraphicFramePr>
          <p:nvPr>
            <p:extLst>
              <p:ext uri="{D42A27DB-BD31-4B8C-83A1-F6EECF244321}">
                <p14:modId xmlns:p14="http://schemas.microsoft.com/office/powerpoint/2010/main" val="3606444983"/>
              </p:ext>
            </p:extLst>
          </p:nvPr>
        </p:nvGraphicFramePr>
        <p:xfrm>
          <a:off x="827088" y="5129684"/>
          <a:ext cx="3306762" cy="406400"/>
        </p:xfrm>
        <a:graphic>
          <a:graphicData uri="http://schemas.openxmlformats.org/presentationml/2006/ole">
            <mc:AlternateContent xmlns:mc="http://schemas.openxmlformats.org/markup-compatibility/2006">
              <mc:Choice xmlns:v="urn:schemas-microsoft-com:vml" Requires="v">
                <p:oleObj spid="_x0000_s27072" name="Equation" r:id="rId19" imgW="2211840" imgH="253800" progId="">
                  <p:embed/>
                </p:oleObj>
              </mc:Choice>
              <mc:Fallback>
                <p:oleObj name="Equation" r:id="rId19" imgW="2211840" imgH="253800" progId="">
                  <p:embed/>
                  <p:pic>
                    <p:nvPicPr>
                      <p:cNvPr id="0" name="Picture 37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088" y="5129684"/>
                        <a:ext cx="330676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085" name="Object 10"/>
          <p:cNvGraphicFramePr>
            <a:graphicFrameLocks noChangeAspect="1"/>
          </p:cNvGraphicFramePr>
          <p:nvPr>
            <p:extLst>
              <p:ext uri="{D42A27DB-BD31-4B8C-83A1-F6EECF244321}">
                <p14:modId xmlns:p14="http://schemas.microsoft.com/office/powerpoint/2010/main" val="3637353749"/>
              </p:ext>
            </p:extLst>
          </p:nvPr>
        </p:nvGraphicFramePr>
        <p:xfrm>
          <a:off x="701675" y="5585296"/>
          <a:ext cx="3252788" cy="508000"/>
        </p:xfrm>
        <a:graphic>
          <a:graphicData uri="http://schemas.openxmlformats.org/presentationml/2006/ole">
            <mc:AlternateContent xmlns:mc="http://schemas.openxmlformats.org/markup-compatibility/2006">
              <mc:Choice xmlns:v="urn:schemas-microsoft-com:vml" Requires="v">
                <p:oleObj spid="_x0000_s27073" name="Equation" r:id="rId21" imgW="2161080" imgH="330120" progId="">
                  <p:embed/>
                </p:oleObj>
              </mc:Choice>
              <mc:Fallback>
                <p:oleObj name="Equation" r:id="rId21" imgW="2161080" imgH="330120" progId="">
                  <p:embed/>
                  <p:pic>
                    <p:nvPicPr>
                      <p:cNvPr id="0" name="Picture 37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1675" y="5585296"/>
                        <a:ext cx="3252788"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灯片编号占位符 5"/>
          <p:cNvSpPr>
            <a:spLocks noGrp="1"/>
          </p:cNvSpPr>
          <p:nvPr>
            <p:ph type="sldNum" sz="quarter" idx="10"/>
          </p:nvPr>
        </p:nvSpPr>
        <p:spPr/>
        <p:txBody>
          <a:bodyPr/>
          <a:lstStyle/>
          <a:p>
            <a:pPr>
              <a:defRPr/>
            </a:pPr>
            <a:fld id="{E4DCDFD6-397A-4776-9F04-AECACB83C822}" type="slidenum">
              <a:rPr lang="zh-CN" altLang="en-US" smtClean="0"/>
              <a:pPr>
                <a:defRPr/>
              </a:pPr>
              <a:t>47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8068"/>
                                        </p:tgtEl>
                                        <p:attrNameLst>
                                          <p:attrName>style.visibility</p:attrName>
                                        </p:attrNameLst>
                                      </p:cBhvr>
                                      <p:to>
                                        <p:strVal val="visible"/>
                                      </p:to>
                                    </p:set>
                                    <p:animEffect transition="in" filter="wipe(left)">
                                      <p:cBhvr>
                                        <p:cTn id="7" dur="500"/>
                                        <p:tgtEl>
                                          <p:spTgt spid="880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8074"/>
                                        </p:tgtEl>
                                        <p:attrNameLst>
                                          <p:attrName>style.visibility</p:attrName>
                                        </p:attrNameLst>
                                      </p:cBhvr>
                                      <p:to>
                                        <p:strVal val="visible"/>
                                      </p:to>
                                    </p:set>
                                    <p:animEffect transition="in" filter="wipe(left)">
                                      <p:cBhvr>
                                        <p:cTn id="17" dur="500"/>
                                        <p:tgtEl>
                                          <p:spTgt spid="88074"/>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88075"/>
                                        </p:tgtEl>
                                        <p:attrNameLst>
                                          <p:attrName>style.visibility</p:attrName>
                                        </p:attrNameLst>
                                      </p:cBhvr>
                                      <p:to>
                                        <p:strVal val="visible"/>
                                      </p:to>
                                    </p:set>
                                    <p:animEffect transition="in" filter="wipe(left)">
                                      <p:cBhvr>
                                        <p:cTn id="21" dur="500"/>
                                        <p:tgtEl>
                                          <p:spTgt spid="8807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88077"/>
                                        </p:tgtEl>
                                        <p:attrNameLst>
                                          <p:attrName>style.visibility</p:attrName>
                                        </p:attrNameLst>
                                      </p:cBhvr>
                                      <p:to>
                                        <p:strVal val="visible"/>
                                      </p:to>
                                    </p:set>
                                    <p:animEffect transition="in" filter="wipe(down)">
                                      <p:cBhvr>
                                        <p:cTn id="26" dur="500"/>
                                        <p:tgtEl>
                                          <p:spTgt spid="88077"/>
                                        </p:tgtEl>
                                      </p:cBhvr>
                                    </p:animEffect>
                                  </p:childTnLst>
                                </p:cTn>
                              </p:par>
                            </p:childTnLst>
                          </p:cTn>
                        </p:par>
                        <p:par>
                          <p:cTn id="27" fill="hold" nodeType="afterGroup">
                            <p:stCondLst>
                              <p:cond delay="500"/>
                            </p:stCondLst>
                            <p:childTnLst>
                              <p:par>
                                <p:cTn id="28" presetID="1" presetClass="entr" presetSubtype="0" fill="hold" nodeType="afterEffect">
                                  <p:stCondLst>
                                    <p:cond delay="0"/>
                                  </p:stCondLst>
                                  <p:childTnLst>
                                    <p:set>
                                      <p:cBhvr>
                                        <p:cTn id="29" dur="1" fill="hold">
                                          <p:stCondLst>
                                            <p:cond delay="0"/>
                                          </p:stCondLst>
                                        </p:cTn>
                                        <p:tgtEl>
                                          <p:spTgt spid="88080"/>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88076"/>
                                        </p:tgtEl>
                                        <p:attrNameLst>
                                          <p:attrName>style.visibility</p:attrName>
                                        </p:attrNameLst>
                                      </p:cBhvr>
                                      <p:to>
                                        <p:strVal val="visible"/>
                                      </p:to>
                                    </p:set>
                                    <p:animEffect transition="in" filter="wipe(up)">
                                      <p:cBhvr>
                                        <p:cTn id="34" dur="500"/>
                                        <p:tgtEl>
                                          <p:spTgt spid="88076"/>
                                        </p:tgtEl>
                                      </p:cBhvr>
                                    </p:animEffect>
                                  </p:childTnLst>
                                </p:cTn>
                              </p:par>
                            </p:childTnLst>
                          </p:cTn>
                        </p:par>
                        <p:par>
                          <p:cTn id="35" fill="hold" nodeType="afterGroup">
                            <p:stCondLst>
                              <p:cond delay="500"/>
                            </p:stCondLst>
                            <p:childTnLst>
                              <p:par>
                                <p:cTn id="36" presetID="1" presetClass="entr" presetSubtype="0" fill="hold" nodeType="afterEffect">
                                  <p:stCondLst>
                                    <p:cond delay="0"/>
                                  </p:stCondLst>
                                  <p:childTnLst>
                                    <p:set>
                                      <p:cBhvr>
                                        <p:cTn id="37" dur="1" fill="hold">
                                          <p:stCondLst>
                                            <p:cond delay="0"/>
                                          </p:stCondLst>
                                        </p:cTn>
                                        <p:tgtEl>
                                          <p:spTgt spid="88079"/>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8078"/>
                                        </p:tgtEl>
                                        <p:attrNameLst>
                                          <p:attrName>style.visibility</p:attrName>
                                        </p:attrNameLst>
                                      </p:cBhvr>
                                      <p:to>
                                        <p:strVal val="visible"/>
                                      </p:to>
                                    </p:set>
                                    <p:animEffect transition="in" filter="wipe(left)">
                                      <p:cBhvr>
                                        <p:cTn id="42" dur="500"/>
                                        <p:tgtEl>
                                          <p:spTgt spid="88078"/>
                                        </p:tgtEl>
                                      </p:cBhvr>
                                    </p:animEffect>
                                  </p:childTnLst>
                                </p:cTn>
                              </p:par>
                            </p:childTnLst>
                          </p:cTn>
                        </p:par>
                        <p:par>
                          <p:cTn id="43" fill="hold" nodeType="afterGroup">
                            <p:stCondLst>
                              <p:cond delay="500"/>
                            </p:stCondLst>
                            <p:childTnLst>
                              <p:par>
                                <p:cTn id="44" presetID="1" presetClass="entr" presetSubtype="0" fill="hold" nodeType="afterEffect">
                                  <p:stCondLst>
                                    <p:cond delay="0"/>
                                  </p:stCondLst>
                                  <p:childTnLst>
                                    <p:set>
                                      <p:cBhvr>
                                        <p:cTn id="45" dur="1" fill="hold">
                                          <p:stCondLst>
                                            <p:cond delay="0"/>
                                          </p:stCondLst>
                                        </p:cTn>
                                        <p:tgtEl>
                                          <p:spTgt spid="88081"/>
                                        </p:tgtEl>
                                        <p:attrNameLst>
                                          <p:attrName>style.visibility</p:attrName>
                                        </p:attrNameLst>
                                      </p:cBhvr>
                                      <p:to>
                                        <p:strVal val="visible"/>
                                      </p:to>
                                    </p:set>
                                  </p:childTnLst>
                                </p:cTn>
                              </p:par>
                              <p:par>
                                <p:cTn id="46" presetID="22" presetClass="entr" presetSubtype="8" fill="hold" nodeType="withEffect">
                                  <p:stCondLst>
                                    <p:cond delay="0"/>
                                  </p:stCondLst>
                                  <p:childTnLst>
                                    <p:set>
                                      <p:cBhvr>
                                        <p:cTn id="47" dur="1" fill="hold">
                                          <p:stCondLst>
                                            <p:cond delay="0"/>
                                          </p:stCondLst>
                                        </p:cTn>
                                        <p:tgtEl>
                                          <p:spTgt spid="88069"/>
                                        </p:tgtEl>
                                        <p:attrNameLst>
                                          <p:attrName>style.visibility</p:attrName>
                                        </p:attrNameLst>
                                      </p:cBhvr>
                                      <p:to>
                                        <p:strVal val="visible"/>
                                      </p:to>
                                    </p:set>
                                    <p:animEffect transition="in" filter="wipe(left)">
                                      <p:cBhvr>
                                        <p:cTn id="48" dur="500"/>
                                        <p:tgtEl>
                                          <p:spTgt spid="8806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88082"/>
                                        </p:tgtEl>
                                        <p:attrNameLst>
                                          <p:attrName>style.visibility</p:attrName>
                                        </p:attrNameLst>
                                      </p:cBhvr>
                                      <p:to>
                                        <p:strVal val="visible"/>
                                      </p:to>
                                    </p:set>
                                    <p:animEffect transition="in" filter="wipe(left)">
                                      <p:cBhvr>
                                        <p:cTn id="53" dur="500"/>
                                        <p:tgtEl>
                                          <p:spTgt spid="8808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88083"/>
                                        </p:tgtEl>
                                        <p:attrNameLst>
                                          <p:attrName>style.visibility</p:attrName>
                                        </p:attrNameLst>
                                      </p:cBhvr>
                                      <p:to>
                                        <p:strVal val="visible"/>
                                      </p:to>
                                    </p:set>
                                    <p:animEffect transition="in" filter="wipe(left)">
                                      <p:cBhvr>
                                        <p:cTn id="58" dur="500"/>
                                        <p:tgtEl>
                                          <p:spTgt spid="8808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88084"/>
                                        </p:tgtEl>
                                        <p:attrNameLst>
                                          <p:attrName>style.visibility</p:attrName>
                                        </p:attrNameLst>
                                      </p:cBhvr>
                                      <p:to>
                                        <p:strVal val="visible"/>
                                      </p:to>
                                    </p:set>
                                    <p:animEffect transition="in" filter="wipe(left)">
                                      <p:cBhvr>
                                        <p:cTn id="63" dur="500"/>
                                        <p:tgtEl>
                                          <p:spTgt spid="88084"/>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88085"/>
                                        </p:tgtEl>
                                        <p:attrNameLst>
                                          <p:attrName>style.visibility</p:attrName>
                                        </p:attrNameLst>
                                      </p:cBhvr>
                                      <p:to>
                                        <p:strVal val="visible"/>
                                      </p:to>
                                    </p:set>
                                    <p:animEffect transition="in" filter="wipe(left)">
                                      <p:cBhvr>
                                        <p:cTn id="68" dur="500"/>
                                        <p:tgtEl>
                                          <p:spTgt spid="88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autoUpdateAnimBg="0"/>
      <p:bldP spid="88074" grpId="0" animBg="1"/>
      <p:bldP spid="88076" grpId="0" animBg="1"/>
      <p:bldP spid="88077" grpId="0" animBg="1"/>
      <p:bldP spid="8807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r>
              <a:rPr lang="en-US" altLang="zh-CN" sz="2800" dirty="0" smtClean="0">
                <a:ea typeface="宋体" charset="-122"/>
              </a:rPr>
              <a:t>3.4</a:t>
            </a:r>
            <a:r>
              <a:rPr lang="zh-CN" altLang="en-US" sz="2800" dirty="0" smtClean="0">
                <a:ea typeface="宋体" charset="-122"/>
              </a:rPr>
              <a:t>正弦稳态电路的功率及功率因数的提高</a:t>
            </a:r>
            <a:r>
              <a:rPr lang="en-US" altLang="zh-CN" sz="2800" dirty="0" smtClean="0">
                <a:ea typeface="楷体_GB2312" pitchFamily="49" charset="-122"/>
              </a:rPr>
              <a:t>(</a:t>
            </a:r>
            <a:r>
              <a:rPr lang="zh-CN" altLang="en-US" sz="2800" dirty="0" smtClean="0">
                <a:ea typeface="楷体_GB2312" pitchFamily="49" charset="-122"/>
              </a:rPr>
              <a:t>续</a:t>
            </a:r>
            <a:r>
              <a:rPr lang="en-US" altLang="zh-CN" sz="2800" dirty="0" smtClean="0">
                <a:ea typeface="楷体_GB2312" pitchFamily="49" charset="-122"/>
              </a:rPr>
              <a:t>5)</a:t>
            </a:r>
            <a:endParaRPr lang="en-US" altLang="zh-CN" sz="2800" dirty="0" smtClean="0">
              <a:ea typeface="宋体" charset="-122"/>
            </a:endParaRPr>
          </a:p>
        </p:txBody>
      </p:sp>
      <p:sp>
        <p:nvSpPr>
          <p:cNvPr id="27652" name="Rectangle 3"/>
          <p:cNvSpPr>
            <a:spLocks noGrp="1" noChangeArrowheads="1"/>
          </p:cNvSpPr>
          <p:nvPr>
            <p:ph sz="quarter" idx="11"/>
          </p:nvPr>
        </p:nvSpPr>
        <p:spPr/>
        <p:txBody>
          <a:bodyPr/>
          <a:lstStyle/>
          <a:p>
            <a:pPr>
              <a:buFont typeface="Wingdings" pitchFamily="2" charset="2"/>
              <a:buChar char="n"/>
            </a:pPr>
            <a:r>
              <a:rPr lang="zh-CN" altLang="en-US" sz="2400" smtClean="0">
                <a:ea typeface="宋体" charset="-122"/>
              </a:rPr>
              <a:t>功率因数及其提高</a:t>
            </a:r>
          </a:p>
          <a:p>
            <a:pPr lvl="1"/>
            <a:endParaRPr lang="en-US" altLang="zh-CN" smtClean="0"/>
          </a:p>
        </p:txBody>
      </p:sp>
      <p:grpSp>
        <p:nvGrpSpPr>
          <p:cNvPr id="2" name="Group 4"/>
          <p:cNvGrpSpPr>
            <a:grpSpLocks/>
          </p:cNvGrpSpPr>
          <p:nvPr/>
        </p:nvGrpSpPr>
        <p:grpSpPr bwMode="auto">
          <a:xfrm>
            <a:off x="5694363" y="2030413"/>
            <a:ext cx="3149600" cy="1433512"/>
            <a:chOff x="432" y="825"/>
            <a:chExt cx="1984" cy="903"/>
          </a:xfrm>
        </p:grpSpPr>
        <p:sp>
          <p:nvSpPr>
            <p:cNvPr id="27658" name="Rectangle 5"/>
            <p:cNvSpPr>
              <a:spLocks noChangeArrowheads="1"/>
            </p:cNvSpPr>
            <p:nvPr/>
          </p:nvSpPr>
          <p:spPr bwMode="auto">
            <a:xfrm>
              <a:off x="432" y="1104"/>
              <a:ext cx="1008" cy="624"/>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2000" b="1">
                  <a:solidFill>
                    <a:schemeClr val="tx2"/>
                  </a:solidFill>
                  <a:latin typeface="Times New Roman" pitchFamily="18" charset="0"/>
                  <a:cs typeface="Times New Roman" pitchFamily="18" charset="0"/>
                </a:rPr>
                <a:t>用电设备</a:t>
              </a:r>
            </a:p>
          </p:txBody>
        </p:sp>
        <p:sp>
          <p:nvSpPr>
            <p:cNvPr id="27659" name="Line 6"/>
            <p:cNvSpPr>
              <a:spLocks noChangeShapeType="1"/>
            </p:cNvSpPr>
            <p:nvPr/>
          </p:nvSpPr>
          <p:spPr bwMode="auto">
            <a:xfrm>
              <a:off x="1440" y="1200"/>
              <a:ext cx="67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0" name="Line 7"/>
            <p:cNvSpPr>
              <a:spLocks noChangeShapeType="1"/>
            </p:cNvSpPr>
            <p:nvPr/>
          </p:nvSpPr>
          <p:spPr bwMode="auto">
            <a:xfrm>
              <a:off x="1440" y="1584"/>
              <a:ext cx="67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1" name="Line 8"/>
            <p:cNvSpPr>
              <a:spLocks noChangeShapeType="1"/>
            </p:cNvSpPr>
            <p:nvPr/>
          </p:nvSpPr>
          <p:spPr bwMode="auto">
            <a:xfrm flipH="1">
              <a:off x="1680" y="1104"/>
              <a:ext cx="336" cy="0"/>
            </a:xfrm>
            <a:prstGeom prst="line">
              <a:avLst/>
            </a:prstGeom>
            <a:noFill/>
            <a:ln w="28575"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2" name="Text Box 10"/>
            <p:cNvSpPr txBox="1">
              <a:spLocks noChangeArrowheads="1"/>
            </p:cNvSpPr>
            <p:nvPr/>
          </p:nvSpPr>
          <p:spPr bwMode="auto">
            <a:xfrm>
              <a:off x="2208" y="1031"/>
              <a:ext cx="208"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en-US" sz="2000" b="1" i="1">
                  <a:solidFill>
                    <a:schemeClr val="tx2"/>
                  </a:solidFill>
                  <a:latin typeface="Times New Roman" pitchFamily="18" charset="0"/>
                  <a:cs typeface="Times New Roman" pitchFamily="18" charset="0"/>
                </a:rPr>
                <a:t>+</a:t>
              </a:r>
            </a:p>
            <a:p>
              <a:pPr algn="ctr" eaLnBrk="1" hangingPunct="1"/>
              <a:r>
                <a:rPr kumimoji="1" lang="en-US" altLang="en-US" sz="2000" b="1" i="1">
                  <a:solidFill>
                    <a:schemeClr val="tx2"/>
                  </a:solidFill>
                  <a:latin typeface="Times New Roman" pitchFamily="18" charset="0"/>
                  <a:cs typeface="Times New Roman" pitchFamily="18" charset="0"/>
                </a:rPr>
                <a:t>u</a:t>
              </a:r>
            </a:p>
            <a:p>
              <a:pPr algn="ctr" eaLnBrk="1" hangingPunct="1"/>
              <a:r>
                <a:rPr kumimoji="1" lang="en-US" altLang="zh-CN" sz="2000" b="1" i="1">
                  <a:solidFill>
                    <a:schemeClr val="tx2"/>
                  </a:solidFill>
                  <a:latin typeface="Times New Roman" pitchFamily="18" charset="0"/>
                  <a:cs typeface="Times New Roman" pitchFamily="18" charset="0"/>
                </a:rPr>
                <a:t>_</a:t>
              </a:r>
            </a:p>
          </p:txBody>
        </p:sp>
        <p:sp>
          <p:nvSpPr>
            <p:cNvPr id="27663" name="Text Box 11"/>
            <p:cNvSpPr txBox="1">
              <a:spLocks noChangeArrowheads="1"/>
            </p:cNvSpPr>
            <p:nvPr/>
          </p:nvSpPr>
          <p:spPr bwMode="auto">
            <a:xfrm>
              <a:off x="1958" y="825"/>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000" b="1" i="1">
                  <a:solidFill>
                    <a:schemeClr val="tx2"/>
                  </a:solidFill>
                  <a:latin typeface="Times New Roman" pitchFamily="18" charset="0"/>
                  <a:cs typeface="Times New Roman" pitchFamily="18" charset="0"/>
                </a:rPr>
                <a:t>i</a:t>
              </a:r>
            </a:p>
          </p:txBody>
        </p:sp>
      </p:grpSp>
      <p:sp>
        <p:nvSpPr>
          <p:cNvPr id="89100" name="Text Box 12"/>
          <p:cNvSpPr txBox="1">
            <a:spLocks noChangeArrowheads="1"/>
          </p:cNvSpPr>
          <p:nvPr/>
        </p:nvSpPr>
        <p:spPr bwMode="auto">
          <a:xfrm>
            <a:off x="528638" y="1422400"/>
            <a:ext cx="7770812"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30000"/>
              </a:lnSpc>
            </a:pPr>
            <a:r>
              <a:rPr kumimoji="1" lang="zh-CN" altLang="en-US" sz="2400" b="1">
                <a:solidFill>
                  <a:schemeClr val="tx2"/>
                </a:solidFill>
                <a:latin typeface="Times New Roman" pitchFamily="18" charset="0"/>
                <a:cs typeface="Times New Roman" pitchFamily="18" charset="0"/>
              </a:rPr>
              <a:t>如果设备工作在正弦稳态，电压、电流都是正弦量，幅度分别为</a:t>
            </a:r>
            <a:r>
              <a:rPr kumimoji="1" lang="en-US" altLang="zh-CN" sz="2400" b="1" i="1">
                <a:solidFill>
                  <a:schemeClr val="tx2"/>
                </a:solidFill>
                <a:latin typeface="Times New Roman" pitchFamily="18" charset="0"/>
                <a:cs typeface="Times New Roman" pitchFamily="18" charset="0"/>
              </a:rPr>
              <a:t>U</a:t>
            </a:r>
            <a:r>
              <a:rPr kumimoji="1" lang="zh-CN" altLang="en-US" sz="2400" b="1">
                <a:solidFill>
                  <a:schemeClr val="tx2"/>
                </a:solidFill>
                <a:latin typeface="Times New Roman" pitchFamily="18" charset="0"/>
                <a:cs typeface="Times New Roman" pitchFamily="18" charset="0"/>
              </a:rPr>
              <a:t>和</a:t>
            </a:r>
            <a:r>
              <a:rPr kumimoji="1" lang="en-US" altLang="zh-CN" sz="2400" b="1" i="1">
                <a:solidFill>
                  <a:schemeClr val="tx2"/>
                </a:solidFill>
                <a:latin typeface="Times New Roman" pitchFamily="18" charset="0"/>
                <a:cs typeface="Times New Roman" pitchFamily="18" charset="0"/>
              </a:rPr>
              <a:t>I</a:t>
            </a:r>
            <a:r>
              <a:rPr kumimoji="1" lang="zh-CN" altLang="en-US" sz="2400" b="1">
                <a:solidFill>
                  <a:schemeClr val="tx2"/>
                </a:solidFill>
                <a:latin typeface="Times New Roman" pitchFamily="18" charset="0"/>
                <a:cs typeface="Times New Roman" pitchFamily="18" charset="0"/>
              </a:rPr>
              <a:t>。</a:t>
            </a:r>
            <a:endParaRPr kumimoji="1" lang="en-US" altLang="zh-CN" sz="2400" b="1">
              <a:solidFill>
                <a:schemeClr val="tx2"/>
              </a:solidFill>
              <a:latin typeface="Times New Roman" pitchFamily="18" charset="0"/>
              <a:cs typeface="Times New Roman" pitchFamily="18" charset="0"/>
            </a:endParaRPr>
          </a:p>
        </p:txBody>
      </p:sp>
      <p:sp>
        <p:nvSpPr>
          <p:cNvPr id="89101" name="Text Box 13"/>
          <p:cNvSpPr txBox="1">
            <a:spLocks noChangeArrowheads="1"/>
          </p:cNvSpPr>
          <p:nvPr/>
        </p:nvSpPr>
        <p:spPr bwMode="auto">
          <a:xfrm>
            <a:off x="482600" y="2513013"/>
            <a:ext cx="8305800"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30000"/>
              </a:lnSpc>
            </a:pPr>
            <a:r>
              <a:rPr kumimoji="1" lang="zh-CN" altLang="en-US" sz="2400" b="1" dirty="0">
                <a:solidFill>
                  <a:schemeClr val="tx2"/>
                </a:solidFill>
                <a:latin typeface="Times New Roman" pitchFamily="18" charset="0"/>
                <a:cs typeface="Times New Roman" pitchFamily="18" charset="0"/>
              </a:rPr>
              <a:t>设备可获得的最大正弦稳态平均</a:t>
            </a:r>
          </a:p>
          <a:p>
            <a:pPr algn="just" eaLnBrk="1" hangingPunct="1">
              <a:lnSpc>
                <a:spcPct val="130000"/>
              </a:lnSpc>
            </a:pPr>
            <a:r>
              <a:rPr kumimoji="1" lang="zh-CN" altLang="en-US" sz="2400" b="1" dirty="0">
                <a:solidFill>
                  <a:schemeClr val="tx2"/>
                </a:solidFill>
                <a:latin typeface="Times New Roman" pitchFamily="18" charset="0"/>
                <a:cs typeface="Times New Roman" pitchFamily="18" charset="0"/>
              </a:rPr>
              <a:t>功率为：</a:t>
            </a:r>
            <a:r>
              <a:rPr kumimoji="1" lang="en-US" altLang="zh-CN" sz="2400" b="1" i="1" dirty="0" err="1">
                <a:solidFill>
                  <a:schemeClr val="tx2"/>
                </a:solidFill>
                <a:latin typeface="Times New Roman" pitchFamily="18" charset="0"/>
                <a:cs typeface="Times New Roman" pitchFamily="18" charset="0"/>
              </a:rPr>
              <a:t>P</a:t>
            </a:r>
            <a:r>
              <a:rPr kumimoji="1" lang="en-US" altLang="zh-CN" sz="2400" b="1" baseline="-25000" dirty="0" err="1">
                <a:solidFill>
                  <a:schemeClr val="tx2"/>
                </a:solidFill>
                <a:latin typeface="Times New Roman" pitchFamily="18" charset="0"/>
                <a:cs typeface="Times New Roman" pitchFamily="18" charset="0"/>
              </a:rPr>
              <a:t>max</a:t>
            </a:r>
            <a:r>
              <a:rPr kumimoji="1" lang="en-US" altLang="zh-CN" sz="2400" b="1" i="1" dirty="0">
                <a:solidFill>
                  <a:schemeClr val="tx2"/>
                </a:solidFill>
                <a:latin typeface="Times New Roman" pitchFamily="18" charset="0"/>
                <a:cs typeface="Times New Roman" pitchFamily="18" charset="0"/>
              </a:rPr>
              <a:t>=UI</a:t>
            </a:r>
            <a:r>
              <a:rPr kumimoji="1" lang="en-US" altLang="zh-CN" sz="2400" b="1" dirty="0">
                <a:solidFill>
                  <a:schemeClr val="tx2"/>
                </a:solidFill>
                <a:latin typeface="Times New Roman" pitchFamily="18" charset="0"/>
                <a:cs typeface="Times New Roman" pitchFamily="18" charset="0"/>
              </a:rPr>
              <a:t>    </a:t>
            </a:r>
            <a:r>
              <a:rPr kumimoji="1" lang="zh-CN" altLang="en-US" sz="2400" b="1" dirty="0">
                <a:solidFill>
                  <a:schemeClr val="tx2"/>
                </a:solidFill>
                <a:latin typeface="Times New Roman" pitchFamily="18" charset="0"/>
                <a:cs typeface="Times New Roman" pitchFamily="18" charset="0"/>
              </a:rPr>
              <a:t>即视在功率，</a:t>
            </a:r>
          </a:p>
          <a:p>
            <a:pPr algn="just" eaLnBrk="1" hangingPunct="1">
              <a:lnSpc>
                <a:spcPct val="130000"/>
              </a:lnSpc>
            </a:pPr>
            <a:r>
              <a:rPr kumimoji="1" lang="zh-CN" altLang="en-US" sz="2400" b="1" dirty="0">
                <a:solidFill>
                  <a:schemeClr val="tx2"/>
                </a:solidFill>
                <a:latin typeface="Times New Roman" pitchFamily="18" charset="0"/>
                <a:cs typeface="Times New Roman" pitchFamily="18" charset="0"/>
              </a:rPr>
              <a:t>而实际上设备获得的功率是：</a:t>
            </a:r>
            <a:r>
              <a:rPr kumimoji="1" lang="en-US" altLang="zh-CN" sz="2400" b="1" i="1" dirty="0">
                <a:solidFill>
                  <a:schemeClr val="tx2"/>
                </a:solidFill>
                <a:latin typeface="Times New Roman" pitchFamily="18" charset="0"/>
                <a:cs typeface="Times New Roman" pitchFamily="18" charset="0"/>
              </a:rPr>
              <a:t>P=</a:t>
            </a:r>
            <a:r>
              <a:rPr kumimoji="1" lang="en-US" altLang="zh-CN" sz="2400" b="1" i="1" dirty="0" err="1">
                <a:solidFill>
                  <a:schemeClr val="tx2"/>
                </a:solidFill>
                <a:latin typeface="Times New Roman" pitchFamily="18" charset="0"/>
                <a:cs typeface="Times New Roman" pitchFamily="18" charset="0"/>
              </a:rPr>
              <a:t>UI</a:t>
            </a:r>
            <a:r>
              <a:rPr kumimoji="1" lang="en-US" altLang="zh-CN" sz="2400" b="1" dirty="0" err="1">
                <a:solidFill>
                  <a:schemeClr val="tx2"/>
                </a:solidFill>
                <a:latin typeface="Times New Roman" pitchFamily="18" charset="0"/>
                <a:cs typeface="Times New Roman" pitchFamily="18" charset="0"/>
              </a:rPr>
              <a:t>cos</a:t>
            </a:r>
            <a:r>
              <a:rPr kumimoji="1" lang="en-US" altLang="zh-CN" sz="2400" b="1" i="1" dirty="0">
                <a:solidFill>
                  <a:schemeClr val="tx2"/>
                </a:solidFill>
                <a:latin typeface="Times New Roman" pitchFamily="18" charset="0"/>
                <a:cs typeface="Times New Roman" pitchFamily="18" charset="0"/>
                <a:sym typeface="Symbol" pitchFamily="18" charset="2"/>
              </a:rPr>
              <a:t></a:t>
            </a:r>
            <a:endParaRPr kumimoji="1" lang="en-US" altLang="zh-CN" sz="2400" b="1" dirty="0">
              <a:solidFill>
                <a:schemeClr val="tx2"/>
              </a:solidFill>
              <a:latin typeface="Times New Roman" pitchFamily="18" charset="0"/>
              <a:cs typeface="Times New Roman" pitchFamily="18" charset="0"/>
            </a:endParaRPr>
          </a:p>
        </p:txBody>
      </p:sp>
      <p:sp>
        <p:nvSpPr>
          <p:cNvPr id="89102" name="Text Box 14"/>
          <p:cNvSpPr txBox="1">
            <a:spLocks noChangeArrowheads="1"/>
          </p:cNvSpPr>
          <p:nvPr/>
        </p:nvSpPr>
        <p:spPr bwMode="auto">
          <a:xfrm>
            <a:off x="438150" y="3994150"/>
            <a:ext cx="8413750"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pPr>
            <a:r>
              <a:rPr kumimoji="1" lang="zh-CN" altLang="en-US" sz="2400" b="1">
                <a:solidFill>
                  <a:schemeClr val="tx2"/>
                </a:solidFill>
                <a:latin typeface="Times New Roman" pitchFamily="18" charset="0"/>
                <a:cs typeface="Times New Roman" pitchFamily="18" charset="0"/>
              </a:rPr>
              <a:t>在工作电压、电流幅度固定时，实际有功功率与视在功率之比为设备的功率因数：</a:t>
            </a:r>
            <a:r>
              <a:rPr kumimoji="1" lang="en-US" altLang="zh-CN" sz="2400" b="1">
                <a:solidFill>
                  <a:schemeClr val="tx2"/>
                </a:solidFill>
                <a:latin typeface="Times New Roman" pitchFamily="18" charset="0"/>
                <a:cs typeface="Times New Roman" pitchFamily="18" charset="0"/>
              </a:rPr>
              <a:t>0</a:t>
            </a:r>
            <a:r>
              <a:rPr kumimoji="1" lang="zh-CN" altLang="en-US" sz="2400" b="1">
                <a:solidFill>
                  <a:schemeClr val="tx2"/>
                </a:solidFill>
                <a:latin typeface="Times New Roman" pitchFamily="18" charset="0"/>
                <a:cs typeface="Times New Roman" pitchFamily="18" charset="0"/>
              </a:rPr>
              <a:t>≤</a:t>
            </a:r>
            <a:r>
              <a:rPr kumimoji="1" lang="en-US" altLang="zh-CN" sz="2400" b="1">
                <a:solidFill>
                  <a:schemeClr val="tx2"/>
                </a:solidFill>
                <a:latin typeface="Times New Roman" pitchFamily="18" charset="0"/>
                <a:cs typeface="Times New Roman" pitchFamily="18" charset="0"/>
              </a:rPr>
              <a:t>cos</a:t>
            </a:r>
            <a:r>
              <a:rPr kumimoji="1" lang="en-US" altLang="zh-CN" sz="2400" b="1" i="1">
                <a:solidFill>
                  <a:schemeClr val="tx2"/>
                </a:solidFill>
                <a:latin typeface="Times New Roman" pitchFamily="18" charset="0"/>
                <a:cs typeface="Times New Roman" pitchFamily="18" charset="0"/>
                <a:sym typeface="Symbol" pitchFamily="18" charset="2"/>
              </a:rPr>
              <a:t> ≤</a:t>
            </a:r>
            <a:r>
              <a:rPr kumimoji="1" lang="en-US" altLang="zh-CN" sz="2400" b="1">
                <a:solidFill>
                  <a:schemeClr val="tx2"/>
                </a:solidFill>
                <a:latin typeface="Times New Roman" pitchFamily="18" charset="0"/>
                <a:cs typeface="Times New Roman" pitchFamily="18" charset="0"/>
                <a:sym typeface="Symbol" pitchFamily="18" charset="2"/>
              </a:rPr>
              <a:t> 1</a:t>
            </a:r>
            <a:endParaRPr kumimoji="1" lang="en-US" altLang="zh-CN" sz="2400" b="1" i="1">
              <a:solidFill>
                <a:schemeClr val="tx2"/>
              </a:solidFill>
              <a:latin typeface="Times New Roman" pitchFamily="18" charset="0"/>
              <a:cs typeface="Times New Roman" pitchFamily="18" charset="0"/>
              <a:sym typeface="Symbol" pitchFamily="18" charset="2"/>
            </a:endParaRPr>
          </a:p>
        </p:txBody>
      </p:sp>
      <p:sp>
        <p:nvSpPr>
          <p:cNvPr id="89103" name="Text Box 15"/>
          <p:cNvSpPr txBox="1">
            <a:spLocks noChangeArrowheads="1"/>
          </p:cNvSpPr>
          <p:nvPr/>
        </p:nvSpPr>
        <p:spPr bwMode="auto">
          <a:xfrm>
            <a:off x="285750" y="5599113"/>
            <a:ext cx="83677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dirty="0">
                <a:solidFill>
                  <a:schemeClr val="tx2"/>
                </a:solidFill>
                <a:latin typeface="Times New Roman" pitchFamily="18" charset="0"/>
                <a:cs typeface="Times New Roman" pitchFamily="18" charset="0"/>
              </a:rPr>
              <a:t>设备的功率因数越高，说明无功功率越小，有功功率越接近视在功率。</a:t>
            </a:r>
          </a:p>
        </p:txBody>
      </p:sp>
      <p:graphicFrame>
        <p:nvGraphicFramePr>
          <p:cNvPr id="89104" name="Object 2"/>
          <p:cNvGraphicFramePr>
            <a:graphicFrameLocks noChangeAspect="1"/>
          </p:cNvGraphicFramePr>
          <p:nvPr>
            <p:extLst>
              <p:ext uri="{D42A27DB-BD31-4B8C-83A1-F6EECF244321}">
                <p14:modId xmlns:p14="http://schemas.microsoft.com/office/powerpoint/2010/main" val="3391847965"/>
              </p:ext>
            </p:extLst>
          </p:nvPr>
        </p:nvGraphicFramePr>
        <p:xfrm>
          <a:off x="5436096" y="4509120"/>
          <a:ext cx="2847975" cy="958850"/>
        </p:xfrm>
        <a:graphic>
          <a:graphicData uri="http://schemas.openxmlformats.org/presentationml/2006/ole">
            <mc:AlternateContent xmlns:mc="http://schemas.openxmlformats.org/markup-compatibility/2006">
              <mc:Choice xmlns:v="urn:schemas-microsoft-com:vml" Requires="v">
                <p:oleObj spid="_x0000_s27706" name="Equation" r:id="rId3" imgW="1396800" imgH="469800" progId="">
                  <p:embed/>
                </p:oleObj>
              </mc:Choice>
              <mc:Fallback>
                <p:oleObj name="Equation" r:id="rId3" imgW="1396800" imgH="469800" progId="">
                  <p:embed/>
                  <p:pic>
                    <p:nvPicPr>
                      <p:cNvPr id="0"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4509120"/>
                        <a:ext cx="2847975"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灯片编号占位符 5"/>
          <p:cNvSpPr>
            <a:spLocks noGrp="1"/>
          </p:cNvSpPr>
          <p:nvPr>
            <p:ph type="sldNum" sz="quarter" idx="10"/>
          </p:nvPr>
        </p:nvSpPr>
        <p:spPr/>
        <p:txBody>
          <a:bodyPr/>
          <a:lstStyle/>
          <a:p>
            <a:pPr>
              <a:defRPr/>
            </a:pPr>
            <a:fld id="{E4DCDFD6-397A-4776-9F04-AECACB83C822}" type="slidenum">
              <a:rPr lang="zh-CN" altLang="en-US" smtClean="0"/>
              <a:pPr>
                <a:defRPr/>
              </a:pPr>
              <a:t>48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iterate type="lt">
                                    <p:tmPct val="100000"/>
                                  </p:iterate>
                                  <p:childTnLst>
                                    <p:set>
                                      <p:cBhvr>
                                        <p:cTn id="10" dur="1" fill="hold">
                                          <p:stCondLst>
                                            <p:cond delay="0"/>
                                          </p:stCondLst>
                                        </p:cTn>
                                        <p:tgtEl>
                                          <p:spTgt spid="89100"/>
                                        </p:tgtEl>
                                        <p:attrNameLst>
                                          <p:attrName>style.visibility</p:attrName>
                                        </p:attrNameLst>
                                      </p:cBhvr>
                                      <p:to>
                                        <p:strVal val="visible"/>
                                      </p:to>
                                    </p:set>
                                    <p:animEffect transition="in" filter="wipe(left)">
                                      <p:cBhvr>
                                        <p:cTn id="11" dur="75"/>
                                        <p:tgtEl>
                                          <p:spTgt spid="8910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iterate type="lt">
                                    <p:tmAbs val="75"/>
                                  </p:iterate>
                                  <p:childTnLst>
                                    <p:set>
                                      <p:cBhvr>
                                        <p:cTn id="15" dur="1" fill="hold">
                                          <p:stCondLst>
                                            <p:cond delay="74"/>
                                          </p:stCondLst>
                                        </p:cTn>
                                        <p:tgtEl>
                                          <p:spTgt spid="8910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iterate type="lt">
                                    <p:tmAbs val="75"/>
                                  </p:iterate>
                                  <p:childTnLst>
                                    <p:set>
                                      <p:cBhvr>
                                        <p:cTn id="19" dur="1" fill="hold">
                                          <p:stCondLst>
                                            <p:cond delay="74"/>
                                          </p:stCondLst>
                                        </p:cTn>
                                        <p:tgtEl>
                                          <p:spTgt spid="89102"/>
                                        </p:tgtEl>
                                        <p:attrNameLst>
                                          <p:attrName>style.visibility</p:attrName>
                                        </p:attrNameLst>
                                      </p:cBhvr>
                                      <p:to>
                                        <p:strVal val="visible"/>
                                      </p:to>
                                    </p:set>
                                  </p:childTnLst>
                                </p:cTn>
                              </p:par>
                            </p:childTnLst>
                          </p:cTn>
                        </p:par>
                        <p:par>
                          <p:cTn id="20" fill="hold" nodeType="afterGroup">
                            <p:stCondLst>
                              <p:cond delay="3300"/>
                            </p:stCondLst>
                            <p:childTnLst>
                              <p:par>
                                <p:cTn id="21" presetID="22" presetClass="entr" presetSubtype="8" fill="hold" nodeType="afterEffect">
                                  <p:stCondLst>
                                    <p:cond delay="0"/>
                                  </p:stCondLst>
                                  <p:childTnLst>
                                    <p:set>
                                      <p:cBhvr>
                                        <p:cTn id="22" dur="1" fill="hold">
                                          <p:stCondLst>
                                            <p:cond delay="0"/>
                                          </p:stCondLst>
                                        </p:cTn>
                                        <p:tgtEl>
                                          <p:spTgt spid="89104"/>
                                        </p:tgtEl>
                                        <p:attrNameLst>
                                          <p:attrName>style.visibility</p:attrName>
                                        </p:attrNameLst>
                                      </p:cBhvr>
                                      <p:to>
                                        <p:strVal val="visible"/>
                                      </p:to>
                                    </p:set>
                                    <p:animEffect transition="in" filter="wipe(left)">
                                      <p:cBhvr>
                                        <p:cTn id="23" dur="500"/>
                                        <p:tgtEl>
                                          <p:spTgt spid="8910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iterate type="lt">
                                    <p:tmAbs val="75"/>
                                  </p:iterate>
                                  <p:childTnLst>
                                    <p:set>
                                      <p:cBhvr>
                                        <p:cTn id="27" dur="1" fill="hold">
                                          <p:stCondLst>
                                            <p:cond delay="74"/>
                                          </p:stCondLst>
                                        </p:cTn>
                                        <p:tgtEl>
                                          <p:spTgt spid="89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00" grpId="0" autoUpdateAnimBg="0"/>
      <p:bldP spid="89101" grpId="0" autoUpdateAnimBg="0"/>
      <p:bldP spid="89102" grpId="0" autoUpdateAnimBg="0"/>
      <p:bldP spid="89103"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ltLang="zh-CN" sz="2800" dirty="0" smtClean="0">
                <a:ea typeface="宋体" charset="-122"/>
              </a:rPr>
              <a:t>3.4</a:t>
            </a:r>
            <a:r>
              <a:rPr lang="zh-CN" altLang="en-US" sz="2800" dirty="0" smtClean="0">
                <a:ea typeface="宋体" charset="-122"/>
              </a:rPr>
              <a:t>正弦稳态电路的功率及功率因数的提高</a:t>
            </a:r>
            <a:r>
              <a:rPr lang="en-US" altLang="zh-CN" sz="2800" dirty="0" smtClean="0">
                <a:ea typeface="楷体_GB2312" pitchFamily="49" charset="-122"/>
              </a:rPr>
              <a:t>(</a:t>
            </a:r>
            <a:r>
              <a:rPr lang="zh-CN" altLang="en-US" sz="2800" dirty="0" smtClean="0">
                <a:ea typeface="楷体_GB2312" pitchFamily="49" charset="-122"/>
              </a:rPr>
              <a:t>续</a:t>
            </a:r>
            <a:r>
              <a:rPr lang="en-US" altLang="zh-CN" sz="2800" dirty="0" smtClean="0">
                <a:ea typeface="楷体_GB2312" pitchFamily="49" charset="-122"/>
              </a:rPr>
              <a:t>6)</a:t>
            </a:r>
            <a:endParaRPr lang="en-US" altLang="zh-CN" sz="2800" dirty="0" smtClean="0">
              <a:ea typeface="宋体" charset="-122"/>
            </a:endParaRPr>
          </a:p>
        </p:txBody>
      </p:sp>
      <p:sp>
        <p:nvSpPr>
          <p:cNvPr id="94211" name="Rectangle 3"/>
          <p:cNvSpPr>
            <a:spLocks noGrp="1" noChangeArrowheads="1"/>
          </p:cNvSpPr>
          <p:nvPr>
            <p:ph sz="quarter" idx="11"/>
          </p:nvPr>
        </p:nvSpPr>
        <p:spPr>
          <a:xfrm>
            <a:off x="72008" y="620688"/>
            <a:ext cx="8892480" cy="5544616"/>
          </a:xfrm>
        </p:spPr>
        <p:txBody>
          <a:bodyPr/>
          <a:lstStyle/>
          <a:p>
            <a:r>
              <a:rPr lang="zh-CN" altLang="en-US" dirty="0" smtClean="0">
                <a:ea typeface="宋体" charset="-122"/>
              </a:rPr>
              <a:t>提高功率因数的目的和意义</a:t>
            </a:r>
          </a:p>
          <a:p>
            <a:pPr lvl="1"/>
            <a:r>
              <a:rPr kumimoji="1" lang="zh-CN" altLang="en-US" sz="2400" dirty="0" smtClean="0"/>
              <a:t>提高设备功率容量的利用率</a:t>
            </a:r>
          </a:p>
          <a:p>
            <a:pPr lvl="1"/>
            <a:r>
              <a:rPr kumimoji="1" lang="zh-CN" altLang="en-US" sz="2400" dirty="0" smtClean="0"/>
              <a:t>抑制供电系统的无功功率，减小线路损耗</a:t>
            </a:r>
          </a:p>
          <a:p>
            <a:pPr lvl="1"/>
            <a:r>
              <a:rPr kumimoji="1" lang="zh-CN" altLang="en-US" sz="2400" dirty="0" smtClean="0"/>
              <a:t>减小供电线路电流，节省线路材料</a:t>
            </a:r>
          </a:p>
          <a:p>
            <a:r>
              <a:rPr kumimoji="1" lang="zh-CN" altLang="en-US" dirty="0" smtClean="0">
                <a:ea typeface="宋体" charset="-122"/>
              </a:rPr>
              <a:t>提高功率因数的方法</a:t>
            </a:r>
          </a:p>
          <a:p>
            <a:pPr lvl="1"/>
            <a:r>
              <a:rPr kumimoji="1" lang="zh-CN" altLang="en-US" sz="2400" dirty="0" smtClean="0"/>
              <a:t>只能提高线路总的功率因数，不改变设备本身功率因数</a:t>
            </a:r>
          </a:p>
          <a:p>
            <a:pPr lvl="1"/>
            <a:r>
              <a:rPr kumimoji="1" lang="zh-CN" altLang="en-US" sz="2400" dirty="0" smtClean="0"/>
              <a:t>提高功率因数的同时不能改变设备的工作状态</a:t>
            </a:r>
          </a:p>
          <a:p>
            <a:pPr lvl="1"/>
            <a:r>
              <a:rPr kumimoji="1" lang="zh-CN" altLang="en-US" sz="2400" dirty="0" smtClean="0"/>
              <a:t>通常的供电系统采用电压源供电方式，各负载并联运行</a:t>
            </a:r>
          </a:p>
          <a:p>
            <a:pPr lvl="1"/>
            <a:r>
              <a:rPr kumimoji="1" lang="zh-CN" altLang="en-US" sz="2400" dirty="0" smtClean="0"/>
              <a:t>绝大部分的电力设备属于感性负载</a:t>
            </a:r>
          </a:p>
          <a:p>
            <a:pPr lvl="1">
              <a:buFont typeface="Wingdings" pitchFamily="2" charset="2"/>
              <a:buNone/>
            </a:pPr>
            <a:r>
              <a:rPr kumimoji="1" lang="zh-CN" altLang="en-US" sz="2400" dirty="0" smtClean="0"/>
              <a:t>提高功率因数的方法是在感性设备两端并联补偿电容器。</a:t>
            </a: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49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Effect transition="in" filter="wipe(left)">
                                      <p:cBhvr>
                                        <p:cTn id="7" dur="500"/>
                                        <p:tgtEl>
                                          <p:spTgt spid="942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4211">
                                            <p:txEl>
                                              <p:pRg st="1" end="1"/>
                                            </p:txEl>
                                          </p:spTgt>
                                        </p:tgtEl>
                                        <p:attrNameLst>
                                          <p:attrName>style.visibility</p:attrName>
                                        </p:attrNameLst>
                                      </p:cBhvr>
                                      <p:to>
                                        <p:strVal val="visible"/>
                                      </p:to>
                                    </p:set>
                                    <p:animEffect transition="in" filter="wipe(left)">
                                      <p:cBhvr>
                                        <p:cTn id="12" dur="500"/>
                                        <p:tgtEl>
                                          <p:spTgt spid="942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4211">
                                            <p:txEl>
                                              <p:pRg st="2" end="2"/>
                                            </p:txEl>
                                          </p:spTgt>
                                        </p:tgtEl>
                                        <p:attrNameLst>
                                          <p:attrName>style.visibility</p:attrName>
                                        </p:attrNameLst>
                                      </p:cBhvr>
                                      <p:to>
                                        <p:strVal val="visible"/>
                                      </p:to>
                                    </p:set>
                                    <p:animEffect transition="in" filter="wipe(left)">
                                      <p:cBhvr>
                                        <p:cTn id="17" dur="500"/>
                                        <p:tgtEl>
                                          <p:spTgt spid="942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4211">
                                            <p:txEl>
                                              <p:pRg st="3" end="3"/>
                                            </p:txEl>
                                          </p:spTgt>
                                        </p:tgtEl>
                                        <p:attrNameLst>
                                          <p:attrName>style.visibility</p:attrName>
                                        </p:attrNameLst>
                                      </p:cBhvr>
                                      <p:to>
                                        <p:strVal val="visible"/>
                                      </p:to>
                                    </p:set>
                                    <p:animEffect transition="in" filter="wipe(left)">
                                      <p:cBhvr>
                                        <p:cTn id="22" dur="500"/>
                                        <p:tgtEl>
                                          <p:spTgt spid="942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4211">
                                            <p:txEl>
                                              <p:pRg st="4" end="4"/>
                                            </p:txEl>
                                          </p:spTgt>
                                        </p:tgtEl>
                                        <p:attrNameLst>
                                          <p:attrName>style.visibility</p:attrName>
                                        </p:attrNameLst>
                                      </p:cBhvr>
                                      <p:to>
                                        <p:strVal val="visible"/>
                                      </p:to>
                                    </p:set>
                                    <p:animEffect transition="in" filter="wipe(left)">
                                      <p:cBhvr>
                                        <p:cTn id="27" dur="500"/>
                                        <p:tgtEl>
                                          <p:spTgt spid="942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4211">
                                            <p:txEl>
                                              <p:pRg st="5" end="5"/>
                                            </p:txEl>
                                          </p:spTgt>
                                        </p:tgtEl>
                                        <p:attrNameLst>
                                          <p:attrName>style.visibility</p:attrName>
                                        </p:attrNameLst>
                                      </p:cBhvr>
                                      <p:to>
                                        <p:strVal val="visible"/>
                                      </p:to>
                                    </p:set>
                                    <p:animEffect transition="in" filter="wipe(left)">
                                      <p:cBhvr>
                                        <p:cTn id="32" dur="500"/>
                                        <p:tgtEl>
                                          <p:spTgt spid="942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4211">
                                            <p:txEl>
                                              <p:pRg st="6" end="6"/>
                                            </p:txEl>
                                          </p:spTgt>
                                        </p:tgtEl>
                                        <p:attrNameLst>
                                          <p:attrName>style.visibility</p:attrName>
                                        </p:attrNameLst>
                                      </p:cBhvr>
                                      <p:to>
                                        <p:strVal val="visible"/>
                                      </p:to>
                                    </p:set>
                                    <p:animEffect transition="in" filter="wipe(left)">
                                      <p:cBhvr>
                                        <p:cTn id="37" dur="500"/>
                                        <p:tgtEl>
                                          <p:spTgt spid="942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4211">
                                            <p:txEl>
                                              <p:pRg st="7" end="7"/>
                                            </p:txEl>
                                          </p:spTgt>
                                        </p:tgtEl>
                                        <p:attrNameLst>
                                          <p:attrName>style.visibility</p:attrName>
                                        </p:attrNameLst>
                                      </p:cBhvr>
                                      <p:to>
                                        <p:strVal val="visible"/>
                                      </p:to>
                                    </p:set>
                                    <p:animEffect transition="in" filter="wipe(left)">
                                      <p:cBhvr>
                                        <p:cTn id="42" dur="500"/>
                                        <p:tgtEl>
                                          <p:spTgt spid="9421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4211">
                                            <p:txEl>
                                              <p:pRg st="8" end="8"/>
                                            </p:txEl>
                                          </p:spTgt>
                                        </p:tgtEl>
                                        <p:attrNameLst>
                                          <p:attrName>style.visibility</p:attrName>
                                        </p:attrNameLst>
                                      </p:cBhvr>
                                      <p:to>
                                        <p:strVal val="visible"/>
                                      </p:to>
                                    </p:set>
                                    <p:animEffect transition="in" filter="wipe(left)">
                                      <p:cBhvr>
                                        <p:cTn id="47" dur="500"/>
                                        <p:tgtEl>
                                          <p:spTgt spid="9421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4211">
                                            <p:txEl>
                                              <p:pRg st="9" end="9"/>
                                            </p:txEl>
                                          </p:spTgt>
                                        </p:tgtEl>
                                        <p:attrNameLst>
                                          <p:attrName>style.visibility</p:attrName>
                                        </p:attrNameLst>
                                      </p:cBhvr>
                                      <p:to>
                                        <p:strVal val="visible"/>
                                      </p:to>
                                    </p:set>
                                    <p:animEffect transition="in" filter="wipe(left)">
                                      <p:cBhvr>
                                        <p:cTn id="52" dur="500"/>
                                        <p:tgtEl>
                                          <p:spTgt spid="942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pPr eaLnBrk="1" hangingPunct="1"/>
            <a:r>
              <a:rPr lang="zh-CN" altLang="en-US" smtClean="0">
                <a:ea typeface="宋体" charset="-122"/>
              </a:rPr>
              <a:t>本章内容概述（续</a:t>
            </a:r>
            <a:r>
              <a:rPr lang="en-US" altLang="zh-CN" smtClean="0">
                <a:ea typeface="宋体" charset="-122"/>
              </a:rPr>
              <a:t>2</a:t>
            </a:r>
            <a:r>
              <a:rPr lang="zh-CN" altLang="en-US" smtClean="0">
                <a:ea typeface="宋体" charset="-122"/>
              </a:rPr>
              <a:t>）</a:t>
            </a:r>
          </a:p>
        </p:txBody>
      </p:sp>
      <p:sp>
        <p:nvSpPr>
          <p:cNvPr id="87043" name="内容占位符 2"/>
          <p:cNvSpPr>
            <a:spLocks noGrp="1"/>
          </p:cNvSpPr>
          <p:nvPr>
            <p:ph sz="quarter" idx="11"/>
          </p:nvPr>
        </p:nvSpPr>
        <p:spPr/>
        <p:txBody>
          <a:bodyPr/>
          <a:lstStyle/>
          <a:p>
            <a:pPr eaLnBrk="1" hangingPunct="1">
              <a:lnSpc>
                <a:spcPct val="120000"/>
              </a:lnSpc>
              <a:spcBef>
                <a:spcPts val="600"/>
              </a:spcBef>
            </a:pPr>
            <a:r>
              <a:rPr lang="zh-CN" altLang="en-US" sz="2400" dirty="0" smtClean="0">
                <a:ea typeface="宋体" charset="-122"/>
              </a:rPr>
              <a:t>本章首先讨论单一频率正弦信号激励下稳态线性电路的相量分析方法，然后对电力系统特有的三相电路进行简单的介绍，最后把相量分析推广到一般非正弦周期电路</a:t>
            </a:r>
            <a:r>
              <a:rPr lang="en-US" altLang="zh-CN" sz="2400" dirty="0" smtClean="0">
                <a:ea typeface="宋体" charset="-122"/>
              </a:rPr>
              <a:t>——</a:t>
            </a:r>
            <a:r>
              <a:rPr lang="zh-CN" altLang="en-US" sz="2400" dirty="0" smtClean="0">
                <a:ea typeface="宋体" charset="-122"/>
              </a:rPr>
              <a:t>谐波分析。</a:t>
            </a:r>
          </a:p>
          <a:p>
            <a:pPr eaLnBrk="1" hangingPunct="1">
              <a:lnSpc>
                <a:spcPct val="120000"/>
              </a:lnSpc>
              <a:spcBef>
                <a:spcPts val="600"/>
              </a:spcBef>
            </a:pPr>
            <a:r>
              <a:rPr lang="zh-CN" altLang="en-US" sz="2400" dirty="0" smtClean="0">
                <a:ea typeface="宋体" charset="-122"/>
              </a:rPr>
              <a:t>学习本章重点要掌握相量的概念及相量分析方法，要对照相量域和直流稳态时间域关系，领会各种电路分析方法在相量域中的使用。</a:t>
            </a:r>
          </a:p>
          <a:p>
            <a:pPr eaLnBrk="1" hangingPunct="1">
              <a:lnSpc>
                <a:spcPct val="120000"/>
              </a:lnSpc>
              <a:spcBef>
                <a:spcPts val="600"/>
              </a:spcBef>
            </a:pPr>
            <a:r>
              <a:rPr lang="zh-CN" altLang="en-US" sz="2400" dirty="0" smtClean="0">
                <a:ea typeface="宋体" charset="-122"/>
              </a:rPr>
              <a:t>正弦稳态功率和功率因数是在正弦稳态电路中提出的新概念，学习中容易出现理解困难，学习中需要重视。</a:t>
            </a:r>
          </a:p>
          <a:p>
            <a:pPr eaLnBrk="1" hangingPunct="1">
              <a:lnSpc>
                <a:spcPct val="120000"/>
              </a:lnSpc>
              <a:spcBef>
                <a:spcPts val="600"/>
              </a:spcBef>
            </a:pPr>
            <a:r>
              <a:rPr lang="zh-CN" altLang="en-US" sz="2400" dirty="0" smtClean="0">
                <a:ea typeface="宋体" charset="-122"/>
              </a:rPr>
              <a:t>谐波分析是一种十分常用的信号分析手段，不仅要求对高等数学中定积分计算熟练运用，还要求进行大量的相量（复数）运算，学习过程中应力求有细心有耐心。</a:t>
            </a:r>
          </a:p>
        </p:txBody>
      </p:sp>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5</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Effect transition="in" filter="wipe(up)">
                                      <p:cBhvr>
                                        <p:cTn id="7" dur="500"/>
                                        <p:tgtEl>
                                          <p:spTgt spid="870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7043">
                                            <p:txEl>
                                              <p:pRg st="1" end="1"/>
                                            </p:txEl>
                                          </p:spTgt>
                                        </p:tgtEl>
                                        <p:attrNameLst>
                                          <p:attrName>style.visibility</p:attrName>
                                        </p:attrNameLst>
                                      </p:cBhvr>
                                      <p:to>
                                        <p:strVal val="visible"/>
                                      </p:to>
                                    </p:set>
                                    <p:animEffect transition="in" filter="wipe(up)">
                                      <p:cBhvr>
                                        <p:cTn id="12" dur="500"/>
                                        <p:tgtEl>
                                          <p:spTgt spid="870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7043">
                                            <p:txEl>
                                              <p:pRg st="2" end="2"/>
                                            </p:txEl>
                                          </p:spTgt>
                                        </p:tgtEl>
                                        <p:attrNameLst>
                                          <p:attrName>style.visibility</p:attrName>
                                        </p:attrNameLst>
                                      </p:cBhvr>
                                      <p:to>
                                        <p:strVal val="visible"/>
                                      </p:to>
                                    </p:set>
                                    <p:animEffect transition="in" filter="wipe(up)">
                                      <p:cBhvr>
                                        <p:cTn id="17" dur="500"/>
                                        <p:tgtEl>
                                          <p:spTgt spid="870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7043">
                                            <p:txEl>
                                              <p:pRg st="3" end="3"/>
                                            </p:txEl>
                                          </p:spTgt>
                                        </p:tgtEl>
                                        <p:attrNameLst>
                                          <p:attrName>style.visibility</p:attrName>
                                        </p:attrNameLst>
                                      </p:cBhvr>
                                      <p:to>
                                        <p:strVal val="visible"/>
                                      </p:to>
                                    </p:set>
                                    <p:animEffect transition="in" filter="wipe(up)">
                                      <p:cBhvr>
                                        <p:cTn id="22" dur="500"/>
                                        <p:tgtEl>
                                          <p:spTgt spid="870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5" name="Rectangle 2"/>
          <p:cNvSpPr>
            <a:spLocks noGrp="1" noChangeArrowheads="1"/>
          </p:cNvSpPr>
          <p:nvPr>
            <p:ph type="title"/>
          </p:nvPr>
        </p:nvSpPr>
        <p:spPr/>
        <p:txBody>
          <a:bodyPr/>
          <a:lstStyle/>
          <a:p>
            <a:r>
              <a:rPr lang="en-US" altLang="zh-CN" sz="2800" dirty="0" smtClean="0">
                <a:ea typeface="宋体" charset="-122"/>
              </a:rPr>
              <a:t>3.4</a:t>
            </a:r>
            <a:r>
              <a:rPr lang="zh-CN" altLang="en-US" sz="2800" dirty="0" smtClean="0">
                <a:ea typeface="宋体" charset="-122"/>
              </a:rPr>
              <a:t>正弦稳态电路的功率及功率因数的提高</a:t>
            </a:r>
            <a:r>
              <a:rPr lang="en-US" altLang="zh-CN" sz="2800" dirty="0" smtClean="0">
                <a:ea typeface="楷体_GB2312" pitchFamily="49" charset="-122"/>
              </a:rPr>
              <a:t>(</a:t>
            </a:r>
            <a:r>
              <a:rPr lang="zh-CN" altLang="en-US" sz="2800" dirty="0" smtClean="0">
                <a:ea typeface="楷体_GB2312" pitchFamily="49" charset="-122"/>
              </a:rPr>
              <a:t>续</a:t>
            </a:r>
            <a:r>
              <a:rPr lang="en-US" altLang="zh-CN" sz="2800" dirty="0" smtClean="0">
                <a:ea typeface="楷体_GB2312" pitchFamily="49" charset="-122"/>
              </a:rPr>
              <a:t>7)</a:t>
            </a:r>
            <a:endParaRPr lang="en-US" altLang="zh-CN" sz="2800" dirty="0" smtClean="0">
              <a:ea typeface="宋体" charset="-122"/>
            </a:endParaRPr>
          </a:p>
        </p:txBody>
      </p:sp>
      <p:sp>
        <p:nvSpPr>
          <p:cNvPr id="28686" name="Rectangle 3"/>
          <p:cNvSpPr>
            <a:spLocks noGrp="1" noChangeArrowheads="1"/>
          </p:cNvSpPr>
          <p:nvPr>
            <p:ph sz="quarter" idx="11"/>
          </p:nvPr>
        </p:nvSpPr>
        <p:spPr>
          <a:xfrm>
            <a:off x="-36512" y="620688"/>
            <a:ext cx="8892480" cy="5544616"/>
          </a:xfrm>
        </p:spPr>
        <p:txBody>
          <a:bodyPr/>
          <a:lstStyle/>
          <a:p>
            <a:r>
              <a:rPr lang="zh-CN" altLang="en-US" dirty="0" smtClean="0">
                <a:ea typeface="宋体" charset="-122"/>
              </a:rPr>
              <a:t>补偿电容的确定</a:t>
            </a:r>
          </a:p>
        </p:txBody>
      </p:sp>
      <p:sp>
        <p:nvSpPr>
          <p:cNvPr id="91140" name="Text Box 4"/>
          <p:cNvSpPr txBox="1">
            <a:spLocks noChangeArrowheads="1"/>
          </p:cNvSpPr>
          <p:nvPr/>
        </p:nvSpPr>
        <p:spPr bwMode="auto">
          <a:xfrm>
            <a:off x="3690813" y="908720"/>
            <a:ext cx="52736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r>
              <a:rPr kumimoji="1" lang="zh-CN" altLang="en-US" sz="2400" b="1" dirty="0">
                <a:solidFill>
                  <a:schemeClr val="tx2"/>
                </a:solidFill>
                <a:latin typeface="Times New Roman" pitchFamily="18" charset="0"/>
                <a:cs typeface="Times New Roman" pitchFamily="18" charset="0"/>
              </a:rPr>
              <a:t>设线路电压有效值为</a:t>
            </a:r>
            <a:r>
              <a:rPr kumimoji="1" lang="en-US" altLang="zh-CN" sz="2400" b="1" i="1" dirty="0">
                <a:solidFill>
                  <a:schemeClr val="tx2"/>
                </a:solidFill>
                <a:latin typeface="Times New Roman" pitchFamily="18" charset="0"/>
                <a:cs typeface="Times New Roman" pitchFamily="18" charset="0"/>
              </a:rPr>
              <a:t>U</a:t>
            </a:r>
            <a:r>
              <a:rPr kumimoji="1" lang="zh-CN" altLang="en-US" sz="2400" b="1" dirty="0">
                <a:solidFill>
                  <a:schemeClr val="tx2"/>
                </a:solidFill>
                <a:latin typeface="Times New Roman" pitchFamily="18" charset="0"/>
                <a:cs typeface="Times New Roman" pitchFamily="18" charset="0"/>
              </a:rPr>
              <a:t>，设备有功功率为</a:t>
            </a:r>
            <a:r>
              <a:rPr kumimoji="1" lang="en-US" altLang="zh-CN" sz="2400" b="1" i="1" dirty="0">
                <a:solidFill>
                  <a:schemeClr val="tx2"/>
                </a:solidFill>
                <a:latin typeface="Times New Roman" pitchFamily="18" charset="0"/>
                <a:cs typeface="Times New Roman" pitchFamily="18" charset="0"/>
              </a:rPr>
              <a:t>P</a:t>
            </a:r>
            <a:r>
              <a:rPr kumimoji="1" lang="zh-CN" altLang="en-US" sz="2400" b="1" dirty="0">
                <a:solidFill>
                  <a:schemeClr val="tx2"/>
                </a:solidFill>
                <a:latin typeface="Times New Roman" pitchFamily="18" charset="0"/>
                <a:cs typeface="Times New Roman" pitchFamily="18" charset="0"/>
              </a:rPr>
              <a:t>，补偿前功率因数为</a:t>
            </a:r>
            <a:r>
              <a:rPr kumimoji="1" lang="en-US" altLang="zh-CN" sz="2400" b="1" dirty="0" err="1">
                <a:solidFill>
                  <a:schemeClr val="tx2"/>
                </a:solidFill>
                <a:latin typeface="Times New Roman" pitchFamily="18" charset="0"/>
                <a:cs typeface="Times New Roman" pitchFamily="18" charset="0"/>
              </a:rPr>
              <a:t>cos</a:t>
            </a:r>
            <a:r>
              <a:rPr kumimoji="1" lang="en-US" altLang="zh-CN" sz="2400" b="1" i="1" dirty="0">
                <a:solidFill>
                  <a:schemeClr val="tx2"/>
                </a:solidFill>
                <a:latin typeface="Times New Roman" pitchFamily="18" charset="0"/>
                <a:cs typeface="Times New Roman" pitchFamily="18" charset="0"/>
                <a:sym typeface="Symbol" pitchFamily="18" charset="2"/>
              </a:rPr>
              <a:t></a:t>
            </a:r>
            <a:r>
              <a:rPr kumimoji="1" lang="zh-CN" altLang="en-US" sz="2400" b="1" dirty="0">
                <a:solidFill>
                  <a:schemeClr val="tx2"/>
                </a:solidFill>
                <a:latin typeface="Times New Roman" pitchFamily="18" charset="0"/>
                <a:cs typeface="Times New Roman" pitchFamily="18" charset="0"/>
                <a:sym typeface="Symbol" pitchFamily="18" charset="2"/>
              </a:rPr>
              <a:t>，</a:t>
            </a:r>
            <a:r>
              <a:rPr kumimoji="1" lang="zh-CN" altLang="en-US" sz="2400" b="1" dirty="0">
                <a:solidFill>
                  <a:schemeClr val="tx2"/>
                </a:solidFill>
                <a:latin typeface="Times New Roman" pitchFamily="18" charset="0"/>
                <a:cs typeface="Times New Roman" pitchFamily="18" charset="0"/>
              </a:rPr>
              <a:t>补偿后功率因数为</a:t>
            </a:r>
            <a:r>
              <a:rPr kumimoji="1" lang="en-US" altLang="zh-CN" sz="2400" b="1" dirty="0">
                <a:solidFill>
                  <a:schemeClr val="tx2"/>
                </a:solidFill>
                <a:latin typeface="Times New Roman" pitchFamily="18" charset="0"/>
                <a:cs typeface="Times New Roman" pitchFamily="18" charset="0"/>
              </a:rPr>
              <a:t>cos</a:t>
            </a:r>
            <a:r>
              <a:rPr kumimoji="1" lang="en-US" altLang="zh-CN" sz="2400" b="1" i="1" dirty="0">
                <a:solidFill>
                  <a:schemeClr val="tx2"/>
                </a:solidFill>
                <a:latin typeface="Times New Roman" pitchFamily="18" charset="0"/>
                <a:cs typeface="Times New Roman" pitchFamily="18" charset="0"/>
                <a:sym typeface="Symbol" pitchFamily="18" charset="2"/>
              </a:rPr>
              <a:t></a:t>
            </a:r>
            <a:r>
              <a:rPr kumimoji="1" lang="en-US" altLang="zh-CN" sz="2400" b="1" baseline="-25000" dirty="0">
                <a:solidFill>
                  <a:schemeClr val="tx2"/>
                </a:solidFill>
                <a:latin typeface="Times New Roman" pitchFamily="18" charset="0"/>
                <a:cs typeface="Times New Roman" pitchFamily="18" charset="0"/>
                <a:sym typeface="Symbol" pitchFamily="18" charset="2"/>
              </a:rPr>
              <a:t>1</a:t>
            </a:r>
            <a:r>
              <a:rPr kumimoji="1" lang="en-US" altLang="zh-CN" sz="2400" b="1" i="1" dirty="0">
                <a:solidFill>
                  <a:schemeClr val="tx2"/>
                </a:solidFill>
                <a:latin typeface="Times New Roman" pitchFamily="18" charset="0"/>
                <a:cs typeface="Times New Roman" pitchFamily="18" charset="0"/>
                <a:sym typeface="Symbol" pitchFamily="18" charset="2"/>
              </a:rPr>
              <a:t> </a:t>
            </a:r>
            <a:r>
              <a:rPr kumimoji="1" lang="en-US" altLang="zh-CN" sz="2400" b="1" dirty="0">
                <a:solidFill>
                  <a:schemeClr val="tx2"/>
                </a:solidFill>
                <a:latin typeface="Times New Roman" pitchFamily="18" charset="0"/>
                <a:cs typeface="Times New Roman" pitchFamily="18" charset="0"/>
                <a:sym typeface="Symbol" pitchFamily="18" charset="2"/>
              </a:rPr>
              <a:t>&gt;</a:t>
            </a:r>
            <a:r>
              <a:rPr kumimoji="1" lang="en-US" altLang="zh-CN" sz="2400" b="1" dirty="0" err="1">
                <a:solidFill>
                  <a:schemeClr val="tx2"/>
                </a:solidFill>
                <a:latin typeface="Times New Roman" pitchFamily="18" charset="0"/>
                <a:cs typeface="Times New Roman" pitchFamily="18" charset="0"/>
              </a:rPr>
              <a:t>cos</a:t>
            </a:r>
            <a:r>
              <a:rPr kumimoji="1" lang="en-US" altLang="zh-CN" sz="2400" b="1" i="1" dirty="0">
                <a:solidFill>
                  <a:schemeClr val="tx2"/>
                </a:solidFill>
                <a:latin typeface="Times New Roman" pitchFamily="18" charset="0"/>
                <a:cs typeface="Times New Roman" pitchFamily="18" charset="0"/>
                <a:sym typeface="Symbol" pitchFamily="18" charset="2"/>
              </a:rPr>
              <a:t></a:t>
            </a:r>
            <a:endParaRPr kumimoji="1" lang="en-US" altLang="zh-CN" sz="2400" b="1" i="1" dirty="0">
              <a:solidFill>
                <a:schemeClr val="tx2"/>
              </a:solidFill>
              <a:latin typeface="Times New Roman" pitchFamily="18" charset="0"/>
              <a:cs typeface="Times New Roman" pitchFamily="18" charset="0"/>
            </a:endParaRPr>
          </a:p>
        </p:txBody>
      </p:sp>
      <p:grpSp>
        <p:nvGrpSpPr>
          <p:cNvPr id="2" name="Group 6"/>
          <p:cNvGrpSpPr>
            <a:grpSpLocks/>
          </p:cNvGrpSpPr>
          <p:nvPr/>
        </p:nvGrpSpPr>
        <p:grpSpPr bwMode="auto">
          <a:xfrm>
            <a:off x="563563" y="1600200"/>
            <a:ext cx="3108325" cy="2362200"/>
            <a:chOff x="96" y="672"/>
            <a:chExt cx="1958" cy="1488"/>
          </a:xfrm>
        </p:grpSpPr>
        <p:grpSp>
          <p:nvGrpSpPr>
            <p:cNvPr id="28705" name="Group 7"/>
            <p:cNvGrpSpPr>
              <a:grpSpLocks/>
            </p:cNvGrpSpPr>
            <p:nvPr/>
          </p:nvGrpSpPr>
          <p:grpSpPr bwMode="auto">
            <a:xfrm>
              <a:off x="96" y="768"/>
              <a:ext cx="1824" cy="1392"/>
              <a:chOff x="432" y="768"/>
              <a:chExt cx="1824" cy="1392"/>
            </a:xfrm>
          </p:grpSpPr>
          <p:sp>
            <p:nvSpPr>
              <p:cNvPr id="28708" name="Rectangle 8"/>
              <p:cNvSpPr>
                <a:spLocks noChangeArrowheads="1"/>
              </p:cNvSpPr>
              <p:nvPr/>
            </p:nvSpPr>
            <p:spPr bwMode="auto">
              <a:xfrm>
                <a:off x="576" y="960"/>
                <a:ext cx="720" cy="768"/>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en-US" sz="2000" b="1">
                    <a:solidFill>
                      <a:schemeClr val="tx2"/>
                    </a:solidFill>
                    <a:latin typeface="Times New Roman" pitchFamily="18" charset="0"/>
                    <a:cs typeface="Times New Roman" pitchFamily="18" charset="0"/>
                  </a:rPr>
                  <a:t>P</a:t>
                </a:r>
              </a:p>
              <a:p>
                <a:pPr algn="ctr"/>
                <a:r>
                  <a:rPr kumimoji="1" lang="en-US" altLang="en-US" sz="2000" b="1">
                    <a:solidFill>
                      <a:schemeClr val="tx2"/>
                    </a:solidFill>
                    <a:latin typeface="Times New Roman" pitchFamily="18" charset="0"/>
                    <a:cs typeface="Times New Roman" pitchFamily="18" charset="0"/>
                  </a:rPr>
                  <a:t>cos</a:t>
                </a:r>
                <a:r>
                  <a:rPr kumimoji="1" lang="en-US" altLang="en-US" sz="2000" b="1" i="1">
                    <a:solidFill>
                      <a:schemeClr val="tx2"/>
                    </a:solidFill>
                    <a:latin typeface="Times New Roman" pitchFamily="18" charset="0"/>
                    <a:cs typeface="Times New Roman" pitchFamily="18" charset="0"/>
                    <a:sym typeface="Symbol" pitchFamily="18" charset="2"/>
                  </a:rPr>
                  <a:t></a:t>
                </a:r>
                <a:endParaRPr kumimoji="1" lang="en-US" altLang="zh-CN" sz="2000" b="1">
                  <a:solidFill>
                    <a:schemeClr val="tx2"/>
                  </a:solidFill>
                  <a:latin typeface="Times New Roman" pitchFamily="18" charset="0"/>
                  <a:cs typeface="Times New Roman" pitchFamily="18" charset="0"/>
                </a:endParaRPr>
              </a:p>
            </p:txBody>
          </p:sp>
          <p:sp>
            <p:nvSpPr>
              <p:cNvPr id="28709" name="Line 9"/>
              <p:cNvSpPr>
                <a:spLocks noChangeShapeType="1"/>
              </p:cNvSpPr>
              <p:nvPr/>
            </p:nvSpPr>
            <p:spPr bwMode="auto">
              <a:xfrm>
                <a:off x="1296" y="1104"/>
                <a:ext cx="96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ctr"/>
                <a:endParaRPr lang="zh-CN" altLang="en-US"/>
              </a:p>
            </p:txBody>
          </p:sp>
          <p:sp>
            <p:nvSpPr>
              <p:cNvPr id="28710" name="Line 10"/>
              <p:cNvSpPr>
                <a:spLocks noChangeShapeType="1"/>
              </p:cNvSpPr>
              <p:nvPr/>
            </p:nvSpPr>
            <p:spPr bwMode="auto">
              <a:xfrm>
                <a:off x="1296" y="1584"/>
                <a:ext cx="96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ctr"/>
                <a:endParaRPr lang="zh-CN" altLang="en-US"/>
              </a:p>
            </p:txBody>
          </p:sp>
          <p:grpSp>
            <p:nvGrpSpPr>
              <p:cNvPr id="28711" name="Group 11"/>
              <p:cNvGrpSpPr>
                <a:grpSpLocks/>
              </p:cNvGrpSpPr>
              <p:nvPr/>
            </p:nvGrpSpPr>
            <p:grpSpPr bwMode="auto">
              <a:xfrm>
                <a:off x="1584" y="1344"/>
                <a:ext cx="144" cy="56"/>
                <a:chOff x="960" y="3408"/>
                <a:chExt cx="144" cy="56"/>
              </a:xfrm>
            </p:grpSpPr>
            <p:sp>
              <p:nvSpPr>
                <p:cNvPr id="28718" name="Line 12"/>
                <p:cNvSpPr>
                  <a:spLocks noChangeShapeType="1"/>
                </p:cNvSpPr>
                <p:nvPr/>
              </p:nvSpPr>
              <p:spPr bwMode="auto">
                <a:xfrm>
                  <a:off x="960" y="3408"/>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ctr"/>
                  <a:endParaRPr lang="zh-CN" altLang="en-US"/>
                </a:p>
              </p:txBody>
            </p:sp>
            <p:sp>
              <p:nvSpPr>
                <p:cNvPr id="28719" name="Line 13"/>
                <p:cNvSpPr>
                  <a:spLocks noChangeShapeType="1"/>
                </p:cNvSpPr>
                <p:nvPr/>
              </p:nvSpPr>
              <p:spPr bwMode="auto">
                <a:xfrm>
                  <a:off x="960" y="3464"/>
                  <a:ext cx="14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ctr"/>
                  <a:endParaRPr lang="zh-CN" altLang="en-US"/>
                </a:p>
              </p:txBody>
            </p:sp>
          </p:grpSp>
          <p:sp>
            <p:nvSpPr>
              <p:cNvPr id="28712" name="Line 14"/>
              <p:cNvSpPr>
                <a:spLocks noChangeShapeType="1"/>
              </p:cNvSpPr>
              <p:nvPr/>
            </p:nvSpPr>
            <p:spPr bwMode="auto">
              <a:xfrm flipV="1">
                <a:off x="1652" y="1094"/>
                <a:ext cx="0" cy="24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ctr"/>
                <a:endParaRPr lang="zh-CN" altLang="en-US"/>
              </a:p>
            </p:txBody>
          </p:sp>
          <p:sp>
            <p:nvSpPr>
              <p:cNvPr id="28713" name="Line 15"/>
              <p:cNvSpPr>
                <a:spLocks noChangeShapeType="1"/>
              </p:cNvSpPr>
              <p:nvPr/>
            </p:nvSpPr>
            <p:spPr bwMode="auto">
              <a:xfrm>
                <a:off x="1652" y="1392"/>
                <a:ext cx="0" cy="19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ctr"/>
                <a:endParaRPr lang="zh-CN" altLang="en-US"/>
              </a:p>
            </p:txBody>
          </p:sp>
          <p:sp>
            <p:nvSpPr>
              <p:cNvPr id="28714" name="Oval 16"/>
              <p:cNvSpPr>
                <a:spLocks noChangeArrowheads="1"/>
              </p:cNvSpPr>
              <p:nvPr/>
            </p:nvSpPr>
            <p:spPr bwMode="auto">
              <a:xfrm>
                <a:off x="1622" y="1084"/>
                <a:ext cx="48" cy="48"/>
              </a:xfrm>
              <a:prstGeom prst="ellipse">
                <a:avLst/>
              </a:prstGeom>
              <a:solidFill>
                <a:schemeClr val="tx1"/>
              </a:solidFill>
              <a:ln w="9525">
                <a:solidFill>
                  <a:schemeClr val="tx1"/>
                </a:solidFill>
                <a:round/>
                <a:headEnd/>
                <a:tailEnd/>
              </a:ln>
            </p:spPr>
            <p:txBody>
              <a:bodyPr wrap="none" anchor="ctr"/>
              <a:lstStyle/>
              <a:p>
                <a:pPr algn="ctr"/>
                <a:endParaRPr lang="zh-CN" altLang="en-US" b="1">
                  <a:solidFill>
                    <a:schemeClr val="tx2"/>
                  </a:solidFill>
                  <a:latin typeface="Times New Roman" pitchFamily="18" charset="0"/>
                  <a:cs typeface="Times New Roman" pitchFamily="18" charset="0"/>
                </a:endParaRPr>
              </a:p>
            </p:txBody>
          </p:sp>
          <p:sp>
            <p:nvSpPr>
              <p:cNvPr id="28715" name="Oval 17"/>
              <p:cNvSpPr>
                <a:spLocks noChangeArrowheads="1"/>
              </p:cNvSpPr>
              <p:nvPr/>
            </p:nvSpPr>
            <p:spPr bwMode="auto">
              <a:xfrm>
                <a:off x="1622" y="1564"/>
                <a:ext cx="48" cy="48"/>
              </a:xfrm>
              <a:prstGeom prst="ellipse">
                <a:avLst/>
              </a:prstGeom>
              <a:solidFill>
                <a:schemeClr val="tx1"/>
              </a:solidFill>
              <a:ln w="9525">
                <a:solidFill>
                  <a:schemeClr val="tx1"/>
                </a:solidFill>
                <a:round/>
                <a:headEnd/>
                <a:tailEnd/>
              </a:ln>
            </p:spPr>
            <p:txBody>
              <a:bodyPr wrap="none" anchor="ctr"/>
              <a:lstStyle/>
              <a:p>
                <a:pPr algn="ctr"/>
                <a:endParaRPr lang="zh-CN" altLang="en-US" b="1">
                  <a:solidFill>
                    <a:schemeClr val="tx2"/>
                  </a:solidFill>
                  <a:latin typeface="Times New Roman" pitchFamily="18" charset="0"/>
                  <a:cs typeface="Times New Roman" pitchFamily="18" charset="0"/>
                </a:endParaRPr>
              </a:p>
            </p:txBody>
          </p:sp>
          <p:sp>
            <p:nvSpPr>
              <p:cNvPr id="28716" name="Text Box 18"/>
              <p:cNvSpPr txBox="1">
                <a:spLocks noChangeArrowheads="1"/>
              </p:cNvSpPr>
              <p:nvPr/>
            </p:nvSpPr>
            <p:spPr bwMode="auto">
              <a:xfrm>
                <a:off x="1724" y="1279"/>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000" b="1" i="1">
                    <a:solidFill>
                      <a:schemeClr val="tx2"/>
                    </a:solidFill>
                    <a:latin typeface="Times New Roman" pitchFamily="18" charset="0"/>
                    <a:cs typeface="Times New Roman" pitchFamily="18" charset="0"/>
                  </a:rPr>
                  <a:t>C</a:t>
                </a:r>
              </a:p>
            </p:txBody>
          </p:sp>
          <p:sp>
            <p:nvSpPr>
              <p:cNvPr id="28717" name="Rectangle 19"/>
              <p:cNvSpPr>
                <a:spLocks noChangeArrowheads="1"/>
              </p:cNvSpPr>
              <p:nvPr/>
            </p:nvSpPr>
            <p:spPr bwMode="auto">
              <a:xfrm>
                <a:off x="432" y="768"/>
                <a:ext cx="1632" cy="1392"/>
              </a:xfrm>
              <a:prstGeom prst="rect">
                <a:avLst/>
              </a:prstGeom>
              <a:noFill/>
              <a:ln w="12700" cap="rnd">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endParaRPr kumimoji="1" lang="en-US" altLang="zh-CN" sz="2000" b="1" dirty="0">
                  <a:solidFill>
                    <a:schemeClr val="tx2"/>
                  </a:solidFill>
                  <a:latin typeface="Times New Roman" pitchFamily="18" charset="0"/>
                  <a:cs typeface="Times New Roman" pitchFamily="18" charset="0"/>
                </a:endParaRPr>
              </a:p>
              <a:p>
                <a:pPr algn="ctr"/>
                <a:endParaRPr kumimoji="1" lang="en-US" altLang="zh-CN" sz="2000" b="1" dirty="0">
                  <a:solidFill>
                    <a:schemeClr val="tx2"/>
                  </a:solidFill>
                  <a:latin typeface="Times New Roman" pitchFamily="18" charset="0"/>
                  <a:cs typeface="Times New Roman" pitchFamily="18" charset="0"/>
                </a:endParaRPr>
              </a:p>
              <a:p>
                <a:pPr algn="ctr"/>
                <a:endParaRPr kumimoji="1" lang="en-US" altLang="zh-CN" sz="2000" b="1" dirty="0">
                  <a:solidFill>
                    <a:schemeClr val="tx2"/>
                  </a:solidFill>
                  <a:latin typeface="Times New Roman" pitchFamily="18" charset="0"/>
                  <a:cs typeface="Times New Roman" pitchFamily="18" charset="0"/>
                </a:endParaRPr>
              </a:p>
              <a:p>
                <a:pPr algn="ctr"/>
                <a:endParaRPr kumimoji="1" lang="en-US" altLang="zh-CN" sz="2000" b="1" dirty="0">
                  <a:solidFill>
                    <a:schemeClr val="tx2"/>
                  </a:solidFill>
                  <a:latin typeface="Times New Roman" pitchFamily="18" charset="0"/>
                  <a:cs typeface="Times New Roman" pitchFamily="18" charset="0"/>
                </a:endParaRPr>
              </a:p>
              <a:p>
                <a:pPr algn="ctr"/>
                <a:r>
                  <a:rPr kumimoji="1" lang="en-US" altLang="en-US" sz="2000" b="1" dirty="0">
                    <a:solidFill>
                      <a:schemeClr val="tx2"/>
                    </a:solidFill>
                    <a:latin typeface="Times New Roman" pitchFamily="18" charset="0"/>
                    <a:cs typeface="Times New Roman" pitchFamily="18" charset="0"/>
                  </a:rPr>
                  <a:t>P  cos</a:t>
                </a:r>
                <a:r>
                  <a:rPr kumimoji="1" lang="en-US" altLang="en-US" sz="2000" b="1" i="1" dirty="0">
                    <a:solidFill>
                      <a:schemeClr val="tx2"/>
                    </a:solidFill>
                    <a:latin typeface="Times New Roman" pitchFamily="18" charset="0"/>
                    <a:cs typeface="Times New Roman" pitchFamily="18" charset="0"/>
                    <a:sym typeface="Symbol" pitchFamily="18" charset="2"/>
                  </a:rPr>
                  <a:t></a:t>
                </a:r>
                <a:r>
                  <a:rPr kumimoji="1" lang="en-US" altLang="en-US" sz="2000" b="1" baseline="-25000" dirty="0">
                    <a:solidFill>
                      <a:schemeClr val="tx2"/>
                    </a:solidFill>
                    <a:latin typeface="Times New Roman" pitchFamily="18" charset="0"/>
                    <a:cs typeface="Times New Roman" pitchFamily="18" charset="0"/>
                    <a:sym typeface="Symbol" pitchFamily="18" charset="2"/>
                  </a:rPr>
                  <a:t>1</a:t>
                </a:r>
                <a:r>
                  <a:rPr kumimoji="1" lang="en-US" altLang="en-US" sz="2000" b="1" i="1" dirty="0">
                    <a:solidFill>
                      <a:schemeClr val="tx2"/>
                    </a:solidFill>
                    <a:latin typeface="Times New Roman" pitchFamily="18" charset="0"/>
                    <a:cs typeface="Times New Roman" pitchFamily="18" charset="0"/>
                    <a:sym typeface="Symbol" pitchFamily="18" charset="2"/>
                  </a:rPr>
                  <a:t> </a:t>
                </a:r>
                <a:endParaRPr kumimoji="1" lang="en-US" altLang="zh-CN" sz="2000" b="1" i="1" dirty="0">
                  <a:solidFill>
                    <a:schemeClr val="tx2"/>
                  </a:solidFill>
                  <a:latin typeface="Times New Roman" pitchFamily="18" charset="0"/>
                  <a:cs typeface="Times New Roman" pitchFamily="18" charset="0"/>
                  <a:sym typeface="Symbol" pitchFamily="18" charset="2"/>
                </a:endParaRPr>
              </a:p>
            </p:txBody>
          </p:sp>
        </p:grpSp>
        <p:sp>
          <p:nvSpPr>
            <p:cNvPr id="28706" name="Line 20"/>
            <p:cNvSpPr>
              <a:spLocks noChangeShapeType="1"/>
            </p:cNvSpPr>
            <p:nvPr/>
          </p:nvSpPr>
          <p:spPr bwMode="auto">
            <a:xfrm flipH="1">
              <a:off x="1056" y="1008"/>
              <a:ext cx="240" cy="0"/>
            </a:xfrm>
            <a:prstGeom prst="line">
              <a:avLst/>
            </a:prstGeom>
            <a:noFill/>
            <a:ln w="12700" cap="sq">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ctr"/>
              <a:endParaRPr lang="zh-CN" altLang="en-US"/>
            </a:p>
          </p:txBody>
        </p:sp>
        <p:sp>
          <p:nvSpPr>
            <p:cNvPr id="28707" name="Line 21"/>
            <p:cNvSpPr>
              <a:spLocks noChangeShapeType="1"/>
            </p:cNvSpPr>
            <p:nvPr/>
          </p:nvSpPr>
          <p:spPr bwMode="auto">
            <a:xfrm flipH="1">
              <a:off x="1536" y="1008"/>
              <a:ext cx="288" cy="0"/>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pPr algn="ctr"/>
              <a:endParaRPr lang="zh-CN" altLang="en-US"/>
            </a:p>
          </p:txBody>
        </p:sp>
        <p:graphicFrame>
          <p:nvGraphicFramePr>
            <p:cNvPr id="28682" name="Object 10"/>
            <p:cNvGraphicFramePr>
              <a:graphicFrameLocks noChangeAspect="1"/>
            </p:cNvGraphicFramePr>
            <p:nvPr/>
          </p:nvGraphicFramePr>
          <p:xfrm>
            <a:off x="1104" y="672"/>
            <a:ext cx="222" cy="288"/>
          </p:xfrm>
          <a:graphic>
            <a:graphicData uri="http://schemas.openxmlformats.org/presentationml/2006/ole">
              <mc:AlternateContent xmlns:mc="http://schemas.openxmlformats.org/markup-compatibility/2006">
                <mc:Choice xmlns:v="urn:schemas-microsoft-com:vml" Requires="v">
                  <p:oleObj spid="_x0000_s29184" name="公式" r:id="rId3" imgW="228960" imgH="291960" progId="Equation.3">
                    <p:embed/>
                  </p:oleObj>
                </mc:Choice>
                <mc:Fallback>
                  <p:oleObj name="公式" r:id="rId3" imgW="228960" imgH="291960" progId="Equation.3">
                    <p:embed/>
                    <p:pic>
                      <p:nvPicPr>
                        <p:cNvPr id="0" name="Picture 4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672"/>
                          <a:ext cx="222"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3" name="Object 11"/>
            <p:cNvGraphicFramePr>
              <a:graphicFrameLocks noChangeAspect="1"/>
            </p:cNvGraphicFramePr>
            <p:nvPr/>
          </p:nvGraphicFramePr>
          <p:xfrm>
            <a:off x="1762" y="728"/>
            <a:ext cx="158" cy="240"/>
          </p:xfrm>
          <a:graphic>
            <a:graphicData uri="http://schemas.openxmlformats.org/presentationml/2006/ole">
              <mc:AlternateContent xmlns:mc="http://schemas.openxmlformats.org/markup-compatibility/2006">
                <mc:Choice xmlns:v="urn:schemas-microsoft-com:vml" Requires="v">
                  <p:oleObj spid="_x0000_s29185" name="公式" r:id="rId5" imgW="152640" imgH="241200" progId="Equation.3">
                    <p:embed/>
                  </p:oleObj>
                </mc:Choice>
                <mc:Fallback>
                  <p:oleObj name="公式" r:id="rId5" imgW="152640" imgH="241200" progId="Equation.3">
                    <p:embed/>
                    <p:pic>
                      <p:nvPicPr>
                        <p:cNvPr id="0" name="Picture 4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2" y="728"/>
                          <a:ext cx="15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4" name="Object 12"/>
            <p:cNvGraphicFramePr>
              <a:graphicFrameLocks noChangeAspect="1"/>
            </p:cNvGraphicFramePr>
            <p:nvPr/>
          </p:nvGraphicFramePr>
          <p:xfrm>
            <a:off x="1721" y="1104"/>
            <a:ext cx="333" cy="540"/>
          </p:xfrm>
          <a:graphic>
            <a:graphicData uri="http://schemas.openxmlformats.org/presentationml/2006/ole">
              <mc:AlternateContent xmlns:mc="http://schemas.openxmlformats.org/markup-compatibility/2006">
                <mc:Choice xmlns:v="urn:schemas-microsoft-com:vml" Requires="v">
                  <p:oleObj spid="_x0000_s29186" name="Equation" r:id="rId7" imgW="343080" imgH="558360" progId="">
                    <p:embed/>
                  </p:oleObj>
                </mc:Choice>
                <mc:Fallback>
                  <p:oleObj name="Equation" r:id="rId7" imgW="343080" imgH="558360" progId="">
                    <p:embed/>
                    <p:pic>
                      <p:nvPicPr>
                        <p:cNvPr id="0" name="Picture 4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1" y="1104"/>
                          <a:ext cx="333" cy="5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26"/>
          <p:cNvGrpSpPr>
            <a:grpSpLocks/>
          </p:cNvGrpSpPr>
          <p:nvPr/>
        </p:nvGrpSpPr>
        <p:grpSpPr bwMode="auto">
          <a:xfrm>
            <a:off x="323528" y="3573016"/>
            <a:ext cx="2971800" cy="2819400"/>
            <a:chOff x="288" y="2304"/>
            <a:chExt cx="1872" cy="1776"/>
          </a:xfrm>
        </p:grpSpPr>
        <p:sp>
          <p:nvSpPr>
            <p:cNvPr id="28699" name="Line 27"/>
            <p:cNvSpPr>
              <a:spLocks noChangeShapeType="1"/>
            </p:cNvSpPr>
            <p:nvPr/>
          </p:nvSpPr>
          <p:spPr bwMode="auto">
            <a:xfrm>
              <a:off x="576" y="3168"/>
              <a:ext cx="1344" cy="0"/>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8678" name="Object 6"/>
            <p:cNvGraphicFramePr>
              <a:graphicFrameLocks noChangeAspect="1"/>
            </p:cNvGraphicFramePr>
            <p:nvPr/>
          </p:nvGraphicFramePr>
          <p:xfrm>
            <a:off x="1954" y="3058"/>
            <a:ext cx="206" cy="254"/>
          </p:xfrm>
          <a:graphic>
            <a:graphicData uri="http://schemas.openxmlformats.org/presentationml/2006/ole">
              <mc:AlternateContent xmlns:mc="http://schemas.openxmlformats.org/markup-compatibility/2006">
                <mc:Choice xmlns:v="urn:schemas-microsoft-com:vml" Requires="v">
                  <p:oleObj spid="_x0000_s29187" name="公式" r:id="rId9" imgW="203400" imgH="253800" progId="Equation.3">
                    <p:embed/>
                  </p:oleObj>
                </mc:Choice>
                <mc:Fallback>
                  <p:oleObj name="公式" r:id="rId9" imgW="203400" imgH="253800" progId="Equation.3">
                    <p:embed/>
                    <p:pic>
                      <p:nvPicPr>
                        <p:cNvPr id="0" name="Picture 4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54" y="3058"/>
                          <a:ext cx="206" cy="2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9" name="Object 7"/>
            <p:cNvGraphicFramePr>
              <a:graphicFrameLocks noChangeAspect="1"/>
            </p:cNvGraphicFramePr>
            <p:nvPr/>
          </p:nvGraphicFramePr>
          <p:xfrm>
            <a:off x="1248" y="3792"/>
            <a:ext cx="222" cy="288"/>
          </p:xfrm>
          <a:graphic>
            <a:graphicData uri="http://schemas.openxmlformats.org/presentationml/2006/ole">
              <mc:AlternateContent xmlns:mc="http://schemas.openxmlformats.org/markup-compatibility/2006">
                <mc:Choice xmlns:v="urn:schemas-microsoft-com:vml" Requires="v">
                  <p:oleObj spid="_x0000_s29188" name="公式" r:id="rId11" imgW="228960" imgH="291960" progId="Equation.3">
                    <p:embed/>
                  </p:oleObj>
                </mc:Choice>
                <mc:Fallback>
                  <p:oleObj name="公式" r:id="rId11" imgW="228960" imgH="291960" progId="Equation.3">
                    <p:embed/>
                    <p:pic>
                      <p:nvPicPr>
                        <p:cNvPr id="0" name="Picture 4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48" y="3792"/>
                          <a:ext cx="222"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0" name="Object 8"/>
            <p:cNvGraphicFramePr>
              <a:graphicFrameLocks noChangeAspect="1"/>
            </p:cNvGraphicFramePr>
            <p:nvPr/>
          </p:nvGraphicFramePr>
          <p:xfrm>
            <a:off x="1248" y="3264"/>
            <a:ext cx="158" cy="240"/>
          </p:xfrm>
          <a:graphic>
            <a:graphicData uri="http://schemas.openxmlformats.org/presentationml/2006/ole">
              <mc:AlternateContent xmlns:mc="http://schemas.openxmlformats.org/markup-compatibility/2006">
                <mc:Choice xmlns:v="urn:schemas-microsoft-com:vml" Requires="v">
                  <p:oleObj spid="_x0000_s29189" name="公式" r:id="rId13" imgW="152640" imgH="241200" progId="Equation.3">
                    <p:embed/>
                  </p:oleObj>
                </mc:Choice>
                <mc:Fallback>
                  <p:oleObj name="公式" r:id="rId13" imgW="152640" imgH="241200" progId="Equation.3">
                    <p:embed/>
                    <p:pic>
                      <p:nvPicPr>
                        <p:cNvPr id="0" name="Picture 4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48" y="3264"/>
                          <a:ext cx="15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700" name="Line 31"/>
            <p:cNvSpPr>
              <a:spLocks noChangeShapeType="1"/>
            </p:cNvSpPr>
            <p:nvPr/>
          </p:nvSpPr>
          <p:spPr bwMode="auto">
            <a:xfrm>
              <a:off x="576" y="3168"/>
              <a:ext cx="624" cy="816"/>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1" name="Line 32"/>
            <p:cNvSpPr>
              <a:spLocks noChangeShapeType="1"/>
            </p:cNvSpPr>
            <p:nvPr/>
          </p:nvSpPr>
          <p:spPr bwMode="auto">
            <a:xfrm>
              <a:off x="576" y="3168"/>
              <a:ext cx="624" cy="144"/>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2" name="Line 33"/>
            <p:cNvSpPr>
              <a:spLocks noChangeShapeType="1"/>
            </p:cNvSpPr>
            <p:nvPr/>
          </p:nvSpPr>
          <p:spPr bwMode="auto">
            <a:xfrm flipV="1">
              <a:off x="576" y="2496"/>
              <a:ext cx="0" cy="672"/>
            </a:xfrm>
            <a:prstGeom prst="line">
              <a:avLst/>
            </a:prstGeom>
            <a:noFill/>
            <a:ln w="28575"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8681" name="Object 9"/>
            <p:cNvGraphicFramePr>
              <a:graphicFrameLocks noChangeAspect="1"/>
            </p:cNvGraphicFramePr>
            <p:nvPr/>
          </p:nvGraphicFramePr>
          <p:xfrm>
            <a:off x="288" y="2304"/>
            <a:ext cx="240" cy="302"/>
          </p:xfrm>
          <a:graphic>
            <a:graphicData uri="http://schemas.openxmlformats.org/presentationml/2006/ole">
              <mc:AlternateContent xmlns:mc="http://schemas.openxmlformats.org/markup-compatibility/2006">
                <mc:Choice xmlns:v="urn:schemas-microsoft-com:vml" Requires="v">
                  <p:oleObj spid="_x0000_s29190" name="公式" r:id="rId15" imgW="241560" imgH="304560" progId="Equation.3">
                    <p:embed/>
                  </p:oleObj>
                </mc:Choice>
                <mc:Fallback>
                  <p:oleObj name="公式" r:id="rId15" imgW="241560" imgH="304560" progId="Equation.3">
                    <p:embed/>
                    <p:pic>
                      <p:nvPicPr>
                        <p:cNvPr id="0" name="Picture 4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8" y="2304"/>
                          <a:ext cx="240" cy="3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703" name="Line 35"/>
            <p:cNvSpPr>
              <a:spLocks noChangeShapeType="1"/>
            </p:cNvSpPr>
            <p:nvPr/>
          </p:nvSpPr>
          <p:spPr bwMode="auto">
            <a:xfrm>
              <a:off x="576" y="2504"/>
              <a:ext cx="624" cy="816"/>
            </a:xfrm>
            <a:prstGeom prst="line">
              <a:avLst/>
            </a:prstGeom>
            <a:noFill/>
            <a:ln w="12700">
              <a:solidFill>
                <a:schemeClr val="tx1"/>
              </a:solidFill>
              <a:prstDash val="dash"/>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04" name="Line 36"/>
            <p:cNvSpPr>
              <a:spLocks noChangeShapeType="1"/>
            </p:cNvSpPr>
            <p:nvPr/>
          </p:nvSpPr>
          <p:spPr bwMode="auto">
            <a:xfrm>
              <a:off x="1200" y="3312"/>
              <a:ext cx="0" cy="672"/>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1173" name="Text Box 37"/>
          <p:cNvSpPr txBox="1">
            <a:spLocks noChangeArrowheads="1"/>
          </p:cNvSpPr>
          <p:nvPr/>
        </p:nvSpPr>
        <p:spPr bwMode="auto">
          <a:xfrm>
            <a:off x="4265613" y="2317750"/>
            <a:ext cx="314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400" b="1" i="1" dirty="0">
                <a:solidFill>
                  <a:schemeClr val="tx2"/>
                </a:solidFill>
                <a:latin typeface="Times New Roman" pitchFamily="18" charset="0"/>
                <a:cs typeface="Times New Roman" pitchFamily="18" charset="0"/>
              </a:rPr>
              <a:t>P=UI</a:t>
            </a:r>
            <a:r>
              <a:rPr kumimoji="1" lang="en-US" altLang="zh-CN" sz="2400" b="1" dirty="0">
                <a:solidFill>
                  <a:schemeClr val="tx2"/>
                </a:solidFill>
                <a:latin typeface="Times New Roman" pitchFamily="18" charset="0"/>
                <a:cs typeface="Times New Roman" pitchFamily="18" charset="0"/>
              </a:rPr>
              <a:t> cos</a:t>
            </a:r>
            <a:r>
              <a:rPr kumimoji="1" lang="en-US" altLang="zh-CN" sz="2400" b="1" i="1" dirty="0">
                <a:solidFill>
                  <a:schemeClr val="tx2"/>
                </a:solidFill>
                <a:latin typeface="Times New Roman" pitchFamily="18" charset="0"/>
                <a:cs typeface="Times New Roman" pitchFamily="18" charset="0"/>
                <a:sym typeface="Symbol" pitchFamily="18" charset="2"/>
              </a:rPr>
              <a:t></a:t>
            </a:r>
            <a:r>
              <a:rPr kumimoji="1" lang="en-US" altLang="zh-CN" sz="2400" b="1" baseline="-25000" dirty="0">
                <a:solidFill>
                  <a:schemeClr val="tx2"/>
                </a:solidFill>
                <a:latin typeface="Times New Roman" pitchFamily="18" charset="0"/>
                <a:cs typeface="Times New Roman" pitchFamily="18" charset="0"/>
                <a:sym typeface="Symbol" pitchFamily="18" charset="2"/>
              </a:rPr>
              <a:t>1</a:t>
            </a:r>
            <a:r>
              <a:rPr kumimoji="1" lang="en-US" altLang="zh-CN" sz="2400" b="1" i="1" dirty="0">
                <a:solidFill>
                  <a:schemeClr val="tx2"/>
                </a:solidFill>
                <a:latin typeface="Times New Roman" pitchFamily="18" charset="0"/>
                <a:cs typeface="Times New Roman" pitchFamily="18" charset="0"/>
                <a:sym typeface="Symbol" pitchFamily="18" charset="2"/>
              </a:rPr>
              <a:t>=UI</a:t>
            </a:r>
            <a:r>
              <a:rPr kumimoji="1" lang="en-US" altLang="zh-CN" sz="2400" b="1" i="1" baseline="-25000" dirty="0">
                <a:solidFill>
                  <a:schemeClr val="tx2"/>
                </a:solidFill>
                <a:latin typeface="Times New Roman" pitchFamily="18" charset="0"/>
                <a:cs typeface="Times New Roman" pitchFamily="18" charset="0"/>
                <a:sym typeface="Symbol" pitchFamily="18" charset="2"/>
              </a:rPr>
              <a:t>L</a:t>
            </a:r>
            <a:r>
              <a:rPr kumimoji="1" lang="en-US" altLang="zh-CN" sz="2400" b="1" i="1" dirty="0">
                <a:solidFill>
                  <a:schemeClr val="tx2"/>
                </a:solidFill>
                <a:latin typeface="Times New Roman" pitchFamily="18" charset="0"/>
                <a:cs typeface="Times New Roman" pitchFamily="18" charset="0"/>
                <a:sym typeface="Symbol" pitchFamily="18" charset="2"/>
              </a:rPr>
              <a:t> </a:t>
            </a:r>
            <a:r>
              <a:rPr kumimoji="1" lang="en-US" altLang="zh-CN" sz="2400" b="1" dirty="0" err="1">
                <a:solidFill>
                  <a:schemeClr val="tx2"/>
                </a:solidFill>
                <a:latin typeface="Times New Roman" pitchFamily="18" charset="0"/>
                <a:cs typeface="Times New Roman" pitchFamily="18" charset="0"/>
              </a:rPr>
              <a:t>cos</a:t>
            </a:r>
            <a:r>
              <a:rPr kumimoji="1" lang="en-US" altLang="zh-CN" sz="2400" b="1" i="1" dirty="0">
                <a:solidFill>
                  <a:schemeClr val="tx2"/>
                </a:solidFill>
                <a:latin typeface="Times New Roman" pitchFamily="18" charset="0"/>
                <a:cs typeface="Times New Roman" pitchFamily="18" charset="0"/>
                <a:sym typeface="Symbol" pitchFamily="18" charset="2"/>
              </a:rPr>
              <a:t></a:t>
            </a:r>
          </a:p>
        </p:txBody>
      </p:sp>
      <p:graphicFrame>
        <p:nvGraphicFramePr>
          <p:cNvPr id="91174" name="Object 2"/>
          <p:cNvGraphicFramePr>
            <a:graphicFrameLocks noChangeAspect="1"/>
          </p:cNvGraphicFramePr>
          <p:nvPr/>
        </p:nvGraphicFramePr>
        <p:xfrm>
          <a:off x="4265613" y="4284663"/>
          <a:ext cx="4064000" cy="1265237"/>
        </p:xfrm>
        <a:graphic>
          <a:graphicData uri="http://schemas.openxmlformats.org/presentationml/2006/ole">
            <mc:AlternateContent xmlns:mc="http://schemas.openxmlformats.org/markup-compatibility/2006">
              <mc:Choice xmlns:v="urn:schemas-microsoft-com:vml" Requires="v">
                <p:oleObj spid="_x0000_s29191" name="Equation" r:id="rId17" imgW="2822040" imgH="862920" progId="">
                  <p:embed/>
                </p:oleObj>
              </mc:Choice>
              <mc:Fallback>
                <p:oleObj name="Equation" r:id="rId17" imgW="2822040" imgH="862920" progId="">
                  <p:embed/>
                  <p:pic>
                    <p:nvPicPr>
                      <p:cNvPr id="0" name="Picture 44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65613" y="4284663"/>
                        <a:ext cx="4064000" cy="1265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75" name="Object 3"/>
          <p:cNvGraphicFramePr>
            <a:graphicFrameLocks noChangeAspect="1"/>
          </p:cNvGraphicFramePr>
          <p:nvPr/>
        </p:nvGraphicFramePr>
        <p:xfrm>
          <a:off x="4265613" y="3768725"/>
          <a:ext cx="2576512" cy="441325"/>
        </p:xfrm>
        <a:graphic>
          <a:graphicData uri="http://schemas.openxmlformats.org/presentationml/2006/ole">
            <mc:AlternateContent xmlns:mc="http://schemas.openxmlformats.org/markup-compatibility/2006">
              <mc:Choice xmlns:v="urn:schemas-microsoft-com:vml" Requires="v">
                <p:oleObj spid="_x0000_s29192" name="Equation" r:id="rId19" imgW="1766880" imgH="291960" progId="">
                  <p:embed/>
                </p:oleObj>
              </mc:Choice>
              <mc:Fallback>
                <p:oleObj name="Equation" r:id="rId19" imgW="1766880" imgH="291960" progId="">
                  <p:embed/>
                  <p:pic>
                    <p:nvPicPr>
                      <p:cNvPr id="0" name="Picture 44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65613" y="3768725"/>
                        <a:ext cx="2576512"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76" name="Object 4"/>
          <p:cNvGraphicFramePr>
            <a:graphicFrameLocks noChangeAspect="1"/>
          </p:cNvGraphicFramePr>
          <p:nvPr/>
        </p:nvGraphicFramePr>
        <p:xfrm>
          <a:off x="4265613" y="2847975"/>
          <a:ext cx="3324225" cy="846138"/>
        </p:xfrm>
        <a:graphic>
          <a:graphicData uri="http://schemas.openxmlformats.org/presentationml/2006/ole">
            <mc:AlternateContent xmlns:mc="http://schemas.openxmlformats.org/markup-compatibility/2006">
              <mc:Choice xmlns:v="urn:schemas-microsoft-com:vml" Requires="v">
                <p:oleObj spid="_x0000_s29193" name="Equation" r:id="rId21" imgW="2237400" imgH="558360" progId="">
                  <p:embed/>
                </p:oleObj>
              </mc:Choice>
              <mc:Fallback>
                <p:oleObj name="Equation" r:id="rId21" imgW="2237400" imgH="558360" progId="">
                  <p:embed/>
                  <p:pic>
                    <p:nvPicPr>
                      <p:cNvPr id="0" name="Picture 44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65613" y="2847975"/>
                        <a:ext cx="3324225" cy="846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77" name="Object 5"/>
          <p:cNvGraphicFramePr>
            <a:graphicFrameLocks noChangeAspect="1"/>
          </p:cNvGraphicFramePr>
          <p:nvPr/>
        </p:nvGraphicFramePr>
        <p:xfrm>
          <a:off x="4265613" y="5624513"/>
          <a:ext cx="2767012" cy="712787"/>
        </p:xfrm>
        <a:graphic>
          <a:graphicData uri="http://schemas.openxmlformats.org/presentationml/2006/ole">
            <mc:AlternateContent xmlns:mc="http://schemas.openxmlformats.org/markup-compatibility/2006">
              <mc:Choice xmlns:v="urn:schemas-microsoft-com:vml" Requires="v">
                <p:oleObj spid="_x0000_s29194" name="Equation" r:id="rId23" imgW="2021400" imgH="507600" progId="">
                  <p:embed/>
                </p:oleObj>
              </mc:Choice>
              <mc:Fallback>
                <p:oleObj name="Equation" r:id="rId23" imgW="2021400" imgH="507600" progId="">
                  <p:embed/>
                  <p:pic>
                    <p:nvPicPr>
                      <p:cNvPr id="0" name="Picture 44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65613" y="5624513"/>
                        <a:ext cx="2767012" cy="712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42"/>
          <p:cNvGrpSpPr>
            <a:grpSpLocks/>
          </p:cNvGrpSpPr>
          <p:nvPr/>
        </p:nvGrpSpPr>
        <p:grpSpPr bwMode="auto">
          <a:xfrm>
            <a:off x="1161728" y="4258816"/>
            <a:ext cx="890587" cy="762000"/>
            <a:chOff x="768" y="2736"/>
            <a:chExt cx="561" cy="480"/>
          </a:xfrm>
        </p:grpSpPr>
        <p:sp>
          <p:nvSpPr>
            <p:cNvPr id="28696" name="Freeform 43"/>
            <p:cNvSpPr>
              <a:spLocks/>
            </p:cNvSpPr>
            <p:nvPr/>
          </p:nvSpPr>
          <p:spPr bwMode="auto">
            <a:xfrm>
              <a:off x="768" y="3168"/>
              <a:ext cx="21" cy="48"/>
            </a:xfrm>
            <a:custGeom>
              <a:avLst/>
              <a:gdLst>
                <a:gd name="T0" fmla="*/ 0 w 21"/>
                <a:gd name="T1" fmla="*/ 0 h 48"/>
                <a:gd name="T2" fmla="*/ 18 w 21"/>
                <a:gd name="T3" fmla="*/ 20 h 48"/>
                <a:gd name="T4" fmla="*/ 18 w 21"/>
                <a:gd name="T5" fmla="*/ 35 h 48"/>
                <a:gd name="T6" fmla="*/ 0 w 21"/>
                <a:gd name="T7" fmla="*/ 48 h 48"/>
                <a:gd name="T8" fmla="*/ 0 60000 65536"/>
                <a:gd name="T9" fmla="*/ 0 60000 65536"/>
                <a:gd name="T10" fmla="*/ 0 60000 65536"/>
                <a:gd name="T11" fmla="*/ 0 60000 65536"/>
                <a:gd name="T12" fmla="*/ 0 w 21"/>
                <a:gd name="T13" fmla="*/ 0 h 48"/>
                <a:gd name="T14" fmla="*/ 21 w 21"/>
                <a:gd name="T15" fmla="*/ 48 h 48"/>
              </a:gdLst>
              <a:ahLst/>
              <a:cxnLst>
                <a:cxn ang="T8">
                  <a:pos x="T0" y="T1"/>
                </a:cxn>
                <a:cxn ang="T9">
                  <a:pos x="T2" y="T3"/>
                </a:cxn>
                <a:cxn ang="T10">
                  <a:pos x="T4" y="T5"/>
                </a:cxn>
                <a:cxn ang="T11">
                  <a:pos x="T6" y="T7"/>
                </a:cxn>
              </a:cxnLst>
              <a:rect l="T12" t="T13" r="T14" b="T15"/>
              <a:pathLst>
                <a:path w="21" h="48">
                  <a:moveTo>
                    <a:pt x="0" y="0"/>
                  </a:moveTo>
                  <a:cubicBezTo>
                    <a:pt x="3" y="3"/>
                    <a:pt x="15" y="14"/>
                    <a:pt x="18" y="20"/>
                  </a:cubicBezTo>
                  <a:cubicBezTo>
                    <a:pt x="21" y="26"/>
                    <a:pt x="21" y="30"/>
                    <a:pt x="18" y="35"/>
                  </a:cubicBezTo>
                  <a:cubicBezTo>
                    <a:pt x="15" y="40"/>
                    <a:pt x="4" y="45"/>
                    <a:pt x="0" y="48"/>
                  </a:cubicBezTo>
                </a:path>
              </a:pathLst>
            </a:custGeom>
            <a:noFill/>
            <a:ln w="952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tx2"/>
                </a:solidFill>
                <a:latin typeface="Times New Roman" pitchFamily="18" charset="0"/>
                <a:cs typeface="Times New Roman" pitchFamily="18" charset="0"/>
              </a:endParaRPr>
            </a:p>
          </p:txBody>
        </p:sp>
        <p:sp>
          <p:nvSpPr>
            <p:cNvPr id="28697" name="Text Box 44"/>
            <p:cNvSpPr txBox="1">
              <a:spLocks noChangeArrowheads="1"/>
            </p:cNvSpPr>
            <p:nvPr/>
          </p:nvSpPr>
          <p:spPr bwMode="auto">
            <a:xfrm>
              <a:off x="1056" y="2736"/>
              <a:ext cx="27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sym typeface="Symbol" pitchFamily="18" charset="2"/>
                </a:rPr>
                <a:t></a:t>
              </a:r>
              <a:r>
                <a:rPr kumimoji="1" lang="en-US" altLang="zh-CN" sz="2000" b="1" baseline="-25000">
                  <a:solidFill>
                    <a:schemeClr val="tx2"/>
                  </a:solidFill>
                  <a:latin typeface="Times New Roman" pitchFamily="18" charset="0"/>
                  <a:cs typeface="Times New Roman" pitchFamily="18" charset="0"/>
                  <a:sym typeface="Symbol" pitchFamily="18" charset="2"/>
                </a:rPr>
                <a:t>1</a:t>
              </a:r>
              <a:endParaRPr kumimoji="1" lang="en-US" altLang="zh-CN" sz="2000" b="1">
                <a:solidFill>
                  <a:schemeClr val="tx2"/>
                </a:solidFill>
                <a:latin typeface="Times New Roman" pitchFamily="18" charset="0"/>
                <a:cs typeface="Times New Roman" pitchFamily="18" charset="0"/>
              </a:endParaRPr>
            </a:p>
          </p:txBody>
        </p:sp>
        <p:sp>
          <p:nvSpPr>
            <p:cNvPr id="28698" name="Freeform 45"/>
            <p:cNvSpPr>
              <a:spLocks/>
            </p:cNvSpPr>
            <p:nvPr/>
          </p:nvSpPr>
          <p:spPr bwMode="auto">
            <a:xfrm>
              <a:off x="798" y="2976"/>
              <a:ext cx="365" cy="222"/>
            </a:xfrm>
            <a:custGeom>
              <a:avLst/>
              <a:gdLst>
                <a:gd name="T0" fmla="*/ 354 w 365"/>
                <a:gd name="T1" fmla="*/ 0 h 222"/>
                <a:gd name="T2" fmla="*/ 306 w 365"/>
                <a:gd name="T3" fmla="*/ 144 h 222"/>
                <a:gd name="T4" fmla="*/ 0 w 365"/>
                <a:gd name="T5" fmla="*/ 222 h 222"/>
                <a:gd name="T6" fmla="*/ 0 60000 65536"/>
                <a:gd name="T7" fmla="*/ 0 60000 65536"/>
                <a:gd name="T8" fmla="*/ 0 60000 65536"/>
                <a:gd name="T9" fmla="*/ 0 w 365"/>
                <a:gd name="T10" fmla="*/ 0 h 222"/>
                <a:gd name="T11" fmla="*/ 365 w 365"/>
                <a:gd name="T12" fmla="*/ 222 h 222"/>
              </a:gdLst>
              <a:ahLst/>
              <a:cxnLst>
                <a:cxn ang="T6">
                  <a:pos x="T0" y="T1"/>
                </a:cxn>
                <a:cxn ang="T7">
                  <a:pos x="T2" y="T3"/>
                </a:cxn>
                <a:cxn ang="T8">
                  <a:pos x="T4" y="T5"/>
                </a:cxn>
              </a:cxnLst>
              <a:rect l="T9" t="T10" r="T11" b="T12"/>
              <a:pathLst>
                <a:path w="365" h="222">
                  <a:moveTo>
                    <a:pt x="354" y="0"/>
                  </a:moveTo>
                  <a:cubicBezTo>
                    <a:pt x="358" y="52"/>
                    <a:pt x="365" y="107"/>
                    <a:pt x="306" y="144"/>
                  </a:cubicBezTo>
                  <a:cubicBezTo>
                    <a:pt x="247" y="181"/>
                    <a:pt x="64" y="206"/>
                    <a:pt x="0" y="222"/>
                  </a:cubicBezTo>
                </a:path>
              </a:pathLst>
            </a:custGeom>
            <a:noFill/>
            <a:ln w="952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tx2"/>
                </a:solidFill>
                <a:latin typeface="Times New Roman" pitchFamily="18" charset="0"/>
                <a:cs typeface="Times New Roman" pitchFamily="18" charset="0"/>
              </a:endParaRPr>
            </a:p>
          </p:txBody>
        </p:sp>
      </p:grpSp>
      <p:grpSp>
        <p:nvGrpSpPr>
          <p:cNvPr id="7" name="Group 46"/>
          <p:cNvGrpSpPr>
            <a:grpSpLocks/>
          </p:cNvGrpSpPr>
          <p:nvPr/>
        </p:nvGrpSpPr>
        <p:grpSpPr bwMode="auto">
          <a:xfrm>
            <a:off x="552128" y="4944616"/>
            <a:ext cx="644525" cy="781050"/>
            <a:chOff x="384" y="3168"/>
            <a:chExt cx="406" cy="492"/>
          </a:xfrm>
        </p:grpSpPr>
        <p:sp>
          <p:nvSpPr>
            <p:cNvPr id="28693" name="Freeform 47"/>
            <p:cNvSpPr>
              <a:spLocks/>
            </p:cNvSpPr>
            <p:nvPr/>
          </p:nvSpPr>
          <p:spPr bwMode="auto">
            <a:xfrm>
              <a:off x="612" y="3168"/>
              <a:ext cx="60" cy="96"/>
            </a:xfrm>
            <a:custGeom>
              <a:avLst/>
              <a:gdLst>
                <a:gd name="T0" fmla="*/ 48 w 60"/>
                <a:gd name="T1" fmla="*/ 0 h 96"/>
                <a:gd name="T2" fmla="*/ 60 w 60"/>
                <a:gd name="T3" fmla="*/ 45 h 96"/>
                <a:gd name="T4" fmla="*/ 48 w 60"/>
                <a:gd name="T5" fmla="*/ 75 h 96"/>
                <a:gd name="T6" fmla="*/ 30 w 60"/>
                <a:gd name="T7" fmla="*/ 93 h 96"/>
                <a:gd name="T8" fmla="*/ 0 w 60"/>
                <a:gd name="T9" fmla="*/ 96 h 96"/>
                <a:gd name="T10" fmla="*/ 0 60000 65536"/>
                <a:gd name="T11" fmla="*/ 0 60000 65536"/>
                <a:gd name="T12" fmla="*/ 0 60000 65536"/>
                <a:gd name="T13" fmla="*/ 0 60000 65536"/>
                <a:gd name="T14" fmla="*/ 0 60000 65536"/>
                <a:gd name="T15" fmla="*/ 0 w 60"/>
                <a:gd name="T16" fmla="*/ 0 h 96"/>
                <a:gd name="T17" fmla="*/ 60 w 60"/>
                <a:gd name="T18" fmla="*/ 96 h 96"/>
              </a:gdLst>
              <a:ahLst/>
              <a:cxnLst>
                <a:cxn ang="T10">
                  <a:pos x="T0" y="T1"/>
                </a:cxn>
                <a:cxn ang="T11">
                  <a:pos x="T2" y="T3"/>
                </a:cxn>
                <a:cxn ang="T12">
                  <a:pos x="T4" y="T5"/>
                </a:cxn>
                <a:cxn ang="T13">
                  <a:pos x="T6" y="T7"/>
                </a:cxn>
                <a:cxn ang="T14">
                  <a:pos x="T8" y="T9"/>
                </a:cxn>
              </a:cxnLst>
              <a:rect l="T15" t="T16" r="T17" b="T18"/>
              <a:pathLst>
                <a:path w="60" h="96">
                  <a:moveTo>
                    <a:pt x="48" y="0"/>
                  </a:moveTo>
                  <a:cubicBezTo>
                    <a:pt x="50" y="7"/>
                    <a:pt x="60" y="33"/>
                    <a:pt x="60" y="45"/>
                  </a:cubicBezTo>
                  <a:cubicBezTo>
                    <a:pt x="60" y="57"/>
                    <a:pt x="53" y="67"/>
                    <a:pt x="48" y="75"/>
                  </a:cubicBezTo>
                  <a:cubicBezTo>
                    <a:pt x="43" y="83"/>
                    <a:pt x="38" y="90"/>
                    <a:pt x="30" y="93"/>
                  </a:cubicBezTo>
                  <a:cubicBezTo>
                    <a:pt x="22" y="96"/>
                    <a:pt x="6" y="96"/>
                    <a:pt x="0" y="96"/>
                  </a:cubicBezTo>
                </a:path>
              </a:pathLst>
            </a:custGeom>
            <a:noFill/>
            <a:ln w="190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tx2"/>
                </a:solidFill>
                <a:latin typeface="Times New Roman" pitchFamily="18" charset="0"/>
                <a:cs typeface="Times New Roman" pitchFamily="18" charset="0"/>
              </a:endParaRPr>
            </a:p>
          </p:txBody>
        </p:sp>
        <p:sp>
          <p:nvSpPr>
            <p:cNvPr id="28694" name="Text Box 48"/>
            <p:cNvSpPr txBox="1">
              <a:spLocks noChangeArrowheads="1"/>
            </p:cNvSpPr>
            <p:nvPr/>
          </p:nvSpPr>
          <p:spPr bwMode="auto">
            <a:xfrm>
              <a:off x="384" y="3408"/>
              <a:ext cx="21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a:solidFill>
                    <a:schemeClr val="tx2"/>
                  </a:solidFill>
                  <a:latin typeface="Times New Roman" pitchFamily="18" charset="0"/>
                  <a:cs typeface="Times New Roman" pitchFamily="18" charset="0"/>
                  <a:sym typeface="Symbol" pitchFamily="18" charset="2"/>
                </a:rPr>
                <a:t></a:t>
              </a:r>
              <a:endParaRPr kumimoji="1" lang="en-US" altLang="zh-CN" sz="2000" b="1">
                <a:solidFill>
                  <a:schemeClr val="tx2"/>
                </a:solidFill>
                <a:latin typeface="Times New Roman" pitchFamily="18" charset="0"/>
                <a:cs typeface="Times New Roman" pitchFamily="18" charset="0"/>
              </a:endParaRPr>
            </a:p>
          </p:txBody>
        </p:sp>
        <p:sp>
          <p:nvSpPr>
            <p:cNvPr id="28695" name="Freeform 49"/>
            <p:cNvSpPr>
              <a:spLocks/>
            </p:cNvSpPr>
            <p:nvPr/>
          </p:nvSpPr>
          <p:spPr bwMode="auto">
            <a:xfrm>
              <a:off x="540" y="3237"/>
              <a:ext cx="250" cy="317"/>
            </a:xfrm>
            <a:custGeom>
              <a:avLst/>
              <a:gdLst>
                <a:gd name="T0" fmla="*/ 0 w 250"/>
                <a:gd name="T1" fmla="*/ 317 h 317"/>
                <a:gd name="T2" fmla="*/ 228 w 250"/>
                <a:gd name="T3" fmla="*/ 171 h 317"/>
                <a:gd name="T4" fmla="*/ 134 w 250"/>
                <a:gd name="T5" fmla="*/ 0 h 317"/>
                <a:gd name="T6" fmla="*/ 0 60000 65536"/>
                <a:gd name="T7" fmla="*/ 0 60000 65536"/>
                <a:gd name="T8" fmla="*/ 0 60000 65536"/>
                <a:gd name="T9" fmla="*/ 0 w 250"/>
                <a:gd name="T10" fmla="*/ 0 h 317"/>
                <a:gd name="T11" fmla="*/ 250 w 250"/>
                <a:gd name="T12" fmla="*/ 317 h 317"/>
              </a:gdLst>
              <a:ahLst/>
              <a:cxnLst>
                <a:cxn ang="T6">
                  <a:pos x="T0" y="T1"/>
                </a:cxn>
                <a:cxn ang="T7">
                  <a:pos x="T2" y="T3"/>
                </a:cxn>
                <a:cxn ang="T8">
                  <a:pos x="T4" y="T5"/>
                </a:cxn>
              </a:cxnLst>
              <a:rect l="T9" t="T10" r="T11" b="T12"/>
              <a:pathLst>
                <a:path w="250" h="317">
                  <a:moveTo>
                    <a:pt x="0" y="317"/>
                  </a:moveTo>
                  <a:cubicBezTo>
                    <a:pt x="38" y="293"/>
                    <a:pt x="206" y="224"/>
                    <a:pt x="228" y="171"/>
                  </a:cubicBezTo>
                  <a:cubicBezTo>
                    <a:pt x="250" y="118"/>
                    <a:pt x="154" y="36"/>
                    <a:pt x="134" y="0"/>
                  </a:cubicBezTo>
                </a:path>
              </a:pathLst>
            </a:custGeom>
            <a:noFill/>
            <a:ln w="9525">
              <a:solidFill>
                <a:schemeClr val="hlink"/>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b="1">
                <a:solidFill>
                  <a:schemeClr val="tx2"/>
                </a:solidFill>
                <a:latin typeface="Times New Roman" pitchFamily="18" charset="0"/>
                <a:cs typeface="Times New Roman" pitchFamily="18" charset="0"/>
              </a:endParaRPr>
            </a:p>
          </p:txBody>
        </p:sp>
      </p:grpSp>
      <p:sp>
        <p:nvSpPr>
          <p:cNvPr id="9" name="灯片编号占位符 8"/>
          <p:cNvSpPr>
            <a:spLocks noGrp="1"/>
          </p:cNvSpPr>
          <p:nvPr>
            <p:ph type="sldNum" sz="quarter" idx="10"/>
          </p:nvPr>
        </p:nvSpPr>
        <p:spPr/>
        <p:txBody>
          <a:bodyPr/>
          <a:lstStyle/>
          <a:p>
            <a:pPr>
              <a:defRPr/>
            </a:pPr>
            <a:fld id="{E4DCDFD6-397A-4776-9F04-AECACB83C822}" type="slidenum">
              <a:rPr lang="zh-CN" altLang="en-US" smtClean="0"/>
              <a:pPr>
                <a:defRPr/>
              </a:pPr>
              <a:t>50</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iterate type="lt">
                                    <p:tmAbs val="75"/>
                                  </p:iterate>
                                  <p:childTnLst>
                                    <p:set>
                                      <p:cBhvr>
                                        <p:cTn id="10" dur="1" fill="hold">
                                          <p:stCondLst>
                                            <p:cond delay="74"/>
                                          </p:stCondLst>
                                        </p:cTn>
                                        <p:tgtEl>
                                          <p:spTgt spid="9114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1173"/>
                                        </p:tgtEl>
                                        <p:attrNameLst>
                                          <p:attrName>style.visibility</p:attrName>
                                        </p:attrNameLst>
                                      </p:cBhvr>
                                      <p:to>
                                        <p:strVal val="visible"/>
                                      </p:to>
                                    </p:set>
                                  </p:childTnLst>
                                </p:cTn>
                              </p:par>
                            </p:childTnLst>
                          </p:cTn>
                        </p:par>
                        <p:par>
                          <p:cTn id="15" fill="hold" nodeType="afterGroup">
                            <p:stCondLst>
                              <p:cond delay="500"/>
                            </p:stCondLst>
                            <p:childTnLst>
                              <p:par>
                                <p:cTn id="16" presetID="22" presetClass="entr" presetSubtype="8"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par>
                          <p:cTn id="19" fill="hold" nodeType="afterGroup">
                            <p:stCondLst>
                              <p:cond delay="10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par>
                          <p:cTn id="23" fill="hold" nodeType="afterGroup">
                            <p:stCondLst>
                              <p:cond delay="15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91176"/>
                                        </p:tgtEl>
                                        <p:attrNameLst>
                                          <p:attrName>style.visibility</p:attrName>
                                        </p:attrNameLst>
                                      </p:cBhvr>
                                      <p:to>
                                        <p:strVal val="visible"/>
                                      </p:to>
                                    </p:set>
                                    <p:animEffect transition="in" filter="wipe(left)">
                                      <p:cBhvr>
                                        <p:cTn id="31" dur="500"/>
                                        <p:tgtEl>
                                          <p:spTgt spid="9117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nodeType="clickEffect">
                                  <p:stCondLst>
                                    <p:cond delay="0"/>
                                  </p:stCondLst>
                                  <p:childTnLst>
                                    <p:set>
                                      <p:cBhvr>
                                        <p:cTn id="35" dur="1" fill="hold">
                                          <p:stCondLst>
                                            <p:cond delay="0"/>
                                          </p:stCondLst>
                                        </p:cTn>
                                        <p:tgtEl>
                                          <p:spTgt spid="91175"/>
                                        </p:tgtEl>
                                        <p:attrNameLst>
                                          <p:attrName>style.visibility</p:attrName>
                                        </p:attrNameLst>
                                      </p:cBhvr>
                                      <p:to>
                                        <p:strVal val="visible"/>
                                      </p:to>
                                    </p:set>
                                    <p:animEffect transition="in" filter="wipe(up)">
                                      <p:cBhvr>
                                        <p:cTn id="36" dur="500"/>
                                        <p:tgtEl>
                                          <p:spTgt spid="9117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nodeType="clickEffect">
                                  <p:stCondLst>
                                    <p:cond delay="0"/>
                                  </p:stCondLst>
                                  <p:childTnLst>
                                    <p:set>
                                      <p:cBhvr>
                                        <p:cTn id="40" dur="1" fill="hold">
                                          <p:stCondLst>
                                            <p:cond delay="0"/>
                                          </p:stCondLst>
                                        </p:cTn>
                                        <p:tgtEl>
                                          <p:spTgt spid="91174"/>
                                        </p:tgtEl>
                                        <p:attrNameLst>
                                          <p:attrName>style.visibility</p:attrName>
                                        </p:attrNameLst>
                                      </p:cBhvr>
                                      <p:to>
                                        <p:strVal val="visible"/>
                                      </p:to>
                                    </p:set>
                                    <p:animEffect transition="in" filter="wipe(up)">
                                      <p:cBhvr>
                                        <p:cTn id="41" dur="500"/>
                                        <p:tgtEl>
                                          <p:spTgt spid="9117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nodeType="clickEffect">
                                  <p:stCondLst>
                                    <p:cond delay="0"/>
                                  </p:stCondLst>
                                  <p:childTnLst>
                                    <p:set>
                                      <p:cBhvr>
                                        <p:cTn id="45" dur="1" fill="hold">
                                          <p:stCondLst>
                                            <p:cond delay="0"/>
                                          </p:stCondLst>
                                        </p:cTn>
                                        <p:tgtEl>
                                          <p:spTgt spid="91177"/>
                                        </p:tgtEl>
                                        <p:attrNameLst>
                                          <p:attrName>style.visibility</p:attrName>
                                        </p:attrNameLst>
                                      </p:cBhvr>
                                      <p:to>
                                        <p:strVal val="visible"/>
                                      </p:to>
                                    </p:set>
                                    <p:animEffect transition="in" filter="wipe(up)">
                                      <p:cBhvr>
                                        <p:cTn id="46" dur="500"/>
                                        <p:tgtEl>
                                          <p:spTgt spid="91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autoUpdateAnimBg="0"/>
      <p:bldP spid="91173"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zh-CN" altLang="en-US" dirty="0" smtClean="0">
                <a:ea typeface="宋体" charset="-122"/>
              </a:rPr>
              <a:t>分析举例</a:t>
            </a:r>
            <a:endParaRPr lang="en-US" altLang="zh-CN" dirty="0" smtClean="0">
              <a:ea typeface="宋体" charset="-122"/>
            </a:endParaRPr>
          </a:p>
        </p:txBody>
      </p:sp>
      <p:sp>
        <p:nvSpPr>
          <p:cNvPr id="92164" name="Text Box 4"/>
          <p:cNvSpPr txBox="1">
            <a:spLocks noChangeArrowheads="1"/>
          </p:cNvSpPr>
          <p:nvPr/>
        </p:nvSpPr>
        <p:spPr bwMode="auto">
          <a:xfrm>
            <a:off x="251520" y="836712"/>
            <a:ext cx="82613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20000"/>
              </a:lnSpc>
            </a:pPr>
            <a:r>
              <a:rPr kumimoji="1" lang="zh-CN" altLang="en-US" sz="2400" b="1">
                <a:solidFill>
                  <a:schemeClr val="tx2"/>
                </a:solidFill>
                <a:latin typeface="Times New Roman" pitchFamily="18" charset="0"/>
                <a:cs typeface="Times New Roman" pitchFamily="18" charset="0"/>
              </a:rPr>
              <a:t>例：</a:t>
            </a:r>
            <a:r>
              <a:rPr kumimoji="1" lang="en-US" altLang="zh-CN" sz="2400" b="1">
                <a:solidFill>
                  <a:schemeClr val="tx2"/>
                </a:solidFill>
                <a:latin typeface="Times New Roman" pitchFamily="18" charset="0"/>
                <a:cs typeface="Times New Roman" pitchFamily="18" charset="0"/>
              </a:rPr>
              <a:t>12W</a:t>
            </a:r>
            <a:r>
              <a:rPr kumimoji="1" lang="zh-CN" altLang="en-US" sz="2400" b="1">
                <a:solidFill>
                  <a:schemeClr val="tx2"/>
                </a:solidFill>
                <a:latin typeface="Times New Roman" pitchFamily="18" charset="0"/>
                <a:cs typeface="Times New Roman" pitchFamily="18" charset="0"/>
              </a:rPr>
              <a:t>日光灯接于</a:t>
            </a:r>
            <a:r>
              <a:rPr kumimoji="1" lang="en-US" altLang="zh-CN" sz="2400" b="1">
                <a:solidFill>
                  <a:schemeClr val="tx2"/>
                </a:solidFill>
                <a:latin typeface="Times New Roman" pitchFamily="18" charset="0"/>
                <a:cs typeface="Times New Roman" pitchFamily="18" charset="0"/>
              </a:rPr>
              <a:t>220V</a:t>
            </a:r>
            <a:r>
              <a:rPr kumimoji="1" lang="zh-CN" altLang="en-US" sz="2400" b="1">
                <a:solidFill>
                  <a:schemeClr val="tx2"/>
                </a:solidFill>
                <a:latin typeface="Times New Roman" pitchFamily="18" charset="0"/>
                <a:cs typeface="Times New Roman" pitchFamily="18" charset="0"/>
              </a:rPr>
              <a:t>，</a:t>
            </a:r>
            <a:r>
              <a:rPr kumimoji="1" lang="en-US" altLang="zh-CN" sz="2400" b="1" i="1">
                <a:solidFill>
                  <a:schemeClr val="tx2"/>
                </a:solidFill>
                <a:latin typeface="Times New Roman" pitchFamily="18" charset="0"/>
                <a:cs typeface="Times New Roman" pitchFamily="18" charset="0"/>
              </a:rPr>
              <a:t>f </a:t>
            </a:r>
            <a:r>
              <a:rPr kumimoji="1" lang="en-US" altLang="zh-CN" sz="2400" b="1">
                <a:solidFill>
                  <a:schemeClr val="tx2"/>
                </a:solidFill>
                <a:latin typeface="Times New Roman" pitchFamily="18" charset="0"/>
                <a:cs typeface="Times New Roman" pitchFamily="18" charset="0"/>
              </a:rPr>
              <a:t>=50Hz</a:t>
            </a:r>
            <a:r>
              <a:rPr kumimoji="1" lang="zh-CN" altLang="en-US" sz="2400" b="1">
                <a:solidFill>
                  <a:schemeClr val="tx2"/>
                </a:solidFill>
                <a:latin typeface="Times New Roman" pitchFamily="18" charset="0"/>
                <a:cs typeface="Times New Roman" pitchFamily="18" charset="0"/>
              </a:rPr>
              <a:t>的交流电源上，正常工作时光管两端电压为</a:t>
            </a:r>
            <a:r>
              <a:rPr kumimoji="1" lang="en-US" altLang="zh-CN" sz="2400" b="1">
                <a:solidFill>
                  <a:schemeClr val="tx2"/>
                </a:solidFill>
                <a:latin typeface="Times New Roman" pitchFamily="18" charset="0"/>
                <a:cs typeface="Times New Roman" pitchFamily="18" charset="0"/>
              </a:rPr>
              <a:t>100V</a:t>
            </a:r>
            <a:r>
              <a:rPr kumimoji="1" lang="zh-CN" altLang="en-US" sz="2400" b="1">
                <a:solidFill>
                  <a:schemeClr val="tx2"/>
                </a:solidFill>
                <a:latin typeface="Times New Roman" pitchFamily="18" charset="0"/>
                <a:cs typeface="Times New Roman" pitchFamily="18" charset="0"/>
              </a:rPr>
              <a:t>，镇流器需要多大的电感量？功率因数为多少？当</a:t>
            </a:r>
            <a:r>
              <a:rPr kumimoji="1" lang="en-US" altLang="en-US" sz="2400" b="1">
                <a:solidFill>
                  <a:schemeClr val="tx2"/>
                </a:solidFill>
                <a:latin typeface="Times New Roman" pitchFamily="18" charset="0"/>
                <a:cs typeface="Times New Roman" pitchFamily="18" charset="0"/>
              </a:rPr>
              <a:t>cos</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sym typeface="Symbol" pitchFamily="18" charset="2"/>
              </a:rPr>
              <a:t>=0.9 </a:t>
            </a:r>
            <a:r>
              <a:rPr kumimoji="1" lang="zh-CN" altLang="en-US" sz="2400" b="1">
                <a:solidFill>
                  <a:schemeClr val="tx2"/>
                </a:solidFill>
                <a:latin typeface="Times New Roman" pitchFamily="18" charset="0"/>
                <a:cs typeface="Times New Roman" pitchFamily="18" charset="0"/>
                <a:sym typeface="Symbol" pitchFamily="18" charset="2"/>
              </a:rPr>
              <a:t>时需补偿多大的电容器？</a:t>
            </a:r>
          </a:p>
        </p:txBody>
      </p:sp>
      <p:sp>
        <p:nvSpPr>
          <p:cNvPr id="92165" name="Text Box 5"/>
          <p:cNvSpPr txBox="1">
            <a:spLocks noChangeArrowheads="1"/>
          </p:cNvSpPr>
          <p:nvPr/>
        </p:nvSpPr>
        <p:spPr bwMode="auto">
          <a:xfrm>
            <a:off x="251520" y="2274987"/>
            <a:ext cx="8154988"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30000"/>
              </a:lnSpc>
            </a:pPr>
            <a:r>
              <a:rPr kumimoji="1" lang="zh-CN" altLang="en-US" sz="2400" b="1" dirty="0">
                <a:solidFill>
                  <a:schemeClr val="tx2"/>
                </a:solidFill>
                <a:latin typeface="Times New Roman" pitchFamily="18" charset="0"/>
                <a:cs typeface="Times New Roman" pitchFamily="18" charset="0"/>
              </a:rPr>
              <a:t>正常工作的日光灯管等效为纯电阻元件，镇流器等效为电感元件，日光灯管与镇流器串联连接于</a:t>
            </a:r>
            <a:r>
              <a:rPr kumimoji="1" lang="en-US" altLang="zh-CN" sz="2400" b="1" dirty="0">
                <a:solidFill>
                  <a:schemeClr val="tx2"/>
                </a:solidFill>
                <a:latin typeface="Times New Roman" pitchFamily="18" charset="0"/>
                <a:cs typeface="Times New Roman" pitchFamily="18" charset="0"/>
              </a:rPr>
              <a:t>220V</a:t>
            </a:r>
            <a:r>
              <a:rPr kumimoji="1" lang="zh-CN" altLang="en-US" sz="2400" b="1" dirty="0">
                <a:solidFill>
                  <a:schemeClr val="tx2"/>
                </a:solidFill>
                <a:latin typeface="Times New Roman" pitchFamily="18" charset="0"/>
                <a:cs typeface="Times New Roman" pitchFamily="18" charset="0"/>
              </a:rPr>
              <a:t>交流电源上。如图所示。</a:t>
            </a:r>
          </a:p>
        </p:txBody>
      </p:sp>
      <p:grpSp>
        <p:nvGrpSpPr>
          <p:cNvPr id="2" name="Group 127"/>
          <p:cNvGrpSpPr>
            <a:grpSpLocks/>
          </p:cNvGrpSpPr>
          <p:nvPr/>
        </p:nvGrpSpPr>
        <p:grpSpPr bwMode="auto">
          <a:xfrm>
            <a:off x="1431033" y="3667225"/>
            <a:ext cx="5106987" cy="1814512"/>
            <a:chOff x="1059" y="2487"/>
            <a:chExt cx="3217" cy="1143"/>
          </a:xfrm>
        </p:grpSpPr>
        <p:sp>
          <p:nvSpPr>
            <p:cNvPr id="95238" name="Rectangle 100"/>
            <p:cNvSpPr>
              <a:spLocks noChangeArrowheads="1"/>
            </p:cNvSpPr>
            <p:nvPr/>
          </p:nvSpPr>
          <p:spPr bwMode="auto">
            <a:xfrm>
              <a:off x="2342" y="3207"/>
              <a:ext cx="1757" cy="193"/>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95239" name="Line 101"/>
            <p:cNvSpPr>
              <a:spLocks noChangeShapeType="1"/>
            </p:cNvSpPr>
            <p:nvPr/>
          </p:nvSpPr>
          <p:spPr bwMode="auto">
            <a:xfrm flipH="1">
              <a:off x="1563" y="3259"/>
              <a:ext cx="76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nvGrpSpPr>
            <p:cNvPr id="95240" name="Group 102"/>
            <p:cNvGrpSpPr>
              <a:grpSpLocks/>
            </p:cNvGrpSpPr>
            <p:nvPr/>
          </p:nvGrpSpPr>
          <p:grpSpPr bwMode="auto">
            <a:xfrm flipV="1">
              <a:off x="2870" y="2765"/>
              <a:ext cx="450" cy="66"/>
              <a:chOff x="3024" y="3118"/>
              <a:chExt cx="450" cy="66"/>
            </a:xfrm>
          </p:grpSpPr>
          <p:grpSp>
            <p:nvGrpSpPr>
              <p:cNvPr id="95251" name="Group 103"/>
              <p:cNvGrpSpPr>
                <a:grpSpLocks/>
              </p:cNvGrpSpPr>
              <p:nvPr/>
            </p:nvGrpSpPr>
            <p:grpSpPr bwMode="auto">
              <a:xfrm>
                <a:off x="3184" y="3118"/>
                <a:ext cx="64" cy="66"/>
                <a:chOff x="3118" y="3118"/>
                <a:chExt cx="64" cy="66"/>
              </a:xfrm>
            </p:grpSpPr>
            <p:sp>
              <p:nvSpPr>
                <p:cNvPr id="95263" name="Freeform 104"/>
                <p:cNvSpPr>
                  <a:spLocks noChangeAspect="1"/>
                </p:cNvSpPr>
                <p:nvPr/>
              </p:nvSpPr>
              <p:spPr bwMode="auto">
                <a:xfrm flipV="1">
                  <a:off x="3118" y="3118"/>
                  <a:ext cx="34" cy="66"/>
                </a:xfrm>
                <a:custGeom>
                  <a:avLst/>
                  <a:gdLst>
                    <a:gd name="T0" fmla="*/ 0 w 166"/>
                    <a:gd name="T1" fmla="*/ 1 h 326"/>
                    <a:gd name="T2" fmla="*/ 0 w 166"/>
                    <a:gd name="T3" fmla="*/ 0 h 326"/>
                    <a:gd name="T4" fmla="*/ 0 w 166"/>
                    <a:gd name="T5" fmla="*/ 0 h 326"/>
                    <a:gd name="T6" fmla="*/ 0 w 166"/>
                    <a:gd name="T7" fmla="*/ 0 h 326"/>
                    <a:gd name="T8" fmla="*/ 0 60000 65536"/>
                    <a:gd name="T9" fmla="*/ 0 60000 65536"/>
                    <a:gd name="T10" fmla="*/ 0 60000 65536"/>
                    <a:gd name="T11" fmla="*/ 0 60000 65536"/>
                    <a:gd name="T12" fmla="*/ 0 w 166"/>
                    <a:gd name="T13" fmla="*/ 0 h 326"/>
                    <a:gd name="T14" fmla="*/ 166 w 166"/>
                    <a:gd name="T15" fmla="*/ 326 h 326"/>
                  </a:gdLst>
                  <a:ahLst/>
                  <a:cxnLst>
                    <a:cxn ang="T8">
                      <a:pos x="T0" y="T1"/>
                    </a:cxn>
                    <a:cxn ang="T9">
                      <a:pos x="T2" y="T3"/>
                    </a:cxn>
                    <a:cxn ang="T10">
                      <a:pos x="T4" y="T5"/>
                    </a:cxn>
                    <a:cxn ang="T11">
                      <a:pos x="T6" y="T7"/>
                    </a:cxn>
                  </a:cxnLst>
                  <a:rect l="T12" t="T13" r="T14" b="T15"/>
                  <a:pathLst>
                    <a:path w="166" h="326">
                      <a:moveTo>
                        <a:pt x="0" y="326"/>
                      </a:moveTo>
                      <a:cubicBezTo>
                        <a:pt x="7" y="299"/>
                        <a:pt x="27" y="211"/>
                        <a:pt x="43" y="163"/>
                      </a:cubicBezTo>
                      <a:cubicBezTo>
                        <a:pt x="59" y="115"/>
                        <a:pt x="76" y="65"/>
                        <a:pt x="96" y="38"/>
                      </a:cubicBezTo>
                      <a:cubicBezTo>
                        <a:pt x="116" y="11"/>
                        <a:pt x="152" y="8"/>
                        <a:pt x="166" y="0"/>
                      </a:cubicBezTo>
                    </a:path>
                  </a:pathLst>
                </a:custGeom>
                <a:noFill/>
                <a:ln w="1524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264" name="Freeform 105"/>
                <p:cNvSpPr>
                  <a:spLocks noChangeAspect="1"/>
                </p:cNvSpPr>
                <p:nvPr/>
              </p:nvSpPr>
              <p:spPr bwMode="auto">
                <a:xfrm flipH="1" flipV="1">
                  <a:off x="3148" y="3118"/>
                  <a:ext cx="34" cy="66"/>
                </a:xfrm>
                <a:custGeom>
                  <a:avLst/>
                  <a:gdLst>
                    <a:gd name="T0" fmla="*/ 0 w 166"/>
                    <a:gd name="T1" fmla="*/ 1 h 326"/>
                    <a:gd name="T2" fmla="*/ 0 w 166"/>
                    <a:gd name="T3" fmla="*/ 0 h 326"/>
                    <a:gd name="T4" fmla="*/ 0 w 166"/>
                    <a:gd name="T5" fmla="*/ 0 h 326"/>
                    <a:gd name="T6" fmla="*/ 0 w 166"/>
                    <a:gd name="T7" fmla="*/ 0 h 326"/>
                    <a:gd name="T8" fmla="*/ 0 60000 65536"/>
                    <a:gd name="T9" fmla="*/ 0 60000 65536"/>
                    <a:gd name="T10" fmla="*/ 0 60000 65536"/>
                    <a:gd name="T11" fmla="*/ 0 60000 65536"/>
                    <a:gd name="T12" fmla="*/ 0 w 166"/>
                    <a:gd name="T13" fmla="*/ 0 h 326"/>
                    <a:gd name="T14" fmla="*/ 166 w 166"/>
                    <a:gd name="T15" fmla="*/ 326 h 326"/>
                  </a:gdLst>
                  <a:ahLst/>
                  <a:cxnLst>
                    <a:cxn ang="T8">
                      <a:pos x="T0" y="T1"/>
                    </a:cxn>
                    <a:cxn ang="T9">
                      <a:pos x="T2" y="T3"/>
                    </a:cxn>
                    <a:cxn ang="T10">
                      <a:pos x="T4" y="T5"/>
                    </a:cxn>
                    <a:cxn ang="T11">
                      <a:pos x="T6" y="T7"/>
                    </a:cxn>
                  </a:cxnLst>
                  <a:rect l="T12" t="T13" r="T14" b="T15"/>
                  <a:pathLst>
                    <a:path w="166" h="326">
                      <a:moveTo>
                        <a:pt x="0" y="326"/>
                      </a:moveTo>
                      <a:cubicBezTo>
                        <a:pt x="7" y="299"/>
                        <a:pt x="27" y="211"/>
                        <a:pt x="43" y="163"/>
                      </a:cubicBezTo>
                      <a:cubicBezTo>
                        <a:pt x="59" y="115"/>
                        <a:pt x="76" y="65"/>
                        <a:pt x="96" y="38"/>
                      </a:cubicBezTo>
                      <a:cubicBezTo>
                        <a:pt x="116" y="11"/>
                        <a:pt x="152" y="8"/>
                        <a:pt x="166" y="0"/>
                      </a:cubicBezTo>
                    </a:path>
                  </a:pathLst>
                </a:custGeom>
                <a:noFill/>
                <a:ln w="1524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95252" name="Group 106"/>
              <p:cNvGrpSpPr>
                <a:grpSpLocks/>
              </p:cNvGrpSpPr>
              <p:nvPr/>
            </p:nvGrpSpPr>
            <p:grpSpPr bwMode="auto">
              <a:xfrm>
                <a:off x="3251" y="3118"/>
                <a:ext cx="64" cy="66"/>
                <a:chOff x="3118" y="3118"/>
                <a:chExt cx="64" cy="66"/>
              </a:xfrm>
            </p:grpSpPr>
            <p:sp>
              <p:nvSpPr>
                <p:cNvPr id="95261" name="Freeform 107"/>
                <p:cNvSpPr>
                  <a:spLocks noChangeAspect="1"/>
                </p:cNvSpPr>
                <p:nvPr/>
              </p:nvSpPr>
              <p:spPr bwMode="auto">
                <a:xfrm flipV="1">
                  <a:off x="3118" y="3118"/>
                  <a:ext cx="34" cy="66"/>
                </a:xfrm>
                <a:custGeom>
                  <a:avLst/>
                  <a:gdLst>
                    <a:gd name="T0" fmla="*/ 0 w 166"/>
                    <a:gd name="T1" fmla="*/ 1 h 326"/>
                    <a:gd name="T2" fmla="*/ 0 w 166"/>
                    <a:gd name="T3" fmla="*/ 0 h 326"/>
                    <a:gd name="T4" fmla="*/ 0 w 166"/>
                    <a:gd name="T5" fmla="*/ 0 h 326"/>
                    <a:gd name="T6" fmla="*/ 0 w 166"/>
                    <a:gd name="T7" fmla="*/ 0 h 326"/>
                    <a:gd name="T8" fmla="*/ 0 60000 65536"/>
                    <a:gd name="T9" fmla="*/ 0 60000 65536"/>
                    <a:gd name="T10" fmla="*/ 0 60000 65536"/>
                    <a:gd name="T11" fmla="*/ 0 60000 65536"/>
                    <a:gd name="T12" fmla="*/ 0 w 166"/>
                    <a:gd name="T13" fmla="*/ 0 h 326"/>
                    <a:gd name="T14" fmla="*/ 166 w 166"/>
                    <a:gd name="T15" fmla="*/ 326 h 326"/>
                  </a:gdLst>
                  <a:ahLst/>
                  <a:cxnLst>
                    <a:cxn ang="T8">
                      <a:pos x="T0" y="T1"/>
                    </a:cxn>
                    <a:cxn ang="T9">
                      <a:pos x="T2" y="T3"/>
                    </a:cxn>
                    <a:cxn ang="T10">
                      <a:pos x="T4" y="T5"/>
                    </a:cxn>
                    <a:cxn ang="T11">
                      <a:pos x="T6" y="T7"/>
                    </a:cxn>
                  </a:cxnLst>
                  <a:rect l="T12" t="T13" r="T14" b="T15"/>
                  <a:pathLst>
                    <a:path w="166" h="326">
                      <a:moveTo>
                        <a:pt x="0" y="326"/>
                      </a:moveTo>
                      <a:cubicBezTo>
                        <a:pt x="7" y="299"/>
                        <a:pt x="27" y="211"/>
                        <a:pt x="43" y="163"/>
                      </a:cubicBezTo>
                      <a:cubicBezTo>
                        <a:pt x="59" y="115"/>
                        <a:pt x="76" y="65"/>
                        <a:pt x="96" y="38"/>
                      </a:cubicBezTo>
                      <a:cubicBezTo>
                        <a:pt x="116" y="11"/>
                        <a:pt x="152" y="8"/>
                        <a:pt x="166" y="0"/>
                      </a:cubicBezTo>
                    </a:path>
                  </a:pathLst>
                </a:custGeom>
                <a:noFill/>
                <a:ln w="1524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262" name="Freeform 108"/>
                <p:cNvSpPr>
                  <a:spLocks noChangeAspect="1"/>
                </p:cNvSpPr>
                <p:nvPr/>
              </p:nvSpPr>
              <p:spPr bwMode="auto">
                <a:xfrm flipH="1" flipV="1">
                  <a:off x="3148" y="3118"/>
                  <a:ext cx="34" cy="66"/>
                </a:xfrm>
                <a:custGeom>
                  <a:avLst/>
                  <a:gdLst>
                    <a:gd name="T0" fmla="*/ 0 w 166"/>
                    <a:gd name="T1" fmla="*/ 1 h 326"/>
                    <a:gd name="T2" fmla="*/ 0 w 166"/>
                    <a:gd name="T3" fmla="*/ 0 h 326"/>
                    <a:gd name="T4" fmla="*/ 0 w 166"/>
                    <a:gd name="T5" fmla="*/ 0 h 326"/>
                    <a:gd name="T6" fmla="*/ 0 w 166"/>
                    <a:gd name="T7" fmla="*/ 0 h 326"/>
                    <a:gd name="T8" fmla="*/ 0 60000 65536"/>
                    <a:gd name="T9" fmla="*/ 0 60000 65536"/>
                    <a:gd name="T10" fmla="*/ 0 60000 65536"/>
                    <a:gd name="T11" fmla="*/ 0 60000 65536"/>
                    <a:gd name="T12" fmla="*/ 0 w 166"/>
                    <a:gd name="T13" fmla="*/ 0 h 326"/>
                    <a:gd name="T14" fmla="*/ 166 w 166"/>
                    <a:gd name="T15" fmla="*/ 326 h 326"/>
                  </a:gdLst>
                  <a:ahLst/>
                  <a:cxnLst>
                    <a:cxn ang="T8">
                      <a:pos x="T0" y="T1"/>
                    </a:cxn>
                    <a:cxn ang="T9">
                      <a:pos x="T2" y="T3"/>
                    </a:cxn>
                    <a:cxn ang="T10">
                      <a:pos x="T4" y="T5"/>
                    </a:cxn>
                    <a:cxn ang="T11">
                      <a:pos x="T6" y="T7"/>
                    </a:cxn>
                  </a:cxnLst>
                  <a:rect l="T12" t="T13" r="T14" b="T15"/>
                  <a:pathLst>
                    <a:path w="166" h="326">
                      <a:moveTo>
                        <a:pt x="0" y="326"/>
                      </a:moveTo>
                      <a:cubicBezTo>
                        <a:pt x="7" y="299"/>
                        <a:pt x="27" y="211"/>
                        <a:pt x="43" y="163"/>
                      </a:cubicBezTo>
                      <a:cubicBezTo>
                        <a:pt x="59" y="115"/>
                        <a:pt x="76" y="65"/>
                        <a:pt x="96" y="38"/>
                      </a:cubicBezTo>
                      <a:cubicBezTo>
                        <a:pt x="116" y="11"/>
                        <a:pt x="152" y="8"/>
                        <a:pt x="166" y="0"/>
                      </a:cubicBezTo>
                    </a:path>
                  </a:pathLst>
                </a:custGeom>
                <a:noFill/>
                <a:ln w="1524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95253" name="Group 109"/>
              <p:cNvGrpSpPr>
                <a:grpSpLocks/>
              </p:cNvGrpSpPr>
              <p:nvPr/>
            </p:nvGrpSpPr>
            <p:grpSpPr bwMode="auto">
              <a:xfrm>
                <a:off x="3318" y="3118"/>
                <a:ext cx="64" cy="66"/>
                <a:chOff x="3318" y="3118"/>
                <a:chExt cx="64" cy="66"/>
              </a:xfrm>
            </p:grpSpPr>
            <p:sp>
              <p:nvSpPr>
                <p:cNvPr id="95259" name="Freeform 110"/>
                <p:cNvSpPr>
                  <a:spLocks noChangeAspect="1"/>
                </p:cNvSpPr>
                <p:nvPr/>
              </p:nvSpPr>
              <p:spPr bwMode="auto">
                <a:xfrm flipV="1">
                  <a:off x="3318" y="3118"/>
                  <a:ext cx="34" cy="66"/>
                </a:xfrm>
                <a:custGeom>
                  <a:avLst/>
                  <a:gdLst>
                    <a:gd name="T0" fmla="*/ 0 w 166"/>
                    <a:gd name="T1" fmla="*/ 1 h 326"/>
                    <a:gd name="T2" fmla="*/ 0 w 166"/>
                    <a:gd name="T3" fmla="*/ 0 h 326"/>
                    <a:gd name="T4" fmla="*/ 0 w 166"/>
                    <a:gd name="T5" fmla="*/ 0 h 326"/>
                    <a:gd name="T6" fmla="*/ 0 w 166"/>
                    <a:gd name="T7" fmla="*/ 0 h 326"/>
                    <a:gd name="T8" fmla="*/ 0 60000 65536"/>
                    <a:gd name="T9" fmla="*/ 0 60000 65536"/>
                    <a:gd name="T10" fmla="*/ 0 60000 65536"/>
                    <a:gd name="T11" fmla="*/ 0 60000 65536"/>
                    <a:gd name="T12" fmla="*/ 0 w 166"/>
                    <a:gd name="T13" fmla="*/ 0 h 326"/>
                    <a:gd name="T14" fmla="*/ 166 w 166"/>
                    <a:gd name="T15" fmla="*/ 326 h 326"/>
                  </a:gdLst>
                  <a:ahLst/>
                  <a:cxnLst>
                    <a:cxn ang="T8">
                      <a:pos x="T0" y="T1"/>
                    </a:cxn>
                    <a:cxn ang="T9">
                      <a:pos x="T2" y="T3"/>
                    </a:cxn>
                    <a:cxn ang="T10">
                      <a:pos x="T4" y="T5"/>
                    </a:cxn>
                    <a:cxn ang="T11">
                      <a:pos x="T6" y="T7"/>
                    </a:cxn>
                  </a:cxnLst>
                  <a:rect l="T12" t="T13" r="T14" b="T15"/>
                  <a:pathLst>
                    <a:path w="166" h="326">
                      <a:moveTo>
                        <a:pt x="0" y="326"/>
                      </a:moveTo>
                      <a:cubicBezTo>
                        <a:pt x="7" y="299"/>
                        <a:pt x="27" y="211"/>
                        <a:pt x="43" y="163"/>
                      </a:cubicBezTo>
                      <a:cubicBezTo>
                        <a:pt x="59" y="115"/>
                        <a:pt x="76" y="65"/>
                        <a:pt x="96" y="38"/>
                      </a:cubicBezTo>
                      <a:cubicBezTo>
                        <a:pt x="116" y="11"/>
                        <a:pt x="152" y="8"/>
                        <a:pt x="166" y="0"/>
                      </a:cubicBezTo>
                    </a:path>
                  </a:pathLst>
                </a:custGeom>
                <a:noFill/>
                <a:ln w="1524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260" name="Freeform 111"/>
                <p:cNvSpPr>
                  <a:spLocks noChangeAspect="1"/>
                </p:cNvSpPr>
                <p:nvPr/>
              </p:nvSpPr>
              <p:spPr bwMode="auto">
                <a:xfrm>
                  <a:off x="3348" y="3133"/>
                  <a:ext cx="34" cy="51"/>
                </a:xfrm>
                <a:custGeom>
                  <a:avLst/>
                  <a:gdLst>
                    <a:gd name="T0" fmla="*/ 34 w 34"/>
                    <a:gd name="T1" fmla="*/ 0 h 51"/>
                    <a:gd name="T2" fmla="*/ 25 w 34"/>
                    <a:gd name="T3" fmla="*/ 18 h 51"/>
                    <a:gd name="T4" fmla="*/ 14 w 34"/>
                    <a:gd name="T5" fmla="*/ 43 h 51"/>
                    <a:gd name="T6" fmla="*/ 0 w 34"/>
                    <a:gd name="T7" fmla="*/ 51 h 51"/>
                    <a:gd name="T8" fmla="*/ 0 60000 65536"/>
                    <a:gd name="T9" fmla="*/ 0 60000 65536"/>
                    <a:gd name="T10" fmla="*/ 0 60000 65536"/>
                    <a:gd name="T11" fmla="*/ 0 60000 65536"/>
                    <a:gd name="T12" fmla="*/ 0 w 34"/>
                    <a:gd name="T13" fmla="*/ 0 h 51"/>
                    <a:gd name="T14" fmla="*/ 34 w 34"/>
                    <a:gd name="T15" fmla="*/ 51 h 51"/>
                  </a:gdLst>
                  <a:ahLst/>
                  <a:cxnLst>
                    <a:cxn ang="T8">
                      <a:pos x="T0" y="T1"/>
                    </a:cxn>
                    <a:cxn ang="T9">
                      <a:pos x="T2" y="T3"/>
                    </a:cxn>
                    <a:cxn ang="T10">
                      <a:pos x="T4" y="T5"/>
                    </a:cxn>
                    <a:cxn ang="T11">
                      <a:pos x="T6" y="T7"/>
                    </a:cxn>
                  </a:cxnLst>
                  <a:rect l="T12" t="T13" r="T14" b="T15"/>
                  <a:pathLst>
                    <a:path w="34" h="51">
                      <a:moveTo>
                        <a:pt x="34" y="0"/>
                      </a:moveTo>
                      <a:cubicBezTo>
                        <a:pt x="32" y="3"/>
                        <a:pt x="28" y="11"/>
                        <a:pt x="25" y="18"/>
                      </a:cubicBezTo>
                      <a:cubicBezTo>
                        <a:pt x="22" y="25"/>
                        <a:pt x="18" y="38"/>
                        <a:pt x="14" y="43"/>
                      </a:cubicBezTo>
                      <a:cubicBezTo>
                        <a:pt x="10" y="49"/>
                        <a:pt x="3" y="49"/>
                        <a:pt x="0" y="51"/>
                      </a:cubicBezTo>
                    </a:path>
                  </a:pathLst>
                </a:custGeom>
                <a:noFill/>
                <a:ln w="1524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95254" name="Group 112"/>
              <p:cNvGrpSpPr>
                <a:grpSpLocks/>
              </p:cNvGrpSpPr>
              <p:nvPr/>
            </p:nvGrpSpPr>
            <p:grpSpPr bwMode="auto">
              <a:xfrm flipH="1">
                <a:off x="3120" y="3118"/>
                <a:ext cx="64" cy="66"/>
                <a:chOff x="3318" y="3118"/>
                <a:chExt cx="64" cy="66"/>
              </a:xfrm>
            </p:grpSpPr>
            <p:sp>
              <p:nvSpPr>
                <p:cNvPr id="95257" name="Freeform 113"/>
                <p:cNvSpPr>
                  <a:spLocks noChangeAspect="1"/>
                </p:cNvSpPr>
                <p:nvPr/>
              </p:nvSpPr>
              <p:spPr bwMode="auto">
                <a:xfrm flipV="1">
                  <a:off x="3318" y="3118"/>
                  <a:ext cx="34" cy="66"/>
                </a:xfrm>
                <a:custGeom>
                  <a:avLst/>
                  <a:gdLst>
                    <a:gd name="T0" fmla="*/ 0 w 166"/>
                    <a:gd name="T1" fmla="*/ 1 h 326"/>
                    <a:gd name="T2" fmla="*/ 0 w 166"/>
                    <a:gd name="T3" fmla="*/ 0 h 326"/>
                    <a:gd name="T4" fmla="*/ 0 w 166"/>
                    <a:gd name="T5" fmla="*/ 0 h 326"/>
                    <a:gd name="T6" fmla="*/ 0 w 166"/>
                    <a:gd name="T7" fmla="*/ 0 h 326"/>
                    <a:gd name="T8" fmla="*/ 0 60000 65536"/>
                    <a:gd name="T9" fmla="*/ 0 60000 65536"/>
                    <a:gd name="T10" fmla="*/ 0 60000 65536"/>
                    <a:gd name="T11" fmla="*/ 0 60000 65536"/>
                    <a:gd name="T12" fmla="*/ 0 w 166"/>
                    <a:gd name="T13" fmla="*/ 0 h 326"/>
                    <a:gd name="T14" fmla="*/ 166 w 166"/>
                    <a:gd name="T15" fmla="*/ 326 h 326"/>
                  </a:gdLst>
                  <a:ahLst/>
                  <a:cxnLst>
                    <a:cxn ang="T8">
                      <a:pos x="T0" y="T1"/>
                    </a:cxn>
                    <a:cxn ang="T9">
                      <a:pos x="T2" y="T3"/>
                    </a:cxn>
                    <a:cxn ang="T10">
                      <a:pos x="T4" y="T5"/>
                    </a:cxn>
                    <a:cxn ang="T11">
                      <a:pos x="T6" y="T7"/>
                    </a:cxn>
                  </a:cxnLst>
                  <a:rect l="T12" t="T13" r="T14" b="T15"/>
                  <a:pathLst>
                    <a:path w="166" h="326">
                      <a:moveTo>
                        <a:pt x="0" y="326"/>
                      </a:moveTo>
                      <a:cubicBezTo>
                        <a:pt x="7" y="299"/>
                        <a:pt x="27" y="211"/>
                        <a:pt x="43" y="163"/>
                      </a:cubicBezTo>
                      <a:cubicBezTo>
                        <a:pt x="59" y="115"/>
                        <a:pt x="76" y="65"/>
                        <a:pt x="96" y="38"/>
                      </a:cubicBezTo>
                      <a:cubicBezTo>
                        <a:pt x="116" y="11"/>
                        <a:pt x="152" y="8"/>
                        <a:pt x="166" y="0"/>
                      </a:cubicBezTo>
                    </a:path>
                  </a:pathLst>
                </a:custGeom>
                <a:noFill/>
                <a:ln w="1524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258" name="Freeform 114"/>
                <p:cNvSpPr>
                  <a:spLocks noChangeAspect="1"/>
                </p:cNvSpPr>
                <p:nvPr/>
              </p:nvSpPr>
              <p:spPr bwMode="auto">
                <a:xfrm>
                  <a:off x="3348" y="3133"/>
                  <a:ext cx="34" cy="51"/>
                </a:xfrm>
                <a:custGeom>
                  <a:avLst/>
                  <a:gdLst>
                    <a:gd name="T0" fmla="*/ 34 w 34"/>
                    <a:gd name="T1" fmla="*/ 0 h 51"/>
                    <a:gd name="T2" fmla="*/ 25 w 34"/>
                    <a:gd name="T3" fmla="*/ 18 h 51"/>
                    <a:gd name="T4" fmla="*/ 14 w 34"/>
                    <a:gd name="T5" fmla="*/ 43 h 51"/>
                    <a:gd name="T6" fmla="*/ 0 w 34"/>
                    <a:gd name="T7" fmla="*/ 51 h 51"/>
                    <a:gd name="T8" fmla="*/ 0 60000 65536"/>
                    <a:gd name="T9" fmla="*/ 0 60000 65536"/>
                    <a:gd name="T10" fmla="*/ 0 60000 65536"/>
                    <a:gd name="T11" fmla="*/ 0 60000 65536"/>
                    <a:gd name="T12" fmla="*/ 0 w 34"/>
                    <a:gd name="T13" fmla="*/ 0 h 51"/>
                    <a:gd name="T14" fmla="*/ 34 w 34"/>
                    <a:gd name="T15" fmla="*/ 51 h 51"/>
                  </a:gdLst>
                  <a:ahLst/>
                  <a:cxnLst>
                    <a:cxn ang="T8">
                      <a:pos x="T0" y="T1"/>
                    </a:cxn>
                    <a:cxn ang="T9">
                      <a:pos x="T2" y="T3"/>
                    </a:cxn>
                    <a:cxn ang="T10">
                      <a:pos x="T4" y="T5"/>
                    </a:cxn>
                    <a:cxn ang="T11">
                      <a:pos x="T6" y="T7"/>
                    </a:cxn>
                  </a:cxnLst>
                  <a:rect l="T12" t="T13" r="T14" b="T15"/>
                  <a:pathLst>
                    <a:path w="34" h="51">
                      <a:moveTo>
                        <a:pt x="34" y="0"/>
                      </a:moveTo>
                      <a:cubicBezTo>
                        <a:pt x="32" y="3"/>
                        <a:pt x="28" y="11"/>
                        <a:pt x="25" y="18"/>
                      </a:cubicBezTo>
                      <a:cubicBezTo>
                        <a:pt x="22" y="25"/>
                        <a:pt x="18" y="38"/>
                        <a:pt x="14" y="43"/>
                      </a:cubicBezTo>
                      <a:cubicBezTo>
                        <a:pt x="10" y="49"/>
                        <a:pt x="3" y="49"/>
                        <a:pt x="0" y="51"/>
                      </a:cubicBezTo>
                    </a:path>
                  </a:pathLst>
                </a:custGeom>
                <a:noFill/>
                <a:ln w="1524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5255" name="Line 115"/>
              <p:cNvSpPr>
                <a:spLocks noChangeShapeType="1"/>
              </p:cNvSpPr>
              <p:nvPr/>
            </p:nvSpPr>
            <p:spPr bwMode="auto">
              <a:xfrm>
                <a:off x="3378" y="3136"/>
                <a:ext cx="96" cy="0"/>
              </a:xfrm>
              <a:prstGeom prst="line">
                <a:avLst/>
              </a:prstGeom>
              <a:noFill/>
              <a:ln w="1524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56" name="Line 116"/>
              <p:cNvSpPr>
                <a:spLocks noChangeShapeType="1"/>
              </p:cNvSpPr>
              <p:nvPr/>
            </p:nvSpPr>
            <p:spPr bwMode="auto">
              <a:xfrm>
                <a:off x="3024" y="3136"/>
                <a:ext cx="96" cy="0"/>
              </a:xfrm>
              <a:prstGeom prst="line">
                <a:avLst/>
              </a:prstGeom>
              <a:noFill/>
              <a:ln w="1524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5241" name="Line 117"/>
            <p:cNvSpPr>
              <a:spLocks noChangeShapeType="1"/>
            </p:cNvSpPr>
            <p:nvPr/>
          </p:nvSpPr>
          <p:spPr bwMode="auto">
            <a:xfrm flipH="1">
              <a:off x="1578" y="2813"/>
              <a:ext cx="1312"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5242" name="Freeform 118"/>
            <p:cNvSpPr>
              <a:spLocks/>
            </p:cNvSpPr>
            <p:nvPr/>
          </p:nvSpPr>
          <p:spPr bwMode="auto">
            <a:xfrm>
              <a:off x="3304" y="2812"/>
              <a:ext cx="972" cy="456"/>
            </a:xfrm>
            <a:custGeom>
              <a:avLst/>
              <a:gdLst>
                <a:gd name="T0" fmla="*/ 0 w 972"/>
                <a:gd name="T1" fmla="*/ 0 h 456"/>
                <a:gd name="T2" fmla="*/ 972 w 972"/>
                <a:gd name="T3" fmla="*/ 0 h 456"/>
                <a:gd name="T4" fmla="*/ 972 w 972"/>
                <a:gd name="T5" fmla="*/ 456 h 456"/>
                <a:gd name="T6" fmla="*/ 796 w 972"/>
                <a:gd name="T7" fmla="*/ 456 h 456"/>
                <a:gd name="T8" fmla="*/ 0 60000 65536"/>
                <a:gd name="T9" fmla="*/ 0 60000 65536"/>
                <a:gd name="T10" fmla="*/ 0 60000 65536"/>
                <a:gd name="T11" fmla="*/ 0 60000 65536"/>
                <a:gd name="T12" fmla="*/ 0 w 972"/>
                <a:gd name="T13" fmla="*/ 0 h 456"/>
                <a:gd name="T14" fmla="*/ 972 w 972"/>
                <a:gd name="T15" fmla="*/ 456 h 456"/>
              </a:gdLst>
              <a:ahLst/>
              <a:cxnLst>
                <a:cxn ang="T8">
                  <a:pos x="T0" y="T1"/>
                </a:cxn>
                <a:cxn ang="T9">
                  <a:pos x="T2" y="T3"/>
                </a:cxn>
                <a:cxn ang="T10">
                  <a:pos x="T4" y="T5"/>
                </a:cxn>
                <a:cxn ang="T11">
                  <a:pos x="T6" y="T7"/>
                </a:cxn>
              </a:cxnLst>
              <a:rect l="T12" t="T13" r="T14" b="T15"/>
              <a:pathLst>
                <a:path w="972" h="456">
                  <a:moveTo>
                    <a:pt x="0" y="0"/>
                  </a:moveTo>
                  <a:lnTo>
                    <a:pt x="972" y="0"/>
                  </a:lnTo>
                  <a:lnTo>
                    <a:pt x="972" y="456"/>
                  </a:lnTo>
                  <a:lnTo>
                    <a:pt x="796" y="456"/>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95243" name="Text Box 119"/>
            <p:cNvSpPr txBox="1">
              <a:spLocks noChangeArrowheads="1"/>
            </p:cNvSpPr>
            <p:nvPr/>
          </p:nvSpPr>
          <p:spPr bwMode="auto">
            <a:xfrm>
              <a:off x="1059" y="2912"/>
              <a:ext cx="56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000" b="1">
                  <a:solidFill>
                    <a:schemeClr val="tx2"/>
                  </a:solidFill>
                  <a:latin typeface="Times New Roman" pitchFamily="18" charset="0"/>
                  <a:ea typeface="华文新魏" pitchFamily="2" charset="-122"/>
                  <a:sym typeface="Symbol" pitchFamily="18" charset="2"/>
                </a:rPr>
                <a:t>220V</a:t>
              </a:r>
            </a:p>
          </p:txBody>
        </p:sp>
        <p:sp>
          <p:nvSpPr>
            <p:cNvPr id="95244" name="Text Box 120"/>
            <p:cNvSpPr txBox="1">
              <a:spLocks noChangeArrowheads="1"/>
            </p:cNvSpPr>
            <p:nvPr/>
          </p:nvSpPr>
          <p:spPr bwMode="auto">
            <a:xfrm>
              <a:off x="2977" y="2487"/>
              <a:ext cx="2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000" b="1" i="1">
                  <a:solidFill>
                    <a:schemeClr val="tx2"/>
                  </a:solidFill>
                  <a:latin typeface="Times New Roman" pitchFamily="18" charset="0"/>
                  <a:ea typeface="华文新魏" pitchFamily="2" charset="-122"/>
                </a:rPr>
                <a:t>L</a:t>
              </a:r>
            </a:p>
          </p:txBody>
        </p:sp>
        <p:sp>
          <p:nvSpPr>
            <p:cNvPr id="95245" name="Text Box 121"/>
            <p:cNvSpPr txBox="1">
              <a:spLocks noChangeArrowheads="1"/>
            </p:cNvSpPr>
            <p:nvPr/>
          </p:nvSpPr>
          <p:spPr bwMode="auto">
            <a:xfrm>
              <a:off x="2989" y="2948"/>
              <a:ext cx="2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000" b="1" i="1">
                  <a:solidFill>
                    <a:schemeClr val="tx2"/>
                  </a:solidFill>
                  <a:latin typeface="Times New Roman" pitchFamily="18" charset="0"/>
                  <a:ea typeface="华文新魏" pitchFamily="2" charset="-122"/>
                </a:rPr>
                <a:t>R</a:t>
              </a:r>
            </a:p>
          </p:txBody>
        </p:sp>
        <p:sp>
          <p:nvSpPr>
            <p:cNvPr id="95246" name="Freeform 122"/>
            <p:cNvSpPr>
              <a:spLocks/>
            </p:cNvSpPr>
            <p:nvPr/>
          </p:nvSpPr>
          <p:spPr bwMode="auto">
            <a:xfrm>
              <a:off x="2343" y="3255"/>
              <a:ext cx="115" cy="86"/>
            </a:xfrm>
            <a:custGeom>
              <a:avLst/>
              <a:gdLst>
                <a:gd name="T0" fmla="*/ 0 w 115"/>
                <a:gd name="T1" fmla="*/ 0 h 86"/>
                <a:gd name="T2" fmla="*/ 115 w 115"/>
                <a:gd name="T3" fmla="*/ 48 h 86"/>
                <a:gd name="T4" fmla="*/ 0 w 115"/>
                <a:gd name="T5" fmla="*/ 86 h 86"/>
                <a:gd name="T6" fmla="*/ 0 60000 65536"/>
                <a:gd name="T7" fmla="*/ 0 60000 65536"/>
                <a:gd name="T8" fmla="*/ 0 60000 65536"/>
                <a:gd name="T9" fmla="*/ 0 w 115"/>
                <a:gd name="T10" fmla="*/ 0 h 86"/>
                <a:gd name="T11" fmla="*/ 115 w 115"/>
                <a:gd name="T12" fmla="*/ 86 h 86"/>
              </a:gdLst>
              <a:ahLst/>
              <a:cxnLst>
                <a:cxn ang="T6">
                  <a:pos x="T0" y="T1"/>
                </a:cxn>
                <a:cxn ang="T7">
                  <a:pos x="T2" y="T3"/>
                </a:cxn>
                <a:cxn ang="T8">
                  <a:pos x="T4" y="T5"/>
                </a:cxn>
              </a:cxnLst>
              <a:rect l="T9" t="T10" r="T11" b="T12"/>
              <a:pathLst>
                <a:path w="115" h="86">
                  <a:moveTo>
                    <a:pt x="0" y="0"/>
                  </a:moveTo>
                  <a:lnTo>
                    <a:pt x="115" y="48"/>
                  </a:lnTo>
                  <a:lnTo>
                    <a:pt x="0" y="86"/>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95247" name="Freeform 123"/>
            <p:cNvSpPr>
              <a:spLocks/>
            </p:cNvSpPr>
            <p:nvPr/>
          </p:nvSpPr>
          <p:spPr bwMode="auto">
            <a:xfrm flipH="1">
              <a:off x="3981" y="3253"/>
              <a:ext cx="115" cy="86"/>
            </a:xfrm>
            <a:custGeom>
              <a:avLst/>
              <a:gdLst>
                <a:gd name="T0" fmla="*/ 0 w 115"/>
                <a:gd name="T1" fmla="*/ 0 h 86"/>
                <a:gd name="T2" fmla="*/ 115 w 115"/>
                <a:gd name="T3" fmla="*/ 48 h 86"/>
                <a:gd name="T4" fmla="*/ 0 w 115"/>
                <a:gd name="T5" fmla="*/ 86 h 86"/>
                <a:gd name="T6" fmla="*/ 0 60000 65536"/>
                <a:gd name="T7" fmla="*/ 0 60000 65536"/>
                <a:gd name="T8" fmla="*/ 0 60000 65536"/>
                <a:gd name="T9" fmla="*/ 0 w 115"/>
                <a:gd name="T10" fmla="*/ 0 h 86"/>
                <a:gd name="T11" fmla="*/ 115 w 115"/>
                <a:gd name="T12" fmla="*/ 86 h 86"/>
              </a:gdLst>
              <a:ahLst/>
              <a:cxnLst>
                <a:cxn ang="T6">
                  <a:pos x="T0" y="T1"/>
                </a:cxn>
                <a:cxn ang="T7">
                  <a:pos x="T2" y="T3"/>
                </a:cxn>
                <a:cxn ang="T8">
                  <a:pos x="T4" y="T5"/>
                </a:cxn>
              </a:cxnLst>
              <a:rect l="T9" t="T10" r="T11" b="T12"/>
              <a:pathLst>
                <a:path w="115" h="86">
                  <a:moveTo>
                    <a:pt x="0" y="0"/>
                  </a:moveTo>
                  <a:lnTo>
                    <a:pt x="115" y="48"/>
                  </a:lnTo>
                  <a:lnTo>
                    <a:pt x="0" y="86"/>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95248" name="Freeform 124"/>
            <p:cNvSpPr>
              <a:spLocks/>
            </p:cNvSpPr>
            <p:nvPr/>
          </p:nvSpPr>
          <p:spPr bwMode="auto">
            <a:xfrm>
              <a:off x="2141" y="3341"/>
              <a:ext cx="829" cy="288"/>
            </a:xfrm>
            <a:custGeom>
              <a:avLst/>
              <a:gdLst>
                <a:gd name="T0" fmla="*/ 192 w 829"/>
                <a:gd name="T1" fmla="*/ 0 h 288"/>
                <a:gd name="T2" fmla="*/ 0 w 829"/>
                <a:gd name="T3" fmla="*/ 0 h 288"/>
                <a:gd name="T4" fmla="*/ 0 w 829"/>
                <a:gd name="T5" fmla="*/ 288 h 288"/>
                <a:gd name="T6" fmla="*/ 825 w 829"/>
                <a:gd name="T7" fmla="*/ 288 h 288"/>
                <a:gd name="T8" fmla="*/ 829 w 829"/>
                <a:gd name="T9" fmla="*/ 214 h 288"/>
                <a:gd name="T10" fmla="*/ 0 60000 65536"/>
                <a:gd name="T11" fmla="*/ 0 60000 65536"/>
                <a:gd name="T12" fmla="*/ 0 60000 65536"/>
                <a:gd name="T13" fmla="*/ 0 60000 65536"/>
                <a:gd name="T14" fmla="*/ 0 60000 65536"/>
                <a:gd name="T15" fmla="*/ 0 w 829"/>
                <a:gd name="T16" fmla="*/ 0 h 288"/>
                <a:gd name="T17" fmla="*/ 829 w 829"/>
                <a:gd name="T18" fmla="*/ 288 h 288"/>
              </a:gdLst>
              <a:ahLst/>
              <a:cxnLst>
                <a:cxn ang="T10">
                  <a:pos x="T0" y="T1"/>
                </a:cxn>
                <a:cxn ang="T11">
                  <a:pos x="T2" y="T3"/>
                </a:cxn>
                <a:cxn ang="T12">
                  <a:pos x="T4" y="T5"/>
                </a:cxn>
                <a:cxn ang="T13">
                  <a:pos x="T6" y="T7"/>
                </a:cxn>
                <a:cxn ang="T14">
                  <a:pos x="T8" y="T9"/>
                </a:cxn>
              </a:cxnLst>
              <a:rect l="T15" t="T16" r="T17" b="T18"/>
              <a:pathLst>
                <a:path w="829" h="288">
                  <a:moveTo>
                    <a:pt x="192" y="0"/>
                  </a:moveTo>
                  <a:lnTo>
                    <a:pt x="0" y="0"/>
                  </a:lnTo>
                  <a:lnTo>
                    <a:pt x="0" y="288"/>
                  </a:lnTo>
                  <a:lnTo>
                    <a:pt x="825" y="288"/>
                  </a:lnTo>
                  <a:lnTo>
                    <a:pt x="829" y="214"/>
                  </a:lnTo>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95249" name="Freeform 125"/>
            <p:cNvSpPr>
              <a:spLocks/>
            </p:cNvSpPr>
            <p:nvPr/>
          </p:nvSpPr>
          <p:spPr bwMode="auto">
            <a:xfrm>
              <a:off x="2967" y="3544"/>
              <a:ext cx="57" cy="68"/>
            </a:xfrm>
            <a:custGeom>
              <a:avLst/>
              <a:gdLst>
                <a:gd name="T0" fmla="*/ 0 w 57"/>
                <a:gd name="T1" fmla="*/ 17 h 68"/>
                <a:gd name="T2" fmla="*/ 42 w 57"/>
                <a:gd name="T3" fmla="*/ 8 h 68"/>
                <a:gd name="T4" fmla="*/ 57 w 57"/>
                <a:gd name="T5" fmla="*/ 68 h 68"/>
                <a:gd name="T6" fmla="*/ 0 60000 65536"/>
                <a:gd name="T7" fmla="*/ 0 60000 65536"/>
                <a:gd name="T8" fmla="*/ 0 60000 65536"/>
                <a:gd name="T9" fmla="*/ 0 w 57"/>
                <a:gd name="T10" fmla="*/ 0 h 68"/>
                <a:gd name="T11" fmla="*/ 57 w 57"/>
                <a:gd name="T12" fmla="*/ 68 h 68"/>
              </a:gdLst>
              <a:ahLst/>
              <a:cxnLst>
                <a:cxn ang="T6">
                  <a:pos x="T0" y="T1"/>
                </a:cxn>
                <a:cxn ang="T7">
                  <a:pos x="T2" y="T3"/>
                </a:cxn>
                <a:cxn ang="T8">
                  <a:pos x="T4" y="T5"/>
                </a:cxn>
              </a:cxnLst>
              <a:rect l="T9" t="T10" r="T11" b="T12"/>
              <a:pathLst>
                <a:path w="57" h="68">
                  <a:moveTo>
                    <a:pt x="0" y="17"/>
                  </a:moveTo>
                  <a:cubicBezTo>
                    <a:pt x="7" y="16"/>
                    <a:pt x="33" y="0"/>
                    <a:pt x="42" y="8"/>
                  </a:cubicBezTo>
                  <a:cubicBezTo>
                    <a:pt x="51" y="16"/>
                    <a:pt x="54" y="58"/>
                    <a:pt x="57" y="68"/>
                  </a:cubicBezTo>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95250" name="Freeform 126"/>
            <p:cNvSpPr>
              <a:spLocks/>
            </p:cNvSpPr>
            <p:nvPr/>
          </p:nvSpPr>
          <p:spPr bwMode="auto">
            <a:xfrm>
              <a:off x="3054" y="3330"/>
              <a:ext cx="1146" cy="300"/>
            </a:xfrm>
            <a:custGeom>
              <a:avLst/>
              <a:gdLst>
                <a:gd name="T0" fmla="*/ 0 w 1146"/>
                <a:gd name="T1" fmla="*/ 228 h 300"/>
                <a:gd name="T2" fmla="*/ 0 w 1146"/>
                <a:gd name="T3" fmla="*/ 300 h 300"/>
                <a:gd name="T4" fmla="*/ 1146 w 1146"/>
                <a:gd name="T5" fmla="*/ 300 h 300"/>
                <a:gd name="T6" fmla="*/ 1146 w 1146"/>
                <a:gd name="T7" fmla="*/ 0 h 300"/>
                <a:gd name="T8" fmla="*/ 1044 w 1146"/>
                <a:gd name="T9" fmla="*/ 0 h 300"/>
                <a:gd name="T10" fmla="*/ 0 60000 65536"/>
                <a:gd name="T11" fmla="*/ 0 60000 65536"/>
                <a:gd name="T12" fmla="*/ 0 60000 65536"/>
                <a:gd name="T13" fmla="*/ 0 60000 65536"/>
                <a:gd name="T14" fmla="*/ 0 60000 65536"/>
                <a:gd name="T15" fmla="*/ 0 w 1146"/>
                <a:gd name="T16" fmla="*/ 0 h 300"/>
                <a:gd name="T17" fmla="*/ 1146 w 1146"/>
                <a:gd name="T18" fmla="*/ 300 h 300"/>
              </a:gdLst>
              <a:ahLst/>
              <a:cxnLst>
                <a:cxn ang="T10">
                  <a:pos x="T0" y="T1"/>
                </a:cxn>
                <a:cxn ang="T11">
                  <a:pos x="T2" y="T3"/>
                </a:cxn>
                <a:cxn ang="T12">
                  <a:pos x="T4" y="T5"/>
                </a:cxn>
                <a:cxn ang="T13">
                  <a:pos x="T6" y="T7"/>
                </a:cxn>
                <a:cxn ang="T14">
                  <a:pos x="T8" y="T9"/>
                </a:cxn>
              </a:cxnLst>
              <a:rect l="T15" t="T16" r="T17" b="T18"/>
              <a:pathLst>
                <a:path w="1146" h="300">
                  <a:moveTo>
                    <a:pt x="0" y="228"/>
                  </a:moveTo>
                  <a:lnTo>
                    <a:pt x="0" y="300"/>
                  </a:lnTo>
                  <a:lnTo>
                    <a:pt x="1146" y="300"/>
                  </a:lnTo>
                  <a:lnTo>
                    <a:pt x="1146" y="0"/>
                  </a:lnTo>
                  <a:lnTo>
                    <a:pt x="1044" y="0"/>
                  </a:lnTo>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grpSp>
      <p:sp>
        <p:nvSpPr>
          <p:cNvPr id="6" name="灯片编号占位符 5"/>
          <p:cNvSpPr>
            <a:spLocks noGrp="1"/>
          </p:cNvSpPr>
          <p:nvPr>
            <p:ph type="sldNum" sz="quarter" idx="10"/>
          </p:nvPr>
        </p:nvSpPr>
        <p:spPr/>
        <p:txBody>
          <a:bodyPr/>
          <a:lstStyle/>
          <a:p>
            <a:pPr>
              <a:defRPr/>
            </a:pPr>
            <a:fld id="{E4DCDFD6-397A-4776-9F04-AECACB83C822}" type="slidenum">
              <a:rPr lang="zh-CN" altLang="en-US" smtClean="0"/>
              <a:pPr>
                <a:defRPr/>
              </a:pPr>
              <a:t>51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2164"/>
                                        </p:tgtEl>
                                        <p:attrNameLst>
                                          <p:attrName>style.visibility</p:attrName>
                                        </p:attrNameLst>
                                      </p:cBhvr>
                                      <p:to>
                                        <p:strVal val="visible"/>
                                      </p:to>
                                    </p:set>
                                    <p:animEffect transition="in" filter="wipe(up)">
                                      <p:cBhvr>
                                        <p:cTn id="7" dur="500"/>
                                        <p:tgtEl>
                                          <p:spTgt spid="92164"/>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2165"/>
                                        </p:tgtEl>
                                        <p:attrNameLst>
                                          <p:attrName>style.visibility</p:attrName>
                                        </p:attrNameLst>
                                      </p:cBhvr>
                                      <p:to>
                                        <p:strVal val="visible"/>
                                      </p:to>
                                    </p:set>
                                    <p:animEffect transition="in" filter="wipe(up)">
                                      <p:cBhvr>
                                        <p:cTn id="12" dur="500"/>
                                        <p:tgtEl>
                                          <p:spTgt spid="921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4" grpId="0"/>
      <p:bldP spid="92165"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18" name="Rectangle 2"/>
          <p:cNvSpPr>
            <a:spLocks noGrp="1" noChangeArrowheads="1"/>
          </p:cNvSpPr>
          <p:nvPr>
            <p:ph type="title"/>
          </p:nvPr>
        </p:nvSpPr>
        <p:spPr/>
        <p:txBody>
          <a:bodyPr/>
          <a:lstStyle/>
          <a:p>
            <a:r>
              <a:rPr lang="zh-CN" altLang="en-US" dirty="0" smtClean="0">
                <a:ea typeface="宋体" charset="-122"/>
              </a:rPr>
              <a:t>分析举例</a:t>
            </a:r>
            <a:endParaRPr lang="en-US" altLang="zh-CN" dirty="0" smtClean="0">
              <a:ea typeface="宋体" charset="-122"/>
            </a:endParaRPr>
          </a:p>
        </p:txBody>
      </p:sp>
      <p:graphicFrame>
        <p:nvGraphicFramePr>
          <p:cNvPr id="101409" name="Object 2"/>
          <p:cNvGraphicFramePr>
            <a:graphicFrameLocks noChangeAspect="1"/>
          </p:cNvGraphicFramePr>
          <p:nvPr>
            <p:extLst>
              <p:ext uri="{D42A27DB-BD31-4B8C-83A1-F6EECF244321}">
                <p14:modId xmlns:p14="http://schemas.microsoft.com/office/powerpoint/2010/main" val="2487420792"/>
              </p:ext>
            </p:extLst>
          </p:nvPr>
        </p:nvGraphicFramePr>
        <p:xfrm>
          <a:off x="514475" y="1044104"/>
          <a:ext cx="3354387" cy="525462"/>
        </p:xfrm>
        <a:graphic>
          <a:graphicData uri="http://schemas.openxmlformats.org/presentationml/2006/ole">
            <mc:AlternateContent xmlns:mc="http://schemas.openxmlformats.org/markup-compatibility/2006">
              <mc:Choice xmlns:v="urn:schemas-microsoft-com:vml" Requires="v">
                <p:oleObj spid="_x0000_s30635" name="Equation" r:id="rId3" imgW="2364480" imgH="355320" progId="">
                  <p:embed/>
                </p:oleObj>
              </mc:Choice>
              <mc:Fallback>
                <p:oleObj name="Equation" r:id="rId3" imgW="2364480" imgH="355320" progId="">
                  <p:embed/>
                  <p:pic>
                    <p:nvPicPr>
                      <p:cNvPr id="0" name="Picture 7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475" y="1044104"/>
                        <a:ext cx="3354387" cy="525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410" name="Object 3"/>
          <p:cNvGraphicFramePr>
            <a:graphicFrameLocks noChangeAspect="1"/>
          </p:cNvGraphicFramePr>
          <p:nvPr>
            <p:extLst>
              <p:ext uri="{D42A27DB-BD31-4B8C-83A1-F6EECF244321}">
                <p14:modId xmlns:p14="http://schemas.microsoft.com/office/powerpoint/2010/main" val="2368067411"/>
              </p:ext>
            </p:extLst>
          </p:nvPr>
        </p:nvGraphicFramePr>
        <p:xfrm>
          <a:off x="474787" y="1755304"/>
          <a:ext cx="3043238" cy="835025"/>
        </p:xfrm>
        <a:graphic>
          <a:graphicData uri="http://schemas.openxmlformats.org/presentationml/2006/ole">
            <mc:AlternateContent xmlns:mc="http://schemas.openxmlformats.org/markup-compatibility/2006">
              <mc:Choice xmlns:v="urn:schemas-microsoft-com:vml" Requires="v">
                <p:oleObj spid="_x0000_s30636" name="Equation" r:id="rId5" imgW="2084760" imgH="558360" progId="">
                  <p:embed/>
                </p:oleObj>
              </mc:Choice>
              <mc:Fallback>
                <p:oleObj name="Equation" r:id="rId5" imgW="2084760" imgH="558360" progId="">
                  <p:embed/>
                  <p:pic>
                    <p:nvPicPr>
                      <p:cNvPr id="0" name="Picture 8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787" y="1755304"/>
                        <a:ext cx="3043238"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411" name="Object 4"/>
          <p:cNvGraphicFramePr>
            <a:graphicFrameLocks noChangeAspect="1"/>
          </p:cNvGraphicFramePr>
          <p:nvPr>
            <p:extLst>
              <p:ext uri="{D42A27DB-BD31-4B8C-83A1-F6EECF244321}">
                <p14:modId xmlns:p14="http://schemas.microsoft.com/office/powerpoint/2010/main" val="1387914454"/>
              </p:ext>
            </p:extLst>
          </p:nvPr>
        </p:nvGraphicFramePr>
        <p:xfrm>
          <a:off x="646237" y="2731616"/>
          <a:ext cx="2068513" cy="827088"/>
        </p:xfrm>
        <a:graphic>
          <a:graphicData uri="http://schemas.openxmlformats.org/presentationml/2006/ole">
            <mc:AlternateContent xmlns:mc="http://schemas.openxmlformats.org/markup-compatibility/2006">
              <mc:Choice xmlns:v="urn:schemas-microsoft-com:vml" Requires="v">
                <p:oleObj spid="_x0000_s30637" name="Equation" r:id="rId7" imgW="1423800" imgH="558360" progId="">
                  <p:embed/>
                </p:oleObj>
              </mc:Choice>
              <mc:Fallback>
                <p:oleObj name="Equation" r:id="rId7" imgW="1423800" imgH="558360" progId="">
                  <p:embed/>
                  <p:pic>
                    <p:nvPicPr>
                      <p:cNvPr id="0" name="Picture 8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7" y="2731616"/>
                        <a:ext cx="2068513" cy="827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412" name="Object 5"/>
          <p:cNvGraphicFramePr>
            <a:graphicFrameLocks noChangeAspect="1"/>
          </p:cNvGraphicFramePr>
          <p:nvPr>
            <p:extLst>
              <p:ext uri="{D42A27DB-BD31-4B8C-83A1-F6EECF244321}">
                <p14:modId xmlns:p14="http://schemas.microsoft.com/office/powerpoint/2010/main" val="993057664"/>
              </p:ext>
            </p:extLst>
          </p:nvPr>
        </p:nvGraphicFramePr>
        <p:xfrm>
          <a:off x="652587" y="3488854"/>
          <a:ext cx="2892425" cy="704850"/>
        </p:xfrm>
        <a:graphic>
          <a:graphicData uri="http://schemas.openxmlformats.org/presentationml/2006/ole">
            <mc:AlternateContent xmlns:mc="http://schemas.openxmlformats.org/markup-compatibility/2006">
              <mc:Choice xmlns:v="urn:schemas-microsoft-com:vml" Requires="v">
                <p:oleObj spid="_x0000_s30638" name="Equation" r:id="rId9" imgW="2135880" imgH="507600" progId="">
                  <p:embed/>
                </p:oleObj>
              </mc:Choice>
              <mc:Fallback>
                <p:oleObj name="Equation" r:id="rId9" imgW="2135880" imgH="507600" progId="">
                  <p:embed/>
                  <p:pic>
                    <p:nvPicPr>
                      <p:cNvPr id="0" name="Picture 8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587" y="3488854"/>
                        <a:ext cx="2892425"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413" name="Object 6"/>
          <p:cNvGraphicFramePr>
            <a:graphicFrameLocks noChangeAspect="1"/>
          </p:cNvGraphicFramePr>
          <p:nvPr>
            <p:extLst>
              <p:ext uri="{D42A27DB-BD31-4B8C-83A1-F6EECF244321}">
                <p14:modId xmlns:p14="http://schemas.microsoft.com/office/powerpoint/2010/main" val="3554290959"/>
              </p:ext>
            </p:extLst>
          </p:nvPr>
        </p:nvGraphicFramePr>
        <p:xfrm>
          <a:off x="654175" y="4943004"/>
          <a:ext cx="1423987" cy="441325"/>
        </p:xfrm>
        <a:graphic>
          <a:graphicData uri="http://schemas.openxmlformats.org/presentationml/2006/ole">
            <mc:AlternateContent xmlns:mc="http://schemas.openxmlformats.org/markup-compatibility/2006">
              <mc:Choice xmlns:v="urn:schemas-microsoft-com:vml" Requires="v">
                <p:oleObj spid="_x0000_s30639" name="Equation" r:id="rId11" imgW="966240" imgH="291960" progId="">
                  <p:embed/>
                </p:oleObj>
              </mc:Choice>
              <mc:Fallback>
                <p:oleObj name="Equation" r:id="rId11" imgW="966240" imgH="291960" progId="">
                  <p:embed/>
                  <p:pic>
                    <p:nvPicPr>
                      <p:cNvPr id="0" name="Picture 80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4175" y="4943004"/>
                        <a:ext cx="1423987"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414" name="Object 7"/>
          <p:cNvGraphicFramePr>
            <a:graphicFrameLocks noChangeAspect="1"/>
          </p:cNvGraphicFramePr>
          <p:nvPr>
            <p:extLst>
              <p:ext uri="{D42A27DB-BD31-4B8C-83A1-F6EECF244321}">
                <p14:modId xmlns:p14="http://schemas.microsoft.com/office/powerpoint/2010/main" val="2113332478"/>
              </p:ext>
            </p:extLst>
          </p:nvPr>
        </p:nvGraphicFramePr>
        <p:xfrm>
          <a:off x="179512" y="5476404"/>
          <a:ext cx="8618538" cy="758825"/>
        </p:xfrm>
        <a:graphic>
          <a:graphicData uri="http://schemas.openxmlformats.org/presentationml/2006/ole">
            <mc:AlternateContent xmlns:mc="http://schemas.openxmlformats.org/markup-compatibility/2006">
              <mc:Choice xmlns:v="urn:schemas-microsoft-com:vml" Requires="v">
                <p:oleObj spid="_x0000_s30640" name="Equation" r:id="rId13" imgW="5949360" imgH="507600" progId="">
                  <p:embed/>
                </p:oleObj>
              </mc:Choice>
              <mc:Fallback>
                <p:oleObj name="Equation" r:id="rId13" imgW="5949360" imgH="507600" progId="">
                  <p:embed/>
                  <p:pic>
                    <p:nvPicPr>
                      <p:cNvPr id="0" name="Picture 80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512" y="5476404"/>
                        <a:ext cx="8618538" cy="75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415" name="AutoShape 39"/>
          <p:cNvSpPr>
            <a:spLocks noChangeArrowheads="1"/>
          </p:cNvSpPr>
          <p:nvPr/>
        </p:nvSpPr>
        <p:spPr bwMode="auto">
          <a:xfrm>
            <a:off x="3845050" y="3755554"/>
            <a:ext cx="457200" cy="171450"/>
          </a:xfrm>
          <a:prstGeom prst="rightArrow">
            <a:avLst>
              <a:gd name="adj1" fmla="val 50000"/>
              <a:gd name="adj2" fmla="val 66667"/>
            </a:avLst>
          </a:prstGeom>
          <a:noFill/>
          <a:ln w="12700" cap="sq">
            <a:solidFill>
              <a:schemeClr val="tx1"/>
            </a:solidFill>
            <a:miter lim="800000"/>
            <a:headEnd type="none" w="sm" len="sm"/>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01416" name="Object 8"/>
          <p:cNvGraphicFramePr>
            <a:graphicFrameLocks noChangeAspect="1"/>
          </p:cNvGraphicFramePr>
          <p:nvPr>
            <p:extLst>
              <p:ext uri="{D42A27DB-BD31-4B8C-83A1-F6EECF244321}">
                <p14:modId xmlns:p14="http://schemas.microsoft.com/office/powerpoint/2010/main" val="1652213302"/>
              </p:ext>
            </p:extLst>
          </p:nvPr>
        </p:nvGraphicFramePr>
        <p:xfrm>
          <a:off x="4465762" y="3620616"/>
          <a:ext cx="1325563" cy="441325"/>
        </p:xfrm>
        <a:graphic>
          <a:graphicData uri="http://schemas.openxmlformats.org/presentationml/2006/ole">
            <mc:AlternateContent xmlns:mc="http://schemas.openxmlformats.org/markup-compatibility/2006">
              <mc:Choice xmlns:v="urn:schemas-microsoft-com:vml" Requires="v">
                <p:oleObj spid="_x0000_s30641" name="Equation" r:id="rId15" imgW="902520" imgH="291960" progId="">
                  <p:embed/>
                </p:oleObj>
              </mc:Choice>
              <mc:Fallback>
                <p:oleObj name="Equation" r:id="rId15" imgW="902520" imgH="291960" progId="">
                  <p:embed/>
                  <p:pic>
                    <p:nvPicPr>
                      <p:cNvPr id="0" name="Picture 80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65762" y="3620616"/>
                        <a:ext cx="1325563"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417" name="AutoShape 41"/>
          <p:cNvSpPr>
            <a:spLocks noChangeArrowheads="1"/>
          </p:cNvSpPr>
          <p:nvPr/>
        </p:nvSpPr>
        <p:spPr bwMode="auto">
          <a:xfrm>
            <a:off x="2579812" y="5058891"/>
            <a:ext cx="419100" cy="209550"/>
          </a:xfrm>
          <a:prstGeom prst="rightArrow">
            <a:avLst>
              <a:gd name="adj1" fmla="val 50000"/>
              <a:gd name="adj2" fmla="val 50000"/>
            </a:avLst>
          </a:prstGeom>
          <a:noFill/>
          <a:ln w="12700" cap="sq">
            <a:solidFill>
              <a:schemeClr val="tx1"/>
            </a:solidFill>
            <a:miter lim="800000"/>
            <a:headEnd type="none" w="sm" len="sm"/>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101418" name="Object 9"/>
          <p:cNvGraphicFramePr>
            <a:graphicFrameLocks noChangeAspect="1"/>
          </p:cNvGraphicFramePr>
          <p:nvPr>
            <p:extLst>
              <p:ext uri="{D42A27DB-BD31-4B8C-83A1-F6EECF244321}">
                <p14:modId xmlns:p14="http://schemas.microsoft.com/office/powerpoint/2010/main" val="3251146087"/>
              </p:ext>
            </p:extLst>
          </p:nvPr>
        </p:nvGraphicFramePr>
        <p:xfrm>
          <a:off x="3540250" y="4946179"/>
          <a:ext cx="1387475" cy="436562"/>
        </p:xfrm>
        <a:graphic>
          <a:graphicData uri="http://schemas.openxmlformats.org/presentationml/2006/ole">
            <mc:AlternateContent xmlns:mc="http://schemas.openxmlformats.org/markup-compatibility/2006">
              <mc:Choice xmlns:v="urn:schemas-microsoft-com:vml" Requires="v">
                <p:oleObj spid="_x0000_s30642" name="Equation" r:id="rId17" imgW="953280" imgH="291960" progId="">
                  <p:embed/>
                </p:oleObj>
              </mc:Choice>
              <mc:Fallback>
                <p:oleObj name="Equation" r:id="rId17" imgW="953280" imgH="291960" progId="">
                  <p:embed/>
                  <p:pic>
                    <p:nvPicPr>
                      <p:cNvPr id="0" name="Picture 80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40250" y="4946179"/>
                        <a:ext cx="1387475" cy="436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43"/>
          <p:cNvGrpSpPr>
            <a:grpSpLocks/>
          </p:cNvGrpSpPr>
          <p:nvPr/>
        </p:nvGrpSpPr>
        <p:grpSpPr bwMode="auto">
          <a:xfrm>
            <a:off x="5826250" y="840904"/>
            <a:ext cx="2328862" cy="2232025"/>
            <a:chOff x="4176" y="1104"/>
            <a:chExt cx="1467" cy="1406"/>
          </a:xfrm>
        </p:grpSpPr>
        <p:grpSp>
          <p:nvGrpSpPr>
            <p:cNvPr id="29753" name="Group 45"/>
            <p:cNvGrpSpPr>
              <a:grpSpLocks/>
            </p:cNvGrpSpPr>
            <p:nvPr/>
          </p:nvGrpSpPr>
          <p:grpSpPr bwMode="auto">
            <a:xfrm>
              <a:off x="4176" y="1104"/>
              <a:ext cx="1440" cy="1406"/>
              <a:chOff x="507" y="1131"/>
              <a:chExt cx="1440" cy="1406"/>
            </a:xfrm>
          </p:grpSpPr>
          <p:pic>
            <p:nvPicPr>
              <p:cNvPr id="29758" name="Picture 46"/>
              <p:cNvPicPr>
                <a:picLocks noChangeArrowheads="1"/>
              </p:cNvPicPr>
              <p:nvPr/>
            </p:nvPicPr>
            <p:blipFill>
              <a:blip r:embed="rId19">
                <a:extLst>
                  <a:ext uri="{28A0092B-C50C-407E-A947-70E740481C1C}">
                    <a14:useLocalDpi xmlns:a14="http://schemas.microsoft.com/office/drawing/2010/main" val="0"/>
                  </a:ext>
                </a:extLst>
              </a:blip>
              <a:srcRect l="46666"/>
              <a:stretch>
                <a:fillRect/>
              </a:stretch>
            </p:blipFill>
            <p:spPr bwMode="auto">
              <a:xfrm>
                <a:off x="1142" y="2038"/>
                <a:ext cx="93"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29759" name="Line 47"/>
              <p:cNvSpPr>
                <a:spLocks noChangeShapeType="1"/>
              </p:cNvSpPr>
              <p:nvPr/>
            </p:nvSpPr>
            <p:spPr bwMode="auto">
              <a:xfrm>
                <a:off x="614" y="1347"/>
                <a:ext cx="1008" cy="0"/>
              </a:xfrm>
              <a:prstGeom prst="line">
                <a:avLst/>
              </a:prstGeom>
              <a:noFill/>
              <a:ln w="12700" cap="sq">
                <a:solidFill>
                  <a:schemeClr val="tx1"/>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60" name="Line 48"/>
              <p:cNvSpPr>
                <a:spLocks noChangeShapeType="1"/>
              </p:cNvSpPr>
              <p:nvPr/>
            </p:nvSpPr>
            <p:spPr bwMode="auto">
              <a:xfrm>
                <a:off x="1142" y="1347"/>
                <a:ext cx="0" cy="691"/>
              </a:xfrm>
              <a:prstGeom prst="line">
                <a:avLst/>
              </a:prstGeom>
              <a:noFill/>
              <a:ln w="12700" cap="sq">
                <a:solidFill>
                  <a:schemeClr val="tx1"/>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61" name="Line 49"/>
              <p:cNvSpPr>
                <a:spLocks noChangeShapeType="1"/>
              </p:cNvSpPr>
              <p:nvPr/>
            </p:nvSpPr>
            <p:spPr bwMode="auto">
              <a:xfrm>
                <a:off x="1142" y="2297"/>
                <a:ext cx="0" cy="154"/>
              </a:xfrm>
              <a:prstGeom prst="line">
                <a:avLst/>
              </a:prstGeom>
              <a:noFill/>
              <a:ln w="12700" cap="sq">
                <a:solidFill>
                  <a:schemeClr val="tx1"/>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62" name="Line 50"/>
              <p:cNvSpPr>
                <a:spLocks noChangeShapeType="1"/>
              </p:cNvSpPr>
              <p:nvPr/>
            </p:nvSpPr>
            <p:spPr bwMode="auto">
              <a:xfrm>
                <a:off x="614" y="2451"/>
                <a:ext cx="1008" cy="0"/>
              </a:xfrm>
              <a:prstGeom prst="line">
                <a:avLst/>
              </a:prstGeom>
              <a:noFill/>
              <a:ln w="12700" cap="sq">
                <a:solidFill>
                  <a:schemeClr val="tx1"/>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63" name="Line 51"/>
              <p:cNvSpPr>
                <a:spLocks noChangeShapeType="1"/>
              </p:cNvSpPr>
              <p:nvPr/>
            </p:nvSpPr>
            <p:spPr bwMode="auto">
              <a:xfrm>
                <a:off x="1622" y="1347"/>
                <a:ext cx="0" cy="432"/>
              </a:xfrm>
              <a:prstGeom prst="line">
                <a:avLst/>
              </a:prstGeom>
              <a:noFill/>
              <a:ln w="12700" cap="sq">
                <a:solidFill>
                  <a:schemeClr val="tx1"/>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64" name="Line 52"/>
              <p:cNvSpPr>
                <a:spLocks noChangeShapeType="1"/>
              </p:cNvSpPr>
              <p:nvPr/>
            </p:nvSpPr>
            <p:spPr bwMode="auto">
              <a:xfrm>
                <a:off x="1574" y="1779"/>
                <a:ext cx="144" cy="0"/>
              </a:xfrm>
              <a:prstGeom prst="line">
                <a:avLst/>
              </a:prstGeom>
              <a:noFill/>
              <a:ln w="12700" cap="sq">
                <a:solidFill>
                  <a:schemeClr val="tx1"/>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65" name="Line 53"/>
              <p:cNvSpPr>
                <a:spLocks noChangeShapeType="1"/>
              </p:cNvSpPr>
              <p:nvPr/>
            </p:nvSpPr>
            <p:spPr bwMode="auto">
              <a:xfrm>
                <a:off x="1574" y="1839"/>
                <a:ext cx="144" cy="0"/>
              </a:xfrm>
              <a:prstGeom prst="line">
                <a:avLst/>
              </a:prstGeom>
              <a:noFill/>
              <a:ln w="12700" cap="sq">
                <a:solidFill>
                  <a:schemeClr val="tx1"/>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66" name="Line 54"/>
              <p:cNvSpPr>
                <a:spLocks noChangeShapeType="1"/>
              </p:cNvSpPr>
              <p:nvPr/>
            </p:nvSpPr>
            <p:spPr bwMode="auto">
              <a:xfrm>
                <a:off x="1622" y="1839"/>
                <a:ext cx="0" cy="612"/>
              </a:xfrm>
              <a:prstGeom prst="line">
                <a:avLst/>
              </a:prstGeom>
              <a:noFill/>
              <a:ln w="12700" cap="sq">
                <a:solidFill>
                  <a:schemeClr val="tx1"/>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67" name="Rectangle 55"/>
              <p:cNvSpPr>
                <a:spLocks noChangeArrowheads="1"/>
              </p:cNvSpPr>
              <p:nvPr/>
            </p:nvSpPr>
            <p:spPr bwMode="auto">
              <a:xfrm>
                <a:off x="1094" y="1539"/>
                <a:ext cx="93" cy="240"/>
              </a:xfrm>
              <a:prstGeom prst="rect">
                <a:avLst/>
              </a:prstGeom>
              <a:solidFill>
                <a:srgbClr val="DDFFFF"/>
              </a:solidFill>
              <a:ln w="12700" cap="sq">
                <a:solidFill>
                  <a:schemeClr val="tx1"/>
                </a:solidFill>
                <a:miter lim="800000"/>
                <a:headEnd type="none" w="sm" len="sm"/>
                <a:tailEnd/>
              </a:ln>
            </p:spPr>
            <p:txBody>
              <a:bodyPr wrap="none" anchor="ctr"/>
              <a:lstStyle/>
              <a:p>
                <a:endParaRPr lang="zh-CN" altLang="en-US">
                  <a:solidFill>
                    <a:schemeClr val="tx2"/>
                  </a:solidFill>
                  <a:latin typeface="Times New Roman" pitchFamily="18" charset="0"/>
                  <a:cs typeface="Times New Roman" pitchFamily="18" charset="0"/>
                </a:endParaRPr>
              </a:p>
            </p:txBody>
          </p:sp>
          <p:sp>
            <p:nvSpPr>
              <p:cNvPr id="29768" name="Line 56"/>
              <p:cNvSpPr>
                <a:spLocks noChangeShapeType="1"/>
              </p:cNvSpPr>
              <p:nvPr/>
            </p:nvSpPr>
            <p:spPr bwMode="auto">
              <a:xfrm>
                <a:off x="662" y="1287"/>
                <a:ext cx="240" cy="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9715" name="Object 21"/>
              <p:cNvGraphicFramePr>
                <a:graphicFrameLocks noChangeAspect="1"/>
              </p:cNvGraphicFramePr>
              <p:nvPr/>
            </p:nvGraphicFramePr>
            <p:xfrm>
              <a:off x="507" y="1131"/>
              <a:ext cx="159" cy="242"/>
            </p:xfrm>
            <a:graphic>
              <a:graphicData uri="http://schemas.openxmlformats.org/presentationml/2006/ole">
                <mc:AlternateContent xmlns:mc="http://schemas.openxmlformats.org/markup-compatibility/2006">
                  <mc:Choice xmlns:v="urn:schemas-microsoft-com:vml" Requires="v">
                    <p:oleObj spid="_x0000_s30643" name="Equation" r:id="rId20" imgW="152640" imgH="241200" progId="">
                      <p:embed/>
                    </p:oleObj>
                  </mc:Choice>
                  <mc:Fallback>
                    <p:oleObj name="Equation" r:id="rId20" imgW="152640" imgH="241200" progId="">
                      <p:embed/>
                      <p:pic>
                        <p:nvPicPr>
                          <p:cNvPr id="0" name="Picture 8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7" y="1131"/>
                            <a:ext cx="159" cy="2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69" name="Text Box 58"/>
              <p:cNvSpPr txBox="1">
                <a:spLocks noChangeArrowheads="1"/>
              </p:cNvSpPr>
              <p:nvPr/>
            </p:nvSpPr>
            <p:spPr bwMode="auto">
              <a:xfrm>
                <a:off x="1196" y="1510"/>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i="1">
                    <a:solidFill>
                      <a:schemeClr val="tx2"/>
                    </a:solidFill>
                    <a:latin typeface="Times New Roman" pitchFamily="18" charset="0"/>
                    <a:cs typeface="Times New Roman" pitchFamily="18" charset="0"/>
                  </a:rPr>
                  <a:t>R</a:t>
                </a:r>
              </a:p>
            </p:txBody>
          </p:sp>
          <p:sp>
            <p:nvSpPr>
              <p:cNvPr id="29770" name="Text Box 59"/>
              <p:cNvSpPr txBox="1">
                <a:spLocks noChangeArrowheads="1"/>
              </p:cNvSpPr>
              <p:nvPr/>
            </p:nvSpPr>
            <p:spPr bwMode="auto">
              <a:xfrm>
                <a:off x="1206" y="2028"/>
                <a:ext cx="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i="1">
                    <a:solidFill>
                      <a:schemeClr val="tx2"/>
                    </a:solidFill>
                    <a:latin typeface="Times New Roman" pitchFamily="18" charset="0"/>
                    <a:cs typeface="Times New Roman" pitchFamily="18" charset="0"/>
                  </a:rPr>
                  <a:t>L</a:t>
                </a:r>
              </a:p>
            </p:txBody>
          </p:sp>
          <p:sp>
            <p:nvSpPr>
              <p:cNvPr id="29771" name="Text Box 60"/>
              <p:cNvSpPr txBox="1">
                <a:spLocks noChangeArrowheads="1"/>
              </p:cNvSpPr>
              <p:nvPr/>
            </p:nvSpPr>
            <p:spPr bwMode="auto">
              <a:xfrm>
                <a:off x="1724" y="1750"/>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i="1">
                    <a:solidFill>
                      <a:schemeClr val="tx2"/>
                    </a:solidFill>
                    <a:latin typeface="Times New Roman" pitchFamily="18" charset="0"/>
                    <a:cs typeface="Times New Roman" pitchFamily="18" charset="0"/>
                  </a:rPr>
                  <a:t>C</a:t>
                </a:r>
              </a:p>
            </p:txBody>
          </p:sp>
          <p:sp>
            <p:nvSpPr>
              <p:cNvPr id="29772" name="Line 62"/>
              <p:cNvSpPr>
                <a:spLocks noChangeShapeType="1"/>
              </p:cNvSpPr>
              <p:nvPr/>
            </p:nvSpPr>
            <p:spPr bwMode="auto">
              <a:xfrm>
                <a:off x="1250" y="1767"/>
                <a:ext cx="0" cy="24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9716" name="Object 22"/>
              <p:cNvGraphicFramePr>
                <a:graphicFrameLocks noChangeAspect="1"/>
              </p:cNvGraphicFramePr>
              <p:nvPr/>
            </p:nvGraphicFramePr>
            <p:xfrm>
              <a:off x="1277" y="1764"/>
              <a:ext cx="177" cy="291"/>
            </p:xfrm>
            <a:graphic>
              <a:graphicData uri="http://schemas.openxmlformats.org/presentationml/2006/ole">
                <mc:AlternateContent xmlns:mc="http://schemas.openxmlformats.org/markup-compatibility/2006">
                  <mc:Choice xmlns:v="urn:schemas-microsoft-com:vml" Requires="v">
                    <p:oleObj spid="_x0000_s30644" name="Equation" r:id="rId22" imgW="177840" imgH="291960" progId="">
                      <p:embed/>
                    </p:oleObj>
                  </mc:Choice>
                  <mc:Fallback>
                    <p:oleObj name="Equation" r:id="rId22" imgW="177840" imgH="291960" progId="">
                      <p:embed/>
                      <p:pic>
                        <p:nvPicPr>
                          <p:cNvPr id="0" name="Picture 80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277" y="1764"/>
                            <a:ext cx="177" cy="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73" name="Text Box 64"/>
              <p:cNvSpPr txBox="1">
                <a:spLocks noChangeArrowheads="1"/>
              </p:cNvSpPr>
              <p:nvPr/>
            </p:nvSpPr>
            <p:spPr bwMode="auto">
              <a:xfrm>
                <a:off x="1059" y="2325"/>
                <a:ext cx="17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600" i="1">
                    <a:solidFill>
                      <a:schemeClr val="tx2"/>
                    </a:solidFill>
                    <a:latin typeface="Times New Roman" pitchFamily="18" charset="0"/>
                    <a:cs typeface="Times New Roman" pitchFamily="18" charset="0"/>
                    <a:sym typeface="Symbol" pitchFamily="18" charset="2"/>
                  </a:rPr>
                  <a:t></a:t>
                </a:r>
                <a:endParaRPr kumimoji="1" lang="en-US" altLang="zh-CN" sz="1600" i="1">
                  <a:solidFill>
                    <a:schemeClr val="tx2"/>
                  </a:solidFill>
                  <a:latin typeface="Times New Roman" pitchFamily="18" charset="0"/>
                  <a:cs typeface="Times New Roman" pitchFamily="18" charset="0"/>
                </a:endParaRPr>
              </a:p>
            </p:txBody>
          </p:sp>
          <p:sp>
            <p:nvSpPr>
              <p:cNvPr id="29774" name="Text Box 65"/>
              <p:cNvSpPr txBox="1">
                <a:spLocks noChangeArrowheads="1"/>
              </p:cNvSpPr>
              <p:nvPr/>
            </p:nvSpPr>
            <p:spPr bwMode="auto">
              <a:xfrm>
                <a:off x="1059" y="1221"/>
                <a:ext cx="17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600" i="1">
                    <a:solidFill>
                      <a:schemeClr val="tx2"/>
                    </a:solidFill>
                    <a:latin typeface="Times New Roman" pitchFamily="18" charset="0"/>
                    <a:cs typeface="Times New Roman" pitchFamily="18" charset="0"/>
                    <a:sym typeface="Symbol" pitchFamily="18" charset="2"/>
                  </a:rPr>
                  <a:t></a:t>
                </a:r>
                <a:endParaRPr kumimoji="1" lang="en-US" altLang="zh-CN" sz="1600" i="1">
                  <a:solidFill>
                    <a:schemeClr val="tx2"/>
                  </a:solidFill>
                  <a:latin typeface="Times New Roman" pitchFamily="18" charset="0"/>
                  <a:cs typeface="Times New Roman" pitchFamily="18" charset="0"/>
                </a:endParaRPr>
              </a:p>
            </p:txBody>
          </p:sp>
          <p:graphicFrame>
            <p:nvGraphicFramePr>
              <p:cNvPr id="29717" name="Object 23"/>
              <p:cNvGraphicFramePr>
                <a:graphicFrameLocks noChangeAspect="1"/>
              </p:cNvGraphicFramePr>
              <p:nvPr/>
            </p:nvGraphicFramePr>
            <p:xfrm>
              <a:off x="674" y="1914"/>
              <a:ext cx="419" cy="550"/>
            </p:xfrm>
            <a:graphic>
              <a:graphicData uri="http://schemas.openxmlformats.org/presentationml/2006/ole">
                <mc:AlternateContent xmlns:mc="http://schemas.openxmlformats.org/markup-compatibility/2006">
                  <mc:Choice xmlns:v="urn:schemas-microsoft-com:vml" Requires="v">
                    <p:oleObj spid="_x0000_s30645" name="Equation" r:id="rId24" imgW="432360" imgH="558360" progId="">
                      <p:embed/>
                    </p:oleObj>
                  </mc:Choice>
                  <mc:Fallback>
                    <p:oleObj name="Equation" r:id="rId24" imgW="432360" imgH="558360" progId="">
                      <p:embed/>
                      <p:pic>
                        <p:nvPicPr>
                          <p:cNvPr id="0" name="Picture 80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74" y="1914"/>
                            <a:ext cx="419" cy="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9754" name="Group 71"/>
            <p:cNvGrpSpPr>
              <a:grpSpLocks/>
            </p:cNvGrpSpPr>
            <p:nvPr/>
          </p:nvGrpSpPr>
          <p:grpSpPr bwMode="auto">
            <a:xfrm>
              <a:off x="4827" y="1254"/>
              <a:ext cx="816" cy="1254"/>
              <a:chOff x="4848" y="1242"/>
              <a:chExt cx="816" cy="1254"/>
            </a:xfrm>
          </p:grpSpPr>
          <p:sp>
            <p:nvSpPr>
              <p:cNvPr id="29755" name="Rectangle 72"/>
              <p:cNvSpPr>
                <a:spLocks noChangeArrowheads="1"/>
              </p:cNvSpPr>
              <p:nvPr/>
            </p:nvSpPr>
            <p:spPr bwMode="auto">
              <a:xfrm>
                <a:off x="4848" y="1242"/>
                <a:ext cx="480" cy="192"/>
              </a:xfrm>
              <a:prstGeom prst="rect">
                <a:avLst/>
              </a:prstGeom>
              <a:solidFill>
                <a:srgbClr val="DD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chemeClr val="tx2"/>
                  </a:solidFill>
                  <a:latin typeface="Times New Roman" pitchFamily="18" charset="0"/>
                  <a:cs typeface="Times New Roman" pitchFamily="18" charset="0"/>
                </a:endParaRPr>
              </a:p>
            </p:txBody>
          </p:sp>
          <p:sp>
            <p:nvSpPr>
              <p:cNvPr id="29756" name="Rectangle 73"/>
              <p:cNvSpPr>
                <a:spLocks noChangeArrowheads="1"/>
              </p:cNvSpPr>
              <p:nvPr/>
            </p:nvSpPr>
            <p:spPr bwMode="auto">
              <a:xfrm>
                <a:off x="4854" y="2304"/>
                <a:ext cx="480" cy="192"/>
              </a:xfrm>
              <a:prstGeom prst="rect">
                <a:avLst/>
              </a:prstGeom>
              <a:solidFill>
                <a:srgbClr val="DD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chemeClr val="tx2"/>
                  </a:solidFill>
                  <a:latin typeface="Times New Roman" pitchFamily="18" charset="0"/>
                  <a:cs typeface="Times New Roman" pitchFamily="18" charset="0"/>
                </a:endParaRPr>
              </a:p>
            </p:txBody>
          </p:sp>
          <p:sp>
            <p:nvSpPr>
              <p:cNvPr id="29757" name="Rectangle 74"/>
              <p:cNvSpPr>
                <a:spLocks noChangeArrowheads="1"/>
              </p:cNvSpPr>
              <p:nvPr/>
            </p:nvSpPr>
            <p:spPr bwMode="auto">
              <a:xfrm>
                <a:off x="5184" y="1416"/>
                <a:ext cx="480" cy="912"/>
              </a:xfrm>
              <a:prstGeom prst="rect">
                <a:avLst/>
              </a:prstGeom>
              <a:solidFill>
                <a:srgbClr val="DD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chemeClr val="tx2"/>
                  </a:solidFill>
                  <a:latin typeface="Times New Roman" pitchFamily="18" charset="0"/>
                  <a:cs typeface="Times New Roman" pitchFamily="18" charset="0"/>
                </a:endParaRPr>
              </a:p>
            </p:txBody>
          </p:sp>
        </p:grpSp>
      </p:grpSp>
      <p:grpSp>
        <p:nvGrpSpPr>
          <p:cNvPr id="5" name="Group 75"/>
          <p:cNvGrpSpPr>
            <a:grpSpLocks/>
          </p:cNvGrpSpPr>
          <p:nvPr/>
        </p:nvGrpSpPr>
        <p:grpSpPr bwMode="auto">
          <a:xfrm>
            <a:off x="4892800" y="840904"/>
            <a:ext cx="3221037" cy="2232025"/>
            <a:chOff x="3588" y="1104"/>
            <a:chExt cx="2029" cy="1406"/>
          </a:xfrm>
        </p:grpSpPr>
        <p:grpSp>
          <p:nvGrpSpPr>
            <p:cNvPr id="29735" name="Group 76"/>
            <p:cNvGrpSpPr>
              <a:grpSpLocks/>
            </p:cNvGrpSpPr>
            <p:nvPr/>
          </p:nvGrpSpPr>
          <p:grpSpPr bwMode="auto">
            <a:xfrm>
              <a:off x="4176" y="1104"/>
              <a:ext cx="1441" cy="1406"/>
              <a:chOff x="507" y="1131"/>
              <a:chExt cx="1441" cy="1406"/>
            </a:xfrm>
          </p:grpSpPr>
          <p:pic>
            <p:nvPicPr>
              <p:cNvPr id="29736" name="Picture 77"/>
              <p:cNvPicPr>
                <a:picLocks noChangeArrowheads="1"/>
              </p:cNvPicPr>
              <p:nvPr/>
            </p:nvPicPr>
            <p:blipFill>
              <a:blip r:embed="rId26">
                <a:extLst>
                  <a:ext uri="{28A0092B-C50C-407E-A947-70E740481C1C}">
                    <a14:useLocalDpi xmlns:a14="http://schemas.microsoft.com/office/drawing/2010/main" val="0"/>
                  </a:ext>
                </a:extLst>
              </a:blip>
              <a:srcRect l="46666"/>
              <a:stretch>
                <a:fillRect/>
              </a:stretch>
            </p:blipFill>
            <p:spPr bwMode="auto">
              <a:xfrm>
                <a:off x="1142" y="2038"/>
                <a:ext cx="93"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29737" name="Line 78"/>
              <p:cNvSpPr>
                <a:spLocks noChangeShapeType="1"/>
              </p:cNvSpPr>
              <p:nvPr/>
            </p:nvSpPr>
            <p:spPr bwMode="auto">
              <a:xfrm>
                <a:off x="614" y="1347"/>
                <a:ext cx="1008" cy="0"/>
              </a:xfrm>
              <a:prstGeom prst="line">
                <a:avLst/>
              </a:prstGeom>
              <a:noFill/>
              <a:ln w="12700" cap="sq">
                <a:solidFill>
                  <a:schemeClr val="tx1"/>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8" name="Line 79"/>
              <p:cNvSpPr>
                <a:spLocks noChangeShapeType="1"/>
              </p:cNvSpPr>
              <p:nvPr/>
            </p:nvSpPr>
            <p:spPr bwMode="auto">
              <a:xfrm>
                <a:off x="1142" y="1347"/>
                <a:ext cx="0" cy="691"/>
              </a:xfrm>
              <a:prstGeom prst="line">
                <a:avLst/>
              </a:prstGeom>
              <a:noFill/>
              <a:ln w="12700" cap="sq">
                <a:solidFill>
                  <a:schemeClr val="tx1"/>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39" name="Line 80"/>
              <p:cNvSpPr>
                <a:spLocks noChangeShapeType="1"/>
              </p:cNvSpPr>
              <p:nvPr/>
            </p:nvSpPr>
            <p:spPr bwMode="auto">
              <a:xfrm>
                <a:off x="1142" y="2297"/>
                <a:ext cx="0" cy="154"/>
              </a:xfrm>
              <a:prstGeom prst="line">
                <a:avLst/>
              </a:prstGeom>
              <a:noFill/>
              <a:ln w="12700" cap="sq">
                <a:solidFill>
                  <a:schemeClr val="tx1"/>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0" name="Line 81"/>
              <p:cNvSpPr>
                <a:spLocks noChangeShapeType="1"/>
              </p:cNvSpPr>
              <p:nvPr/>
            </p:nvSpPr>
            <p:spPr bwMode="auto">
              <a:xfrm>
                <a:off x="614" y="2451"/>
                <a:ext cx="1008" cy="0"/>
              </a:xfrm>
              <a:prstGeom prst="line">
                <a:avLst/>
              </a:prstGeom>
              <a:noFill/>
              <a:ln w="12700" cap="sq">
                <a:solidFill>
                  <a:schemeClr val="tx1"/>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1" name="Line 82"/>
              <p:cNvSpPr>
                <a:spLocks noChangeShapeType="1"/>
              </p:cNvSpPr>
              <p:nvPr/>
            </p:nvSpPr>
            <p:spPr bwMode="auto">
              <a:xfrm>
                <a:off x="1622" y="1347"/>
                <a:ext cx="0" cy="432"/>
              </a:xfrm>
              <a:prstGeom prst="line">
                <a:avLst/>
              </a:prstGeom>
              <a:noFill/>
              <a:ln w="12700" cap="sq">
                <a:solidFill>
                  <a:schemeClr val="tx1"/>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2" name="Line 83"/>
              <p:cNvSpPr>
                <a:spLocks noChangeShapeType="1"/>
              </p:cNvSpPr>
              <p:nvPr/>
            </p:nvSpPr>
            <p:spPr bwMode="auto">
              <a:xfrm>
                <a:off x="1574" y="1779"/>
                <a:ext cx="144" cy="0"/>
              </a:xfrm>
              <a:prstGeom prst="line">
                <a:avLst/>
              </a:prstGeom>
              <a:noFill/>
              <a:ln w="12700" cap="sq">
                <a:solidFill>
                  <a:schemeClr val="tx1"/>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3" name="Line 84"/>
              <p:cNvSpPr>
                <a:spLocks noChangeShapeType="1"/>
              </p:cNvSpPr>
              <p:nvPr/>
            </p:nvSpPr>
            <p:spPr bwMode="auto">
              <a:xfrm>
                <a:off x="1574" y="1839"/>
                <a:ext cx="144" cy="0"/>
              </a:xfrm>
              <a:prstGeom prst="line">
                <a:avLst/>
              </a:prstGeom>
              <a:noFill/>
              <a:ln w="12700" cap="sq">
                <a:solidFill>
                  <a:schemeClr val="tx1"/>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4" name="Line 85"/>
              <p:cNvSpPr>
                <a:spLocks noChangeShapeType="1"/>
              </p:cNvSpPr>
              <p:nvPr/>
            </p:nvSpPr>
            <p:spPr bwMode="auto">
              <a:xfrm>
                <a:off x="1622" y="1839"/>
                <a:ext cx="0" cy="612"/>
              </a:xfrm>
              <a:prstGeom prst="line">
                <a:avLst/>
              </a:prstGeom>
              <a:noFill/>
              <a:ln w="12700" cap="sq">
                <a:solidFill>
                  <a:schemeClr val="tx1"/>
                </a:solidFill>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745" name="Rectangle 86"/>
              <p:cNvSpPr>
                <a:spLocks noChangeArrowheads="1"/>
              </p:cNvSpPr>
              <p:nvPr/>
            </p:nvSpPr>
            <p:spPr bwMode="auto">
              <a:xfrm>
                <a:off x="1094" y="1539"/>
                <a:ext cx="93" cy="240"/>
              </a:xfrm>
              <a:prstGeom prst="rect">
                <a:avLst/>
              </a:prstGeom>
              <a:solidFill>
                <a:srgbClr val="DDFFFF"/>
              </a:solidFill>
              <a:ln w="12700" cap="sq">
                <a:solidFill>
                  <a:schemeClr val="tx1"/>
                </a:solidFill>
                <a:miter lim="800000"/>
                <a:headEnd type="none" w="sm" len="sm"/>
                <a:tailEnd/>
              </a:ln>
            </p:spPr>
            <p:txBody>
              <a:bodyPr wrap="none" anchor="ctr"/>
              <a:lstStyle/>
              <a:p>
                <a:endParaRPr lang="zh-CN" altLang="en-US">
                  <a:solidFill>
                    <a:schemeClr val="tx2"/>
                  </a:solidFill>
                  <a:latin typeface="Times New Roman" pitchFamily="18" charset="0"/>
                  <a:cs typeface="Times New Roman" pitchFamily="18" charset="0"/>
                </a:endParaRPr>
              </a:p>
            </p:txBody>
          </p:sp>
          <p:sp>
            <p:nvSpPr>
              <p:cNvPr id="29746" name="Line 87"/>
              <p:cNvSpPr>
                <a:spLocks noChangeShapeType="1"/>
              </p:cNvSpPr>
              <p:nvPr/>
            </p:nvSpPr>
            <p:spPr bwMode="auto">
              <a:xfrm>
                <a:off x="662" y="1287"/>
                <a:ext cx="240" cy="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9712" name="Object 16"/>
              <p:cNvGraphicFramePr>
                <a:graphicFrameLocks noChangeAspect="1"/>
              </p:cNvGraphicFramePr>
              <p:nvPr/>
            </p:nvGraphicFramePr>
            <p:xfrm>
              <a:off x="507" y="1131"/>
              <a:ext cx="159" cy="242"/>
            </p:xfrm>
            <a:graphic>
              <a:graphicData uri="http://schemas.openxmlformats.org/presentationml/2006/ole">
                <mc:AlternateContent xmlns:mc="http://schemas.openxmlformats.org/markup-compatibility/2006">
                  <mc:Choice xmlns:v="urn:schemas-microsoft-com:vml" Requires="v">
                    <p:oleObj spid="_x0000_s30646" name="Equation" r:id="rId27" imgW="152640" imgH="241200" progId="">
                      <p:embed/>
                    </p:oleObj>
                  </mc:Choice>
                  <mc:Fallback>
                    <p:oleObj name="Equation" r:id="rId27" imgW="152640" imgH="241200" progId="">
                      <p:embed/>
                      <p:pic>
                        <p:nvPicPr>
                          <p:cNvPr id="0" name="Picture 81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07" y="1131"/>
                            <a:ext cx="159" cy="2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47" name="Text Box 89"/>
              <p:cNvSpPr txBox="1">
                <a:spLocks noChangeArrowheads="1"/>
              </p:cNvSpPr>
              <p:nvPr/>
            </p:nvSpPr>
            <p:spPr bwMode="auto">
              <a:xfrm>
                <a:off x="1196" y="1510"/>
                <a:ext cx="2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i="1">
                    <a:solidFill>
                      <a:schemeClr val="tx2"/>
                    </a:solidFill>
                    <a:latin typeface="Times New Roman" pitchFamily="18" charset="0"/>
                    <a:cs typeface="Times New Roman" pitchFamily="18" charset="0"/>
                  </a:rPr>
                  <a:t>R</a:t>
                </a:r>
              </a:p>
            </p:txBody>
          </p:sp>
          <p:sp>
            <p:nvSpPr>
              <p:cNvPr id="29748" name="Text Box 90"/>
              <p:cNvSpPr txBox="1">
                <a:spLocks noChangeArrowheads="1"/>
              </p:cNvSpPr>
              <p:nvPr/>
            </p:nvSpPr>
            <p:spPr bwMode="auto">
              <a:xfrm>
                <a:off x="1206" y="2028"/>
                <a:ext cx="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i="1">
                    <a:solidFill>
                      <a:schemeClr val="tx2"/>
                    </a:solidFill>
                    <a:latin typeface="Times New Roman" pitchFamily="18" charset="0"/>
                    <a:cs typeface="Times New Roman" pitchFamily="18" charset="0"/>
                  </a:rPr>
                  <a:t>L</a:t>
                </a:r>
              </a:p>
            </p:txBody>
          </p:sp>
          <p:sp>
            <p:nvSpPr>
              <p:cNvPr id="29749" name="Text Box 91"/>
              <p:cNvSpPr txBox="1">
                <a:spLocks noChangeArrowheads="1"/>
              </p:cNvSpPr>
              <p:nvPr/>
            </p:nvSpPr>
            <p:spPr bwMode="auto">
              <a:xfrm>
                <a:off x="1724" y="1750"/>
                <a:ext cx="2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i="1">
                    <a:solidFill>
                      <a:schemeClr val="tx2"/>
                    </a:solidFill>
                    <a:latin typeface="Times New Roman" pitchFamily="18" charset="0"/>
                    <a:cs typeface="Times New Roman" pitchFamily="18" charset="0"/>
                  </a:rPr>
                  <a:t>C</a:t>
                </a:r>
              </a:p>
            </p:txBody>
          </p:sp>
          <p:sp>
            <p:nvSpPr>
              <p:cNvPr id="29750" name="Line 93"/>
              <p:cNvSpPr>
                <a:spLocks noChangeShapeType="1"/>
              </p:cNvSpPr>
              <p:nvPr/>
            </p:nvSpPr>
            <p:spPr bwMode="auto">
              <a:xfrm>
                <a:off x="1250" y="1767"/>
                <a:ext cx="0" cy="24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9713" name="Object 17"/>
              <p:cNvGraphicFramePr>
                <a:graphicFrameLocks noChangeAspect="1"/>
              </p:cNvGraphicFramePr>
              <p:nvPr/>
            </p:nvGraphicFramePr>
            <p:xfrm>
              <a:off x="1277" y="1764"/>
              <a:ext cx="177" cy="291"/>
            </p:xfrm>
            <a:graphic>
              <a:graphicData uri="http://schemas.openxmlformats.org/presentationml/2006/ole">
                <mc:AlternateContent xmlns:mc="http://schemas.openxmlformats.org/markup-compatibility/2006">
                  <mc:Choice xmlns:v="urn:schemas-microsoft-com:vml" Requires="v">
                    <p:oleObj spid="_x0000_s30647" name="Equation" r:id="rId29" imgW="177840" imgH="291960" progId="">
                      <p:embed/>
                    </p:oleObj>
                  </mc:Choice>
                  <mc:Fallback>
                    <p:oleObj name="Equation" r:id="rId29" imgW="177840" imgH="291960" progId="">
                      <p:embed/>
                      <p:pic>
                        <p:nvPicPr>
                          <p:cNvPr id="0" name="Picture 81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277" y="1764"/>
                            <a:ext cx="177" cy="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51" name="Text Box 95"/>
              <p:cNvSpPr txBox="1">
                <a:spLocks noChangeArrowheads="1"/>
              </p:cNvSpPr>
              <p:nvPr/>
            </p:nvSpPr>
            <p:spPr bwMode="auto">
              <a:xfrm>
                <a:off x="1059" y="2325"/>
                <a:ext cx="17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600" i="1">
                    <a:solidFill>
                      <a:schemeClr val="tx2"/>
                    </a:solidFill>
                    <a:latin typeface="Times New Roman" pitchFamily="18" charset="0"/>
                    <a:cs typeface="Times New Roman" pitchFamily="18" charset="0"/>
                    <a:sym typeface="Symbol" pitchFamily="18" charset="2"/>
                  </a:rPr>
                  <a:t></a:t>
                </a:r>
                <a:endParaRPr kumimoji="1" lang="en-US" altLang="zh-CN" sz="1600" i="1">
                  <a:solidFill>
                    <a:schemeClr val="tx2"/>
                  </a:solidFill>
                  <a:latin typeface="Times New Roman" pitchFamily="18" charset="0"/>
                  <a:cs typeface="Times New Roman" pitchFamily="18" charset="0"/>
                </a:endParaRPr>
              </a:p>
            </p:txBody>
          </p:sp>
          <p:sp>
            <p:nvSpPr>
              <p:cNvPr id="29752" name="Text Box 96"/>
              <p:cNvSpPr txBox="1">
                <a:spLocks noChangeArrowheads="1"/>
              </p:cNvSpPr>
              <p:nvPr/>
            </p:nvSpPr>
            <p:spPr bwMode="auto">
              <a:xfrm>
                <a:off x="1059" y="1221"/>
                <a:ext cx="17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a14:hiddenLine>
                </a:ext>
              </a:extLst>
            </p:spPr>
            <p:txBody>
              <a:bodyPr wrap="non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1600" i="1">
                    <a:solidFill>
                      <a:schemeClr val="tx2"/>
                    </a:solidFill>
                    <a:latin typeface="Times New Roman" pitchFamily="18" charset="0"/>
                    <a:cs typeface="Times New Roman" pitchFamily="18" charset="0"/>
                    <a:sym typeface="Symbol" pitchFamily="18" charset="2"/>
                  </a:rPr>
                  <a:t></a:t>
                </a:r>
                <a:endParaRPr kumimoji="1" lang="en-US" altLang="zh-CN" sz="1600" i="1">
                  <a:solidFill>
                    <a:schemeClr val="tx2"/>
                  </a:solidFill>
                  <a:latin typeface="Times New Roman" pitchFamily="18" charset="0"/>
                  <a:cs typeface="Times New Roman" pitchFamily="18" charset="0"/>
                </a:endParaRPr>
              </a:p>
            </p:txBody>
          </p:sp>
          <p:graphicFrame>
            <p:nvGraphicFramePr>
              <p:cNvPr id="29714" name="Object 19"/>
              <p:cNvGraphicFramePr>
                <a:graphicFrameLocks noChangeAspect="1"/>
              </p:cNvGraphicFramePr>
              <p:nvPr/>
            </p:nvGraphicFramePr>
            <p:xfrm>
              <a:off x="657" y="1393"/>
              <a:ext cx="432" cy="550"/>
            </p:xfrm>
            <a:graphic>
              <a:graphicData uri="http://schemas.openxmlformats.org/presentationml/2006/ole">
                <mc:AlternateContent xmlns:mc="http://schemas.openxmlformats.org/markup-compatibility/2006">
                  <mc:Choice xmlns:v="urn:schemas-microsoft-com:vml" Requires="v">
                    <p:oleObj spid="_x0000_s30648" name="Equation" r:id="rId31" imgW="444960" imgH="558360" progId="">
                      <p:embed/>
                    </p:oleObj>
                  </mc:Choice>
                  <mc:Fallback>
                    <p:oleObj name="Equation" r:id="rId31" imgW="444960" imgH="558360" progId="">
                      <p:embed/>
                      <p:pic>
                        <p:nvPicPr>
                          <p:cNvPr id="0" name="Picture 81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57" y="1393"/>
                            <a:ext cx="432" cy="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9711" name="Object 15"/>
            <p:cNvGraphicFramePr>
              <a:graphicFrameLocks noChangeAspect="1"/>
            </p:cNvGraphicFramePr>
            <p:nvPr/>
          </p:nvGraphicFramePr>
          <p:xfrm>
            <a:off x="3588" y="1346"/>
            <a:ext cx="665" cy="1047"/>
          </p:xfrm>
          <a:graphic>
            <a:graphicData uri="http://schemas.openxmlformats.org/presentationml/2006/ole">
              <mc:AlternateContent xmlns:mc="http://schemas.openxmlformats.org/markup-compatibility/2006">
                <mc:Choice xmlns:v="urn:schemas-microsoft-com:vml" Requires="v">
                  <p:oleObj spid="_x0000_s30649" name="Equation" r:id="rId33" imgW="864360" imgH="1370520" progId="">
                    <p:embed/>
                  </p:oleObj>
                </mc:Choice>
                <mc:Fallback>
                  <p:oleObj name="Equation" r:id="rId33" imgW="864360" imgH="1370520" progId="">
                    <p:embed/>
                    <p:pic>
                      <p:nvPicPr>
                        <p:cNvPr id="0" name="Picture 813"/>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588" y="1346"/>
                          <a:ext cx="665" cy="10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01478" name="Text Box 102"/>
          <p:cNvSpPr txBox="1">
            <a:spLocks noChangeArrowheads="1"/>
          </p:cNvSpPr>
          <p:nvPr/>
        </p:nvSpPr>
        <p:spPr bwMode="auto">
          <a:xfrm>
            <a:off x="323975" y="4396904"/>
            <a:ext cx="5108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并联电容器提高线路功率因数，如图</a:t>
            </a:r>
          </a:p>
        </p:txBody>
      </p:sp>
      <p:grpSp>
        <p:nvGrpSpPr>
          <p:cNvPr id="7" name="Group 103"/>
          <p:cNvGrpSpPr>
            <a:grpSpLocks/>
          </p:cNvGrpSpPr>
          <p:nvPr/>
        </p:nvGrpSpPr>
        <p:grpSpPr bwMode="auto">
          <a:xfrm>
            <a:off x="7655050" y="764704"/>
            <a:ext cx="284162" cy="990600"/>
            <a:chOff x="5328" y="1056"/>
            <a:chExt cx="179" cy="624"/>
          </a:xfrm>
        </p:grpSpPr>
        <p:sp>
          <p:nvSpPr>
            <p:cNvPr id="29734" name="Line 104"/>
            <p:cNvSpPr>
              <a:spLocks noChangeShapeType="1"/>
            </p:cNvSpPr>
            <p:nvPr/>
          </p:nvSpPr>
          <p:spPr bwMode="auto">
            <a:xfrm>
              <a:off x="5424" y="1296"/>
              <a:ext cx="0"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9710" name="Object 14"/>
            <p:cNvGraphicFramePr>
              <a:graphicFrameLocks noChangeAspect="1"/>
            </p:cNvGraphicFramePr>
            <p:nvPr/>
          </p:nvGraphicFramePr>
          <p:xfrm>
            <a:off x="5328" y="1056"/>
            <a:ext cx="179" cy="243"/>
          </p:xfrm>
          <a:graphic>
            <a:graphicData uri="http://schemas.openxmlformats.org/presentationml/2006/ole">
              <mc:AlternateContent xmlns:mc="http://schemas.openxmlformats.org/markup-compatibility/2006">
                <mc:Choice xmlns:v="urn:schemas-microsoft-com:vml" Requires="v">
                  <p:oleObj spid="_x0000_s30650" name="Equation" r:id="rId35" imgW="228960" imgH="304560" progId="">
                    <p:embed/>
                  </p:oleObj>
                </mc:Choice>
                <mc:Fallback>
                  <p:oleObj name="Equation" r:id="rId35" imgW="228960" imgH="304560" progId="">
                    <p:embed/>
                    <p:pic>
                      <p:nvPicPr>
                        <p:cNvPr id="0" name="Picture 81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328" y="1056"/>
                          <a:ext cx="179"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 name="Group 106"/>
          <p:cNvGrpSpPr>
            <a:grpSpLocks/>
          </p:cNvGrpSpPr>
          <p:nvPr/>
        </p:nvGrpSpPr>
        <p:grpSpPr bwMode="auto">
          <a:xfrm>
            <a:off x="6297737" y="3295179"/>
            <a:ext cx="2016125" cy="1828800"/>
            <a:chOff x="4224" y="2928"/>
            <a:chExt cx="1270" cy="1152"/>
          </a:xfrm>
        </p:grpSpPr>
        <p:sp>
          <p:nvSpPr>
            <p:cNvPr id="29726" name="Line 107"/>
            <p:cNvSpPr>
              <a:spLocks noChangeShapeType="1"/>
            </p:cNvSpPr>
            <p:nvPr/>
          </p:nvSpPr>
          <p:spPr bwMode="auto">
            <a:xfrm>
              <a:off x="4416" y="3456"/>
              <a:ext cx="91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9706" name="Object 10"/>
            <p:cNvGraphicFramePr>
              <a:graphicFrameLocks noChangeAspect="1"/>
            </p:cNvGraphicFramePr>
            <p:nvPr/>
          </p:nvGraphicFramePr>
          <p:xfrm>
            <a:off x="5328" y="3360"/>
            <a:ext cx="166" cy="204"/>
          </p:xfrm>
          <a:graphic>
            <a:graphicData uri="http://schemas.openxmlformats.org/presentationml/2006/ole">
              <mc:AlternateContent xmlns:mc="http://schemas.openxmlformats.org/markup-compatibility/2006">
                <mc:Choice xmlns:v="urn:schemas-microsoft-com:vml" Requires="v">
                  <p:oleObj spid="_x0000_s30651" name="Equation" r:id="rId37" imgW="203400" imgH="253800" progId="">
                    <p:embed/>
                  </p:oleObj>
                </mc:Choice>
                <mc:Fallback>
                  <p:oleObj name="Equation" r:id="rId37" imgW="203400" imgH="253800" progId="">
                    <p:embed/>
                    <p:pic>
                      <p:nvPicPr>
                        <p:cNvPr id="0" name="Picture 815"/>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328" y="3360"/>
                          <a:ext cx="166" cy="2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27" name="Line 109"/>
            <p:cNvSpPr>
              <a:spLocks noChangeShapeType="1"/>
            </p:cNvSpPr>
            <p:nvPr/>
          </p:nvSpPr>
          <p:spPr bwMode="auto">
            <a:xfrm flipV="1">
              <a:off x="4416" y="2928"/>
              <a:ext cx="0" cy="528"/>
            </a:xfrm>
            <a:prstGeom prst="line">
              <a:avLst/>
            </a:prstGeom>
            <a:noFill/>
            <a:ln w="28575">
              <a:solidFill>
                <a:schemeClr val="tx2"/>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29728" name="Line 110"/>
            <p:cNvSpPr>
              <a:spLocks noChangeShapeType="1"/>
            </p:cNvSpPr>
            <p:nvPr/>
          </p:nvSpPr>
          <p:spPr bwMode="auto">
            <a:xfrm>
              <a:off x="4416" y="3456"/>
              <a:ext cx="432" cy="624"/>
            </a:xfrm>
            <a:prstGeom prst="line">
              <a:avLst/>
            </a:prstGeom>
            <a:noFill/>
            <a:ln w="28575">
              <a:solidFill>
                <a:schemeClr val="hlink"/>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29729" name="Freeform 111"/>
            <p:cNvSpPr>
              <a:spLocks/>
            </p:cNvSpPr>
            <p:nvPr/>
          </p:nvSpPr>
          <p:spPr bwMode="auto">
            <a:xfrm>
              <a:off x="4496" y="3456"/>
              <a:ext cx="71" cy="105"/>
            </a:xfrm>
            <a:custGeom>
              <a:avLst/>
              <a:gdLst>
                <a:gd name="T0" fmla="*/ 64 w 71"/>
                <a:gd name="T1" fmla="*/ 0 h 105"/>
                <a:gd name="T2" fmla="*/ 60 w 71"/>
                <a:gd name="T3" fmla="*/ 88 h 105"/>
                <a:gd name="T4" fmla="*/ 0 w 71"/>
                <a:gd name="T5" fmla="*/ 104 h 105"/>
                <a:gd name="T6" fmla="*/ 0 60000 65536"/>
                <a:gd name="T7" fmla="*/ 0 60000 65536"/>
                <a:gd name="T8" fmla="*/ 0 60000 65536"/>
                <a:gd name="T9" fmla="*/ 0 w 71"/>
                <a:gd name="T10" fmla="*/ 0 h 105"/>
                <a:gd name="T11" fmla="*/ 71 w 71"/>
                <a:gd name="T12" fmla="*/ 105 h 105"/>
              </a:gdLst>
              <a:ahLst/>
              <a:cxnLst>
                <a:cxn ang="T6">
                  <a:pos x="T0" y="T1"/>
                </a:cxn>
                <a:cxn ang="T7">
                  <a:pos x="T2" y="T3"/>
                </a:cxn>
                <a:cxn ang="T8">
                  <a:pos x="T4" y="T5"/>
                </a:cxn>
              </a:cxnLst>
              <a:rect l="T9" t="T10" r="T11" b="T12"/>
              <a:pathLst>
                <a:path w="71" h="105">
                  <a:moveTo>
                    <a:pt x="64" y="0"/>
                  </a:moveTo>
                  <a:cubicBezTo>
                    <a:pt x="63" y="15"/>
                    <a:pt x="71" y="71"/>
                    <a:pt x="60" y="88"/>
                  </a:cubicBezTo>
                  <a:cubicBezTo>
                    <a:pt x="49" y="105"/>
                    <a:pt x="12" y="101"/>
                    <a:pt x="0" y="104"/>
                  </a:cubicBezTo>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9707" name="Object 11"/>
            <p:cNvGraphicFramePr>
              <a:graphicFrameLocks noChangeAspect="1"/>
            </p:cNvGraphicFramePr>
            <p:nvPr/>
          </p:nvGraphicFramePr>
          <p:xfrm>
            <a:off x="4608" y="3840"/>
            <a:ext cx="140" cy="230"/>
          </p:xfrm>
          <a:graphic>
            <a:graphicData uri="http://schemas.openxmlformats.org/presentationml/2006/ole">
              <mc:AlternateContent xmlns:mc="http://schemas.openxmlformats.org/markup-compatibility/2006">
                <mc:Choice xmlns:v="urn:schemas-microsoft-com:vml" Requires="v">
                  <p:oleObj spid="_x0000_s30652" name="Equation" r:id="rId39" imgW="177840" imgH="291960" progId="">
                    <p:embed/>
                  </p:oleObj>
                </mc:Choice>
                <mc:Fallback>
                  <p:oleObj name="Equation" r:id="rId39" imgW="177840" imgH="291960" progId="">
                    <p:embed/>
                    <p:pic>
                      <p:nvPicPr>
                        <p:cNvPr id="0" name="Picture 816"/>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608" y="3840"/>
                          <a:ext cx="140" cy="2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8" name="Object 12"/>
            <p:cNvGraphicFramePr>
              <a:graphicFrameLocks noChangeAspect="1"/>
            </p:cNvGraphicFramePr>
            <p:nvPr/>
          </p:nvGraphicFramePr>
          <p:xfrm>
            <a:off x="4224" y="3022"/>
            <a:ext cx="178" cy="242"/>
          </p:xfrm>
          <a:graphic>
            <a:graphicData uri="http://schemas.openxmlformats.org/presentationml/2006/ole">
              <mc:AlternateContent xmlns:mc="http://schemas.openxmlformats.org/markup-compatibility/2006">
                <mc:Choice xmlns:v="urn:schemas-microsoft-com:vml" Requires="v">
                  <p:oleObj spid="_x0000_s30653" name="Equation" r:id="rId41" imgW="228960" imgH="304560" progId="">
                    <p:embed/>
                  </p:oleObj>
                </mc:Choice>
                <mc:Fallback>
                  <p:oleObj name="Equation" r:id="rId41" imgW="228960" imgH="304560" progId="">
                    <p:embed/>
                    <p:pic>
                      <p:nvPicPr>
                        <p:cNvPr id="0" name="Picture 817"/>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224" y="3022"/>
                          <a:ext cx="178" cy="2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30" name="Line 114"/>
            <p:cNvSpPr>
              <a:spLocks noChangeShapeType="1"/>
            </p:cNvSpPr>
            <p:nvPr/>
          </p:nvSpPr>
          <p:spPr bwMode="auto">
            <a:xfrm>
              <a:off x="4416" y="2936"/>
              <a:ext cx="432" cy="624"/>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1" name="Line 115"/>
            <p:cNvSpPr>
              <a:spLocks noChangeShapeType="1"/>
            </p:cNvSpPr>
            <p:nvPr/>
          </p:nvSpPr>
          <p:spPr bwMode="auto">
            <a:xfrm flipV="1">
              <a:off x="4844" y="3544"/>
              <a:ext cx="0" cy="528"/>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2" name="Line 116"/>
            <p:cNvSpPr>
              <a:spLocks noChangeShapeType="1"/>
            </p:cNvSpPr>
            <p:nvPr/>
          </p:nvSpPr>
          <p:spPr bwMode="auto">
            <a:xfrm>
              <a:off x="4416" y="3456"/>
              <a:ext cx="432" cy="9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9709" name="Object 13"/>
            <p:cNvGraphicFramePr>
              <a:graphicFrameLocks noChangeAspect="1"/>
            </p:cNvGraphicFramePr>
            <p:nvPr/>
          </p:nvGraphicFramePr>
          <p:xfrm>
            <a:off x="4915" y="3510"/>
            <a:ext cx="128" cy="191"/>
          </p:xfrm>
          <a:graphic>
            <a:graphicData uri="http://schemas.openxmlformats.org/presentationml/2006/ole">
              <mc:AlternateContent xmlns:mc="http://schemas.openxmlformats.org/markup-compatibility/2006">
                <mc:Choice xmlns:v="urn:schemas-microsoft-com:vml" Requires="v">
                  <p:oleObj spid="_x0000_s30654" name="Equation" r:id="rId43" imgW="152640" imgH="241200" progId="">
                    <p:embed/>
                  </p:oleObj>
                </mc:Choice>
                <mc:Fallback>
                  <p:oleObj name="Equation" r:id="rId43" imgW="152640" imgH="241200" progId="">
                    <p:embed/>
                    <p:pic>
                      <p:nvPicPr>
                        <p:cNvPr id="0" name="Picture 818"/>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915" y="3510"/>
                          <a:ext cx="128" cy="1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33" name="Text Box 118"/>
            <p:cNvSpPr txBox="1">
              <a:spLocks noChangeArrowheads="1"/>
            </p:cNvSpPr>
            <p:nvPr/>
          </p:nvSpPr>
          <p:spPr bwMode="auto">
            <a:xfrm>
              <a:off x="4484" y="3432"/>
              <a:ext cx="21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a:solidFill>
                    <a:schemeClr val="tx2"/>
                  </a:solidFill>
                  <a:sym typeface="Symbol" pitchFamily="18" charset="2"/>
                </a:rPr>
                <a:t></a:t>
              </a:r>
              <a:endParaRPr kumimoji="1" lang="en-US" altLang="zh-CN" sz="2000" b="1" i="1">
                <a:solidFill>
                  <a:schemeClr val="tx2"/>
                </a:solidFill>
              </a:endParaRPr>
            </a:p>
          </p:txBody>
        </p:sp>
      </p:grpSp>
      <p:sp>
        <p:nvSpPr>
          <p:cNvPr id="9" name="灯片编号占位符 8"/>
          <p:cNvSpPr>
            <a:spLocks noGrp="1"/>
          </p:cNvSpPr>
          <p:nvPr>
            <p:ph type="sldNum" sz="quarter" idx="10"/>
          </p:nvPr>
        </p:nvSpPr>
        <p:spPr/>
        <p:txBody>
          <a:bodyPr/>
          <a:lstStyle/>
          <a:p>
            <a:pPr>
              <a:defRPr/>
            </a:pPr>
            <a:fld id="{E4DCDFD6-397A-4776-9F04-AECACB83C822}" type="slidenum">
              <a:rPr lang="zh-CN" altLang="en-US" smtClean="0"/>
              <a:pPr>
                <a:defRPr/>
              </a:pPr>
              <a:t>52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01409"/>
                                        </p:tgtEl>
                                        <p:attrNameLst>
                                          <p:attrName>style.visibility</p:attrName>
                                        </p:attrNameLst>
                                      </p:cBhvr>
                                      <p:to>
                                        <p:strVal val="visible"/>
                                      </p:to>
                                    </p:set>
                                    <p:animEffect transition="in" filter="wipe(left)">
                                      <p:cBhvr>
                                        <p:cTn id="11" dur="500"/>
                                        <p:tgtEl>
                                          <p:spTgt spid="101409"/>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1410"/>
                                        </p:tgtEl>
                                        <p:attrNameLst>
                                          <p:attrName>style.visibility</p:attrName>
                                        </p:attrNameLst>
                                      </p:cBhvr>
                                      <p:to>
                                        <p:strVal val="visible"/>
                                      </p:to>
                                    </p:set>
                                    <p:animEffect transition="in" filter="wipe(left)">
                                      <p:cBhvr>
                                        <p:cTn id="15" dur="500"/>
                                        <p:tgtEl>
                                          <p:spTgt spid="101410"/>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1411"/>
                                        </p:tgtEl>
                                        <p:attrNameLst>
                                          <p:attrName>style.visibility</p:attrName>
                                        </p:attrNameLst>
                                      </p:cBhvr>
                                      <p:to>
                                        <p:strVal val="visible"/>
                                      </p:to>
                                    </p:set>
                                    <p:animEffect transition="in" filter="wipe(left)">
                                      <p:cBhvr>
                                        <p:cTn id="19" dur="500"/>
                                        <p:tgtEl>
                                          <p:spTgt spid="101411"/>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101412"/>
                                        </p:tgtEl>
                                        <p:attrNameLst>
                                          <p:attrName>style.visibility</p:attrName>
                                        </p:attrNameLst>
                                      </p:cBhvr>
                                      <p:to>
                                        <p:strVal val="visible"/>
                                      </p:to>
                                    </p:set>
                                    <p:animEffect transition="in" filter="wipe(left)">
                                      <p:cBhvr>
                                        <p:cTn id="23" dur="500"/>
                                        <p:tgtEl>
                                          <p:spTgt spid="101412"/>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1415"/>
                                        </p:tgtEl>
                                        <p:attrNameLst>
                                          <p:attrName>style.visibility</p:attrName>
                                        </p:attrNameLst>
                                      </p:cBhvr>
                                      <p:to>
                                        <p:strVal val="visible"/>
                                      </p:to>
                                    </p:set>
                                    <p:animEffect transition="in" filter="wipe(left)">
                                      <p:cBhvr>
                                        <p:cTn id="27" dur="500"/>
                                        <p:tgtEl>
                                          <p:spTgt spid="101415"/>
                                        </p:tgtEl>
                                      </p:cBhvr>
                                    </p:animEffect>
                                  </p:childTnLst>
                                </p:cTn>
                              </p:par>
                            </p:childTnLst>
                          </p:cTn>
                        </p:par>
                        <p:par>
                          <p:cTn id="28" fill="hold" nodeType="afterGroup">
                            <p:stCondLst>
                              <p:cond delay="3000"/>
                            </p:stCondLst>
                            <p:childTnLst>
                              <p:par>
                                <p:cTn id="29" presetID="22" presetClass="entr" presetSubtype="8" fill="hold" nodeType="afterEffect">
                                  <p:stCondLst>
                                    <p:cond delay="0"/>
                                  </p:stCondLst>
                                  <p:childTnLst>
                                    <p:set>
                                      <p:cBhvr>
                                        <p:cTn id="30" dur="1" fill="hold">
                                          <p:stCondLst>
                                            <p:cond delay="0"/>
                                          </p:stCondLst>
                                        </p:cTn>
                                        <p:tgtEl>
                                          <p:spTgt spid="101416"/>
                                        </p:tgtEl>
                                        <p:attrNameLst>
                                          <p:attrName>style.visibility</p:attrName>
                                        </p:attrNameLst>
                                      </p:cBhvr>
                                      <p:to>
                                        <p:strVal val="visible"/>
                                      </p:to>
                                    </p:set>
                                    <p:animEffect transition="in" filter="wipe(left)">
                                      <p:cBhvr>
                                        <p:cTn id="31" dur="500"/>
                                        <p:tgtEl>
                                          <p:spTgt spid="10141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01478"/>
                                        </p:tgtEl>
                                        <p:attrNameLst>
                                          <p:attrName>style.visibility</p:attrName>
                                        </p:attrNameLst>
                                      </p:cBhvr>
                                      <p:to>
                                        <p:strVal val="visible"/>
                                      </p:to>
                                    </p:set>
                                    <p:animEffect transition="in" filter="wipe(left)">
                                      <p:cBhvr>
                                        <p:cTn id="36" dur="500"/>
                                        <p:tgtEl>
                                          <p:spTgt spid="101478"/>
                                        </p:tgtEl>
                                      </p:cBhvr>
                                    </p:animEffect>
                                  </p:childTnLst>
                                </p:cTn>
                              </p:par>
                            </p:childTnLst>
                          </p:cTn>
                        </p:par>
                        <p:par>
                          <p:cTn id="37" fill="hold" nodeType="afterGroup">
                            <p:stCondLst>
                              <p:cond delay="500"/>
                            </p:stCondLst>
                            <p:childTnLst>
                              <p:par>
                                <p:cTn id="38" presetID="22" presetClass="entr" presetSubtype="8"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left)">
                                      <p:cBhvr>
                                        <p:cTn id="40" dur="500"/>
                                        <p:tgtEl>
                                          <p:spTgt spid="5"/>
                                        </p:tgtEl>
                                      </p:cBhvr>
                                    </p:animEffect>
                                  </p:childTnLst>
                                </p:cTn>
                              </p:par>
                            </p:childTnLst>
                          </p:cTn>
                        </p:par>
                        <p:par>
                          <p:cTn id="41" fill="hold" nodeType="afterGroup">
                            <p:stCondLst>
                              <p:cond delay="1000"/>
                            </p:stCondLst>
                            <p:childTnLst>
                              <p:par>
                                <p:cTn id="42" presetID="22" presetClass="entr" presetSubtype="8"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par>
                          <p:cTn id="45" fill="hold" nodeType="afterGroup">
                            <p:stCondLst>
                              <p:cond delay="1500"/>
                            </p:stCondLst>
                            <p:childTnLst>
                              <p:par>
                                <p:cTn id="46" presetID="22" presetClass="entr" presetSubtype="8"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left)">
                                      <p:cBhvr>
                                        <p:cTn id="48" dur="500"/>
                                        <p:tgtEl>
                                          <p:spTgt spid="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101413"/>
                                        </p:tgtEl>
                                        <p:attrNameLst>
                                          <p:attrName>style.visibility</p:attrName>
                                        </p:attrNameLst>
                                      </p:cBhvr>
                                      <p:to>
                                        <p:strVal val="visible"/>
                                      </p:to>
                                    </p:set>
                                    <p:animEffect transition="in" filter="wipe(left)">
                                      <p:cBhvr>
                                        <p:cTn id="53" dur="500"/>
                                        <p:tgtEl>
                                          <p:spTgt spid="101413"/>
                                        </p:tgtEl>
                                      </p:cBhvr>
                                    </p:animEffect>
                                  </p:childTnLst>
                                </p:cTn>
                              </p:par>
                            </p:childTnLst>
                          </p:cTn>
                        </p:par>
                        <p:par>
                          <p:cTn id="54" fill="hold" nodeType="afterGroup">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101417"/>
                                        </p:tgtEl>
                                        <p:attrNameLst>
                                          <p:attrName>style.visibility</p:attrName>
                                        </p:attrNameLst>
                                      </p:cBhvr>
                                      <p:to>
                                        <p:strVal val="visible"/>
                                      </p:to>
                                    </p:set>
                                    <p:animEffect transition="in" filter="wipe(left)">
                                      <p:cBhvr>
                                        <p:cTn id="57" dur="500"/>
                                        <p:tgtEl>
                                          <p:spTgt spid="101417"/>
                                        </p:tgtEl>
                                      </p:cBhvr>
                                    </p:animEffect>
                                  </p:childTnLst>
                                </p:cTn>
                              </p:par>
                            </p:childTnLst>
                          </p:cTn>
                        </p:par>
                        <p:par>
                          <p:cTn id="58" fill="hold" nodeType="afterGroup">
                            <p:stCondLst>
                              <p:cond delay="1000"/>
                            </p:stCondLst>
                            <p:childTnLst>
                              <p:par>
                                <p:cTn id="59" presetID="22" presetClass="entr" presetSubtype="8" fill="hold" nodeType="afterEffect">
                                  <p:stCondLst>
                                    <p:cond delay="0"/>
                                  </p:stCondLst>
                                  <p:childTnLst>
                                    <p:set>
                                      <p:cBhvr>
                                        <p:cTn id="60" dur="1" fill="hold">
                                          <p:stCondLst>
                                            <p:cond delay="0"/>
                                          </p:stCondLst>
                                        </p:cTn>
                                        <p:tgtEl>
                                          <p:spTgt spid="101418"/>
                                        </p:tgtEl>
                                        <p:attrNameLst>
                                          <p:attrName>style.visibility</p:attrName>
                                        </p:attrNameLst>
                                      </p:cBhvr>
                                      <p:to>
                                        <p:strVal val="visible"/>
                                      </p:to>
                                    </p:set>
                                    <p:animEffect transition="in" filter="wipe(left)">
                                      <p:cBhvr>
                                        <p:cTn id="61" dur="500"/>
                                        <p:tgtEl>
                                          <p:spTgt spid="101418"/>
                                        </p:tgtEl>
                                      </p:cBhvr>
                                    </p:animEffect>
                                  </p:childTnLst>
                                </p:cTn>
                              </p:par>
                            </p:childTnLst>
                          </p:cTn>
                        </p:par>
                        <p:par>
                          <p:cTn id="62" fill="hold" nodeType="afterGroup">
                            <p:stCondLst>
                              <p:cond delay="1500"/>
                            </p:stCondLst>
                            <p:childTnLst>
                              <p:par>
                                <p:cTn id="63" presetID="22" presetClass="entr" presetSubtype="8" fill="hold" nodeType="afterEffect">
                                  <p:stCondLst>
                                    <p:cond delay="0"/>
                                  </p:stCondLst>
                                  <p:childTnLst>
                                    <p:set>
                                      <p:cBhvr>
                                        <p:cTn id="64" dur="1" fill="hold">
                                          <p:stCondLst>
                                            <p:cond delay="0"/>
                                          </p:stCondLst>
                                        </p:cTn>
                                        <p:tgtEl>
                                          <p:spTgt spid="101414"/>
                                        </p:tgtEl>
                                        <p:attrNameLst>
                                          <p:attrName>style.visibility</p:attrName>
                                        </p:attrNameLst>
                                      </p:cBhvr>
                                      <p:to>
                                        <p:strVal val="visible"/>
                                      </p:to>
                                    </p:set>
                                    <p:animEffect transition="in" filter="wipe(left)">
                                      <p:cBhvr>
                                        <p:cTn id="65" dur="500"/>
                                        <p:tgtEl>
                                          <p:spTgt spid="101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15" grpId="0" animBg="1"/>
      <p:bldP spid="101417" grpId="0" animBg="1"/>
      <p:bldP spid="101478"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分析举例</a:t>
            </a:r>
            <a:endParaRPr lang="zh-CN" altLang="en-US" dirty="0"/>
          </a:p>
        </p:txBody>
      </p:sp>
      <p:sp>
        <p:nvSpPr>
          <p:cNvPr id="3" name="灯片编号占位符 2"/>
          <p:cNvSpPr>
            <a:spLocks noGrp="1"/>
          </p:cNvSpPr>
          <p:nvPr>
            <p:ph type="sldNum" sz="quarter" idx="10"/>
          </p:nvPr>
        </p:nvSpPr>
        <p:spPr/>
        <p:txBody>
          <a:bodyPr/>
          <a:lstStyle/>
          <a:p>
            <a:pPr>
              <a:defRPr/>
            </a:pPr>
            <a:fld id="{8F62CFF0-E9F0-4C06-8BF8-C2E8AB4DCF74}" type="slidenum">
              <a:rPr lang="zh-CN" altLang="en-US" smtClean="0"/>
              <a:pPr>
                <a:defRPr/>
              </a:pPr>
              <a:t>53</a:t>
            </a:fld>
            <a:endParaRPr lang="zh-CN" altLang="en-US"/>
          </a:p>
        </p:txBody>
      </p:sp>
      <p:sp>
        <p:nvSpPr>
          <p:cNvPr id="4" name="内容占位符 3"/>
          <p:cNvSpPr>
            <a:spLocks noGrp="1"/>
          </p:cNvSpPr>
          <p:nvPr>
            <p:ph sz="quarter" idx="11"/>
          </p:nvPr>
        </p:nvSpPr>
        <p:spPr/>
        <p:txBody>
          <a:bodyPr/>
          <a:lstStyle/>
          <a:p>
            <a:pPr marL="0" indent="0">
              <a:buNone/>
            </a:pPr>
            <a:r>
              <a:rPr lang="zh-CN" altLang="en-US" sz="2400" dirty="0"/>
              <a:t>一台功率为</a:t>
            </a:r>
            <a:r>
              <a:rPr lang="en-US" altLang="zh-CN" sz="2400" dirty="0"/>
              <a:t>1.1kW</a:t>
            </a:r>
            <a:r>
              <a:rPr lang="zh-CN" altLang="en-US" sz="2400" dirty="0"/>
              <a:t>的感应电动机，接在</a:t>
            </a:r>
            <a:r>
              <a:rPr lang="en-US" altLang="zh-CN" sz="2400" dirty="0"/>
              <a:t>220V</a:t>
            </a:r>
            <a:r>
              <a:rPr lang="zh-CN" altLang="en-US" sz="2400" dirty="0"/>
              <a:t>、</a:t>
            </a:r>
            <a:r>
              <a:rPr lang="en-US" altLang="zh-CN" sz="2400" dirty="0"/>
              <a:t>50 Hz</a:t>
            </a:r>
            <a:r>
              <a:rPr lang="zh-CN" altLang="en-US" sz="2400" dirty="0"/>
              <a:t>的电路中，电动机需要的电流为</a:t>
            </a:r>
            <a:r>
              <a:rPr lang="en-US" altLang="zh-CN" sz="2400" dirty="0"/>
              <a:t>10A</a:t>
            </a:r>
            <a:r>
              <a:rPr lang="zh-CN" altLang="en-US" sz="2400" dirty="0"/>
              <a:t>，求</a:t>
            </a:r>
            <a:r>
              <a:rPr lang="zh-CN" altLang="en-US" sz="2400" dirty="0" smtClean="0"/>
              <a:t>：</a:t>
            </a:r>
            <a:endParaRPr lang="en-US" altLang="zh-CN" sz="2400" dirty="0" smtClean="0"/>
          </a:p>
          <a:p>
            <a:pPr marL="0" indent="0">
              <a:buNone/>
            </a:pPr>
            <a:r>
              <a:rPr lang="en-US" altLang="zh-CN" sz="2400" dirty="0" smtClean="0"/>
              <a:t>(</a:t>
            </a:r>
            <a:r>
              <a:rPr lang="en-US" altLang="zh-CN" sz="2400" dirty="0"/>
              <a:t>1)</a:t>
            </a:r>
            <a:r>
              <a:rPr lang="zh-CN" altLang="en-US" sz="2400" dirty="0"/>
              <a:t>电动机的功率因数</a:t>
            </a:r>
            <a:r>
              <a:rPr lang="zh-CN" altLang="en-US" sz="2400" dirty="0" smtClean="0"/>
              <a:t>；</a:t>
            </a:r>
            <a:endParaRPr lang="en-US" altLang="zh-CN" sz="2400" dirty="0" smtClean="0"/>
          </a:p>
          <a:p>
            <a:pPr marL="0" indent="0">
              <a:buNone/>
            </a:pPr>
            <a:r>
              <a:rPr lang="en-US" altLang="zh-CN" sz="2400" dirty="0" smtClean="0"/>
              <a:t>(2)</a:t>
            </a:r>
            <a:r>
              <a:rPr lang="zh-CN" altLang="en-US" sz="2400" dirty="0"/>
              <a:t>若在电动机两端并联一个</a:t>
            </a:r>
            <a:r>
              <a:rPr lang="en-US" altLang="zh-CN" sz="2400" dirty="0"/>
              <a:t>79.5μF</a:t>
            </a:r>
            <a:r>
              <a:rPr lang="zh-CN" altLang="en-US" sz="2400" dirty="0"/>
              <a:t>的电容器，电路的功率因数为多少</a:t>
            </a:r>
            <a:r>
              <a:rPr lang="zh-CN" altLang="en-US" sz="2400" dirty="0" smtClean="0"/>
              <a:t>？</a:t>
            </a:r>
          </a:p>
        </p:txBody>
      </p:sp>
      <p:graphicFrame>
        <p:nvGraphicFramePr>
          <p:cNvPr id="5" name="对象 4"/>
          <p:cNvGraphicFramePr>
            <a:graphicFrameLocks noChangeAspect="1"/>
          </p:cNvGraphicFramePr>
          <p:nvPr>
            <p:extLst>
              <p:ext uri="{D42A27DB-BD31-4B8C-83A1-F6EECF244321}">
                <p14:modId xmlns:p14="http://schemas.microsoft.com/office/powerpoint/2010/main" val="622607339"/>
              </p:ext>
            </p:extLst>
          </p:nvPr>
        </p:nvGraphicFramePr>
        <p:xfrm>
          <a:off x="442391" y="3413125"/>
          <a:ext cx="3676650" cy="1301750"/>
        </p:xfrm>
        <a:graphic>
          <a:graphicData uri="http://schemas.openxmlformats.org/presentationml/2006/ole">
            <mc:AlternateContent xmlns:mc="http://schemas.openxmlformats.org/markup-compatibility/2006">
              <mc:Choice xmlns:v="urn:schemas-microsoft-com:vml" Requires="v">
                <p:oleObj spid="_x0000_s84260" name="Equation" r:id="rId3" imgW="1854000" imgH="660240" progId="">
                  <p:embed/>
                </p:oleObj>
              </mc:Choice>
              <mc:Fallback>
                <p:oleObj name="Equation" r:id="rId3" imgW="1854000" imgH="660240" progId="">
                  <p:embed/>
                  <p:pic>
                    <p:nvPicPr>
                      <p:cNvPr id="0" name="Picture 2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391" y="3413125"/>
                        <a:ext cx="3676650" cy="1301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Line 23"/>
          <p:cNvSpPr>
            <a:spLocks noChangeShapeType="1"/>
          </p:cNvSpPr>
          <p:nvPr/>
        </p:nvSpPr>
        <p:spPr bwMode="auto">
          <a:xfrm flipV="1">
            <a:off x="5899025" y="4263777"/>
            <a:ext cx="2741613" cy="0"/>
          </a:xfrm>
          <a:prstGeom prst="line">
            <a:avLst/>
          </a:prstGeom>
          <a:noFill/>
          <a:ln w="28575">
            <a:solidFill>
              <a:srgbClr val="66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 name="Group 24"/>
          <p:cNvGrpSpPr>
            <a:grpSpLocks/>
          </p:cNvGrpSpPr>
          <p:nvPr/>
        </p:nvGrpSpPr>
        <p:grpSpPr bwMode="auto">
          <a:xfrm>
            <a:off x="8600950" y="4119315"/>
            <a:ext cx="363538" cy="396875"/>
            <a:chOff x="4353" y="1472"/>
            <a:chExt cx="229" cy="250"/>
          </a:xfrm>
        </p:grpSpPr>
        <p:sp>
          <p:nvSpPr>
            <p:cNvPr id="8" name="Text Box 25"/>
            <p:cNvSpPr txBox="1">
              <a:spLocks noChangeArrowheads="1"/>
            </p:cNvSpPr>
            <p:nvPr/>
          </p:nvSpPr>
          <p:spPr bwMode="auto">
            <a:xfrm>
              <a:off x="4353" y="1472"/>
              <a:ext cx="22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1" lang="en-US" altLang="zh-CN" sz="2000" b="1" i="1">
                  <a:solidFill>
                    <a:srgbClr val="006600"/>
                  </a:solidFill>
                  <a:latin typeface="Times New Roman" pitchFamily="18" charset="0"/>
                </a:rPr>
                <a:t>U</a:t>
              </a:r>
            </a:p>
          </p:txBody>
        </p:sp>
        <p:sp>
          <p:nvSpPr>
            <p:cNvPr id="9" name="Oval 26"/>
            <p:cNvSpPr>
              <a:spLocks noChangeArrowheads="1"/>
            </p:cNvSpPr>
            <p:nvPr/>
          </p:nvSpPr>
          <p:spPr bwMode="auto">
            <a:xfrm>
              <a:off x="4471" y="1473"/>
              <a:ext cx="27" cy="28"/>
            </a:xfrm>
            <a:prstGeom prst="ellipse">
              <a:avLst/>
            </a:prstGeom>
            <a:solidFill>
              <a:srgbClr val="006600"/>
            </a:solidFill>
            <a:ln w="38100" algn="ctr">
              <a:solidFill>
                <a:srgbClr val="00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 name="Group 55"/>
          <p:cNvGrpSpPr>
            <a:grpSpLocks/>
          </p:cNvGrpSpPr>
          <p:nvPr/>
        </p:nvGrpSpPr>
        <p:grpSpPr bwMode="auto">
          <a:xfrm>
            <a:off x="5883150" y="4297115"/>
            <a:ext cx="1393825" cy="776287"/>
            <a:chOff x="2423" y="3031"/>
            <a:chExt cx="878" cy="489"/>
          </a:xfrm>
        </p:grpSpPr>
        <p:sp>
          <p:nvSpPr>
            <p:cNvPr id="11" name="Line 30"/>
            <p:cNvSpPr>
              <a:spLocks noChangeShapeType="1"/>
            </p:cNvSpPr>
            <p:nvPr/>
          </p:nvSpPr>
          <p:spPr bwMode="auto">
            <a:xfrm>
              <a:off x="2423" y="3031"/>
              <a:ext cx="878" cy="489"/>
            </a:xfrm>
            <a:prstGeom prst="line">
              <a:avLst/>
            </a:prstGeom>
            <a:noFill/>
            <a:ln w="28575">
              <a:solidFill>
                <a:srgbClr val="CC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 name="Group 31"/>
            <p:cNvGrpSpPr>
              <a:grpSpLocks/>
            </p:cNvGrpSpPr>
            <p:nvPr/>
          </p:nvGrpSpPr>
          <p:grpSpPr bwMode="auto">
            <a:xfrm>
              <a:off x="2577" y="3229"/>
              <a:ext cx="266" cy="250"/>
              <a:chOff x="4845" y="1862"/>
              <a:chExt cx="275" cy="257"/>
            </a:xfrm>
          </p:grpSpPr>
          <p:sp>
            <p:nvSpPr>
              <p:cNvPr id="13" name="Text Box 32"/>
              <p:cNvSpPr txBox="1">
                <a:spLocks noChangeArrowheads="1"/>
              </p:cNvSpPr>
              <p:nvPr/>
            </p:nvSpPr>
            <p:spPr bwMode="auto">
              <a:xfrm>
                <a:off x="4845" y="1862"/>
                <a:ext cx="275"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1" lang="en-US" altLang="zh-CN" sz="2000" b="1" i="1">
                    <a:solidFill>
                      <a:srgbClr val="CC3300"/>
                    </a:solidFill>
                    <a:latin typeface="Times New Roman" pitchFamily="18" charset="0"/>
                  </a:rPr>
                  <a:t>I</a:t>
                </a:r>
              </a:p>
            </p:txBody>
          </p:sp>
          <p:sp>
            <p:nvSpPr>
              <p:cNvPr id="14" name="Oval 33"/>
              <p:cNvSpPr>
                <a:spLocks noChangeArrowheads="1"/>
              </p:cNvSpPr>
              <p:nvPr/>
            </p:nvSpPr>
            <p:spPr bwMode="auto">
              <a:xfrm>
                <a:off x="4988" y="1881"/>
                <a:ext cx="22" cy="29"/>
              </a:xfrm>
              <a:prstGeom prst="ellipse">
                <a:avLst/>
              </a:prstGeom>
              <a:solidFill>
                <a:srgbClr val="CC3300"/>
              </a:solidFill>
              <a:ln w="38100" algn="ctr">
                <a:solidFill>
                  <a:srgbClr val="CC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5" name="Group 56"/>
          <p:cNvGrpSpPr>
            <a:grpSpLocks/>
          </p:cNvGrpSpPr>
          <p:nvPr/>
        </p:nvGrpSpPr>
        <p:grpSpPr bwMode="auto">
          <a:xfrm>
            <a:off x="6410200" y="4352677"/>
            <a:ext cx="530225" cy="334963"/>
            <a:chOff x="810" y="2924"/>
            <a:chExt cx="334" cy="211"/>
          </a:xfrm>
        </p:grpSpPr>
        <p:sp>
          <p:nvSpPr>
            <p:cNvPr id="16" name="Arc 34"/>
            <p:cNvSpPr>
              <a:spLocks/>
            </p:cNvSpPr>
            <p:nvPr/>
          </p:nvSpPr>
          <p:spPr bwMode="auto">
            <a:xfrm rot="3386246">
              <a:off x="847" y="2906"/>
              <a:ext cx="131" cy="205"/>
            </a:xfrm>
            <a:custGeom>
              <a:avLst/>
              <a:gdLst>
                <a:gd name="G0" fmla="+- 2156 0 0"/>
                <a:gd name="G1" fmla="+- 21600 0 0"/>
                <a:gd name="G2" fmla="+- 21600 0 0"/>
                <a:gd name="T0" fmla="*/ 0 w 23756"/>
                <a:gd name="T1" fmla="*/ 108 h 26806"/>
                <a:gd name="T2" fmla="*/ 23119 w 23756"/>
                <a:gd name="T3" fmla="*/ 26806 h 26806"/>
                <a:gd name="T4" fmla="*/ 2156 w 23756"/>
                <a:gd name="T5" fmla="*/ 21600 h 26806"/>
              </a:gdLst>
              <a:ahLst/>
              <a:cxnLst>
                <a:cxn ang="0">
                  <a:pos x="T0" y="T1"/>
                </a:cxn>
                <a:cxn ang="0">
                  <a:pos x="T2" y="T3"/>
                </a:cxn>
                <a:cxn ang="0">
                  <a:pos x="T4" y="T5"/>
                </a:cxn>
              </a:cxnLst>
              <a:rect l="0" t="0" r="r" b="b"/>
              <a:pathLst>
                <a:path w="23756" h="26806" fill="none" extrusionOk="0">
                  <a:moveTo>
                    <a:pt x="-1" y="107"/>
                  </a:moveTo>
                  <a:cubicBezTo>
                    <a:pt x="716" y="36"/>
                    <a:pt x="1435" y="-1"/>
                    <a:pt x="2156" y="0"/>
                  </a:cubicBezTo>
                  <a:cubicBezTo>
                    <a:pt x="14085" y="0"/>
                    <a:pt x="23756" y="9670"/>
                    <a:pt x="23756" y="21600"/>
                  </a:cubicBezTo>
                  <a:cubicBezTo>
                    <a:pt x="23756" y="23354"/>
                    <a:pt x="23542" y="25103"/>
                    <a:pt x="23119" y="26806"/>
                  </a:cubicBezTo>
                </a:path>
                <a:path w="23756" h="26806" stroke="0" extrusionOk="0">
                  <a:moveTo>
                    <a:pt x="-1" y="107"/>
                  </a:moveTo>
                  <a:cubicBezTo>
                    <a:pt x="716" y="36"/>
                    <a:pt x="1435" y="-1"/>
                    <a:pt x="2156" y="0"/>
                  </a:cubicBezTo>
                  <a:cubicBezTo>
                    <a:pt x="14085" y="0"/>
                    <a:pt x="23756" y="9670"/>
                    <a:pt x="23756" y="21600"/>
                  </a:cubicBezTo>
                  <a:cubicBezTo>
                    <a:pt x="23756" y="23354"/>
                    <a:pt x="23542" y="25103"/>
                    <a:pt x="23119" y="26806"/>
                  </a:cubicBezTo>
                  <a:lnTo>
                    <a:pt x="2156" y="21600"/>
                  </a:lnTo>
                  <a:close/>
                </a:path>
              </a:pathLst>
            </a:custGeom>
            <a:noFill/>
            <a:ln w="28575">
              <a:solidFill>
                <a:srgbClr val="6633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 name="Object 35"/>
            <p:cNvGraphicFramePr>
              <a:graphicFrameLocks noChangeAspect="1"/>
            </p:cNvGraphicFramePr>
            <p:nvPr/>
          </p:nvGraphicFramePr>
          <p:xfrm>
            <a:off x="951" y="2924"/>
            <a:ext cx="193" cy="211"/>
          </p:xfrm>
          <a:graphic>
            <a:graphicData uri="http://schemas.openxmlformats.org/presentationml/2006/ole">
              <mc:AlternateContent xmlns:mc="http://schemas.openxmlformats.org/markup-compatibility/2006">
                <mc:Choice xmlns:v="urn:schemas-microsoft-com:vml" Requires="v">
                  <p:oleObj spid="_x0000_s84261" name="公式" r:id="rId5" imgW="126835" imgH="152202" progId="Equation.3">
                    <p:embed/>
                  </p:oleObj>
                </mc:Choice>
                <mc:Fallback>
                  <p:oleObj name="公式" r:id="rId5" imgW="126835" imgH="152202" progId="Equation.3">
                    <p:embed/>
                    <p:pic>
                      <p:nvPicPr>
                        <p:cNvPr id="0" name="Picture 2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 y="2924"/>
                          <a:ext cx="193" cy="2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8" name="Group 62"/>
          <p:cNvGrpSpPr>
            <a:grpSpLocks/>
          </p:cNvGrpSpPr>
          <p:nvPr/>
        </p:nvGrpSpPr>
        <p:grpSpPr bwMode="auto">
          <a:xfrm>
            <a:off x="5694238" y="2996952"/>
            <a:ext cx="538162" cy="1317625"/>
            <a:chOff x="303" y="2070"/>
            <a:chExt cx="339" cy="830"/>
          </a:xfrm>
        </p:grpSpPr>
        <p:sp>
          <p:nvSpPr>
            <p:cNvPr id="19" name="Text Box 37"/>
            <p:cNvSpPr txBox="1">
              <a:spLocks noChangeArrowheads="1"/>
            </p:cNvSpPr>
            <p:nvPr/>
          </p:nvSpPr>
          <p:spPr bwMode="auto">
            <a:xfrm>
              <a:off x="303" y="2070"/>
              <a:ext cx="3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1" lang="en-US" altLang="zh-CN" sz="2000" b="1" i="1">
                  <a:solidFill>
                    <a:srgbClr val="006600"/>
                  </a:solidFill>
                  <a:latin typeface="Times New Roman" pitchFamily="18" charset="0"/>
                </a:rPr>
                <a:t>I</a:t>
              </a:r>
              <a:r>
                <a:rPr kumimoji="1" lang="en-US" altLang="zh-CN" sz="2000" b="1" baseline="-25000">
                  <a:solidFill>
                    <a:srgbClr val="006600"/>
                  </a:solidFill>
                  <a:latin typeface="Times New Roman" pitchFamily="18" charset="0"/>
                </a:rPr>
                <a:t>C</a:t>
              </a:r>
              <a:endParaRPr kumimoji="1" lang="en-US" altLang="zh-CN" sz="2000" b="1" i="1">
                <a:solidFill>
                  <a:srgbClr val="006600"/>
                </a:solidFill>
                <a:latin typeface="Times New Roman" pitchFamily="18" charset="0"/>
              </a:endParaRPr>
            </a:p>
          </p:txBody>
        </p:sp>
        <p:grpSp>
          <p:nvGrpSpPr>
            <p:cNvPr id="20" name="Group 52"/>
            <p:cNvGrpSpPr>
              <a:grpSpLocks/>
            </p:cNvGrpSpPr>
            <p:nvPr/>
          </p:nvGrpSpPr>
          <p:grpSpPr bwMode="auto">
            <a:xfrm>
              <a:off x="420" y="2087"/>
              <a:ext cx="34" cy="813"/>
              <a:chOff x="476" y="2087"/>
              <a:chExt cx="34" cy="813"/>
            </a:xfrm>
          </p:grpSpPr>
          <p:sp>
            <p:nvSpPr>
              <p:cNvPr id="21" name="Line 36"/>
              <p:cNvSpPr>
                <a:spLocks noChangeShapeType="1"/>
              </p:cNvSpPr>
              <p:nvPr/>
            </p:nvSpPr>
            <p:spPr bwMode="auto">
              <a:xfrm flipV="1">
                <a:off x="476" y="2287"/>
                <a:ext cx="0" cy="613"/>
              </a:xfrm>
              <a:prstGeom prst="line">
                <a:avLst/>
              </a:prstGeom>
              <a:noFill/>
              <a:ln w="28575">
                <a:solidFill>
                  <a:srgbClr val="0048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Oval 38"/>
              <p:cNvSpPr>
                <a:spLocks noChangeArrowheads="1"/>
              </p:cNvSpPr>
              <p:nvPr/>
            </p:nvSpPr>
            <p:spPr bwMode="auto">
              <a:xfrm>
                <a:off x="483" y="2087"/>
                <a:ext cx="27" cy="29"/>
              </a:xfrm>
              <a:prstGeom prst="ellipse">
                <a:avLst/>
              </a:prstGeom>
              <a:solidFill>
                <a:srgbClr val="663300"/>
              </a:solidFill>
              <a:ln w="38100" algn="ctr">
                <a:solidFill>
                  <a:srgbClr val="00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aphicFrame>
        <p:nvGraphicFramePr>
          <p:cNvPr id="23" name="Object 40"/>
          <p:cNvGraphicFramePr>
            <a:graphicFrameLocks noChangeAspect="1"/>
          </p:cNvGraphicFramePr>
          <p:nvPr>
            <p:extLst>
              <p:ext uri="{D42A27DB-BD31-4B8C-83A1-F6EECF244321}">
                <p14:modId xmlns:p14="http://schemas.microsoft.com/office/powerpoint/2010/main" val="2955778996"/>
              </p:ext>
            </p:extLst>
          </p:nvPr>
        </p:nvGraphicFramePr>
        <p:xfrm>
          <a:off x="6228184" y="3933056"/>
          <a:ext cx="749300" cy="338138"/>
        </p:xfrm>
        <a:graphic>
          <a:graphicData uri="http://schemas.openxmlformats.org/presentationml/2006/ole">
            <mc:AlternateContent xmlns:mc="http://schemas.openxmlformats.org/markup-compatibility/2006">
              <mc:Choice xmlns:v="urn:schemas-microsoft-com:vml" Requires="v">
                <p:oleObj spid="_x0000_s84262" name="Equation" r:id="rId7" imgW="507960" imgH="228600" progId="">
                  <p:embed/>
                </p:oleObj>
              </mc:Choice>
              <mc:Fallback>
                <p:oleObj name="Equation" r:id="rId7" imgW="507960" imgH="228600" progId="">
                  <p:embed/>
                  <p:pic>
                    <p:nvPicPr>
                      <p:cNvPr id="0" name="Picture 2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8184" y="3933056"/>
                        <a:ext cx="749300" cy="338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4" name="Group 51"/>
          <p:cNvGrpSpPr>
            <a:grpSpLocks/>
          </p:cNvGrpSpPr>
          <p:nvPr/>
        </p:nvGrpSpPr>
        <p:grpSpPr bwMode="auto">
          <a:xfrm>
            <a:off x="5903788" y="4311402"/>
            <a:ext cx="1377950" cy="1741488"/>
            <a:chOff x="2861" y="2700"/>
            <a:chExt cx="868" cy="1097"/>
          </a:xfrm>
        </p:grpSpPr>
        <p:grpSp>
          <p:nvGrpSpPr>
            <p:cNvPr id="25" name="Group 27"/>
            <p:cNvGrpSpPr>
              <a:grpSpLocks/>
            </p:cNvGrpSpPr>
            <p:nvPr/>
          </p:nvGrpSpPr>
          <p:grpSpPr bwMode="auto">
            <a:xfrm>
              <a:off x="3049" y="3277"/>
              <a:ext cx="339" cy="250"/>
              <a:chOff x="4588" y="3124"/>
              <a:chExt cx="339" cy="250"/>
            </a:xfrm>
          </p:grpSpPr>
          <p:sp>
            <p:nvSpPr>
              <p:cNvPr id="27" name="Text Box 28"/>
              <p:cNvSpPr txBox="1">
                <a:spLocks noChangeArrowheads="1"/>
              </p:cNvSpPr>
              <p:nvPr/>
            </p:nvSpPr>
            <p:spPr bwMode="auto">
              <a:xfrm>
                <a:off x="4588" y="3124"/>
                <a:ext cx="3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1" lang="en-US" altLang="zh-CN" sz="2000" b="1" i="1">
                    <a:solidFill>
                      <a:srgbClr val="006600"/>
                    </a:solidFill>
                    <a:latin typeface="Times New Roman" pitchFamily="18" charset="0"/>
                  </a:rPr>
                  <a:t>I</a:t>
                </a:r>
                <a:r>
                  <a:rPr kumimoji="1" lang="en-US" altLang="zh-CN" sz="2000" b="1" baseline="-25000">
                    <a:solidFill>
                      <a:srgbClr val="006600"/>
                    </a:solidFill>
                    <a:latin typeface="Times New Roman" pitchFamily="18" charset="0"/>
                  </a:rPr>
                  <a:t>1</a:t>
                </a:r>
                <a:endParaRPr kumimoji="1" lang="en-US" altLang="zh-CN" sz="2000" b="1" i="1">
                  <a:solidFill>
                    <a:srgbClr val="006600"/>
                  </a:solidFill>
                  <a:latin typeface="Times New Roman" pitchFamily="18" charset="0"/>
                </a:endParaRPr>
              </a:p>
            </p:txBody>
          </p:sp>
          <p:sp>
            <p:nvSpPr>
              <p:cNvPr id="28" name="Oval 29"/>
              <p:cNvSpPr>
                <a:spLocks noChangeArrowheads="1"/>
              </p:cNvSpPr>
              <p:nvPr/>
            </p:nvSpPr>
            <p:spPr bwMode="auto">
              <a:xfrm>
                <a:off x="4731" y="3134"/>
                <a:ext cx="27" cy="29"/>
              </a:xfrm>
              <a:prstGeom prst="ellipse">
                <a:avLst/>
              </a:prstGeom>
              <a:solidFill>
                <a:srgbClr val="006600"/>
              </a:solidFill>
              <a:ln w="38100" algn="ctr">
                <a:solidFill>
                  <a:srgbClr val="00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 name="Line 41"/>
            <p:cNvSpPr>
              <a:spLocks noChangeShapeType="1"/>
            </p:cNvSpPr>
            <p:nvPr/>
          </p:nvSpPr>
          <p:spPr bwMode="auto">
            <a:xfrm>
              <a:off x="2861" y="2700"/>
              <a:ext cx="868" cy="1097"/>
            </a:xfrm>
            <a:prstGeom prst="line">
              <a:avLst/>
            </a:prstGeom>
            <a:noFill/>
            <a:ln w="28575">
              <a:solidFill>
                <a:srgbClr val="0048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29" name="Object 50"/>
          <p:cNvGraphicFramePr>
            <a:graphicFrameLocks noChangeAspect="1"/>
          </p:cNvGraphicFramePr>
          <p:nvPr>
            <p:extLst>
              <p:ext uri="{D42A27DB-BD31-4B8C-83A1-F6EECF244321}">
                <p14:modId xmlns:p14="http://schemas.microsoft.com/office/powerpoint/2010/main" val="3727030579"/>
              </p:ext>
            </p:extLst>
          </p:nvPr>
        </p:nvGraphicFramePr>
        <p:xfrm>
          <a:off x="7339726" y="5832579"/>
          <a:ext cx="657225" cy="290512"/>
        </p:xfrm>
        <a:graphic>
          <a:graphicData uri="http://schemas.openxmlformats.org/presentationml/2006/ole">
            <mc:AlternateContent xmlns:mc="http://schemas.openxmlformats.org/markup-compatibility/2006">
              <mc:Choice xmlns:v="urn:schemas-microsoft-com:vml" Requires="v">
                <p:oleObj spid="_x0000_s84263" name="公式" r:id="rId9" imgW="431613" imgH="190417" progId="Equation.3">
                  <p:embed/>
                </p:oleObj>
              </mc:Choice>
              <mc:Fallback>
                <p:oleObj name="公式" r:id="rId9" imgW="431613" imgH="190417" progId="Equation.3">
                  <p:embed/>
                  <p:pic>
                    <p:nvPicPr>
                      <p:cNvPr id="0" name="Picture 2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39726" y="5832579"/>
                        <a:ext cx="657225"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0" name="Group 53"/>
          <p:cNvGrpSpPr>
            <a:grpSpLocks/>
          </p:cNvGrpSpPr>
          <p:nvPr/>
        </p:nvGrpSpPr>
        <p:grpSpPr bwMode="auto">
          <a:xfrm>
            <a:off x="6070475" y="4300290"/>
            <a:ext cx="330200" cy="406400"/>
            <a:chOff x="602" y="2882"/>
            <a:chExt cx="270" cy="328"/>
          </a:xfrm>
        </p:grpSpPr>
        <p:graphicFrame>
          <p:nvGraphicFramePr>
            <p:cNvPr id="31" name="Object 39"/>
            <p:cNvGraphicFramePr>
              <a:graphicFrameLocks noChangeAspect="1"/>
            </p:cNvGraphicFramePr>
            <p:nvPr/>
          </p:nvGraphicFramePr>
          <p:xfrm>
            <a:off x="602" y="2882"/>
            <a:ext cx="270" cy="260"/>
          </p:xfrm>
          <a:graphic>
            <a:graphicData uri="http://schemas.openxmlformats.org/presentationml/2006/ole">
              <mc:AlternateContent xmlns:mc="http://schemas.openxmlformats.org/markup-compatibility/2006">
                <mc:Choice xmlns:v="urn:schemas-microsoft-com:vml" Requires="v">
                  <p:oleObj spid="_x0000_s84264" name="公式" r:id="rId11" imgW="152334" imgH="190417" progId="Equation.3">
                    <p:embed/>
                  </p:oleObj>
                </mc:Choice>
                <mc:Fallback>
                  <p:oleObj name="公式" r:id="rId11" imgW="152334" imgH="190417" progId="Equation.3">
                    <p:embed/>
                    <p:pic>
                      <p:nvPicPr>
                        <p:cNvPr id="0" name="Picture 24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 y="2882"/>
                          <a:ext cx="270" cy="26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 name="Arc 42"/>
            <p:cNvSpPr>
              <a:spLocks/>
            </p:cNvSpPr>
            <p:nvPr/>
          </p:nvSpPr>
          <p:spPr bwMode="auto">
            <a:xfrm flipV="1">
              <a:off x="720" y="2913"/>
              <a:ext cx="119" cy="297"/>
            </a:xfrm>
            <a:custGeom>
              <a:avLst/>
              <a:gdLst>
                <a:gd name="G0" fmla="+- 0 0 0"/>
                <a:gd name="G1" fmla="+- 21600 0 0"/>
                <a:gd name="G2" fmla="+- 21600 0 0"/>
                <a:gd name="T0" fmla="*/ 0 w 21600"/>
                <a:gd name="T1" fmla="*/ 0 h 38823"/>
                <a:gd name="T2" fmla="*/ 13035 w 21600"/>
                <a:gd name="T3" fmla="*/ 38823 h 38823"/>
                <a:gd name="T4" fmla="*/ 0 w 21600"/>
                <a:gd name="T5" fmla="*/ 21600 h 38823"/>
              </a:gdLst>
              <a:ahLst/>
              <a:cxnLst>
                <a:cxn ang="0">
                  <a:pos x="T0" y="T1"/>
                </a:cxn>
                <a:cxn ang="0">
                  <a:pos x="T2" y="T3"/>
                </a:cxn>
                <a:cxn ang="0">
                  <a:pos x="T4" y="T5"/>
                </a:cxn>
              </a:cxnLst>
              <a:rect l="0" t="0" r="r" b="b"/>
              <a:pathLst>
                <a:path w="21600" h="38823" fill="none" extrusionOk="0">
                  <a:moveTo>
                    <a:pt x="-1" y="0"/>
                  </a:moveTo>
                  <a:cubicBezTo>
                    <a:pt x="11929" y="0"/>
                    <a:pt x="21600" y="9670"/>
                    <a:pt x="21600" y="21600"/>
                  </a:cubicBezTo>
                  <a:cubicBezTo>
                    <a:pt x="21600" y="28365"/>
                    <a:pt x="18429" y="34740"/>
                    <a:pt x="13035" y="38823"/>
                  </a:cubicBezTo>
                </a:path>
                <a:path w="21600" h="38823" stroke="0" extrusionOk="0">
                  <a:moveTo>
                    <a:pt x="-1" y="0"/>
                  </a:moveTo>
                  <a:cubicBezTo>
                    <a:pt x="11929" y="0"/>
                    <a:pt x="21600" y="9670"/>
                    <a:pt x="21600" y="21600"/>
                  </a:cubicBezTo>
                  <a:cubicBezTo>
                    <a:pt x="21600" y="28365"/>
                    <a:pt x="18429" y="34740"/>
                    <a:pt x="13035" y="38823"/>
                  </a:cubicBezTo>
                  <a:lnTo>
                    <a:pt x="0" y="21600"/>
                  </a:lnTo>
                  <a:close/>
                </a:path>
              </a:pathLst>
            </a:custGeom>
            <a:noFill/>
            <a:ln w="28575">
              <a:solidFill>
                <a:srgbClr val="6633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 name="Line 43"/>
          <p:cNvSpPr>
            <a:spLocks noChangeShapeType="1"/>
          </p:cNvSpPr>
          <p:nvPr/>
        </p:nvSpPr>
        <p:spPr bwMode="auto">
          <a:xfrm>
            <a:off x="5894263" y="4317752"/>
            <a:ext cx="1392237" cy="0"/>
          </a:xfrm>
          <a:prstGeom prst="line">
            <a:avLst/>
          </a:prstGeom>
          <a:noFill/>
          <a:ln w="28575">
            <a:solidFill>
              <a:srgbClr val="99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44"/>
          <p:cNvSpPr>
            <a:spLocks noChangeShapeType="1"/>
          </p:cNvSpPr>
          <p:nvPr/>
        </p:nvSpPr>
        <p:spPr bwMode="auto">
          <a:xfrm flipH="1">
            <a:off x="7257925" y="4317752"/>
            <a:ext cx="1588" cy="1739900"/>
          </a:xfrm>
          <a:prstGeom prst="line">
            <a:avLst/>
          </a:prstGeom>
          <a:noFill/>
          <a:ln w="28575">
            <a:solidFill>
              <a:srgbClr val="99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5" name="Group 54"/>
          <p:cNvGrpSpPr>
            <a:grpSpLocks/>
          </p:cNvGrpSpPr>
          <p:nvPr/>
        </p:nvGrpSpPr>
        <p:grpSpPr bwMode="auto">
          <a:xfrm>
            <a:off x="7223000" y="5073402"/>
            <a:ext cx="538163" cy="973138"/>
            <a:chOff x="1322" y="3378"/>
            <a:chExt cx="339" cy="613"/>
          </a:xfrm>
        </p:grpSpPr>
        <p:sp>
          <p:nvSpPr>
            <p:cNvPr id="36" name="Line 45"/>
            <p:cNvSpPr>
              <a:spLocks noChangeShapeType="1"/>
            </p:cNvSpPr>
            <p:nvPr/>
          </p:nvSpPr>
          <p:spPr bwMode="auto">
            <a:xfrm flipV="1">
              <a:off x="1375" y="3378"/>
              <a:ext cx="0" cy="613"/>
            </a:xfrm>
            <a:prstGeom prst="line">
              <a:avLst/>
            </a:prstGeom>
            <a:noFill/>
            <a:ln w="28575">
              <a:solidFill>
                <a:srgbClr val="990000"/>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Text Box 46"/>
            <p:cNvSpPr txBox="1">
              <a:spLocks noChangeArrowheads="1"/>
            </p:cNvSpPr>
            <p:nvPr/>
          </p:nvSpPr>
          <p:spPr bwMode="auto">
            <a:xfrm>
              <a:off x="1322" y="3399"/>
              <a:ext cx="3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1" lang="en-US" altLang="zh-CN" sz="2000" b="1" i="1">
                  <a:solidFill>
                    <a:srgbClr val="990000"/>
                  </a:solidFill>
                  <a:latin typeface="Times New Roman" pitchFamily="18" charset="0"/>
                </a:rPr>
                <a:t>I</a:t>
              </a:r>
              <a:r>
                <a:rPr kumimoji="1" lang="en-US" altLang="zh-CN" sz="2000" b="1" baseline="-25000">
                  <a:solidFill>
                    <a:srgbClr val="990000"/>
                  </a:solidFill>
                  <a:latin typeface="Times New Roman" pitchFamily="18" charset="0"/>
                </a:rPr>
                <a:t>C</a:t>
              </a:r>
              <a:endParaRPr kumimoji="1" lang="en-US" altLang="zh-CN" sz="2000" b="1" i="1">
                <a:solidFill>
                  <a:srgbClr val="990000"/>
                </a:solidFill>
                <a:latin typeface="Times New Roman" pitchFamily="18" charset="0"/>
              </a:endParaRPr>
            </a:p>
          </p:txBody>
        </p:sp>
        <p:sp>
          <p:nvSpPr>
            <p:cNvPr id="38" name="Oval 47"/>
            <p:cNvSpPr>
              <a:spLocks noChangeArrowheads="1"/>
            </p:cNvSpPr>
            <p:nvPr/>
          </p:nvSpPr>
          <p:spPr bwMode="auto">
            <a:xfrm>
              <a:off x="1456" y="3407"/>
              <a:ext cx="27" cy="29"/>
            </a:xfrm>
            <a:prstGeom prst="ellipse">
              <a:avLst/>
            </a:prstGeom>
            <a:solidFill>
              <a:srgbClr val="663300"/>
            </a:solidFill>
            <a:ln w="38100" algn="ctr">
              <a:solidFill>
                <a:srgbClr val="99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9" name="Line 60"/>
          <p:cNvSpPr>
            <a:spLocks noChangeShapeType="1"/>
          </p:cNvSpPr>
          <p:nvPr/>
        </p:nvSpPr>
        <p:spPr bwMode="auto">
          <a:xfrm>
            <a:off x="7313488" y="4297115"/>
            <a:ext cx="0" cy="750887"/>
          </a:xfrm>
          <a:prstGeom prst="line">
            <a:avLst/>
          </a:prstGeom>
          <a:noFill/>
          <a:ln w="28575">
            <a:solidFill>
              <a:srgbClr val="0048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0" name="Object 61"/>
          <p:cNvGraphicFramePr>
            <a:graphicFrameLocks noChangeAspect="1"/>
          </p:cNvGraphicFramePr>
          <p:nvPr>
            <p:extLst>
              <p:ext uri="{D42A27DB-BD31-4B8C-83A1-F6EECF244321}">
                <p14:modId xmlns:p14="http://schemas.microsoft.com/office/powerpoint/2010/main" val="3596912983"/>
              </p:ext>
            </p:extLst>
          </p:nvPr>
        </p:nvGraphicFramePr>
        <p:xfrm>
          <a:off x="7384905" y="4663173"/>
          <a:ext cx="619125" cy="290513"/>
        </p:xfrm>
        <a:graphic>
          <a:graphicData uri="http://schemas.openxmlformats.org/presentationml/2006/ole">
            <mc:AlternateContent xmlns:mc="http://schemas.openxmlformats.org/markup-compatibility/2006">
              <mc:Choice xmlns:v="urn:schemas-microsoft-com:vml" Requires="v">
                <p:oleObj spid="_x0000_s84265" name="公式" r:id="rId13" imgW="406224" imgH="190417" progId="Equation.3">
                  <p:embed/>
                </p:oleObj>
              </mc:Choice>
              <mc:Fallback>
                <p:oleObj name="公式" r:id="rId13" imgW="406224" imgH="190417" progId="Equation.3">
                  <p:embed/>
                  <p:pic>
                    <p:nvPicPr>
                      <p:cNvPr id="0" name="Picture 24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84905" y="4663173"/>
                        <a:ext cx="619125"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1139545118"/>
              </p:ext>
            </p:extLst>
          </p:nvPr>
        </p:nvGraphicFramePr>
        <p:xfrm>
          <a:off x="481186" y="4710761"/>
          <a:ext cx="5314950" cy="1477963"/>
        </p:xfrm>
        <a:graphic>
          <a:graphicData uri="http://schemas.openxmlformats.org/presentationml/2006/ole">
            <mc:AlternateContent xmlns:mc="http://schemas.openxmlformats.org/markup-compatibility/2006">
              <mc:Choice xmlns:v="urn:schemas-microsoft-com:vml" Requires="v">
                <p:oleObj spid="_x0000_s84266" name="公式" r:id="rId15" imgW="2222500" imgH="609600" progId="Equation.3">
                  <p:embed/>
                </p:oleObj>
              </mc:Choice>
              <mc:Fallback>
                <p:oleObj name="公式" r:id="rId15" imgW="2222500" imgH="609600" progId="Equation.3">
                  <p:embed/>
                  <p:pic>
                    <p:nvPicPr>
                      <p:cNvPr id="0" name="Picture 24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1186" y="4710761"/>
                        <a:ext cx="5314950" cy="1477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2305372843"/>
              </p:ext>
            </p:extLst>
          </p:nvPr>
        </p:nvGraphicFramePr>
        <p:xfrm>
          <a:off x="6963514" y="3963036"/>
          <a:ext cx="842962" cy="300038"/>
        </p:xfrm>
        <a:graphic>
          <a:graphicData uri="http://schemas.openxmlformats.org/presentationml/2006/ole">
            <mc:AlternateContent xmlns:mc="http://schemas.openxmlformats.org/markup-compatibility/2006">
              <mc:Choice xmlns:v="urn:schemas-microsoft-com:vml" Requires="v">
                <p:oleObj spid="_x0000_s84267" name="Equation" r:id="rId17" imgW="571320" imgH="203040" progId="">
                  <p:embed/>
                </p:oleObj>
              </mc:Choice>
              <mc:Fallback>
                <p:oleObj name="Equation" r:id="rId17" imgW="571320" imgH="203040" progId="">
                  <p:embed/>
                  <p:pic>
                    <p:nvPicPr>
                      <p:cNvPr id="0" name="Picture 24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63514" y="3963036"/>
                        <a:ext cx="842962" cy="300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9646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left)">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left)">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left)">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5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wipe(left)">
                                      <p:cBhvr>
                                        <p:cTn id="69" dur="500"/>
                                        <p:tgtEl>
                                          <p:spTgt spid="39"/>
                                        </p:tgtEl>
                                      </p:cBhvr>
                                    </p:animEffect>
                                  </p:childTnLst>
                                </p:cTn>
                              </p:par>
                            </p:childTnLst>
                          </p:cTn>
                        </p:par>
                        <p:par>
                          <p:cTn id="70" fill="hold">
                            <p:stCondLst>
                              <p:cond delay="500"/>
                            </p:stCondLst>
                            <p:childTnLst>
                              <p:par>
                                <p:cTn id="71" presetID="22" presetClass="entr" presetSubtype="8" fill="hold" nodeType="after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wipe(left)">
                                      <p:cBhvr>
                                        <p:cTn id="73" dur="500"/>
                                        <p:tgtEl>
                                          <p:spTgt spid="40"/>
                                        </p:tgtEl>
                                      </p:cBhvr>
                                    </p:animEffect>
                                  </p:childTnLst>
                                </p:cTn>
                              </p:par>
                            </p:childTnLst>
                          </p:cTn>
                        </p:par>
                        <p:par>
                          <p:cTn id="74" fill="hold">
                            <p:stCondLst>
                              <p:cond delay="1000"/>
                            </p:stCondLst>
                            <p:childTnLst>
                              <p:par>
                                <p:cTn id="75" presetID="22" presetClass="entr" presetSubtype="8" fill="hold" nodeType="after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left)">
                                      <p:cBhvr>
                                        <p:cTn id="77" dur="500"/>
                                        <p:tgtEl>
                                          <p:spTgt spid="4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wipe(up)">
                                      <p:cBhvr>
                                        <p:cTn id="8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3" grpId="0" animBg="1"/>
      <p:bldP spid="34" grpId="0" animBg="1"/>
      <p:bldP spid="3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分析举例</a:t>
            </a:r>
            <a:endParaRPr lang="zh-CN" altLang="en-US" dirty="0"/>
          </a:p>
        </p:txBody>
      </p:sp>
      <p:sp>
        <p:nvSpPr>
          <p:cNvPr id="3" name="灯片编号占位符 2"/>
          <p:cNvSpPr>
            <a:spLocks noGrp="1"/>
          </p:cNvSpPr>
          <p:nvPr>
            <p:ph type="sldNum" sz="quarter" idx="12"/>
          </p:nvPr>
        </p:nvSpPr>
        <p:spPr/>
        <p:txBody>
          <a:bodyPr/>
          <a:lstStyle/>
          <a:p>
            <a:pPr>
              <a:defRPr/>
            </a:pPr>
            <a:fld id="{8F62CFF0-E9F0-4C06-8BF8-C2E8AB4DCF74}" type="slidenum">
              <a:rPr lang="zh-CN" altLang="en-US" smtClean="0"/>
              <a:pPr>
                <a:defRPr/>
              </a:pPr>
              <a:t>54</a:t>
            </a:fld>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83246360"/>
              </p:ext>
            </p:extLst>
          </p:nvPr>
        </p:nvGraphicFramePr>
        <p:xfrm>
          <a:off x="566415" y="959569"/>
          <a:ext cx="4365625" cy="957263"/>
        </p:xfrm>
        <a:graphic>
          <a:graphicData uri="http://schemas.openxmlformats.org/presentationml/2006/ole">
            <mc:AlternateContent xmlns:mc="http://schemas.openxmlformats.org/markup-compatibility/2006">
              <mc:Choice xmlns:v="urn:schemas-microsoft-com:vml" Requires="v">
                <p:oleObj spid="_x0000_s85314" name="Equation" r:id="rId3" imgW="1688760" imgH="406080" progId="">
                  <p:embed/>
                </p:oleObj>
              </mc:Choice>
              <mc:Fallback>
                <p:oleObj name="Equation" r:id="rId3" imgW="1688760" imgH="406080" progId="">
                  <p:embed/>
                  <p:pic>
                    <p:nvPicPr>
                      <p:cNvPr id="0" name="Picture 2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415" y="959569"/>
                        <a:ext cx="4365625" cy="957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0" name="组合 39"/>
          <p:cNvGrpSpPr/>
          <p:nvPr/>
        </p:nvGrpSpPr>
        <p:grpSpPr>
          <a:xfrm>
            <a:off x="5436096" y="800348"/>
            <a:ext cx="3270250" cy="3060700"/>
            <a:chOff x="5694238" y="2996952"/>
            <a:chExt cx="3270250" cy="3060700"/>
          </a:xfrm>
        </p:grpSpPr>
        <p:sp>
          <p:nvSpPr>
            <p:cNvPr id="5" name="Line 23"/>
            <p:cNvSpPr>
              <a:spLocks noChangeShapeType="1"/>
            </p:cNvSpPr>
            <p:nvPr/>
          </p:nvSpPr>
          <p:spPr bwMode="auto">
            <a:xfrm flipV="1">
              <a:off x="5899025" y="4263777"/>
              <a:ext cx="2741613" cy="0"/>
            </a:xfrm>
            <a:prstGeom prst="line">
              <a:avLst/>
            </a:prstGeom>
            <a:noFill/>
            <a:ln w="28575">
              <a:solidFill>
                <a:srgbClr val="66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 name="Group 24"/>
            <p:cNvGrpSpPr>
              <a:grpSpLocks/>
            </p:cNvGrpSpPr>
            <p:nvPr/>
          </p:nvGrpSpPr>
          <p:grpSpPr bwMode="auto">
            <a:xfrm>
              <a:off x="8600950" y="4119315"/>
              <a:ext cx="363538" cy="396875"/>
              <a:chOff x="4353" y="1472"/>
              <a:chExt cx="229" cy="250"/>
            </a:xfrm>
          </p:grpSpPr>
          <p:sp>
            <p:nvSpPr>
              <p:cNvPr id="7" name="Text Box 25"/>
              <p:cNvSpPr txBox="1">
                <a:spLocks noChangeArrowheads="1"/>
              </p:cNvSpPr>
              <p:nvPr/>
            </p:nvSpPr>
            <p:spPr bwMode="auto">
              <a:xfrm>
                <a:off x="4353" y="1472"/>
                <a:ext cx="22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1" lang="en-US" altLang="zh-CN" sz="2000" b="1" i="1">
                    <a:solidFill>
                      <a:srgbClr val="006600"/>
                    </a:solidFill>
                    <a:latin typeface="Times New Roman" pitchFamily="18" charset="0"/>
                  </a:rPr>
                  <a:t>U</a:t>
                </a:r>
              </a:p>
            </p:txBody>
          </p:sp>
          <p:sp>
            <p:nvSpPr>
              <p:cNvPr id="8" name="Oval 26"/>
              <p:cNvSpPr>
                <a:spLocks noChangeArrowheads="1"/>
              </p:cNvSpPr>
              <p:nvPr/>
            </p:nvSpPr>
            <p:spPr bwMode="auto">
              <a:xfrm>
                <a:off x="4471" y="1473"/>
                <a:ext cx="27" cy="28"/>
              </a:xfrm>
              <a:prstGeom prst="ellipse">
                <a:avLst/>
              </a:prstGeom>
              <a:solidFill>
                <a:srgbClr val="006600"/>
              </a:solidFill>
              <a:ln w="38100" algn="ctr">
                <a:solidFill>
                  <a:srgbClr val="00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 name="Group 55"/>
            <p:cNvGrpSpPr>
              <a:grpSpLocks/>
            </p:cNvGrpSpPr>
            <p:nvPr/>
          </p:nvGrpSpPr>
          <p:grpSpPr bwMode="auto">
            <a:xfrm>
              <a:off x="5883150" y="4297115"/>
              <a:ext cx="1393825" cy="776287"/>
              <a:chOff x="2423" y="3031"/>
              <a:chExt cx="878" cy="489"/>
            </a:xfrm>
          </p:grpSpPr>
          <p:sp>
            <p:nvSpPr>
              <p:cNvPr id="10" name="Line 30"/>
              <p:cNvSpPr>
                <a:spLocks noChangeShapeType="1"/>
              </p:cNvSpPr>
              <p:nvPr/>
            </p:nvSpPr>
            <p:spPr bwMode="auto">
              <a:xfrm>
                <a:off x="2423" y="3031"/>
                <a:ext cx="878" cy="489"/>
              </a:xfrm>
              <a:prstGeom prst="line">
                <a:avLst/>
              </a:prstGeom>
              <a:noFill/>
              <a:ln w="28575">
                <a:solidFill>
                  <a:srgbClr val="CC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 name="Group 31"/>
              <p:cNvGrpSpPr>
                <a:grpSpLocks/>
              </p:cNvGrpSpPr>
              <p:nvPr/>
            </p:nvGrpSpPr>
            <p:grpSpPr bwMode="auto">
              <a:xfrm>
                <a:off x="2577" y="3229"/>
                <a:ext cx="266" cy="250"/>
                <a:chOff x="4845" y="1862"/>
                <a:chExt cx="275" cy="257"/>
              </a:xfrm>
            </p:grpSpPr>
            <p:sp>
              <p:nvSpPr>
                <p:cNvPr id="12" name="Text Box 32"/>
                <p:cNvSpPr txBox="1">
                  <a:spLocks noChangeArrowheads="1"/>
                </p:cNvSpPr>
                <p:nvPr/>
              </p:nvSpPr>
              <p:spPr bwMode="auto">
                <a:xfrm>
                  <a:off x="4845" y="1862"/>
                  <a:ext cx="275"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1" lang="en-US" altLang="zh-CN" sz="2000" b="1" i="1">
                      <a:solidFill>
                        <a:srgbClr val="CC3300"/>
                      </a:solidFill>
                      <a:latin typeface="Times New Roman" pitchFamily="18" charset="0"/>
                    </a:rPr>
                    <a:t>I</a:t>
                  </a:r>
                </a:p>
              </p:txBody>
            </p:sp>
            <p:sp>
              <p:nvSpPr>
                <p:cNvPr id="13" name="Oval 33"/>
                <p:cNvSpPr>
                  <a:spLocks noChangeArrowheads="1"/>
                </p:cNvSpPr>
                <p:nvPr/>
              </p:nvSpPr>
              <p:spPr bwMode="auto">
                <a:xfrm>
                  <a:off x="4988" y="1881"/>
                  <a:ext cx="22" cy="29"/>
                </a:xfrm>
                <a:prstGeom prst="ellipse">
                  <a:avLst/>
                </a:prstGeom>
                <a:solidFill>
                  <a:srgbClr val="CC3300"/>
                </a:solidFill>
                <a:ln w="38100" algn="ctr">
                  <a:solidFill>
                    <a:srgbClr val="CC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4" name="Group 56"/>
            <p:cNvGrpSpPr>
              <a:grpSpLocks/>
            </p:cNvGrpSpPr>
            <p:nvPr/>
          </p:nvGrpSpPr>
          <p:grpSpPr bwMode="auto">
            <a:xfrm>
              <a:off x="6410200" y="4352677"/>
              <a:ext cx="530225" cy="334963"/>
              <a:chOff x="810" y="2924"/>
              <a:chExt cx="334" cy="211"/>
            </a:xfrm>
          </p:grpSpPr>
          <p:sp>
            <p:nvSpPr>
              <p:cNvPr id="15" name="Arc 34"/>
              <p:cNvSpPr>
                <a:spLocks/>
              </p:cNvSpPr>
              <p:nvPr/>
            </p:nvSpPr>
            <p:spPr bwMode="auto">
              <a:xfrm rot="3386246">
                <a:off x="847" y="2906"/>
                <a:ext cx="131" cy="205"/>
              </a:xfrm>
              <a:custGeom>
                <a:avLst/>
                <a:gdLst>
                  <a:gd name="G0" fmla="+- 2156 0 0"/>
                  <a:gd name="G1" fmla="+- 21600 0 0"/>
                  <a:gd name="G2" fmla="+- 21600 0 0"/>
                  <a:gd name="T0" fmla="*/ 0 w 23756"/>
                  <a:gd name="T1" fmla="*/ 108 h 26806"/>
                  <a:gd name="T2" fmla="*/ 23119 w 23756"/>
                  <a:gd name="T3" fmla="*/ 26806 h 26806"/>
                  <a:gd name="T4" fmla="*/ 2156 w 23756"/>
                  <a:gd name="T5" fmla="*/ 21600 h 26806"/>
                </a:gdLst>
                <a:ahLst/>
                <a:cxnLst>
                  <a:cxn ang="0">
                    <a:pos x="T0" y="T1"/>
                  </a:cxn>
                  <a:cxn ang="0">
                    <a:pos x="T2" y="T3"/>
                  </a:cxn>
                  <a:cxn ang="0">
                    <a:pos x="T4" y="T5"/>
                  </a:cxn>
                </a:cxnLst>
                <a:rect l="0" t="0" r="r" b="b"/>
                <a:pathLst>
                  <a:path w="23756" h="26806" fill="none" extrusionOk="0">
                    <a:moveTo>
                      <a:pt x="-1" y="107"/>
                    </a:moveTo>
                    <a:cubicBezTo>
                      <a:pt x="716" y="36"/>
                      <a:pt x="1435" y="-1"/>
                      <a:pt x="2156" y="0"/>
                    </a:cubicBezTo>
                    <a:cubicBezTo>
                      <a:pt x="14085" y="0"/>
                      <a:pt x="23756" y="9670"/>
                      <a:pt x="23756" y="21600"/>
                    </a:cubicBezTo>
                    <a:cubicBezTo>
                      <a:pt x="23756" y="23354"/>
                      <a:pt x="23542" y="25103"/>
                      <a:pt x="23119" y="26806"/>
                    </a:cubicBezTo>
                  </a:path>
                  <a:path w="23756" h="26806" stroke="0" extrusionOk="0">
                    <a:moveTo>
                      <a:pt x="-1" y="107"/>
                    </a:moveTo>
                    <a:cubicBezTo>
                      <a:pt x="716" y="36"/>
                      <a:pt x="1435" y="-1"/>
                      <a:pt x="2156" y="0"/>
                    </a:cubicBezTo>
                    <a:cubicBezTo>
                      <a:pt x="14085" y="0"/>
                      <a:pt x="23756" y="9670"/>
                      <a:pt x="23756" y="21600"/>
                    </a:cubicBezTo>
                    <a:cubicBezTo>
                      <a:pt x="23756" y="23354"/>
                      <a:pt x="23542" y="25103"/>
                      <a:pt x="23119" y="26806"/>
                    </a:cubicBezTo>
                    <a:lnTo>
                      <a:pt x="2156" y="21600"/>
                    </a:lnTo>
                    <a:close/>
                  </a:path>
                </a:pathLst>
              </a:custGeom>
              <a:noFill/>
              <a:ln w="28575">
                <a:solidFill>
                  <a:srgbClr val="6633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 name="Object 35"/>
              <p:cNvGraphicFramePr>
                <a:graphicFrameLocks noChangeAspect="1"/>
              </p:cNvGraphicFramePr>
              <p:nvPr/>
            </p:nvGraphicFramePr>
            <p:xfrm>
              <a:off x="951" y="2924"/>
              <a:ext cx="193" cy="211"/>
            </p:xfrm>
            <a:graphic>
              <a:graphicData uri="http://schemas.openxmlformats.org/presentationml/2006/ole">
                <mc:AlternateContent xmlns:mc="http://schemas.openxmlformats.org/markup-compatibility/2006">
                  <mc:Choice xmlns:v="urn:schemas-microsoft-com:vml" Requires="v">
                    <p:oleObj spid="_x0000_s85315" name="公式" r:id="rId5" imgW="126835" imgH="152202" progId="Equation.3">
                      <p:embed/>
                    </p:oleObj>
                  </mc:Choice>
                  <mc:Fallback>
                    <p:oleObj name="公式" r:id="rId5" imgW="126835" imgH="152202" progId="Equation.3">
                      <p:embed/>
                      <p:pic>
                        <p:nvPicPr>
                          <p:cNvPr id="0" name="Picture 2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 y="2924"/>
                            <a:ext cx="193" cy="2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 name="Group 62"/>
            <p:cNvGrpSpPr>
              <a:grpSpLocks/>
            </p:cNvGrpSpPr>
            <p:nvPr/>
          </p:nvGrpSpPr>
          <p:grpSpPr bwMode="auto">
            <a:xfrm>
              <a:off x="5694238" y="2996952"/>
              <a:ext cx="538162" cy="1317625"/>
              <a:chOff x="303" y="2070"/>
              <a:chExt cx="339" cy="830"/>
            </a:xfrm>
          </p:grpSpPr>
          <p:sp>
            <p:nvSpPr>
              <p:cNvPr id="18" name="Text Box 37"/>
              <p:cNvSpPr txBox="1">
                <a:spLocks noChangeArrowheads="1"/>
              </p:cNvSpPr>
              <p:nvPr/>
            </p:nvSpPr>
            <p:spPr bwMode="auto">
              <a:xfrm>
                <a:off x="303" y="2070"/>
                <a:ext cx="3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1" lang="en-US" altLang="zh-CN" sz="2000" b="1" i="1">
                    <a:solidFill>
                      <a:srgbClr val="006600"/>
                    </a:solidFill>
                    <a:latin typeface="Times New Roman" pitchFamily="18" charset="0"/>
                  </a:rPr>
                  <a:t>I</a:t>
                </a:r>
                <a:r>
                  <a:rPr kumimoji="1" lang="en-US" altLang="zh-CN" sz="2000" b="1" baseline="-25000">
                    <a:solidFill>
                      <a:srgbClr val="006600"/>
                    </a:solidFill>
                    <a:latin typeface="Times New Roman" pitchFamily="18" charset="0"/>
                  </a:rPr>
                  <a:t>C</a:t>
                </a:r>
                <a:endParaRPr kumimoji="1" lang="en-US" altLang="zh-CN" sz="2000" b="1" i="1">
                  <a:solidFill>
                    <a:srgbClr val="006600"/>
                  </a:solidFill>
                  <a:latin typeface="Times New Roman" pitchFamily="18" charset="0"/>
                </a:endParaRPr>
              </a:p>
            </p:txBody>
          </p:sp>
          <p:grpSp>
            <p:nvGrpSpPr>
              <p:cNvPr id="19" name="Group 52"/>
              <p:cNvGrpSpPr>
                <a:grpSpLocks/>
              </p:cNvGrpSpPr>
              <p:nvPr/>
            </p:nvGrpSpPr>
            <p:grpSpPr bwMode="auto">
              <a:xfrm>
                <a:off x="420" y="2087"/>
                <a:ext cx="34" cy="813"/>
                <a:chOff x="476" y="2087"/>
                <a:chExt cx="34" cy="813"/>
              </a:xfrm>
            </p:grpSpPr>
            <p:sp>
              <p:nvSpPr>
                <p:cNvPr id="20" name="Line 36"/>
                <p:cNvSpPr>
                  <a:spLocks noChangeShapeType="1"/>
                </p:cNvSpPr>
                <p:nvPr/>
              </p:nvSpPr>
              <p:spPr bwMode="auto">
                <a:xfrm flipV="1">
                  <a:off x="476" y="2287"/>
                  <a:ext cx="0" cy="613"/>
                </a:xfrm>
                <a:prstGeom prst="line">
                  <a:avLst/>
                </a:prstGeom>
                <a:noFill/>
                <a:ln w="28575">
                  <a:solidFill>
                    <a:srgbClr val="0048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Oval 38"/>
                <p:cNvSpPr>
                  <a:spLocks noChangeArrowheads="1"/>
                </p:cNvSpPr>
                <p:nvPr/>
              </p:nvSpPr>
              <p:spPr bwMode="auto">
                <a:xfrm>
                  <a:off x="483" y="2087"/>
                  <a:ext cx="27" cy="29"/>
                </a:xfrm>
                <a:prstGeom prst="ellipse">
                  <a:avLst/>
                </a:prstGeom>
                <a:solidFill>
                  <a:srgbClr val="663300"/>
                </a:solidFill>
                <a:ln w="38100" algn="ctr">
                  <a:solidFill>
                    <a:srgbClr val="00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aphicFrame>
          <p:nvGraphicFramePr>
            <p:cNvPr id="22" name="Object 40"/>
            <p:cNvGraphicFramePr>
              <a:graphicFrameLocks noChangeAspect="1"/>
            </p:cNvGraphicFramePr>
            <p:nvPr>
              <p:extLst>
                <p:ext uri="{D42A27DB-BD31-4B8C-83A1-F6EECF244321}">
                  <p14:modId xmlns:p14="http://schemas.microsoft.com/office/powerpoint/2010/main" val="3633759751"/>
                </p:ext>
              </p:extLst>
            </p:nvPr>
          </p:nvGraphicFramePr>
          <p:xfrm>
            <a:off x="6133975" y="3987552"/>
            <a:ext cx="1385888" cy="280988"/>
          </p:xfrm>
          <a:graphic>
            <a:graphicData uri="http://schemas.openxmlformats.org/presentationml/2006/ole">
              <mc:AlternateContent xmlns:mc="http://schemas.openxmlformats.org/markup-compatibility/2006">
                <mc:Choice xmlns:v="urn:schemas-microsoft-com:vml" Requires="v">
                  <p:oleObj spid="_x0000_s85316" name="公式" r:id="rId7" imgW="939392" imgH="190417" progId="Equation.3">
                    <p:embed/>
                  </p:oleObj>
                </mc:Choice>
                <mc:Fallback>
                  <p:oleObj name="公式" r:id="rId7" imgW="939392" imgH="190417" progId="Equation.3">
                    <p:embed/>
                    <p:pic>
                      <p:nvPicPr>
                        <p:cNvPr id="0" name="Picture 2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3975" y="3987552"/>
                          <a:ext cx="1385888" cy="280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3" name="Group 51"/>
            <p:cNvGrpSpPr>
              <a:grpSpLocks/>
            </p:cNvGrpSpPr>
            <p:nvPr/>
          </p:nvGrpSpPr>
          <p:grpSpPr bwMode="auto">
            <a:xfrm>
              <a:off x="5903788" y="4311402"/>
              <a:ext cx="1377950" cy="1741488"/>
              <a:chOff x="2861" y="2700"/>
              <a:chExt cx="868" cy="1097"/>
            </a:xfrm>
          </p:grpSpPr>
          <p:grpSp>
            <p:nvGrpSpPr>
              <p:cNvPr id="24" name="Group 27"/>
              <p:cNvGrpSpPr>
                <a:grpSpLocks/>
              </p:cNvGrpSpPr>
              <p:nvPr/>
            </p:nvGrpSpPr>
            <p:grpSpPr bwMode="auto">
              <a:xfrm>
                <a:off x="3049" y="3277"/>
                <a:ext cx="339" cy="250"/>
                <a:chOff x="4588" y="3124"/>
                <a:chExt cx="339" cy="250"/>
              </a:xfrm>
            </p:grpSpPr>
            <p:sp>
              <p:nvSpPr>
                <p:cNvPr id="26" name="Text Box 28"/>
                <p:cNvSpPr txBox="1">
                  <a:spLocks noChangeArrowheads="1"/>
                </p:cNvSpPr>
                <p:nvPr/>
              </p:nvSpPr>
              <p:spPr bwMode="auto">
                <a:xfrm>
                  <a:off x="4588" y="3124"/>
                  <a:ext cx="3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1" lang="en-US" altLang="zh-CN" sz="2000" b="1" i="1">
                      <a:solidFill>
                        <a:srgbClr val="006600"/>
                      </a:solidFill>
                      <a:latin typeface="Times New Roman" pitchFamily="18" charset="0"/>
                    </a:rPr>
                    <a:t>I</a:t>
                  </a:r>
                  <a:r>
                    <a:rPr kumimoji="1" lang="en-US" altLang="zh-CN" sz="2000" b="1" baseline="-25000">
                      <a:solidFill>
                        <a:srgbClr val="006600"/>
                      </a:solidFill>
                      <a:latin typeface="Times New Roman" pitchFamily="18" charset="0"/>
                    </a:rPr>
                    <a:t>1</a:t>
                  </a:r>
                  <a:endParaRPr kumimoji="1" lang="en-US" altLang="zh-CN" sz="2000" b="1" i="1">
                    <a:solidFill>
                      <a:srgbClr val="006600"/>
                    </a:solidFill>
                    <a:latin typeface="Times New Roman" pitchFamily="18" charset="0"/>
                  </a:endParaRPr>
                </a:p>
              </p:txBody>
            </p:sp>
            <p:sp>
              <p:nvSpPr>
                <p:cNvPr id="27" name="Oval 29"/>
                <p:cNvSpPr>
                  <a:spLocks noChangeArrowheads="1"/>
                </p:cNvSpPr>
                <p:nvPr/>
              </p:nvSpPr>
              <p:spPr bwMode="auto">
                <a:xfrm>
                  <a:off x="4731" y="3134"/>
                  <a:ext cx="27" cy="29"/>
                </a:xfrm>
                <a:prstGeom prst="ellipse">
                  <a:avLst/>
                </a:prstGeom>
                <a:solidFill>
                  <a:srgbClr val="006600"/>
                </a:solidFill>
                <a:ln w="38100" algn="ctr">
                  <a:solidFill>
                    <a:srgbClr val="00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5" name="Line 41"/>
              <p:cNvSpPr>
                <a:spLocks noChangeShapeType="1"/>
              </p:cNvSpPr>
              <p:nvPr/>
            </p:nvSpPr>
            <p:spPr bwMode="auto">
              <a:xfrm>
                <a:off x="2861" y="2700"/>
                <a:ext cx="868" cy="1097"/>
              </a:xfrm>
              <a:prstGeom prst="line">
                <a:avLst/>
              </a:prstGeom>
              <a:noFill/>
              <a:ln w="28575">
                <a:solidFill>
                  <a:srgbClr val="0048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28" name="Object 50"/>
            <p:cNvGraphicFramePr>
              <a:graphicFrameLocks noChangeAspect="1"/>
            </p:cNvGraphicFramePr>
            <p:nvPr>
              <p:extLst>
                <p:ext uri="{D42A27DB-BD31-4B8C-83A1-F6EECF244321}">
                  <p14:modId xmlns:p14="http://schemas.microsoft.com/office/powerpoint/2010/main" val="577105705"/>
                </p:ext>
              </p:extLst>
            </p:nvPr>
          </p:nvGraphicFramePr>
          <p:xfrm>
            <a:off x="7405410" y="5689833"/>
            <a:ext cx="657225" cy="290512"/>
          </p:xfrm>
          <a:graphic>
            <a:graphicData uri="http://schemas.openxmlformats.org/presentationml/2006/ole">
              <mc:AlternateContent xmlns:mc="http://schemas.openxmlformats.org/markup-compatibility/2006">
                <mc:Choice xmlns:v="urn:schemas-microsoft-com:vml" Requires="v">
                  <p:oleObj spid="_x0000_s85317" name="公式" r:id="rId9" imgW="431613" imgH="190417" progId="Equation.3">
                    <p:embed/>
                  </p:oleObj>
                </mc:Choice>
                <mc:Fallback>
                  <p:oleObj name="公式" r:id="rId9" imgW="431613" imgH="190417" progId="Equation.3">
                    <p:embed/>
                    <p:pic>
                      <p:nvPicPr>
                        <p:cNvPr id="0" name="Picture 26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05410" y="5689833"/>
                          <a:ext cx="657225" cy="290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9" name="Group 53"/>
            <p:cNvGrpSpPr>
              <a:grpSpLocks/>
            </p:cNvGrpSpPr>
            <p:nvPr/>
          </p:nvGrpSpPr>
          <p:grpSpPr bwMode="auto">
            <a:xfrm>
              <a:off x="6070475" y="4300290"/>
              <a:ext cx="330200" cy="406400"/>
              <a:chOff x="602" y="2882"/>
              <a:chExt cx="270" cy="328"/>
            </a:xfrm>
          </p:grpSpPr>
          <p:graphicFrame>
            <p:nvGraphicFramePr>
              <p:cNvPr id="30" name="Object 39"/>
              <p:cNvGraphicFramePr>
                <a:graphicFrameLocks noChangeAspect="1"/>
              </p:cNvGraphicFramePr>
              <p:nvPr/>
            </p:nvGraphicFramePr>
            <p:xfrm>
              <a:off x="602" y="2882"/>
              <a:ext cx="270" cy="260"/>
            </p:xfrm>
            <a:graphic>
              <a:graphicData uri="http://schemas.openxmlformats.org/presentationml/2006/ole">
                <mc:AlternateContent xmlns:mc="http://schemas.openxmlformats.org/markup-compatibility/2006">
                  <mc:Choice xmlns:v="urn:schemas-microsoft-com:vml" Requires="v">
                    <p:oleObj spid="_x0000_s85318" name="公式" r:id="rId11" imgW="152334" imgH="190417" progId="Equation.3">
                      <p:embed/>
                    </p:oleObj>
                  </mc:Choice>
                  <mc:Fallback>
                    <p:oleObj name="公式" r:id="rId11" imgW="152334" imgH="190417" progId="Equation.3">
                      <p:embed/>
                      <p:pic>
                        <p:nvPicPr>
                          <p:cNvPr id="0" name="Picture 26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 y="2882"/>
                            <a:ext cx="270" cy="26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Arc 42"/>
              <p:cNvSpPr>
                <a:spLocks/>
              </p:cNvSpPr>
              <p:nvPr/>
            </p:nvSpPr>
            <p:spPr bwMode="auto">
              <a:xfrm flipV="1">
                <a:off x="720" y="2913"/>
                <a:ext cx="119" cy="297"/>
              </a:xfrm>
              <a:custGeom>
                <a:avLst/>
                <a:gdLst>
                  <a:gd name="G0" fmla="+- 0 0 0"/>
                  <a:gd name="G1" fmla="+- 21600 0 0"/>
                  <a:gd name="G2" fmla="+- 21600 0 0"/>
                  <a:gd name="T0" fmla="*/ 0 w 21600"/>
                  <a:gd name="T1" fmla="*/ 0 h 38823"/>
                  <a:gd name="T2" fmla="*/ 13035 w 21600"/>
                  <a:gd name="T3" fmla="*/ 38823 h 38823"/>
                  <a:gd name="T4" fmla="*/ 0 w 21600"/>
                  <a:gd name="T5" fmla="*/ 21600 h 38823"/>
                </a:gdLst>
                <a:ahLst/>
                <a:cxnLst>
                  <a:cxn ang="0">
                    <a:pos x="T0" y="T1"/>
                  </a:cxn>
                  <a:cxn ang="0">
                    <a:pos x="T2" y="T3"/>
                  </a:cxn>
                  <a:cxn ang="0">
                    <a:pos x="T4" y="T5"/>
                  </a:cxn>
                </a:cxnLst>
                <a:rect l="0" t="0" r="r" b="b"/>
                <a:pathLst>
                  <a:path w="21600" h="38823" fill="none" extrusionOk="0">
                    <a:moveTo>
                      <a:pt x="-1" y="0"/>
                    </a:moveTo>
                    <a:cubicBezTo>
                      <a:pt x="11929" y="0"/>
                      <a:pt x="21600" y="9670"/>
                      <a:pt x="21600" y="21600"/>
                    </a:cubicBezTo>
                    <a:cubicBezTo>
                      <a:pt x="21600" y="28365"/>
                      <a:pt x="18429" y="34740"/>
                      <a:pt x="13035" y="38823"/>
                    </a:cubicBezTo>
                  </a:path>
                  <a:path w="21600" h="38823" stroke="0" extrusionOk="0">
                    <a:moveTo>
                      <a:pt x="-1" y="0"/>
                    </a:moveTo>
                    <a:cubicBezTo>
                      <a:pt x="11929" y="0"/>
                      <a:pt x="21600" y="9670"/>
                      <a:pt x="21600" y="21600"/>
                    </a:cubicBezTo>
                    <a:cubicBezTo>
                      <a:pt x="21600" y="28365"/>
                      <a:pt x="18429" y="34740"/>
                      <a:pt x="13035" y="38823"/>
                    </a:cubicBezTo>
                    <a:lnTo>
                      <a:pt x="0" y="21600"/>
                    </a:lnTo>
                    <a:close/>
                  </a:path>
                </a:pathLst>
              </a:custGeom>
              <a:noFill/>
              <a:ln w="28575">
                <a:solidFill>
                  <a:srgbClr val="6633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2" name="Line 43"/>
            <p:cNvSpPr>
              <a:spLocks noChangeShapeType="1"/>
            </p:cNvSpPr>
            <p:nvPr/>
          </p:nvSpPr>
          <p:spPr bwMode="auto">
            <a:xfrm>
              <a:off x="5894263" y="4317752"/>
              <a:ext cx="1392237" cy="0"/>
            </a:xfrm>
            <a:prstGeom prst="line">
              <a:avLst/>
            </a:prstGeom>
            <a:noFill/>
            <a:ln w="28575">
              <a:solidFill>
                <a:srgbClr val="99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44"/>
            <p:cNvSpPr>
              <a:spLocks noChangeShapeType="1"/>
            </p:cNvSpPr>
            <p:nvPr/>
          </p:nvSpPr>
          <p:spPr bwMode="auto">
            <a:xfrm flipH="1">
              <a:off x="7257925" y="4317752"/>
              <a:ext cx="1588" cy="1739900"/>
            </a:xfrm>
            <a:prstGeom prst="line">
              <a:avLst/>
            </a:prstGeom>
            <a:noFill/>
            <a:ln w="28575">
              <a:solidFill>
                <a:srgbClr val="99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 name="Group 54"/>
            <p:cNvGrpSpPr>
              <a:grpSpLocks/>
            </p:cNvGrpSpPr>
            <p:nvPr/>
          </p:nvGrpSpPr>
          <p:grpSpPr bwMode="auto">
            <a:xfrm>
              <a:off x="7223000" y="5073402"/>
              <a:ext cx="538163" cy="973138"/>
              <a:chOff x="1322" y="3378"/>
              <a:chExt cx="339" cy="613"/>
            </a:xfrm>
          </p:grpSpPr>
          <p:sp>
            <p:nvSpPr>
              <p:cNvPr id="35" name="Line 45"/>
              <p:cNvSpPr>
                <a:spLocks noChangeShapeType="1"/>
              </p:cNvSpPr>
              <p:nvPr/>
            </p:nvSpPr>
            <p:spPr bwMode="auto">
              <a:xfrm flipV="1">
                <a:off x="1375" y="3378"/>
                <a:ext cx="0" cy="613"/>
              </a:xfrm>
              <a:prstGeom prst="line">
                <a:avLst/>
              </a:prstGeom>
              <a:noFill/>
              <a:ln w="28575">
                <a:solidFill>
                  <a:srgbClr val="990000"/>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Text Box 46"/>
              <p:cNvSpPr txBox="1">
                <a:spLocks noChangeArrowheads="1"/>
              </p:cNvSpPr>
              <p:nvPr/>
            </p:nvSpPr>
            <p:spPr bwMode="auto">
              <a:xfrm>
                <a:off x="1322" y="3399"/>
                <a:ext cx="3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1" lang="en-US" altLang="zh-CN" sz="2000" b="1" i="1">
                    <a:solidFill>
                      <a:srgbClr val="990000"/>
                    </a:solidFill>
                    <a:latin typeface="Times New Roman" pitchFamily="18" charset="0"/>
                  </a:rPr>
                  <a:t>I</a:t>
                </a:r>
                <a:r>
                  <a:rPr kumimoji="1" lang="en-US" altLang="zh-CN" sz="2000" b="1" baseline="-25000">
                    <a:solidFill>
                      <a:srgbClr val="990000"/>
                    </a:solidFill>
                    <a:latin typeface="Times New Roman" pitchFamily="18" charset="0"/>
                  </a:rPr>
                  <a:t>C</a:t>
                </a:r>
                <a:endParaRPr kumimoji="1" lang="en-US" altLang="zh-CN" sz="2000" b="1" i="1">
                  <a:solidFill>
                    <a:srgbClr val="990000"/>
                  </a:solidFill>
                  <a:latin typeface="Times New Roman" pitchFamily="18" charset="0"/>
                </a:endParaRPr>
              </a:p>
            </p:txBody>
          </p:sp>
          <p:sp>
            <p:nvSpPr>
              <p:cNvPr id="37" name="Oval 47"/>
              <p:cNvSpPr>
                <a:spLocks noChangeArrowheads="1"/>
              </p:cNvSpPr>
              <p:nvPr/>
            </p:nvSpPr>
            <p:spPr bwMode="auto">
              <a:xfrm>
                <a:off x="1456" y="3407"/>
                <a:ext cx="27" cy="29"/>
              </a:xfrm>
              <a:prstGeom prst="ellipse">
                <a:avLst/>
              </a:prstGeom>
              <a:solidFill>
                <a:srgbClr val="663300"/>
              </a:solidFill>
              <a:ln w="38100" algn="ctr">
                <a:solidFill>
                  <a:srgbClr val="99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8" name="Line 60"/>
            <p:cNvSpPr>
              <a:spLocks noChangeShapeType="1"/>
            </p:cNvSpPr>
            <p:nvPr/>
          </p:nvSpPr>
          <p:spPr bwMode="auto">
            <a:xfrm>
              <a:off x="7313488" y="4297115"/>
              <a:ext cx="0" cy="750887"/>
            </a:xfrm>
            <a:prstGeom prst="line">
              <a:avLst/>
            </a:prstGeom>
            <a:noFill/>
            <a:ln w="28575">
              <a:solidFill>
                <a:srgbClr val="0048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 name="Object 61"/>
            <p:cNvGraphicFramePr>
              <a:graphicFrameLocks noChangeAspect="1"/>
            </p:cNvGraphicFramePr>
            <p:nvPr>
              <p:extLst>
                <p:ext uri="{D42A27DB-BD31-4B8C-83A1-F6EECF244321}">
                  <p14:modId xmlns:p14="http://schemas.microsoft.com/office/powerpoint/2010/main" val="1918586501"/>
                </p:ext>
              </p:extLst>
            </p:nvPr>
          </p:nvGraphicFramePr>
          <p:xfrm>
            <a:off x="7428950" y="4706690"/>
            <a:ext cx="619125" cy="290513"/>
          </p:xfrm>
          <a:graphic>
            <a:graphicData uri="http://schemas.openxmlformats.org/presentationml/2006/ole">
              <mc:AlternateContent xmlns:mc="http://schemas.openxmlformats.org/markup-compatibility/2006">
                <mc:Choice xmlns:v="urn:schemas-microsoft-com:vml" Requires="v">
                  <p:oleObj spid="_x0000_s85319" name="公式" r:id="rId13" imgW="406224" imgH="190417" progId="Equation.3">
                    <p:embed/>
                  </p:oleObj>
                </mc:Choice>
                <mc:Fallback>
                  <p:oleObj name="公式" r:id="rId13" imgW="406224" imgH="190417" progId="Equation.3">
                    <p:embed/>
                    <p:pic>
                      <p:nvPicPr>
                        <p:cNvPr id="0" name="Picture 26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28950" y="4706690"/>
                          <a:ext cx="619125"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1" name="对象 40"/>
          <p:cNvGraphicFramePr>
            <a:graphicFrameLocks noChangeAspect="1"/>
          </p:cNvGraphicFramePr>
          <p:nvPr>
            <p:extLst>
              <p:ext uri="{D42A27DB-BD31-4B8C-83A1-F6EECF244321}">
                <p14:modId xmlns:p14="http://schemas.microsoft.com/office/powerpoint/2010/main" val="727000571"/>
              </p:ext>
            </p:extLst>
          </p:nvPr>
        </p:nvGraphicFramePr>
        <p:xfrm>
          <a:off x="566415" y="2113285"/>
          <a:ext cx="3775075" cy="955675"/>
        </p:xfrm>
        <a:graphic>
          <a:graphicData uri="http://schemas.openxmlformats.org/presentationml/2006/ole">
            <mc:AlternateContent xmlns:mc="http://schemas.openxmlformats.org/markup-compatibility/2006">
              <mc:Choice xmlns:v="urn:schemas-microsoft-com:vml" Requires="v">
                <p:oleObj spid="_x0000_s85320" name="Equation" r:id="rId15" imgW="1460160" imgH="406080" progId="">
                  <p:embed/>
                </p:oleObj>
              </mc:Choice>
              <mc:Fallback>
                <p:oleObj name="Equation" r:id="rId15" imgW="1460160" imgH="406080" progId="">
                  <p:embed/>
                  <p:pic>
                    <p:nvPicPr>
                      <p:cNvPr id="0" name="Picture 26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6415" y="2113285"/>
                        <a:ext cx="3775075" cy="955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2308240819"/>
              </p:ext>
            </p:extLst>
          </p:nvPr>
        </p:nvGraphicFramePr>
        <p:xfrm>
          <a:off x="566415" y="3238075"/>
          <a:ext cx="3871912" cy="1612900"/>
        </p:xfrm>
        <a:graphic>
          <a:graphicData uri="http://schemas.openxmlformats.org/presentationml/2006/ole">
            <mc:AlternateContent xmlns:mc="http://schemas.openxmlformats.org/markup-compatibility/2006">
              <mc:Choice xmlns:v="urn:schemas-microsoft-com:vml" Requires="v">
                <p:oleObj spid="_x0000_s85321" name="Equation" r:id="rId17" imgW="1498320" imgH="685800" progId="">
                  <p:embed/>
                </p:oleObj>
              </mc:Choice>
              <mc:Fallback>
                <p:oleObj name="Equation" r:id="rId17" imgW="1498320" imgH="685800" progId="">
                  <p:embed/>
                  <p:pic>
                    <p:nvPicPr>
                      <p:cNvPr id="0" name="Picture 26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6415" y="3238075"/>
                        <a:ext cx="3871912" cy="161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2751139394"/>
              </p:ext>
            </p:extLst>
          </p:nvPr>
        </p:nvGraphicFramePr>
        <p:xfrm>
          <a:off x="566415" y="5013176"/>
          <a:ext cx="3840162" cy="1016000"/>
        </p:xfrm>
        <a:graphic>
          <a:graphicData uri="http://schemas.openxmlformats.org/presentationml/2006/ole">
            <mc:AlternateContent xmlns:mc="http://schemas.openxmlformats.org/markup-compatibility/2006">
              <mc:Choice xmlns:v="urn:schemas-microsoft-com:vml" Requires="v">
                <p:oleObj spid="_x0000_s85322" name="Equation" r:id="rId19" imgW="1485720" imgH="431640" progId="">
                  <p:embed/>
                </p:oleObj>
              </mc:Choice>
              <mc:Fallback>
                <p:oleObj name="Equation" r:id="rId19" imgW="1485720" imgH="431640" progId="">
                  <p:embed/>
                  <p:pic>
                    <p:nvPicPr>
                      <p:cNvPr id="0" name="Picture 26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6415" y="5013176"/>
                        <a:ext cx="3840162"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441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up)">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ea typeface="宋体" charset="-122"/>
              </a:rPr>
              <a:t>3.4</a:t>
            </a:r>
            <a:r>
              <a:rPr lang="zh-CN" altLang="en-US" sz="3200" dirty="0">
                <a:ea typeface="宋体" charset="-122"/>
              </a:rPr>
              <a:t>正弦稳态电路的功率及功率因数的提高</a:t>
            </a:r>
            <a:r>
              <a:rPr lang="en-US" altLang="zh-CN" sz="3200" dirty="0">
                <a:ea typeface="楷体_GB2312" pitchFamily="49" charset="-122"/>
              </a:rPr>
              <a:t>(</a:t>
            </a:r>
            <a:r>
              <a:rPr lang="zh-CN" altLang="en-US" sz="3200" dirty="0" smtClean="0">
                <a:ea typeface="楷体_GB2312" pitchFamily="49" charset="-122"/>
              </a:rPr>
              <a:t>续</a:t>
            </a:r>
            <a:r>
              <a:rPr lang="en-US" altLang="zh-CN" sz="3200" dirty="0" smtClean="0">
                <a:ea typeface="楷体_GB2312" pitchFamily="49" charset="-122"/>
              </a:rPr>
              <a:t>8)</a:t>
            </a:r>
            <a:endParaRPr lang="zh-CN" altLang="en-US" sz="3200" dirty="0"/>
          </a:p>
        </p:txBody>
      </p:sp>
      <p:sp>
        <p:nvSpPr>
          <p:cNvPr id="3" name="灯片编号占位符 2"/>
          <p:cNvSpPr>
            <a:spLocks noGrp="1"/>
          </p:cNvSpPr>
          <p:nvPr>
            <p:ph type="sldNum" sz="quarter" idx="12"/>
          </p:nvPr>
        </p:nvSpPr>
        <p:spPr/>
        <p:txBody>
          <a:bodyPr/>
          <a:lstStyle/>
          <a:p>
            <a:pPr>
              <a:defRPr/>
            </a:pPr>
            <a:fld id="{8F62CFF0-E9F0-4C06-8BF8-C2E8AB4DCF74}" type="slidenum">
              <a:rPr lang="zh-CN" altLang="en-US" smtClean="0"/>
              <a:pPr>
                <a:defRPr/>
              </a:pPr>
              <a:t>55</a:t>
            </a:fld>
            <a:endParaRPr lang="zh-CN" altLang="en-US"/>
          </a:p>
        </p:txBody>
      </p:sp>
      <p:grpSp>
        <p:nvGrpSpPr>
          <p:cNvPr id="24" name="组合 23"/>
          <p:cNvGrpSpPr/>
          <p:nvPr/>
        </p:nvGrpSpPr>
        <p:grpSpPr>
          <a:xfrm>
            <a:off x="5652120" y="850776"/>
            <a:ext cx="3108325" cy="2362200"/>
            <a:chOff x="563563" y="1600200"/>
            <a:chExt cx="3108325" cy="2362200"/>
          </a:xfrm>
        </p:grpSpPr>
        <p:grpSp>
          <p:nvGrpSpPr>
            <p:cNvPr id="4" name="Group 6"/>
            <p:cNvGrpSpPr>
              <a:grpSpLocks/>
            </p:cNvGrpSpPr>
            <p:nvPr/>
          </p:nvGrpSpPr>
          <p:grpSpPr bwMode="auto">
            <a:xfrm>
              <a:off x="563563" y="1600200"/>
              <a:ext cx="3108325" cy="2362200"/>
              <a:chOff x="96" y="672"/>
              <a:chExt cx="1958" cy="1488"/>
            </a:xfrm>
          </p:grpSpPr>
          <p:grpSp>
            <p:nvGrpSpPr>
              <p:cNvPr id="5" name="Group 7"/>
              <p:cNvGrpSpPr>
                <a:grpSpLocks/>
              </p:cNvGrpSpPr>
              <p:nvPr/>
            </p:nvGrpSpPr>
            <p:grpSpPr bwMode="auto">
              <a:xfrm>
                <a:off x="96" y="768"/>
                <a:ext cx="1824" cy="1392"/>
                <a:chOff x="432" y="768"/>
                <a:chExt cx="1824" cy="1392"/>
              </a:xfrm>
            </p:grpSpPr>
            <p:sp>
              <p:nvSpPr>
                <p:cNvPr id="11" name="Rectangle 8"/>
                <p:cNvSpPr>
                  <a:spLocks noChangeArrowheads="1"/>
                </p:cNvSpPr>
                <p:nvPr/>
              </p:nvSpPr>
              <p:spPr bwMode="auto">
                <a:xfrm>
                  <a:off x="576" y="960"/>
                  <a:ext cx="720" cy="768"/>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ctr"/>
                  <a:r>
                    <a:rPr kumimoji="1" lang="en-US" altLang="en-US" sz="2000" b="1">
                      <a:solidFill>
                        <a:schemeClr val="tx2"/>
                      </a:solidFill>
                      <a:latin typeface="Times New Roman" pitchFamily="18" charset="0"/>
                      <a:cs typeface="Times New Roman" pitchFamily="18" charset="0"/>
                    </a:rPr>
                    <a:t>P</a:t>
                  </a:r>
                </a:p>
                <a:p>
                  <a:pPr algn="ctr"/>
                  <a:r>
                    <a:rPr kumimoji="1" lang="en-US" altLang="en-US" sz="2000" b="1">
                      <a:solidFill>
                        <a:schemeClr val="tx2"/>
                      </a:solidFill>
                      <a:latin typeface="Times New Roman" pitchFamily="18" charset="0"/>
                      <a:cs typeface="Times New Roman" pitchFamily="18" charset="0"/>
                    </a:rPr>
                    <a:t>cos</a:t>
                  </a:r>
                  <a:r>
                    <a:rPr kumimoji="1" lang="en-US" altLang="en-US" sz="2000" b="1" i="1">
                      <a:solidFill>
                        <a:schemeClr val="tx2"/>
                      </a:solidFill>
                      <a:latin typeface="Times New Roman" pitchFamily="18" charset="0"/>
                      <a:cs typeface="Times New Roman" pitchFamily="18" charset="0"/>
                      <a:sym typeface="Symbol" pitchFamily="18" charset="2"/>
                    </a:rPr>
                    <a:t></a:t>
                  </a:r>
                  <a:endParaRPr kumimoji="1" lang="en-US" altLang="zh-CN" sz="2000" b="1">
                    <a:solidFill>
                      <a:schemeClr val="tx2"/>
                    </a:solidFill>
                    <a:latin typeface="Times New Roman" pitchFamily="18" charset="0"/>
                    <a:cs typeface="Times New Roman" pitchFamily="18" charset="0"/>
                  </a:endParaRPr>
                </a:p>
              </p:txBody>
            </p:sp>
            <p:sp>
              <p:nvSpPr>
                <p:cNvPr id="12" name="Line 9"/>
                <p:cNvSpPr>
                  <a:spLocks noChangeShapeType="1"/>
                </p:cNvSpPr>
                <p:nvPr/>
              </p:nvSpPr>
              <p:spPr bwMode="auto">
                <a:xfrm>
                  <a:off x="1296" y="1104"/>
                  <a:ext cx="96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0"/>
                <p:cNvSpPr>
                  <a:spLocks noChangeShapeType="1"/>
                </p:cNvSpPr>
                <p:nvPr/>
              </p:nvSpPr>
              <p:spPr bwMode="auto">
                <a:xfrm>
                  <a:off x="1296" y="1584"/>
                  <a:ext cx="96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4"/>
                <p:cNvSpPr>
                  <a:spLocks noChangeShapeType="1"/>
                </p:cNvSpPr>
                <p:nvPr/>
              </p:nvSpPr>
              <p:spPr bwMode="auto">
                <a:xfrm flipV="1">
                  <a:off x="1652" y="1094"/>
                  <a:ext cx="0" cy="24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5"/>
                <p:cNvSpPr>
                  <a:spLocks noChangeShapeType="1"/>
                </p:cNvSpPr>
                <p:nvPr/>
              </p:nvSpPr>
              <p:spPr bwMode="auto">
                <a:xfrm>
                  <a:off x="1652" y="1392"/>
                  <a:ext cx="0" cy="19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Oval 16"/>
                <p:cNvSpPr>
                  <a:spLocks noChangeArrowheads="1"/>
                </p:cNvSpPr>
                <p:nvPr/>
              </p:nvSpPr>
              <p:spPr bwMode="auto">
                <a:xfrm>
                  <a:off x="1622" y="1084"/>
                  <a:ext cx="48" cy="48"/>
                </a:xfrm>
                <a:prstGeom prst="ellipse">
                  <a:avLst/>
                </a:prstGeom>
                <a:solidFill>
                  <a:schemeClr val="tx1"/>
                </a:solidFill>
                <a:ln w="9525">
                  <a:solidFill>
                    <a:schemeClr val="tx1"/>
                  </a:solidFill>
                  <a:round/>
                  <a:headEnd/>
                  <a:tailEnd/>
                </a:ln>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8" name="Oval 17"/>
                <p:cNvSpPr>
                  <a:spLocks noChangeArrowheads="1"/>
                </p:cNvSpPr>
                <p:nvPr/>
              </p:nvSpPr>
              <p:spPr bwMode="auto">
                <a:xfrm>
                  <a:off x="1622" y="1564"/>
                  <a:ext cx="48" cy="48"/>
                </a:xfrm>
                <a:prstGeom prst="ellipse">
                  <a:avLst/>
                </a:prstGeom>
                <a:solidFill>
                  <a:schemeClr val="tx1"/>
                </a:solidFill>
                <a:ln w="9525">
                  <a:solidFill>
                    <a:schemeClr val="tx1"/>
                  </a:solidFill>
                  <a:round/>
                  <a:headEnd/>
                  <a:tailEnd/>
                </a:ln>
              </p:spPr>
              <p:txBody>
                <a:bodyPr wrap="none" anchor="ctr"/>
                <a:lstStyle/>
                <a:p>
                  <a:endParaRPr lang="zh-CN" altLang="en-US" b="1">
                    <a:solidFill>
                      <a:schemeClr val="tx2"/>
                    </a:solidFill>
                    <a:latin typeface="Times New Roman" pitchFamily="18" charset="0"/>
                    <a:cs typeface="Times New Roman" pitchFamily="18" charset="0"/>
                  </a:endParaRPr>
                </a:p>
              </p:txBody>
            </p:sp>
            <p:sp>
              <p:nvSpPr>
                <p:cNvPr id="19" name="Text Box 18"/>
                <p:cNvSpPr txBox="1">
                  <a:spLocks noChangeArrowheads="1"/>
                </p:cNvSpPr>
                <p:nvPr/>
              </p:nvSpPr>
              <p:spPr bwMode="auto">
                <a:xfrm>
                  <a:off x="1771" y="1189"/>
                  <a:ext cx="3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000" b="1" i="1" dirty="0" smtClean="0">
                      <a:solidFill>
                        <a:schemeClr val="tx2"/>
                      </a:solidFill>
                      <a:latin typeface="Times New Roman" pitchFamily="18" charset="0"/>
                      <a:cs typeface="Times New Roman" pitchFamily="18" charset="0"/>
                    </a:rPr>
                    <a:t>Q</a:t>
                  </a:r>
                  <a:r>
                    <a:rPr kumimoji="1" lang="en-US" altLang="zh-CN" sz="2000" b="1" i="1" baseline="-25000" dirty="0" smtClean="0">
                      <a:solidFill>
                        <a:schemeClr val="tx2"/>
                      </a:solidFill>
                      <a:latin typeface="Times New Roman" pitchFamily="18" charset="0"/>
                      <a:cs typeface="Times New Roman" pitchFamily="18" charset="0"/>
                    </a:rPr>
                    <a:t>C</a:t>
                  </a:r>
                  <a:endParaRPr kumimoji="1" lang="en-US" altLang="zh-CN" sz="2000" b="1" i="1" dirty="0">
                    <a:solidFill>
                      <a:schemeClr val="tx2"/>
                    </a:solidFill>
                    <a:latin typeface="Times New Roman" pitchFamily="18" charset="0"/>
                    <a:cs typeface="Times New Roman" pitchFamily="18" charset="0"/>
                  </a:endParaRPr>
                </a:p>
              </p:txBody>
            </p:sp>
            <p:sp>
              <p:nvSpPr>
                <p:cNvPr id="20" name="Rectangle 19"/>
                <p:cNvSpPr>
                  <a:spLocks noChangeArrowheads="1"/>
                </p:cNvSpPr>
                <p:nvPr/>
              </p:nvSpPr>
              <p:spPr bwMode="auto">
                <a:xfrm>
                  <a:off x="432" y="768"/>
                  <a:ext cx="1632" cy="1392"/>
                </a:xfrm>
                <a:prstGeom prst="rect">
                  <a:avLst/>
                </a:prstGeom>
                <a:noFill/>
                <a:ln w="12700" cap="rnd">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kumimoji="1" lang="en-US" altLang="zh-CN" sz="2000" b="1" dirty="0">
                    <a:solidFill>
                      <a:schemeClr val="tx2"/>
                    </a:solidFill>
                    <a:latin typeface="Times New Roman" pitchFamily="18" charset="0"/>
                    <a:cs typeface="Times New Roman" pitchFamily="18" charset="0"/>
                  </a:endParaRPr>
                </a:p>
                <a:p>
                  <a:endParaRPr kumimoji="1" lang="en-US" altLang="zh-CN" sz="2000" b="1" dirty="0">
                    <a:solidFill>
                      <a:schemeClr val="tx2"/>
                    </a:solidFill>
                    <a:latin typeface="Times New Roman" pitchFamily="18" charset="0"/>
                    <a:cs typeface="Times New Roman" pitchFamily="18" charset="0"/>
                  </a:endParaRPr>
                </a:p>
                <a:p>
                  <a:endParaRPr kumimoji="1" lang="en-US" altLang="zh-CN" sz="2000" b="1" dirty="0">
                    <a:solidFill>
                      <a:schemeClr val="tx2"/>
                    </a:solidFill>
                    <a:latin typeface="Times New Roman" pitchFamily="18" charset="0"/>
                    <a:cs typeface="Times New Roman" pitchFamily="18" charset="0"/>
                  </a:endParaRPr>
                </a:p>
                <a:p>
                  <a:endParaRPr kumimoji="1" lang="en-US" altLang="zh-CN" sz="2000" b="1" dirty="0">
                    <a:solidFill>
                      <a:schemeClr val="tx2"/>
                    </a:solidFill>
                    <a:latin typeface="Times New Roman" pitchFamily="18" charset="0"/>
                    <a:cs typeface="Times New Roman" pitchFamily="18" charset="0"/>
                  </a:endParaRPr>
                </a:p>
                <a:p>
                  <a:pPr algn="ctr"/>
                  <a:r>
                    <a:rPr kumimoji="1" lang="en-US" altLang="en-US" sz="2000" b="1" dirty="0">
                      <a:solidFill>
                        <a:schemeClr val="tx2"/>
                      </a:solidFill>
                      <a:latin typeface="Times New Roman" pitchFamily="18" charset="0"/>
                      <a:cs typeface="Times New Roman" pitchFamily="18" charset="0"/>
                    </a:rPr>
                    <a:t>P  cos</a:t>
                  </a:r>
                  <a:r>
                    <a:rPr kumimoji="1" lang="en-US" altLang="en-US" sz="2000" b="1" i="1" dirty="0">
                      <a:solidFill>
                        <a:schemeClr val="tx2"/>
                      </a:solidFill>
                      <a:latin typeface="Times New Roman" pitchFamily="18" charset="0"/>
                      <a:cs typeface="Times New Roman" pitchFamily="18" charset="0"/>
                      <a:sym typeface="Symbol" pitchFamily="18" charset="2"/>
                    </a:rPr>
                    <a:t></a:t>
                  </a:r>
                  <a:r>
                    <a:rPr kumimoji="1" lang="en-US" altLang="en-US" sz="2000" b="1" baseline="-25000" dirty="0">
                      <a:solidFill>
                        <a:schemeClr val="tx2"/>
                      </a:solidFill>
                      <a:latin typeface="Times New Roman" pitchFamily="18" charset="0"/>
                      <a:cs typeface="Times New Roman" pitchFamily="18" charset="0"/>
                      <a:sym typeface="Symbol" pitchFamily="18" charset="2"/>
                    </a:rPr>
                    <a:t>1</a:t>
                  </a:r>
                  <a:r>
                    <a:rPr kumimoji="1" lang="en-US" altLang="en-US" sz="2000" b="1" i="1" dirty="0">
                      <a:solidFill>
                        <a:schemeClr val="tx2"/>
                      </a:solidFill>
                      <a:latin typeface="Times New Roman" pitchFamily="18" charset="0"/>
                      <a:cs typeface="Times New Roman" pitchFamily="18" charset="0"/>
                      <a:sym typeface="Symbol" pitchFamily="18" charset="2"/>
                    </a:rPr>
                    <a:t> </a:t>
                  </a:r>
                  <a:endParaRPr kumimoji="1" lang="en-US" altLang="zh-CN" sz="2000" b="1" i="1" dirty="0">
                    <a:solidFill>
                      <a:schemeClr val="tx2"/>
                    </a:solidFill>
                    <a:latin typeface="Times New Roman" pitchFamily="18" charset="0"/>
                    <a:cs typeface="Times New Roman" pitchFamily="18" charset="0"/>
                    <a:sym typeface="Symbol" pitchFamily="18" charset="2"/>
                  </a:endParaRPr>
                </a:p>
              </p:txBody>
            </p:sp>
          </p:grpSp>
          <p:sp>
            <p:nvSpPr>
              <p:cNvPr id="6" name="Line 20"/>
              <p:cNvSpPr>
                <a:spLocks noChangeShapeType="1"/>
              </p:cNvSpPr>
              <p:nvPr/>
            </p:nvSpPr>
            <p:spPr bwMode="auto">
              <a:xfrm flipH="1">
                <a:off x="1056" y="1008"/>
                <a:ext cx="240" cy="0"/>
              </a:xfrm>
              <a:prstGeom prst="line">
                <a:avLst/>
              </a:prstGeom>
              <a:noFill/>
              <a:ln w="12700" cap="sq">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21"/>
              <p:cNvSpPr>
                <a:spLocks noChangeShapeType="1"/>
              </p:cNvSpPr>
              <p:nvPr/>
            </p:nvSpPr>
            <p:spPr bwMode="auto">
              <a:xfrm flipH="1">
                <a:off x="1536" y="1008"/>
                <a:ext cx="288" cy="0"/>
              </a:xfrm>
              <a:prstGeom prst="line">
                <a:avLst/>
              </a:prstGeom>
              <a:noFill/>
              <a:ln w="12700" cap="sq">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 name="Object 10"/>
              <p:cNvGraphicFramePr>
                <a:graphicFrameLocks noChangeAspect="1"/>
              </p:cNvGraphicFramePr>
              <p:nvPr/>
            </p:nvGraphicFramePr>
            <p:xfrm>
              <a:off x="1104" y="672"/>
              <a:ext cx="222" cy="288"/>
            </p:xfrm>
            <a:graphic>
              <a:graphicData uri="http://schemas.openxmlformats.org/presentationml/2006/ole">
                <mc:AlternateContent xmlns:mc="http://schemas.openxmlformats.org/markup-compatibility/2006">
                  <mc:Choice xmlns:v="urn:schemas-microsoft-com:vml" Requires="v">
                    <p:oleObj spid="_x0000_s88306" name="公式" r:id="rId3" imgW="228960" imgH="291960" progId="Equation.3">
                      <p:embed/>
                    </p:oleObj>
                  </mc:Choice>
                  <mc:Fallback>
                    <p:oleObj name="公式" r:id="rId3" imgW="228960" imgH="291960" progId="Equation.3">
                      <p:embed/>
                      <p:pic>
                        <p:nvPicPr>
                          <p:cNvPr id="0" name="Picture 1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672"/>
                            <a:ext cx="222"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1"/>
              <p:cNvGraphicFramePr>
                <a:graphicFrameLocks noChangeAspect="1"/>
              </p:cNvGraphicFramePr>
              <p:nvPr/>
            </p:nvGraphicFramePr>
            <p:xfrm>
              <a:off x="1762" y="728"/>
              <a:ext cx="158" cy="240"/>
            </p:xfrm>
            <a:graphic>
              <a:graphicData uri="http://schemas.openxmlformats.org/presentationml/2006/ole">
                <mc:AlternateContent xmlns:mc="http://schemas.openxmlformats.org/markup-compatibility/2006">
                  <mc:Choice xmlns:v="urn:schemas-microsoft-com:vml" Requires="v">
                    <p:oleObj spid="_x0000_s88307" name="公式" r:id="rId5" imgW="152640" imgH="241200" progId="Equation.3">
                      <p:embed/>
                    </p:oleObj>
                  </mc:Choice>
                  <mc:Fallback>
                    <p:oleObj name="公式" r:id="rId5" imgW="152640" imgH="241200" progId="Equation.3">
                      <p:embed/>
                      <p:pic>
                        <p:nvPicPr>
                          <p:cNvPr id="0" name="Picture 1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2" y="728"/>
                            <a:ext cx="15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2"/>
              <p:cNvGraphicFramePr>
                <a:graphicFrameLocks noChangeAspect="1"/>
              </p:cNvGraphicFramePr>
              <p:nvPr/>
            </p:nvGraphicFramePr>
            <p:xfrm>
              <a:off x="1721" y="1104"/>
              <a:ext cx="333" cy="540"/>
            </p:xfrm>
            <a:graphic>
              <a:graphicData uri="http://schemas.openxmlformats.org/presentationml/2006/ole">
                <mc:AlternateContent xmlns:mc="http://schemas.openxmlformats.org/markup-compatibility/2006">
                  <mc:Choice xmlns:v="urn:schemas-microsoft-com:vml" Requires="v">
                    <p:oleObj spid="_x0000_s88308" name="Equation" r:id="rId7" imgW="343080" imgH="558360" progId="">
                      <p:embed/>
                    </p:oleObj>
                  </mc:Choice>
                  <mc:Fallback>
                    <p:oleObj name="Equation" r:id="rId7" imgW="343080" imgH="558360" progId="">
                      <p:embed/>
                      <p:pic>
                        <p:nvPicPr>
                          <p:cNvPr id="0" name="Picture 18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1" y="1104"/>
                            <a:ext cx="333" cy="5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3" name="矩形 22"/>
            <p:cNvSpPr/>
            <p:nvPr/>
          </p:nvSpPr>
          <p:spPr>
            <a:xfrm>
              <a:off x="2308043" y="2518843"/>
              <a:ext cx="419100" cy="33178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TextBox 24"/>
          <p:cNvSpPr txBox="1"/>
          <p:nvPr/>
        </p:nvSpPr>
        <p:spPr>
          <a:xfrm>
            <a:off x="35866" y="815955"/>
            <a:ext cx="3278462" cy="461665"/>
          </a:xfrm>
          <a:prstGeom prst="rect">
            <a:avLst/>
          </a:prstGeom>
          <a:noFill/>
        </p:spPr>
        <p:txBody>
          <a:bodyPr wrap="none" rtlCol="0">
            <a:spAutoFit/>
          </a:bodyPr>
          <a:lstStyle/>
          <a:p>
            <a:r>
              <a:rPr lang="zh-CN" altLang="en-US" sz="2400" b="1" dirty="0" smtClean="0"/>
              <a:t>从功率角度来考虑补偿</a:t>
            </a:r>
            <a:endParaRPr lang="zh-CN" altLang="en-US" sz="2400" b="1" dirty="0"/>
          </a:p>
        </p:txBody>
      </p:sp>
      <p:graphicFrame>
        <p:nvGraphicFramePr>
          <p:cNvPr id="26" name="对象 25"/>
          <p:cNvGraphicFramePr>
            <a:graphicFrameLocks noChangeAspect="1"/>
          </p:cNvGraphicFramePr>
          <p:nvPr>
            <p:extLst>
              <p:ext uri="{D42A27DB-BD31-4B8C-83A1-F6EECF244321}">
                <p14:modId xmlns:p14="http://schemas.microsoft.com/office/powerpoint/2010/main" val="819583703"/>
              </p:ext>
            </p:extLst>
          </p:nvPr>
        </p:nvGraphicFramePr>
        <p:xfrm>
          <a:off x="467544" y="1384449"/>
          <a:ext cx="1587500" cy="460375"/>
        </p:xfrm>
        <a:graphic>
          <a:graphicData uri="http://schemas.openxmlformats.org/presentationml/2006/ole">
            <mc:AlternateContent xmlns:mc="http://schemas.openxmlformats.org/markup-compatibility/2006">
              <mc:Choice xmlns:v="urn:schemas-microsoft-com:vml" Requires="v">
                <p:oleObj spid="_x0000_s88309" name="Equation" r:id="rId9" imgW="799920" imgH="228600" progId="">
                  <p:embed/>
                </p:oleObj>
              </mc:Choice>
              <mc:Fallback>
                <p:oleObj name="Equation" r:id="rId9" imgW="799920" imgH="228600" progId="">
                  <p:embed/>
                  <p:pic>
                    <p:nvPicPr>
                      <p:cNvPr id="0" name="Picture 18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544" y="1384449"/>
                        <a:ext cx="15875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1094858436"/>
              </p:ext>
            </p:extLst>
          </p:nvPr>
        </p:nvGraphicFramePr>
        <p:xfrm>
          <a:off x="432073" y="1988840"/>
          <a:ext cx="2771775" cy="460375"/>
        </p:xfrm>
        <a:graphic>
          <a:graphicData uri="http://schemas.openxmlformats.org/presentationml/2006/ole">
            <mc:AlternateContent xmlns:mc="http://schemas.openxmlformats.org/markup-compatibility/2006">
              <mc:Choice xmlns:v="urn:schemas-microsoft-com:vml" Requires="v">
                <p:oleObj spid="_x0000_s88310" name="Equation" r:id="rId11" imgW="1396800" imgH="228600" progId="">
                  <p:embed/>
                </p:oleObj>
              </mc:Choice>
              <mc:Fallback>
                <p:oleObj name="Equation" r:id="rId11" imgW="1396800" imgH="228600" progId="">
                  <p:embed/>
                  <p:pic>
                    <p:nvPicPr>
                      <p:cNvPr id="0" name="Picture 19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073" y="1988840"/>
                        <a:ext cx="277177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1664686408"/>
              </p:ext>
            </p:extLst>
          </p:nvPr>
        </p:nvGraphicFramePr>
        <p:xfrm>
          <a:off x="467544" y="2636912"/>
          <a:ext cx="2720975" cy="460375"/>
        </p:xfrm>
        <a:graphic>
          <a:graphicData uri="http://schemas.openxmlformats.org/presentationml/2006/ole">
            <mc:AlternateContent xmlns:mc="http://schemas.openxmlformats.org/markup-compatibility/2006">
              <mc:Choice xmlns:v="urn:schemas-microsoft-com:vml" Requires="v">
                <p:oleObj spid="_x0000_s88311" name="Equation" r:id="rId13" imgW="1371600" imgH="228600" progId="">
                  <p:embed/>
                </p:oleObj>
              </mc:Choice>
              <mc:Fallback>
                <p:oleObj name="Equation" r:id="rId13" imgW="1371600" imgH="228600" progId="">
                  <p:embed/>
                  <p:pic>
                    <p:nvPicPr>
                      <p:cNvPr id="0" name="Picture 19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7544" y="2636912"/>
                        <a:ext cx="272097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017920809"/>
              </p:ext>
            </p:extLst>
          </p:nvPr>
        </p:nvGraphicFramePr>
        <p:xfrm>
          <a:off x="452090" y="3284984"/>
          <a:ext cx="1959670" cy="528534"/>
        </p:xfrm>
        <a:graphic>
          <a:graphicData uri="http://schemas.openxmlformats.org/presentationml/2006/ole">
            <mc:AlternateContent xmlns:mc="http://schemas.openxmlformats.org/markup-compatibility/2006">
              <mc:Choice xmlns:v="urn:schemas-microsoft-com:vml" Requires="v">
                <p:oleObj spid="_x0000_s88312" name="Equation" r:id="rId15" imgW="914400" imgH="241200" progId="">
                  <p:embed/>
                </p:oleObj>
              </mc:Choice>
              <mc:Fallback>
                <p:oleObj name="Equation" r:id="rId15" imgW="914400" imgH="241200" progId="">
                  <p:embed/>
                  <p:pic>
                    <p:nvPicPr>
                      <p:cNvPr id="0" name="Picture 19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2090" y="3284984"/>
                        <a:ext cx="1959670" cy="5285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2803638334"/>
              </p:ext>
            </p:extLst>
          </p:nvPr>
        </p:nvGraphicFramePr>
        <p:xfrm>
          <a:off x="421084" y="3931394"/>
          <a:ext cx="2998788" cy="793750"/>
        </p:xfrm>
        <a:graphic>
          <a:graphicData uri="http://schemas.openxmlformats.org/presentationml/2006/ole">
            <mc:AlternateContent xmlns:mc="http://schemas.openxmlformats.org/markup-compatibility/2006">
              <mc:Choice xmlns:v="urn:schemas-microsoft-com:vml" Requires="v">
                <p:oleObj spid="_x0000_s88313" name="Equation" r:id="rId17" imgW="1511280" imgH="393480" progId="">
                  <p:embed/>
                </p:oleObj>
              </mc:Choice>
              <mc:Fallback>
                <p:oleObj name="Equation" r:id="rId17" imgW="1511280" imgH="393480" progId="">
                  <p:embed/>
                  <p:pic>
                    <p:nvPicPr>
                      <p:cNvPr id="0" name="Picture 19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1084" y="3931394"/>
                        <a:ext cx="2998788" cy="793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TextBox 31"/>
          <p:cNvSpPr txBox="1"/>
          <p:nvPr/>
        </p:nvSpPr>
        <p:spPr>
          <a:xfrm>
            <a:off x="4784652" y="3356992"/>
            <a:ext cx="1731564" cy="461665"/>
          </a:xfrm>
          <a:prstGeom prst="rect">
            <a:avLst/>
          </a:prstGeom>
          <a:noFill/>
        </p:spPr>
        <p:txBody>
          <a:bodyPr wrap="none" rtlCol="0">
            <a:spAutoFit/>
          </a:bodyPr>
          <a:lstStyle/>
          <a:p>
            <a:r>
              <a:rPr lang="zh-CN" altLang="en-US" sz="2400" b="1" dirty="0" smtClean="0"/>
              <a:t>功率三角形</a:t>
            </a:r>
            <a:endParaRPr lang="zh-CN" altLang="en-US" sz="2400" b="1" dirty="0"/>
          </a:p>
        </p:txBody>
      </p:sp>
      <p:cxnSp>
        <p:nvCxnSpPr>
          <p:cNvPr id="34" name="直接连接符 33"/>
          <p:cNvCxnSpPr/>
          <p:nvPr/>
        </p:nvCxnSpPr>
        <p:spPr>
          <a:xfrm>
            <a:off x="4717702" y="5747866"/>
            <a:ext cx="260985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797822" y="5718249"/>
            <a:ext cx="372218" cy="461665"/>
          </a:xfrm>
          <a:prstGeom prst="rect">
            <a:avLst/>
          </a:prstGeom>
          <a:noFill/>
        </p:spPr>
        <p:txBody>
          <a:bodyPr wrap="none" rtlCol="0">
            <a:spAutoFit/>
          </a:bodyPr>
          <a:lstStyle/>
          <a:p>
            <a:r>
              <a:rPr lang="en-US" altLang="zh-CN" sz="2400" b="1" i="1" dirty="0" smtClean="0">
                <a:solidFill>
                  <a:srgbClr val="FF0000"/>
                </a:solidFill>
                <a:latin typeface="Times New Roman" panose="02020603050405020304" pitchFamily="18" charset="0"/>
                <a:cs typeface="Times New Roman" panose="02020603050405020304" pitchFamily="18" charset="0"/>
              </a:rPr>
              <a:t>P</a:t>
            </a:r>
            <a:endParaRPr lang="zh-CN" altLang="en-US" sz="2400" b="1" i="1" dirty="0">
              <a:solidFill>
                <a:srgbClr val="FF0000"/>
              </a:solidFill>
              <a:latin typeface="Times New Roman" panose="02020603050405020304" pitchFamily="18" charset="0"/>
              <a:cs typeface="Times New Roman" panose="02020603050405020304" pitchFamily="18" charset="0"/>
            </a:endParaRPr>
          </a:p>
        </p:txBody>
      </p:sp>
      <p:cxnSp>
        <p:nvCxnSpPr>
          <p:cNvPr id="36" name="直接连接符 35"/>
          <p:cNvCxnSpPr/>
          <p:nvPr/>
        </p:nvCxnSpPr>
        <p:spPr>
          <a:xfrm rot="16200000">
            <a:off x="6408502" y="4847667"/>
            <a:ext cx="1800000"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486714" y="3717032"/>
            <a:ext cx="532518" cy="461665"/>
          </a:xfrm>
          <a:prstGeom prst="rect">
            <a:avLst/>
          </a:prstGeom>
          <a:noFill/>
        </p:spPr>
        <p:txBody>
          <a:bodyPr wrap="none" rtlCol="0">
            <a:spAutoFit/>
          </a:bodyPr>
          <a:lstStyle/>
          <a:p>
            <a:r>
              <a:rPr lang="en-US" altLang="zh-CN" sz="2400" b="1" i="1" dirty="0" smtClean="0">
                <a:solidFill>
                  <a:schemeClr val="accent4">
                    <a:lumMod val="75000"/>
                  </a:schemeClr>
                </a:solidFill>
                <a:latin typeface="Times New Roman" panose="02020603050405020304" pitchFamily="18" charset="0"/>
                <a:cs typeface="Times New Roman" panose="02020603050405020304" pitchFamily="18" charset="0"/>
              </a:rPr>
              <a:t>Q</a:t>
            </a:r>
            <a:r>
              <a:rPr lang="en-US" altLang="zh-CN" sz="2400" b="1" i="1" baseline="-25000" dirty="0" smtClean="0">
                <a:solidFill>
                  <a:schemeClr val="accent4">
                    <a:lumMod val="75000"/>
                  </a:schemeClr>
                </a:solidFill>
                <a:latin typeface="Times New Roman" panose="02020603050405020304" pitchFamily="18" charset="0"/>
                <a:cs typeface="Times New Roman" panose="02020603050405020304" pitchFamily="18" charset="0"/>
              </a:rPr>
              <a:t>L</a:t>
            </a:r>
            <a:endParaRPr lang="zh-CN" altLang="en-US" sz="2400" b="1" i="1" dirty="0">
              <a:solidFill>
                <a:schemeClr val="accent4">
                  <a:lumMod val="75000"/>
                </a:schemeClr>
              </a:solidFill>
              <a:latin typeface="Times New Roman" panose="02020603050405020304" pitchFamily="18" charset="0"/>
              <a:cs typeface="Times New Roman" panose="02020603050405020304" pitchFamily="18" charset="0"/>
            </a:endParaRPr>
          </a:p>
        </p:txBody>
      </p:sp>
      <p:cxnSp>
        <p:nvCxnSpPr>
          <p:cNvPr id="39" name="直接连接符 38"/>
          <p:cNvCxnSpPr/>
          <p:nvPr/>
        </p:nvCxnSpPr>
        <p:spPr>
          <a:xfrm flipV="1">
            <a:off x="4716016" y="3905275"/>
            <a:ext cx="2611537" cy="1812974"/>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717672" y="4165969"/>
            <a:ext cx="481222" cy="461665"/>
          </a:xfrm>
          <a:prstGeom prst="rect">
            <a:avLst/>
          </a:prstGeom>
          <a:noFill/>
        </p:spPr>
        <p:txBody>
          <a:bodyPr wrap="none" rtlCol="0">
            <a:spAutoFit/>
          </a:bodyPr>
          <a:lstStyle/>
          <a:p>
            <a:r>
              <a:rPr lang="en-US" altLang="zh-CN" sz="2400" b="1" i="1" dirty="0" smtClean="0">
                <a:solidFill>
                  <a:schemeClr val="accent4">
                    <a:lumMod val="75000"/>
                  </a:schemeClr>
                </a:solidFill>
                <a:latin typeface="Times New Roman" panose="02020603050405020304" pitchFamily="18" charset="0"/>
                <a:cs typeface="Times New Roman" panose="02020603050405020304" pitchFamily="18" charset="0"/>
              </a:rPr>
              <a:t>S</a:t>
            </a:r>
            <a:r>
              <a:rPr lang="en-US" altLang="zh-CN" sz="2400" b="1" i="1" baseline="-25000" dirty="0" smtClean="0">
                <a:solidFill>
                  <a:schemeClr val="accent4">
                    <a:lumMod val="75000"/>
                  </a:schemeClr>
                </a:solidFill>
                <a:latin typeface="Times New Roman" panose="02020603050405020304" pitchFamily="18" charset="0"/>
                <a:cs typeface="Times New Roman" panose="02020603050405020304" pitchFamily="18" charset="0"/>
              </a:rPr>
              <a:t>L</a:t>
            </a:r>
            <a:endParaRPr lang="zh-CN" altLang="en-US" sz="2400" b="1" i="1" dirty="0">
              <a:solidFill>
                <a:schemeClr val="accent4">
                  <a:lumMod val="75000"/>
                </a:schemeClr>
              </a:solidFill>
              <a:latin typeface="Times New Roman" panose="02020603050405020304" pitchFamily="18" charset="0"/>
              <a:cs typeface="Times New Roman" panose="02020603050405020304" pitchFamily="18" charset="0"/>
            </a:endParaRPr>
          </a:p>
        </p:txBody>
      </p:sp>
      <p:cxnSp>
        <p:nvCxnSpPr>
          <p:cNvPr id="41" name="直接连接符 40"/>
          <p:cNvCxnSpPr/>
          <p:nvPr/>
        </p:nvCxnSpPr>
        <p:spPr>
          <a:xfrm flipV="1">
            <a:off x="7309990" y="3947666"/>
            <a:ext cx="0" cy="1440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805934" y="4235698"/>
            <a:ext cx="543739" cy="461665"/>
          </a:xfrm>
          <a:prstGeom prst="rect">
            <a:avLst/>
          </a:prstGeom>
          <a:noFill/>
        </p:spPr>
        <p:txBody>
          <a:bodyPr wrap="none" rtlCol="0">
            <a:spAutoFit/>
          </a:bodyPr>
          <a:lstStyle/>
          <a:p>
            <a:r>
              <a:rPr lang="en-US" altLang="zh-CN" sz="2400" b="1" i="1" dirty="0" smtClean="0">
                <a:solidFill>
                  <a:srgbClr val="C00000"/>
                </a:solidFill>
                <a:latin typeface="Times New Roman" panose="02020603050405020304" pitchFamily="18" charset="0"/>
                <a:cs typeface="Times New Roman" panose="02020603050405020304" pitchFamily="18" charset="0"/>
              </a:rPr>
              <a:t>Q</a:t>
            </a:r>
            <a:r>
              <a:rPr lang="en-US" altLang="zh-CN" sz="2400" b="1" i="1" baseline="-25000" dirty="0" smtClean="0">
                <a:solidFill>
                  <a:srgbClr val="C00000"/>
                </a:solidFill>
                <a:latin typeface="Times New Roman" panose="02020603050405020304" pitchFamily="18" charset="0"/>
                <a:cs typeface="Times New Roman" panose="02020603050405020304" pitchFamily="18" charset="0"/>
              </a:rPr>
              <a:t>C</a:t>
            </a:r>
            <a:endParaRPr lang="zh-CN" altLang="en-US" sz="2400" b="1" i="1" dirty="0">
              <a:solidFill>
                <a:srgbClr val="C00000"/>
              </a:solidFill>
              <a:latin typeface="Times New Roman" panose="02020603050405020304" pitchFamily="18" charset="0"/>
              <a:cs typeface="Times New Roman" panose="02020603050405020304" pitchFamily="18" charset="0"/>
            </a:endParaRPr>
          </a:p>
        </p:txBody>
      </p:sp>
      <p:cxnSp>
        <p:nvCxnSpPr>
          <p:cNvPr id="46" name="直接连接符 45"/>
          <p:cNvCxnSpPr/>
          <p:nvPr/>
        </p:nvCxnSpPr>
        <p:spPr>
          <a:xfrm flipV="1">
            <a:off x="4732692" y="5387666"/>
            <a:ext cx="2616981" cy="34521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252704" y="4985758"/>
            <a:ext cx="356188" cy="461665"/>
          </a:xfrm>
          <a:prstGeom prst="rect">
            <a:avLst/>
          </a:prstGeom>
          <a:noFill/>
        </p:spPr>
        <p:txBody>
          <a:bodyPr wrap="none" rtlCol="0">
            <a:spAutoFit/>
          </a:bodyPr>
          <a:lstStyle/>
          <a:p>
            <a:r>
              <a:rPr lang="en-US" altLang="zh-CN" sz="2400" b="1" i="1" dirty="0" smtClean="0">
                <a:solidFill>
                  <a:srgbClr val="C00000"/>
                </a:solidFill>
                <a:latin typeface="Times New Roman" panose="02020603050405020304" pitchFamily="18" charset="0"/>
                <a:cs typeface="Times New Roman" panose="02020603050405020304" pitchFamily="18" charset="0"/>
              </a:rPr>
              <a:t>S</a:t>
            </a:r>
            <a:endParaRPr lang="zh-CN" altLang="en-US" sz="2400" b="1" i="1" dirty="0">
              <a:solidFill>
                <a:srgbClr val="C00000"/>
              </a:solidFill>
              <a:latin typeface="Times New Roman" panose="02020603050405020304" pitchFamily="18" charset="0"/>
              <a:cs typeface="Times New Roman" panose="02020603050405020304" pitchFamily="18" charset="0"/>
            </a:endParaRPr>
          </a:p>
        </p:txBody>
      </p:sp>
      <p:sp>
        <p:nvSpPr>
          <p:cNvPr id="50" name="TextBox 49"/>
          <p:cNvSpPr txBox="1"/>
          <p:nvPr/>
        </p:nvSpPr>
        <p:spPr>
          <a:xfrm>
            <a:off x="7342315" y="5286201"/>
            <a:ext cx="407484" cy="461665"/>
          </a:xfrm>
          <a:prstGeom prst="rect">
            <a:avLst/>
          </a:prstGeom>
          <a:noFill/>
        </p:spPr>
        <p:txBody>
          <a:bodyPr wrap="none" rtlCol="0">
            <a:spAutoFit/>
          </a:bodyPr>
          <a:lstStyle/>
          <a:p>
            <a:r>
              <a:rPr lang="en-US" altLang="zh-CN" sz="2400" b="1" i="1" dirty="0" smtClean="0">
                <a:solidFill>
                  <a:srgbClr val="C00000"/>
                </a:solidFill>
                <a:latin typeface="Times New Roman" panose="02020603050405020304" pitchFamily="18" charset="0"/>
                <a:cs typeface="Times New Roman" panose="02020603050405020304" pitchFamily="18" charset="0"/>
              </a:rPr>
              <a:t>Q</a:t>
            </a:r>
            <a:endParaRPr lang="zh-CN" altLang="en-US" sz="2400" b="1"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363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up)">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left)">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childTnLst>
                          </p:cTn>
                        </p:par>
                        <p:par>
                          <p:cTn id="44" fill="hold">
                            <p:stCondLst>
                              <p:cond delay="500"/>
                            </p:stCondLst>
                            <p:childTnLst>
                              <p:par>
                                <p:cTn id="45" presetID="22" presetClass="entr" presetSubtype="4"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childTnLst>
                          </p:cTn>
                        </p:par>
                        <p:par>
                          <p:cTn id="53" fill="hold">
                            <p:stCondLst>
                              <p:cond delay="500"/>
                            </p:stCondLst>
                            <p:childTnLst>
                              <p:par>
                                <p:cTn id="54" presetID="22" presetClass="entr" presetSubtype="4"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down)">
                                      <p:cBhvr>
                                        <p:cTn id="56" dur="500"/>
                                        <p:tgtEl>
                                          <p:spTgt spid="3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wipe(left)">
                                      <p:cBhvr>
                                        <p:cTn id="61" dur="500"/>
                                        <p:tgtEl>
                                          <p:spTgt spid="39"/>
                                        </p:tgtEl>
                                      </p:cBhvr>
                                    </p:animEffect>
                                  </p:childTnLst>
                                </p:cTn>
                              </p:par>
                            </p:childTnLst>
                          </p:cTn>
                        </p:par>
                        <p:par>
                          <p:cTn id="62" fill="hold">
                            <p:stCondLst>
                              <p:cond delay="500"/>
                            </p:stCondLst>
                            <p:childTnLst>
                              <p:par>
                                <p:cTn id="63" presetID="22" presetClass="entr" presetSubtype="4" fill="hold" grpId="0" nodeType="after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wipe(down)">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up)">
                                      <p:cBhvr>
                                        <p:cTn id="70" dur="500"/>
                                        <p:tgtEl>
                                          <p:spTgt spid="41"/>
                                        </p:tgtEl>
                                      </p:cBhvr>
                                    </p:animEffect>
                                  </p:childTnLst>
                                </p:cTn>
                              </p:par>
                            </p:childTnLst>
                          </p:cTn>
                        </p:par>
                        <p:par>
                          <p:cTn id="71" fill="hold">
                            <p:stCondLst>
                              <p:cond delay="500"/>
                            </p:stCondLst>
                            <p:childTnLst>
                              <p:par>
                                <p:cTn id="72" presetID="22" presetClass="entr" presetSubtype="4" fill="hold" grpId="0" nodeType="after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wipe(down)">
                                      <p:cBhvr>
                                        <p:cTn id="74" dur="500"/>
                                        <p:tgtEl>
                                          <p:spTgt spid="4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left)">
                                      <p:cBhvr>
                                        <p:cTn id="79" dur="500"/>
                                        <p:tgtEl>
                                          <p:spTgt spid="46"/>
                                        </p:tgtEl>
                                      </p:cBhvr>
                                    </p:animEffect>
                                  </p:childTnLst>
                                </p:cTn>
                              </p:par>
                            </p:childTnLst>
                          </p:cTn>
                        </p:par>
                        <p:par>
                          <p:cTn id="80" fill="hold">
                            <p:stCondLst>
                              <p:cond delay="500"/>
                            </p:stCondLst>
                            <p:childTnLst>
                              <p:par>
                                <p:cTn id="81" presetID="22" presetClass="entr" presetSubtype="4" fill="hold" grpId="0" nodeType="afterEffect">
                                  <p:stCondLst>
                                    <p:cond delay="0"/>
                                  </p:stCondLst>
                                  <p:childTnLst>
                                    <p:set>
                                      <p:cBhvr>
                                        <p:cTn id="82" dur="1" fill="hold">
                                          <p:stCondLst>
                                            <p:cond delay="0"/>
                                          </p:stCondLst>
                                        </p:cTn>
                                        <p:tgtEl>
                                          <p:spTgt spid="49"/>
                                        </p:tgtEl>
                                        <p:attrNameLst>
                                          <p:attrName>style.visibility</p:attrName>
                                        </p:attrNameLst>
                                      </p:cBhvr>
                                      <p:to>
                                        <p:strVal val="visible"/>
                                      </p:to>
                                    </p:set>
                                    <p:animEffect transition="in" filter="wipe(down)">
                                      <p:cBhvr>
                                        <p:cTn id="83" dur="500"/>
                                        <p:tgtEl>
                                          <p:spTgt spid="49"/>
                                        </p:tgtEl>
                                      </p:cBhvr>
                                    </p:animEffect>
                                  </p:childTnLst>
                                </p:cTn>
                              </p:par>
                            </p:childTnLst>
                          </p:cTn>
                        </p:par>
                        <p:par>
                          <p:cTn id="84" fill="hold">
                            <p:stCondLst>
                              <p:cond delay="1000"/>
                            </p:stCondLst>
                            <p:childTnLst>
                              <p:par>
                                <p:cTn id="85" presetID="22" presetClass="entr" presetSubtype="4" fill="hold" grpId="0" nodeType="after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wipe(down)">
                                      <p:cBhvr>
                                        <p:cTn id="8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7" grpId="0"/>
      <p:bldP spid="40" grpId="0"/>
      <p:bldP spid="43" grpId="0"/>
      <p:bldP spid="49" grpId="0"/>
      <p:bldP spid="5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zh-CN" altLang="en-US" dirty="0" smtClean="0">
                <a:ea typeface="宋体" charset="-122"/>
              </a:rPr>
              <a:t>分析举例</a:t>
            </a:r>
            <a:endParaRPr lang="en-US" altLang="zh-CN" dirty="0" smtClean="0">
              <a:ea typeface="宋体" charset="-122"/>
            </a:endParaRPr>
          </a:p>
        </p:txBody>
      </p:sp>
      <p:sp>
        <p:nvSpPr>
          <p:cNvPr id="92164" name="Text Box 4"/>
          <p:cNvSpPr txBox="1">
            <a:spLocks noChangeArrowheads="1"/>
          </p:cNvSpPr>
          <p:nvPr/>
        </p:nvSpPr>
        <p:spPr bwMode="auto">
          <a:xfrm>
            <a:off x="251520" y="836712"/>
            <a:ext cx="82613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20000"/>
              </a:lnSpc>
            </a:pPr>
            <a:r>
              <a:rPr kumimoji="1" lang="zh-CN" altLang="en-US" sz="2400" b="1">
                <a:solidFill>
                  <a:schemeClr val="tx2"/>
                </a:solidFill>
                <a:latin typeface="Times New Roman" pitchFamily="18" charset="0"/>
                <a:cs typeface="Times New Roman" pitchFamily="18" charset="0"/>
              </a:rPr>
              <a:t>例：</a:t>
            </a:r>
            <a:r>
              <a:rPr kumimoji="1" lang="en-US" altLang="zh-CN" sz="2400" b="1">
                <a:solidFill>
                  <a:schemeClr val="tx2"/>
                </a:solidFill>
                <a:latin typeface="Times New Roman" pitchFamily="18" charset="0"/>
                <a:cs typeface="Times New Roman" pitchFamily="18" charset="0"/>
              </a:rPr>
              <a:t>12W</a:t>
            </a:r>
            <a:r>
              <a:rPr kumimoji="1" lang="zh-CN" altLang="en-US" sz="2400" b="1">
                <a:solidFill>
                  <a:schemeClr val="tx2"/>
                </a:solidFill>
                <a:latin typeface="Times New Roman" pitchFamily="18" charset="0"/>
                <a:cs typeface="Times New Roman" pitchFamily="18" charset="0"/>
              </a:rPr>
              <a:t>日光灯接于</a:t>
            </a:r>
            <a:r>
              <a:rPr kumimoji="1" lang="en-US" altLang="zh-CN" sz="2400" b="1">
                <a:solidFill>
                  <a:schemeClr val="tx2"/>
                </a:solidFill>
                <a:latin typeface="Times New Roman" pitchFamily="18" charset="0"/>
                <a:cs typeface="Times New Roman" pitchFamily="18" charset="0"/>
              </a:rPr>
              <a:t>220V</a:t>
            </a:r>
            <a:r>
              <a:rPr kumimoji="1" lang="zh-CN" altLang="en-US" sz="2400" b="1">
                <a:solidFill>
                  <a:schemeClr val="tx2"/>
                </a:solidFill>
                <a:latin typeface="Times New Roman" pitchFamily="18" charset="0"/>
                <a:cs typeface="Times New Roman" pitchFamily="18" charset="0"/>
              </a:rPr>
              <a:t>，</a:t>
            </a:r>
            <a:r>
              <a:rPr kumimoji="1" lang="en-US" altLang="zh-CN" sz="2400" b="1" i="1">
                <a:solidFill>
                  <a:schemeClr val="tx2"/>
                </a:solidFill>
                <a:latin typeface="Times New Roman" pitchFamily="18" charset="0"/>
                <a:cs typeface="Times New Roman" pitchFamily="18" charset="0"/>
              </a:rPr>
              <a:t>f </a:t>
            </a:r>
            <a:r>
              <a:rPr kumimoji="1" lang="en-US" altLang="zh-CN" sz="2400" b="1">
                <a:solidFill>
                  <a:schemeClr val="tx2"/>
                </a:solidFill>
                <a:latin typeface="Times New Roman" pitchFamily="18" charset="0"/>
                <a:cs typeface="Times New Roman" pitchFamily="18" charset="0"/>
              </a:rPr>
              <a:t>=50Hz</a:t>
            </a:r>
            <a:r>
              <a:rPr kumimoji="1" lang="zh-CN" altLang="en-US" sz="2400" b="1">
                <a:solidFill>
                  <a:schemeClr val="tx2"/>
                </a:solidFill>
                <a:latin typeface="Times New Roman" pitchFamily="18" charset="0"/>
                <a:cs typeface="Times New Roman" pitchFamily="18" charset="0"/>
              </a:rPr>
              <a:t>的交流电源上，正常工作时光管两端电压为</a:t>
            </a:r>
            <a:r>
              <a:rPr kumimoji="1" lang="en-US" altLang="zh-CN" sz="2400" b="1">
                <a:solidFill>
                  <a:schemeClr val="tx2"/>
                </a:solidFill>
                <a:latin typeface="Times New Roman" pitchFamily="18" charset="0"/>
                <a:cs typeface="Times New Roman" pitchFamily="18" charset="0"/>
              </a:rPr>
              <a:t>100V</a:t>
            </a:r>
            <a:r>
              <a:rPr kumimoji="1" lang="zh-CN" altLang="en-US" sz="2400" b="1">
                <a:solidFill>
                  <a:schemeClr val="tx2"/>
                </a:solidFill>
                <a:latin typeface="Times New Roman" pitchFamily="18" charset="0"/>
                <a:cs typeface="Times New Roman" pitchFamily="18" charset="0"/>
              </a:rPr>
              <a:t>，镇流器需要多大的电感量？功率因数为多少？当</a:t>
            </a:r>
            <a:r>
              <a:rPr kumimoji="1" lang="en-US" altLang="en-US" sz="2400" b="1">
                <a:solidFill>
                  <a:schemeClr val="tx2"/>
                </a:solidFill>
                <a:latin typeface="Times New Roman" pitchFamily="18" charset="0"/>
                <a:cs typeface="Times New Roman" pitchFamily="18" charset="0"/>
              </a:rPr>
              <a:t>cos</a:t>
            </a:r>
            <a:r>
              <a:rPr kumimoji="1" lang="en-US" altLang="en-US" sz="2400" b="1" i="1">
                <a:solidFill>
                  <a:schemeClr val="tx2"/>
                </a:solidFill>
                <a:latin typeface="Times New Roman" pitchFamily="18" charset="0"/>
                <a:cs typeface="Times New Roman" pitchFamily="18" charset="0"/>
                <a:sym typeface="Symbol" pitchFamily="18" charset="2"/>
              </a:rPr>
              <a:t></a:t>
            </a:r>
            <a:r>
              <a:rPr kumimoji="1" lang="en-US" altLang="en-US" sz="2400" b="1">
                <a:solidFill>
                  <a:schemeClr val="tx2"/>
                </a:solidFill>
                <a:latin typeface="Times New Roman" pitchFamily="18" charset="0"/>
                <a:cs typeface="Times New Roman" pitchFamily="18" charset="0"/>
                <a:sym typeface="Symbol" pitchFamily="18" charset="2"/>
              </a:rPr>
              <a:t>=0.9 </a:t>
            </a:r>
            <a:r>
              <a:rPr kumimoji="1" lang="zh-CN" altLang="en-US" sz="2400" b="1">
                <a:solidFill>
                  <a:schemeClr val="tx2"/>
                </a:solidFill>
                <a:latin typeface="Times New Roman" pitchFamily="18" charset="0"/>
                <a:cs typeface="Times New Roman" pitchFamily="18" charset="0"/>
                <a:sym typeface="Symbol" pitchFamily="18" charset="2"/>
              </a:rPr>
              <a:t>时需补偿多大的电容器？</a:t>
            </a:r>
          </a:p>
        </p:txBody>
      </p:sp>
      <p:sp>
        <p:nvSpPr>
          <p:cNvPr id="92165" name="Text Box 5"/>
          <p:cNvSpPr txBox="1">
            <a:spLocks noChangeArrowheads="1"/>
          </p:cNvSpPr>
          <p:nvPr/>
        </p:nvSpPr>
        <p:spPr bwMode="auto">
          <a:xfrm>
            <a:off x="251520" y="2274987"/>
            <a:ext cx="8154988"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130000"/>
              </a:lnSpc>
            </a:pPr>
            <a:r>
              <a:rPr kumimoji="1" lang="zh-CN" altLang="en-US" sz="2400" b="1" dirty="0">
                <a:solidFill>
                  <a:schemeClr val="tx2"/>
                </a:solidFill>
                <a:latin typeface="Times New Roman" pitchFamily="18" charset="0"/>
                <a:cs typeface="Times New Roman" pitchFamily="18" charset="0"/>
              </a:rPr>
              <a:t>正常工作的日光灯管等效为纯电阻元件，镇流器等效为电感元件，日光灯管与镇流器串联连接于</a:t>
            </a:r>
            <a:r>
              <a:rPr kumimoji="1" lang="en-US" altLang="zh-CN" sz="2400" b="1" dirty="0">
                <a:solidFill>
                  <a:schemeClr val="tx2"/>
                </a:solidFill>
                <a:latin typeface="Times New Roman" pitchFamily="18" charset="0"/>
                <a:cs typeface="Times New Roman" pitchFamily="18" charset="0"/>
              </a:rPr>
              <a:t>220V</a:t>
            </a:r>
            <a:r>
              <a:rPr kumimoji="1" lang="zh-CN" altLang="en-US" sz="2400" b="1" dirty="0">
                <a:solidFill>
                  <a:schemeClr val="tx2"/>
                </a:solidFill>
                <a:latin typeface="Times New Roman" pitchFamily="18" charset="0"/>
                <a:cs typeface="Times New Roman" pitchFamily="18" charset="0"/>
              </a:rPr>
              <a:t>交流电源上。如图所示。</a:t>
            </a:r>
          </a:p>
        </p:txBody>
      </p:sp>
      <p:grpSp>
        <p:nvGrpSpPr>
          <p:cNvPr id="2" name="Group 127"/>
          <p:cNvGrpSpPr>
            <a:grpSpLocks/>
          </p:cNvGrpSpPr>
          <p:nvPr/>
        </p:nvGrpSpPr>
        <p:grpSpPr bwMode="auto">
          <a:xfrm>
            <a:off x="1431033" y="3667225"/>
            <a:ext cx="5106987" cy="1814512"/>
            <a:chOff x="1059" y="2487"/>
            <a:chExt cx="3217" cy="1143"/>
          </a:xfrm>
        </p:grpSpPr>
        <p:sp>
          <p:nvSpPr>
            <p:cNvPr id="95238" name="Rectangle 100"/>
            <p:cNvSpPr>
              <a:spLocks noChangeArrowheads="1"/>
            </p:cNvSpPr>
            <p:nvPr/>
          </p:nvSpPr>
          <p:spPr bwMode="auto">
            <a:xfrm>
              <a:off x="2342" y="3207"/>
              <a:ext cx="1757" cy="193"/>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95239" name="Line 101"/>
            <p:cNvSpPr>
              <a:spLocks noChangeShapeType="1"/>
            </p:cNvSpPr>
            <p:nvPr/>
          </p:nvSpPr>
          <p:spPr bwMode="auto">
            <a:xfrm flipH="1">
              <a:off x="1563" y="3259"/>
              <a:ext cx="76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nvGrpSpPr>
            <p:cNvPr id="95240" name="Group 102"/>
            <p:cNvGrpSpPr>
              <a:grpSpLocks/>
            </p:cNvGrpSpPr>
            <p:nvPr/>
          </p:nvGrpSpPr>
          <p:grpSpPr bwMode="auto">
            <a:xfrm flipV="1">
              <a:off x="2870" y="2765"/>
              <a:ext cx="450" cy="66"/>
              <a:chOff x="3024" y="3118"/>
              <a:chExt cx="450" cy="66"/>
            </a:xfrm>
          </p:grpSpPr>
          <p:grpSp>
            <p:nvGrpSpPr>
              <p:cNvPr id="95251" name="Group 103"/>
              <p:cNvGrpSpPr>
                <a:grpSpLocks/>
              </p:cNvGrpSpPr>
              <p:nvPr/>
            </p:nvGrpSpPr>
            <p:grpSpPr bwMode="auto">
              <a:xfrm>
                <a:off x="3184" y="3118"/>
                <a:ext cx="64" cy="66"/>
                <a:chOff x="3118" y="3118"/>
                <a:chExt cx="64" cy="66"/>
              </a:xfrm>
            </p:grpSpPr>
            <p:sp>
              <p:nvSpPr>
                <p:cNvPr id="95263" name="Freeform 104"/>
                <p:cNvSpPr>
                  <a:spLocks noChangeAspect="1"/>
                </p:cNvSpPr>
                <p:nvPr/>
              </p:nvSpPr>
              <p:spPr bwMode="auto">
                <a:xfrm flipV="1">
                  <a:off x="3118" y="3118"/>
                  <a:ext cx="34" cy="66"/>
                </a:xfrm>
                <a:custGeom>
                  <a:avLst/>
                  <a:gdLst>
                    <a:gd name="T0" fmla="*/ 0 w 166"/>
                    <a:gd name="T1" fmla="*/ 1 h 326"/>
                    <a:gd name="T2" fmla="*/ 0 w 166"/>
                    <a:gd name="T3" fmla="*/ 0 h 326"/>
                    <a:gd name="T4" fmla="*/ 0 w 166"/>
                    <a:gd name="T5" fmla="*/ 0 h 326"/>
                    <a:gd name="T6" fmla="*/ 0 w 166"/>
                    <a:gd name="T7" fmla="*/ 0 h 326"/>
                    <a:gd name="T8" fmla="*/ 0 60000 65536"/>
                    <a:gd name="T9" fmla="*/ 0 60000 65536"/>
                    <a:gd name="T10" fmla="*/ 0 60000 65536"/>
                    <a:gd name="T11" fmla="*/ 0 60000 65536"/>
                    <a:gd name="T12" fmla="*/ 0 w 166"/>
                    <a:gd name="T13" fmla="*/ 0 h 326"/>
                    <a:gd name="T14" fmla="*/ 166 w 166"/>
                    <a:gd name="T15" fmla="*/ 326 h 326"/>
                  </a:gdLst>
                  <a:ahLst/>
                  <a:cxnLst>
                    <a:cxn ang="T8">
                      <a:pos x="T0" y="T1"/>
                    </a:cxn>
                    <a:cxn ang="T9">
                      <a:pos x="T2" y="T3"/>
                    </a:cxn>
                    <a:cxn ang="T10">
                      <a:pos x="T4" y="T5"/>
                    </a:cxn>
                    <a:cxn ang="T11">
                      <a:pos x="T6" y="T7"/>
                    </a:cxn>
                  </a:cxnLst>
                  <a:rect l="T12" t="T13" r="T14" b="T15"/>
                  <a:pathLst>
                    <a:path w="166" h="326">
                      <a:moveTo>
                        <a:pt x="0" y="326"/>
                      </a:moveTo>
                      <a:cubicBezTo>
                        <a:pt x="7" y="299"/>
                        <a:pt x="27" y="211"/>
                        <a:pt x="43" y="163"/>
                      </a:cubicBezTo>
                      <a:cubicBezTo>
                        <a:pt x="59" y="115"/>
                        <a:pt x="76" y="65"/>
                        <a:pt x="96" y="38"/>
                      </a:cubicBezTo>
                      <a:cubicBezTo>
                        <a:pt x="116" y="11"/>
                        <a:pt x="152" y="8"/>
                        <a:pt x="166" y="0"/>
                      </a:cubicBezTo>
                    </a:path>
                  </a:pathLst>
                </a:custGeom>
                <a:noFill/>
                <a:ln w="1524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264" name="Freeform 105"/>
                <p:cNvSpPr>
                  <a:spLocks noChangeAspect="1"/>
                </p:cNvSpPr>
                <p:nvPr/>
              </p:nvSpPr>
              <p:spPr bwMode="auto">
                <a:xfrm flipH="1" flipV="1">
                  <a:off x="3148" y="3118"/>
                  <a:ext cx="34" cy="66"/>
                </a:xfrm>
                <a:custGeom>
                  <a:avLst/>
                  <a:gdLst>
                    <a:gd name="T0" fmla="*/ 0 w 166"/>
                    <a:gd name="T1" fmla="*/ 1 h 326"/>
                    <a:gd name="T2" fmla="*/ 0 w 166"/>
                    <a:gd name="T3" fmla="*/ 0 h 326"/>
                    <a:gd name="T4" fmla="*/ 0 w 166"/>
                    <a:gd name="T5" fmla="*/ 0 h 326"/>
                    <a:gd name="T6" fmla="*/ 0 w 166"/>
                    <a:gd name="T7" fmla="*/ 0 h 326"/>
                    <a:gd name="T8" fmla="*/ 0 60000 65536"/>
                    <a:gd name="T9" fmla="*/ 0 60000 65536"/>
                    <a:gd name="T10" fmla="*/ 0 60000 65536"/>
                    <a:gd name="T11" fmla="*/ 0 60000 65536"/>
                    <a:gd name="T12" fmla="*/ 0 w 166"/>
                    <a:gd name="T13" fmla="*/ 0 h 326"/>
                    <a:gd name="T14" fmla="*/ 166 w 166"/>
                    <a:gd name="T15" fmla="*/ 326 h 326"/>
                  </a:gdLst>
                  <a:ahLst/>
                  <a:cxnLst>
                    <a:cxn ang="T8">
                      <a:pos x="T0" y="T1"/>
                    </a:cxn>
                    <a:cxn ang="T9">
                      <a:pos x="T2" y="T3"/>
                    </a:cxn>
                    <a:cxn ang="T10">
                      <a:pos x="T4" y="T5"/>
                    </a:cxn>
                    <a:cxn ang="T11">
                      <a:pos x="T6" y="T7"/>
                    </a:cxn>
                  </a:cxnLst>
                  <a:rect l="T12" t="T13" r="T14" b="T15"/>
                  <a:pathLst>
                    <a:path w="166" h="326">
                      <a:moveTo>
                        <a:pt x="0" y="326"/>
                      </a:moveTo>
                      <a:cubicBezTo>
                        <a:pt x="7" y="299"/>
                        <a:pt x="27" y="211"/>
                        <a:pt x="43" y="163"/>
                      </a:cubicBezTo>
                      <a:cubicBezTo>
                        <a:pt x="59" y="115"/>
                        <a:pt x="76" y="65"/>
                        <a:pt x="96" y="38"/>
                      </a:cubicBezTo>
                      <a:cubicBezTo>
                        <a:pt x="116" y="11"/>
                        <a:pt x="152" y="8"/>
                        <a:pt x="166" y="0"/>
                      </a:cubicBezTo>
                    </a:path>
                  </a:pathLst>
                </a:custGeom>
                <a:noFill/>
                <a:ln w="1524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95252" name="Group 106"/>
              <p:cNvGrpSpPr>
                <a:grpSpLocks/>
              </p:cNvGrpSpPr>
              <p:nvPr/>
            </p:nvGrpSpPr>
            <p:grpSpPr bwMode="auto">
              <a:xfrm>
                <a:off x="3251" y="3118"/>
                <a:ext cx="64" cy="66"/>
                <a:chOff x="3118" y="3118"/>
                <a:chExt cx="64" cy="66"/>
              </a:xfrm>
            </p:grpSpPr>
            <p:sp>
              <p:nvSpPr>
                <p:cNvPr id="95261" name="Freeform 107"/>
                <p:cNvSpPr>
                  <a:spLocks noChangeAspect="1"/>
                </p:cNvSpPr>
                <p:nvPr/>
              </p:nvSpPr>
              <p:spPr bwMode="auto">
                <a:xfrm flipV="1">
                  <a:off x="3118" y="3118"/>
                  <a:ext cx="34" cy="66"/>
                </a:xfrm>
                <a:custGeom>
                  <a:avLst/>
                  <a:gdLst>
                    <a:gd name="T0" fmla="*/ 0 w 166"/>
                    <a:gd name="T1" fmla="*/ 1 h 326"/>
                    <a:gd name="T2" fmla="*/ 0 w 166"/>
                    <a:gd name="T3" fmla="*/ 0 h 326"/>
                    <a:gd name="T4" fmla="*/ 0 w 166"/>
                    <a:gd name="T5" fmla="*/ 0 h 326"/>
                    <a:gd name="T6" fmla="*/ 0 w 166"/>
                    <a:gd name="T7" fmla="*/ 0 h 326"/>
                    <a:gd name="T8" fmla="*/ 0 60000 65536"/>
                    <a:gd name="T9" fmla="*/ 0 60000 65536"/>
                    <a:gd name="T10" fmla="*/ 0 60000 65536"/>
                    <a:gd name="T11" fmla="*/ 0 60000 65536"/>
                    <a:gd name="T12" fmla="*/ 0 w 166"/>
                    <a:gd name="T13" fmla="*/ 0 h 326"/>
                    <a:gd name="T14" fmla="*/ 166 w 166"/>
                    <a:gd name="T15" fmla="*/ 326 h 326"/>
                  </a:gdLst>
                  <a:ahLst/>
                  <a:cxnLst>
                    <a:cxn ang="T8">
                      <a:pos x="T0" y="T1"/>
                    </a:cxn>
                    <a:cxn ang="T9">
                      <a:pos x="T2" y="T3"/>
                    </a:cxn>
                    <a:cxn ang="T10">
                      <a:pos x="T4" y="T5"/>
                    </a:cxn>
                    <a:cxn ang="T11">
                      <a:pos x="T6" y="T7"/>
                    </a:cxn>
                  </a:cxnLst>
                  <a:rect l="T12" t="T13" r="T14" b="T15"/>
                  <a:pathLst>
                    <a:path w="166" h="326">
                      <a:moveTo>
                        <a:pt x="0" y="326"/>
                      </a:moveTo>
                      <a:cubicBezTo>
                        <a:pt x="7" y="299"/>
                        <a:pt x="27" y="211"/>
                        <a:pt x="43" y="163"/>
                      </a:cubicBezTo>
                      <a:cubicBezTo>
                        <a:pt x="59" y="115"/>
                        <a:pt x="76" y="65"/>
                        <a:pt x="96" y="38"/>
                      </a:cubicBezTo>
                      <a:cubicBezTo>
                        <a:pt x="116" y="11"/>
                        <a:pt x="152" y="8"/>
                        <a:pt x="166" y="0"/>
                      </a:cubicBezTo>
                    </a:path>
                  </a:pathLst>
                </a:custGeom>
                <a:noFill/>
                <a:ln w="1524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262" name="Freeform 108"/>
                <p:cNvSpPr>
                  <a:spLocks noChangeAspect="1"/>
                </p:cNvSpPr>
                <p:nvPr/>
              </p:nvSpPr>
              <p:spPr bwMode="auto">
                <a:xfrm flipH="1" flipV="1">
                  <a:off x="3148" y="3118"/>
                  <a:ext cx="34" cy="66"/>
                </a:xfrm>
                <a:custGeom>
                  <a:avLst/>
                  <a:gdLst>
                    <a:gd name="T0" fmla="*/ 0 w 166"/>
                    <a:gd name="T1" fmla="*/ 1 h 326"/>
                    <a:gd name="T2" fmla="*/ 0 w 166"/>
                    <a:gd name="T3" fmla="*/ 0 h 326"/>
                    <a:gd name="T4" fmla="*/ 0 w 166"/>
                    <a:gd name="T5" fmla="*/ 0 h 326"/>
                    <a:gd name="T6" fmla="*/ 0 w 166"/>
                    <a:gd name="T7" fmla="*/ 0 h 326"/>
                    <a:gd name="T8" fmla="*/ 0 60000 65536"/>
                    <a:gd name="T9" fmla="*/ 0 60000 65536"/>
                    <a:gd name="T10" fmla="*/ 0 60000 65536"/>
                    <a:gd name="T11" fmla="*/ 0 60000 65536"/>
                    <a:gd name="T12" fmla="*/ 0 w 166"/>
                    <a:gd name="T13" fmla="*/ 0 h 326"/>
                    <a:gd name="T14" fmla="*/ 166 w 166"/>
                    <a:gd name="T15" fmla="*/ 326 h 326"/>
                  </a:gdLst>
                  <a:ahLst/>
                  <a:cxnLst>
                    <a:cxn ang="T8">
                      <a:pos x="T0" y="T1"/>
                    </a:cxn>
                    <a:cxn ang="T9">
                      <a:pos x="T2" y="T3"/>
                    </a:cxn>
                    <a:cxn ang="T10">
                      <a:pos x="T4" y="T5"/>
                    </a:cxn>
                    <a:cxn ang="T11">
                      <a:pos x="T6" y="T7"/>
                    </a:cxn>
                  </a:cxnLst>
                  <a:rect l="T12" t="T13" r="T14" b="T15"/>
                  <a:pathLst>
                    <a:path w="166" h="326">
                      <a:moveTo>
                        <a:pt x="0" y="326"/>
                      </a:moveTo>
                      <a:cubicBezTo>
                        <a:pt x="7" y="299"/>
                        <a:pt x="27" y="211"/>
                        <a:pt x="43" y="163"/>
                      </a:cubicBezTo>
                      <a:cubicBezTo>
                        <a:pt x="59" y="115"/>
                        <a:pt x="76" y="65"/>
                        <a:pt x="96" y="38"/>
                      </a:cubicBezTo>
                      <a:cubicBezTo>
                        <a:pt x="116" y="11"/>
                        <a:pt x="152" y="8"/>
                        <a:pt x="166" y="0"/>
                      </a:cubicBezTo>
                    </a:path>
                  </a:pathLst>
                </a:custGeom>
                <a:noFill/>
                <a:ln w="1524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95253" name="Group 109"/>
              <p:cNvGrpSpPr>
                <a:grpSpLocks/>
              </p:cNvGrpSpPr>
              <p:nvPr/>
            </p:nvGrpSpPr>
            <p:grpSpPr bwMode="auto">
              <a:xfrm>
                <a:off x="3318" y="3118"/>
                <a:ext cx="64" cy="66"/>
                <a:chOff x="3318" y="3118"/>
                <a:chExt cx="64" cy="66"/>
              </a:xfrm>
            </p:grpSpPr>
            <p:sp>
              <p:nvSpPr>
                <p:cNvPr id="95259" name="Freeform 110"/>
                <p:cNvSpPr>
                  <a:spLocks noChangeAspect="1"/>
                </p:cNvSpPr>
                <p:nvPr/>
              </p:nvSpPr>
              <p:spPr bwMode="auto">
                <a:xfrm flipV="1">
                  <a:off x="3318" y="3118"/>
                  <a:ext cx="34" cy="66"/>
                </a:xfrm>
                <a:custGeom>
                  <a:avLst/>
                  <a:gdLst>
                    <a:gd name="T0" fmla="*/ 0 w 166"/>
                    <a:gd name="T1" fmla="*/ 1 h 326"/>
                    <a:gd name="T2" fmla="*/ 0 w 166"/>
                    <a:gd name="T3" fmla="*/ 0 h 326"/>
                    <a:gd name="T4" fmla="*/ 0 w 166"/>
                    <a:gd name="T5" fmla="*/ 0 h 326"/>
                    <a:gd name="T6" fmla="*/ 0 w 166"/>
                    <a:gd name="T7" fmla="*/ 0 h 326"/>
                    <a:gd name="T8" fmla="*/ 0 60000 65536"/>
                    <a:gd name="T9" fmla="*/ 0 60000 65536"/>
                    <a:gd name="T10" fmla="*/ 0 60000 65536"/>
                    <a:gd name="T11" fmla="*/ 0 60000 65536"/>
                    <a:gd name="T12" fmla="*/ 0 w 166"/>
                    <a:gd name="T13" fmla="*/ 0 h 326"/>
                    <a:gd name="T14" fmla="*/ 166 w 166"/>
                    <a:gd name="T15" fmla="*/ 326 h 326"/>
                  </a:gdLst>
                  <a:ahLst/>
                  <a:cxnLst>
                    <a:cxn ang="T8">
                      <a:pos x="T0" y="T1"/>
                    </a:cxn>
                    <a:cxn ang="T9">
                      <a:pos x="T2" y="T3"/>
                    </a:cxn>
                    <a:cxn ang="T10">
                      <a:pos x="T4" y="T5"/>
                    </a:cxn>
                    <a:cxn ang="T11">
                      <a:pos x="T6" y="T7"/>
                    </a:cxn>
                  </a:cxnLst>
                  <a:rect l="T12" t="T13" r="T14" b="T15"/>
                  <a:pathLst>
                    <a:path w="166" h="326">
                      <a:moveTo>
                        <a:pt x="0" y="326"/>
                      </a:moveTo>
                      <a:cubicBezTo>
                        <a:pt x="7" y="299"/>
                        <a:pt x="27" y="211"/>
                        <a:pt x="43" y="163"/>
                      </a:cubicBezTo>
                      <a:cubicBezTo>
                        <a:pt x="59" y="115"/>
                        <a:pt x="76" y="65"/>
                        <a:pt x="96" y="38"/>
                      </a:cubicBezTo>
                      <a:cubicBezTo>
                        <a:pt x="116" y="11"/>
                        <a:pt x="152" y="8"/>
                        <a:pt x="166" y="0"/>
                      </a:cubicBezTo>
                    </a:path>
                  </a:pathLst>
                </a:custGeom>
                <a:noFill/>
                <a:ln w="1524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260" name="Freeform 111"/>
                <p:cNvSpPr>
                  <a:spLocks noChangeAspect="1"/>
                </p:cNvSpPr>
                <p:nvPr/>
              </p:nvSpPr>
              <p:spPr bwMode="auto">
                <a:xfrm>
                  <a:off x="3348" y="3133"/>
                  <a:ext cx="34" cy="51"/>
                </a:xfrm>
                <a:custGeom>
                  <a:avLst/>
                  <a:gdLst>
                    <a:gd name="T0" fmla="*/ 34 w 34"/>
                    <a:gd name="T1" fmla="*/ 0 h 51"/>
                    <a:gd name="T2" fmla="*/ 25 w 34"/>
                    <a:gd name="T3" fmla="*/ 18 h 51"/>
                    <a:gd name="T4" fmla="*/ 14 w 34"/>
                    <a:gd name="T5" fmla="*/ 43 h 51"/>
                    <a:gd name="T6" fmla="*/ 0 w 34"/>
                    <a:gd name="T7" fmla="*/ 51 h 51"/>
                    <a:gd name="T8" fmla="*/ 0 60000 65536"/>
                    <a:gd name="T9" fmla="*/ 0 60000 65536"/>
                    <a:gd name="T10" fmla="*/ 0 60000 65536"/>
                    <a:gd name="T11" fmla="*/ 0 60000 65536"/>
                    <a:gd name="T12" fmla="*/ 0 w 34"/>
                    <a:gd name="T13" fmla="*/ 0 h 51"/>
                    <a:gd name="T14" fmla="*/ 34 w 34"/>
                    <a:gd name="T15" fmla="*/ 51 h 51"/>
                  </a:gdLst>
                  <a:ahLst/>
                  <a:cxnLst>
                    <a:cxn ang="T8">
                      <a:pos x="T0" y="T1"/>
                    </a:cxn>
                    <a:cxn ang="T9">
                      <a:pos x="T2" y="T3"/>
                    </a:cxn>
                    <a:cxn ang="T10">
                      <a:pos x="T4" y="T5"/>
                    </a:cxn>
                    <a:cxn ang="T11">
                      <a:pos x="T6" y="T7"/>
                    </a:cxn>
                  </a:cxnLst>
                  <a:rect l="T12" t="T13" r="T14" b="T15"/>
                  <a:pathLst>
                    <a:path w="34" h="51">
                      <a:moveTo>
                        <a:pt x="34" y="0"/>
                      </a:moveTo>
                      <a:cubicBezTo>
                        <a:pt x="32" y="3"/>
                        <a:pt x="28" y="11"/>
                        <a:pt x="25" y="18"/>
                      </a:cubicBezTo>
                      <a:cubicBezTo>
                        <a:pt x="22" y="25"/>
                        <a:pt x="18" y="38"/>
                        <a:pt x="14" y="43"/>
                      </a:cubicBezTo>
                      <a:cubicBezTo>
                        <a:pt x="10" y="49"/>
                        <a:pt x="3" y="49"/>
                        <a:pt x="0" y="51"/>
                      </a:cubicBezTo>
                    </a:path>
                  </a:pathLst>
                </a:custGeom>
                <a:noFill/>
                <a:ln w="1524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95254" name="Group 112"/>
              <p:cNvGrpSpPr>
                <a:grpSpLocks/>
              </p:cNvGrpSpPr>
              <p:nvPr/>
            </p:nvGrpSpPr>
            <p:grpSpPr bwMode="auto">
              <a:xfrm flipH="1">
                <a:off x="3120" y="3118"/>
                <a:ext cx="64" cy="66"/>
                <a:chOff x="3318" y="3118"/>
                <a:chExt cx="64" cy="66"/>
              </a:xfrm>
            </p:grpSpPr>
            <p:sp>
              <p:nvSpPr>
                <p:cNvPr id="95257" name="Freeform 113"/>
                <p:cNvSpPr>
                  <a:spLocks noChangeAspect="1"/>
                </p:cNvSpPr>
                <p:nvPr/>
              </p:nvSpPr>
              <p:spPr bwMode="auto">
                <a:xfrm flipV="1">
                  <a:off x="3318" y="3118"/>
                  <a:ext cx="34" cy="66"/>
                </a:xfrm>
                <a:custGeom>
                  <a:avLst/>
                  <a:gdLst>
                    <a:gd name="T0" fmla="*/ 0 w 166"/>
                    <a:gd name="T1" fmla="*/ 1 h 326"/>
                    <a:gd name="T2" fmla="*/ 0 w 166"/>
                    <a:gd name="T3" fmla="*/ 0 h 326"/>
                    <a:gd name="T4" fmla="*/ 0 w 166"/>
                    <a:gd name="T5" fmla="*/ 0 h 326"/>
                    <a:gd name="T6" fmla="*/ 0 w 166"/>
                    <a:gd name="T7" fmla="*/ 0 h 326"/>
                    <a:gd name="T8" fmla="*/ 0 60000 65536"/>
                    <a:gd name="T9" fmla="*/ 0 60000 65536"/>
                    <a:gd name="T10" fmla="*/ 0 60000 65536"/>
                    <a:gd name="T11" fmla="*/ 0 60000 65536"/>
                    <a:gd name="T12" fmla="*/ 0 w 166"/>
                    <a:gd name="T13" fmla="*/ 0 h 326"/>
                    <a:gd name="T14" fmla="*/ 166 w 166"/>
                    <a:gd name="T15" fmla="*/ 326 h 326"/>
                  </a:gdLst>
                  <a:ahLst/>
                  <a:cxnLst>
                    <a:cxn ang="T8">
                      <a:pos x="T0" y="T1"/>
                    </a:cxn>
                    <a:cxn ang="T9">
                      <a:pos x="T2" y="T3"/>
                    </a:cxn>
                    <a:cxn ang="T10">
                      <a:pos x="T4" y="T5"/>
                    </a:cxn>
                    <a:cxn ang="T11">
                      <a:pos x="T6" y="T7"/>
                    </a:cxn>
                  </a:cxnLst>
                  <a:rect l="T12" t="T13" r="T14" b="T15"/>
                  <a:pathLst>
                    <a:path w="166" h="326">
                      <a:moveTo>
                        <a:pt x="0" y="326"/>
                      </a:moveTo>
                      <a:cubicBezTo>
                        <a:pt x="7" y="299"/>
                        <a:pt x="27" y="211"/>
                        <a:pt x="43" y="163"/>
                      </a:cubicBezTo>
                      <a:cubicBezTo>
                        <a:pt x="59" y="115"/>
                        <a:pt x="76" y="65"/>
                        <a:pt x="96" y="38"/>
                      </a:cubicBezTo>
                      <a:cubicBezTo>
                        <a:pt x="116" y="11"/>
                        <a:pt x="152" y="8"/>
                        <a:pt x="166" y="0"/>
                      </a:cubicBezTo>
                    </a:path>
                  </a:pathLst>
                </a:custGeom>
                <a:noFill/>
                <a:ln w="1524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258" name="Freeform 114"/>
                <p:cNvSpPr>
                  <a:spLocks noChangeAspect="1"/>
                </p:cNvSpPr>
                <p:nvPr/>
              </p:nvSpPr>
              <p:spPr bwMode="auto">
                <a:xfrm>
                  <a:off x="3348" y="3133"/>
                  <a:ext cx="34" cy="51"/>
                </a:xfrm>
                <a:custGeom>
                  <a:avLst/>
                  <a:gdLst>
                    <a:gd name="T0" fmla="*/ 34 w 34"/>
                    <a:gd name="T1" fmla="*/ 0 h 51"/>
                    <a:gd name="T2" fmla="*/ 25 w 34"/>
                    <a:gd name="T3" fmla="*/ 18 h 51"/>
                    <a:gd name="T4" fmla="*/ 14 w 34"/>
                    <a:gd name="T5" fmla="*/ 43 h 51"/>
                    <a:gd name="T6" fmla="*/ 0 w 34"/>
                    <a:gd name="T7" fmla="*/ 51 h 51"/>
                    <a:gd name="T8" fmla="*/ 0 60000 65536"/>
                    <a:gd name="T9" fmla="*/ 0 60000 65536"/>
                    <a:gd name="T10" fmla="*/ 0 60000 65536"/>
                    <a:gd name="T11" fmla="*/ 0 60000 65536"/>
                    <a:gd name="T12" fmla="*/ 0 w 34"/>
                    <a:gd name="T13" fmla="*/ 0 h 51"/>
                    <a:gd name="T14" fmla="*/ 34 w 34"/>
                    <a:gd name="T15" fmla="*/ 51 h 51"/>
                  </a:gdLst>
                  <a:ahLst/>
                  <a:cxnLst>
                    <a:cxn ang="T8">
                      <a:pos x="T0" y="T1"/>
                    </a:cxn>
                    <a:cxn ang="T9">
                      <a:pos x="T2" y="T3"/>
                    </a:cxn>
                    <a:cxn ang="T10">
                      <a:pos x="T4" y="T5"/>
                    </a:cxn>
                    <a:cxn ang="T11">
                      <a:pos x="T6" y="T7"/>
                    </a:cxn>
                  </a:cxnLst>
                  <a:rect l="T12" t="T13" r="T14" b="T15"/>
                  <a:pathLst>
                    <a:path w="34" h="51">
                      <a:moveTo>
                        <a:pt x="34" y="0"/>
                      </a:moveTo>
                      <a:cubicBezTo>
                        <a:pt x="32" y="3"/>
                        <a:pt x="28" y="11"/>
                        <a:pt x="25" y="18"/>
                      </a:cubicBezTo>
                      <a:cubicBezTo>
                        <a:pt x="22" y="25"/>
                        <a:pt x="18" y="38"/>
                        <a:pt x="14" y="43"/>
                      </a:cubicBezTo>
                      <a:cubicBezTo>
                        <a:pt x="10" y="49"/>
                        <a:pt x="3" y="49"/>
                        <a:pt x="0" y="51"/>
                      </a:cubicBezTo>
                    </a:path>
                  </a:pathLst>
                </a:custGeom>
                <a:noFill/>
                <a:ln w="1524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5255" name="Line 115"/>
              <p:cNvSpPr>
                <a:spLocks noChangeShapeType="1"/>
              </p:cNvSpPr>
              <p:nvPr/>
            </p:nvSpPr>
            <p:spPr bwMode="auto">
              <a:xfrm>
                <a:off x="3378" y="3136"/>
                <a:ext cx="96" cy="0"/>
              </a:xfrm>
              <a:prstGeom prst="line">
                <a:avLst/>
              </a:prstGeom>
              <a:noFill/>
              <a:ln w="1524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56" name="Line 116"/>
              <p:cNvSpPr>
                <a:spLocks noChangeShapeType="1"/>
              </p:cNvSpPr>
              <p:nvPr/>
            </p:nvSpPr>
            <p:spPr bwMode="auto">
              <a:xfrm>
                <a:off x="3024" y="3136"/>
                <a:ext cx="96" cy="0"/>
              </a:xfrm>
              <a:prstGeom prst="line">
                <a:avLst/>
              </a:prstGeom>
              <a:noFill/>
              <a:ln w="1524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5241" name="Line 117"/>
            <p:cNvSpPr>
              <a:spLocks noChangeShapeType="1"/>
            </p:cNvSpPr>
            <p:nvPr/>
          </p:nvSpPr>
          <p:spPr bwMode="auto">
            <a:xfrm flipH="1">
              <a:off x="1578" y="2813"/>
              <a:ext cx="1312"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5242" name="Freeform 118"/>
            <p:cNvSpPr>
              <a:spLocks/>
            </p:cNvSpPr>
            <p:nvPr/>
          </p:nvSpPr>
          <p:spPr bwMode="auto">
            <a:xfrm>
              <a:off x="3304" y="2812"/>
              <a:ext cx="972" cy="456"/>
            </a:xfrm>
            <a:custGeom>
              <a:avLst/>
              <a:gdLst>
                <a:gd name="T0" fmla="*/ 0 w 972"/>
                <a:gd name="T1" fmla="*/ 0 h 456"/>
                <a:gd name="T2" fmla="*/ 972 w 972"/>
                <a:gd name="T3" fmla="*/ 0 h 456"/>
                <a:gd name="T4" fmla="*/ 972 w 972"/>
                <a:gd name="T5" fmla="*/ 456 h 456"/>
                <a:gd name="T6" fmla="*/ 796 w 972"/>
                <a:gd name="T7" fmla="*/ 456 h 456"/>
                <a:gd name="T8" fmla="*/ 0 60000 65536"/>
                <a:gd name="T9" fmla="*/ 0 60000 65536"/>
                <a:gd name="T10" fmla="*/ 0 60000 65536"/>
                <a:gd name="T11" fmla="*/ 0 60000 65536"/>
                <a:gd name="T12" fmla="*/ 0 w 972"/>
                <a:gd name="T13" fmla="*/ 0 h 456"/>
                <a:gd name="T14" fmla="*/ 972 w 972"/>
                <a:gd name="T15" fmla="*/ 456 h 456"/>
              </a:gdLst>
              <a:ahLst/>
              <a:cxnLst>
                <a:cxn ang="T8">
                  <a:pos x="T0" y="T1"/>
                </a:cxn>
                <a:cxn ang="T9">
                  <a:pos x="T2" y="T3"/>
                </a:cxn>
                <a:cxn ang="T10">
                  <a:pos x="T4" y="T5"/>
                </a:cxn>
                <a:cxn ang="T11">
                  <a:pos x="T6" y="T7"/>
                </a:cxn>
              </a:cxnLst>
              <a:rect l="T12" t="T13" r="T14" b="T15"/>
              <a:pathLst>
                <a:path w="972" h="456">
                  <a:moveTo>
                    <a:pt x="0" y="0"/>
                  </a:moveTo>
                  <a:lnTo>
                    <a:pt x="972" y="0"/>
                  </a:lnTo>
                  <a:lnTo>
                    <a:pt x="972" y="456"/>
                  </a:lnTo>
                  <a:lnTo>
                    <a:pt x="796" y="456"/>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95243" name="Text Box 119"/>
            <p:cNvSpPr txBox="1">
              <a:spLocks noChangeArrowheads="1"/>
            </p:cNvSpPr>
            <p:nvPr/>
          </p:nvSpPr>
          <p:spPr bwMode="auto">
            <a:xfrm>
              <a:off x="1059" y="2912"/>
              <a:ext cx="56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000" b="1">
                  <a:solidFill>
                    <a:schemeClr val="tx2"/>
                  </a:solidFill>
                  <a:latin typeface="Times New Roman" pitchFamily="18" charset="0"/>
                  <a:ea typeface="华文新魏" pitchFamily="2" charset="-122"/>
                  <a:sym typeface="Symbol" pitchFamily="18" charset="2"/>
                </a:rPr>
                <a:t>220V</a:t>
              </a:r>
            </a:p>
          </p:txBody>
        </p:sp>
        <p:sp>
          <p:nvSpPr>
            <p:cNvPr id="95244" name="Text Box 120"/>
            <p:cNvSpPr txBox="1">
              <a:spLocks noChangeArrowheads="1"/>
            </p:cNvSpPr>
            <p:nvPr/>
          </p:nvSpPr>
          <p:spPr bwMode="auto">
            <a:xfrm>
              <a:off x="2977" y="2487"/>
              <a:ext cx="2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000" b="1" i="1">
                  <a:solidFill>
                    <a:schemeClr val="tx2"/>
                  </a:solidFill>
                  <a:latin typeface="Times New Roman" pitchFamily="18" charset="0"/>
                  <a:ea typeface="华文新魏" pitchFamily="2" charset="-122"/>
                </a:rPr>
                <a:t>L</a:t>
              </a:r>
            </a:p>
          </p:txBody>
        </p:sp>
        <p:sp>
          <p:nvSpPr>
            <p:cNvPr id="95245" name="Text Box 121"/>
            <p:cNvSpPr txBox="1">
              <a:spLocks noChangeArrowheads="1"/>
            </p:cNvSpPr>
            <p:nvPr/>
          </p:nvSpPr>
          <p:spPr bwMode="auto">
            <a:xfrm>
              <a:off x="2989" y="2948"/>
              <a:ext cx="2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000" b="1" i="1">
                  <a:solidFill>
                    <a:schemeClr val="tx2"/>
                  </a:solidFill>
                  <a:latin typeface="Times New Roman" pitchFamily="18" charset="0"/>
                  <a:ea typeface="华文新魏" pitchFamily="2" charset="-122"/>
                </a:rPr>
                <a:t>R</a:t>
              </a:r>
            </a:p>
          </p:txBody>
        </p:sp>
        <p:sp>
          <p:nvSpPr>
            <p:cNvPr id="95246" name="Freeform 122"/>
            <p:cNvSpPr>
              <a:spLocks/>
            </p:cNvSpPr>
            <p:nvPr/>
          </p:nvSpPr>
          <p:spPr bwMode="auto">
            <a:xfrm>
              <a:off x="2343" y="3255"/>
              <a:ext cx="115" cy="86"/>
            </a:xfrm>
            <a:custGeom>
              <a:avLst/>
              <a:gdLst>
                <a:gd name="T0" fmla="*/ 0 w 115"/>
                <a:gd name="T1" fmla="*/ 0 h 86"/>
                <a:gd name="T2" fmla="*/ 115 w 115"/>
                <a:gd name="T3" fmla="*/ 48 h 86"/>
                <a:gd name="T4" fmla="*/ 0 w 115"/>
                <a:gd name="T5" fmla="*/ 86 h 86"/>
                <a:gd name="T6" fmla="*/ 0 60000 65536"/>
                <a:gd name="T7" fmla="*/ 0 60000 65536"/>
                <a:gd name="T8" fmla="*/ 0 60000 65536"/>
                <a:gd name="T9" fmla="*/ 0 w 115"/>
                <a:gd name="T10" fmla="*/ 0 h 86"/>
                <a:gd name="T11" fmla="*/ 115 w 115"/>
                <a:gd name="T12" fmla="*/ 86 h 86"/>
              </a:gdLst>
              <a:ahLst/>
              <a:cxnLst>
                <a:cxn ang="T6">
                  <a:pos x="T0" y="T1"/>
                </a:cxn>
                <a:cxn ang="T7">
                  <a:pos x="T2" y="T3"/>
                </a:cxn>
                <a:cxn ang="T8">
                  <a:pos x="T4" y="T5"/>
                </a:cxn>
              </a:cxnLst>
              <a:rect l="T9" t="T10" r="T11" b="T12"/>
              <a:pathLst>
                <a:path w="115" h="86">
                  <a:moveTo>
                    <a:pt x="0" y="0"/>
                  </a:moveTo>
                  <a:lnTo>
                    <a:pt x="115" y="48"/>
                  </a:lnTo>
                  <a:lnTo>
                    <a:pt x="0" y="86"/>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95247" name="Freeform 123"/>
            <p:cNvSpPr>
              <a:spLocks/>
            </p:cNvSpPr>
            <p:nvPr/>
          </p:nvSpPr>
          <p:spPr bwMode="auto">
            <a:xfrm flipH="1">
              <a:off x="3981" y="3253"/>
              <a:ext cx="115" cy="86"/>
            </a:xfrm>
            <a:custGeom>
              <a:avLst/>
              <a:gdLst>
                <a:gd name="T0" fmla="*/ 0 w 115"/>
                <a:gd name="T1" fmla="*/ 0 h 86"/>
                <a:gd name="T2" fmla="*/ 115 w 115"/>
                <a:gd name="T3" fmla="*/ 48 h 86"/>
                <a:gd name="T4" fmla="*/ 0 w 115"/>
                <a:gd name="T5" fmla="*/ 86 h 86"/>
                <a:gd name="T6" fmla="*/ 0 60000 65536"/>
                <a:gd name="T7" fmla="*/ 0 60000 65536"/>
                <a:gd name="T8" fmla="*/ 0 60000 65536"/>
                <a:gd name="T9" fmla="*/ 0 w 115"/>
                <a:gd name="T10" fmla="*/ 0 h 86"/>
                <a:gd name="T11" fmla="*/ 115 w 115"/>
                <a:gd name="T12" fmla="*/ 86 h 86"/>
              </a:gdLst>
              <a:ahLst/>
              <a:cxnLst>
                <a:cxn ang="T6">
                  <a:pos x="T0" y="T1"/>
                </a:cxn>
                <a:cxn ang="T7">
                  <a:pos x="T2" y="T3"/>
                </a:cxn>
                <a:cxn ang="T8">
                  <a:pos x="T4" y="T5"/>
                </a:cxn>
              </a:cxnLst>
              <a:rect l="T9" t="T10" r="T11" b="T12"/>
              <a:pathLst>
                <a:path w="115" h="86">
                  <a:moveTo>
                    <a:pt x="0" y="0"/>
                  </a:moveTo>
                  <a:lnTo>
                    <a:pt x="115" y="48"/>
                  </a:lnTo>
                  <a:lnTo>
                    <a:pt x="0" y="86"/>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95248" name="Freeform 124"/>
            <p:cNvSpPr>
              <a:spLocks/>
            </p:cNvSpPr>
            <p:nvPr/>
          </p:nvSpPr>
          <p:spPr bwMode="auto">
            <a:xfrm>
              <a:off x="2141" y="3341"/>
              <a:ext cx="829" cy="288"/>
            </a:xfrm>
            <a:custGeom>
              <a:avLst/>
              <a:gdLst>
                <a:gd name="T0" fmla="*/ 192 w 829"/>
                <a:gd name="T1" fmla="*/ 0 h 288"/>
                <a:gd name="T2" fmla="*/ 0 w 829"/>
                <a:gd name="T3" fmla="*/ 0 h 288"/>
                <a:gd name="T4" fmla="*/ 0 w 829"/>
                <a:gd name="T5" fmla="*/ 288 h 288"/>
                <a:gd name="T6" fmla="*/ 825 w 829"/>
                <a:gd name="T7" fmla="*/ 288 h 288"/>
                <a:gd name="T8" fmla="*/ 829 w 829"/>
                <a:gd name="T9" fmla="*/ 214 h 288"/>
                <a:gd name="T10" fmla="*/ 0 60000 65536"/>
                <a:gd name="T11" fmla="*/ 0 60000 65536"/>
                <a:gd name="T12" fmla="*/ 0 60000 65536"/>
                <a:gd name="T13" fmla="*/ 0 60000 65536"/>
                <a:gd name="T14" fmla="*/ 0 60000 65536"/>
                <a:gd name="T15" fmla="*/ 0 w 829"/>
                <a:gd name="T16" fmla="*/ 0 h 288"/>
                <a:gd name="T17" fmla="*/ 829 w 829"/>
                <a:gd name="T18" fmla="*/ 288 h 288"/>
              </a:gdLst>
              <a:ahLst/>
              <a:cxnLst>
                <a:cxn ang="T10">
                  <a:pos x="T0" y="T1"/>
                </a:cxn>
                <a:cxn ang="T11">
                  <a:pos x="T2" y="T3"/>
                </a:cxn>
                <a:cxn ang="T12">
                  <a:pos x="T4" y="T5"/>
                </a:cxn>
                <a:cxn ang="T13">
                  <a:pos x="T6" y="T7"/>
                </a:cxn>
                <a:cxn ang="T14">
                  <a:pos x="T8" y="T9"/>
                </a:cxn>
              </a:cxnLst>
              <a:rect l="T15" t="T16" r="T17" b="T18"/>
              <a:pathLst>
                <a:path w="829" h="288">
                  <a:moveTo>
                    <a:pt x="192" y="0"/>
                  </a:moveTo>
                  <a:lnTo>
                    <a:pt x="0" y="0"/>
                  </a:lnTo>
                  <a:lnTo>
                    <a:pt x="0" y="288"/>
                  </a:lnTo>
                  <a:lnTo>
                    <a:pt x="825" y="288"/>
                  </a:lnTo>
                  <a:lnTo>
                    <a:pt x="829" y="214"/>
                  </a:lnTo>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95249" name="Freeform 125"/>
            <p:cNvSpPr>
              <a:spLocks/>
            </p:cNvSpPr>
            <p:nvPr/>
          </p:nvSpPr>
          <p:spPr bwMode="auto">
            <a:xfrm>
              <a:off x="2967" y="3544"/>
              <a:ext cx="57" cy="68"/>
            </a:xfrm>
            <a:custGeom>
              <a:avLst/>
              <a:gdLst>
                <a:gd name="T0" fmla="*/ 0 w 57"/>
                <a:gd name="T1" fmla="*/ 17 h 68"/>
                <a:gd name="T2" fmla="*/ 42 w 57"/>
                <a:gd name="T3" fmla="*/ 8 h 68"/>
                <a:gd name="T4" fmla="*/ 57 w 57"/>
                <a:gd name="T5" fmla="*/ 68 h 68"/>
                <a:gd name="T6" fmla="*/ 0 60000 65536"/>
                <a:gd name="T7" fmla="*/ 0 60000 65536"/>
                <a:gd name="T8" fmla="*/ 0 60000 65536"/>
                <a:gd name="T9" fmla="*/ 0 w 57"/>
                <a:gd name="T10" fmla="*/ 0 h 68"/>
                <a:gd name="T11" fmla="*/ 57 w 57"/>
                <a:gd name="T12" fmla="*/ 68 h 68"/>
              </a:gdLst>
              <a:ahLst/>
              <a:cxnLst>
                <a:cxn ang="T6">
                  <a:pos x="T0" y="T1"/>
                </a:cxn>
                <a:cxn ang="T7">
                  <a:pos x="T2" y="T3"/>
                </a:cxn>
                <a:cxn ang="T8">
                  <a:pos x="T4" y="T5"/>
                </a:cxn>
              </a:cxnLst>
              <a:rect l="T9" t="T10" r="T11" b="T12"/>
              <a:pathLst>
                <a:path w="57" h="68">
                  <a:moveTo>
                    <a:pt x="0" y="17"/>
                  </a:moveTo>
                  <a:cubicBezTo>
                    <a:pt x="7" y="16"/>
                    <a:pt x="33" y="0"/>
                    <a:pt x="42" y="8"/>
                  </a:cubicBezTo>
                  <a:cubicBezTo>
                    <a:pt x="51" y="16"/>
                    <a:pt x="54" y="58"/>
                    <a:pt x="57" y="68"/>
                  </a:cubicBezTo>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sp>
          <p:nvSpPr>
            <p:cNvPr id="95250" name="Freeform 126"/>
            <p:cNvSpPr>
              <a:spLocks/>
            </p:cNvSpPr>
            <p:nvPr/>
          </p:nvSpPr>
          <p:spPr bwMode="auto">
            <a:xfrm>
              <a:off x="3054" y="3330"/>
              <a:ext cx="1146" cy="300"/>
            </a:xfrm>
            <a:custGeom>
              <a:avLst/>
              <a:gdLst>
                <a:gd name="T0" fmla="*/ 0 w 1146"/>
                <a:gd name="T1" fmla="*/ 228 h 300"/>
                <a:gd name="T2" fmla="*/ 0 w 1146"/>
                <a:gd name="T3" fmla="*/ 300 h 300"/>
                <a:gd name="T4" fmla="*/ 1146 w 1146"/>
                <a:gd name="T5" fmla="*/ 300 h 300"/>
                <a:gd name="T6" fmla="*/ 1146 w 1146"/>
                <a:gd name="T7" fmla="*/ 0 h 300"/>
                <a:gd name="T8" fmla="*/ 1044 w 1146"/>
                <a:gd name="T9" fmla="*/ 0 h 300"/>
                <a:gd name="T10" fmla="*/ 0 60000 65536"/>
                <a:gd name="T11" fmla="*/ 0 60000 65536"/>
                <a:gd name="T12" fmla="*/ 0 60000 65536"/>
                <a:gd name="T13" fmla="*/ 0 60000 65536"/>
                <a:gd name="T14" fmla="*/ 0 60000 65536"/>
                <a:gd name="T15" fmla="*/ 0 w 1146"/>
                <a:gd name="T16" fmla="*/ 0 h 300"/>
                <a:gd name="T17" fmla="*/ 1146 w 1146"/>
                <a:gd name="T18" fmla="*/ 300 h 300"/>
              </a:gdLst>
              <a:ahLst/>
              <a:cxnLst>
                <a:cxn ang="T10">
                  <a:pos x="T0" y="T1"/>
                </a:cxn>
                <a:cxn ang="T11">
                  <a:pos x="T2" y="T3"/>
                </a:cxn>
                <a:cxn ang="T12">
                  <a:pos x="T4" y="T5"/>
                </a:cxn>
                <a:cxn ang="T13">
                  <a:pos x="T6" y="T7"/>
                </a:cxn>
                <a:cxn ang="T14">
                  <a:pos x="T8" y="T9"/>
                </a:cxn>
              </a:cxnLst>
              <a:rect l="T15" t="T16" r="T17" b="T18"/>
              <a:pathLst>
                <a:path w="1146" h="300">
                  <a:moveTo>
                    <a:pt x="0" y="228"/>
                  </a:moveTo>
                  <a:lnTo>
                    <a:pt x="0" y="300"/>
                  </a:lnTo>
                  <a:lnTo>
                    <a:pt x="1146" y="300"/>
                  </a:lnTo>
                  <a:lnTo>
                    <a:pt x="1146" y="0"/>
                  </a:lnTo>
                  <a:lnTo>
                    <a:pt x="1044" y="0"/>
                  </a:lnTo>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p>
          </p:txBody>
        </p:sp>
      </p:grpSp>
      <p:sp>
        <p:nvSpPr>
          <p:cNvPr id="6" name="灯片编号占位符 5"/>
          <p:cNvSpPr>
            <a:spLocks noGrp="1"/>
          </p:cNvSpPr>
          <p:nvPr>
            <p:ph type="sldNum" sz="quarter" idx="10"/>
          </p:nvPr>
        </p:nvSpPr>
        <p:spPr/>
        <p:txBody>
          <a:bodyPr/>
          <a:lstStyle/>
          <a:p>
            <a:pPr>
              <a:defRPr/>
            </a:pPr>
            <a:fld id="{E4DCDFD6-397A-4776-9F04-AECACB83C822}" type="slidenum">
              <a:rPr lang="zh-CN" altLang="en-US" smtClean="0"/>
              <a:pPr>
                <a:defRPr/>
              </a:pPr>
              <a:t>56</a:t>
            </a:fld>
            <a:endParaRPr lang="zh-CN" altLang="en-US"/>
          </a:p>
        </p:txBody>
      </p:sp>
    </p:spTree>
    <p:extLst>
      <p:ext uri="{BB962C8B-B14F-4D97-AF65-F5344CB8AC3E}">
        <p14:creationId xmlns:p14="http://schemas.microsoft.com/office/powerpoint/2010/main" val="3743824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2164"/>
                                        </p:tgtEl>
                                        <p:attrNameLst>
                                          <p:attrName>style.visibility</p:attrName>
                                        </p:attrNameLst>
                                      </p:cBhvr>
                                      <p:to>
                                        <p:strVal val="visible"/>
                                      </p:to>
                                    </p:set>
                                    <p:animEffect transition="in" filter="wipe(up)">
                                      <p:cBhvr>
                                        <p:cTn id="7" dur="500"/>
                                        <p:tgtEl>
                                          <p:spTgt spid="92164"/>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2165"/>
                                        </p:tgtEl>
                                        <p:attrNameLst>
                                          <p:attrName>style.visibility</p:attrName>
                                        </p:attrNameLst>
                                      </p:cBhvr>
                                      <p:to>
                                        <p:strVal val="visible"/>
                                      </p:to>
                                    </p:set>
                                    <p:animEffect transition="in" filter="wipe(up)">
                                      <p:cBhvr>
                                        <p:cTn id="12" dur="500"/>
                                        <p:tgtEl>
                                          <p:spTgt spid="921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4" grpId="0"/>
      <p:bldP spid="92165"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18" name="Rectangle 2"/>
          <p:cNvSpPr>
            <a:spLocks noGrp="1" noChangeArrowheads="1"/>
          </p:cNvSpPr>
          <p:nvPr>
            <p:ph type="title"/>
          </p:nvPr>
        </p:nvSpPr>
        <p:spPr/>
        <p:txBody>
          <a:bodyPr/>
          <a:lstStyle/>
          <a:p>
            <a:r>
              <a:rPr lang="zh-CN" altLang="en-US" dirty="0" smtClean="0">
                <a:ea typeface="宋体" charset="-122"/>
              </a:rPr>
              <a:t>分析举例</a:t>
            </a:r>
            <a:endParaRPr lang="en-US" altLang="zh-CN" dirty="0" smtClean="0">
              <a:ea typeface="宋体" charset="-122"/>
            </a:endParaRPr>
          </a:p>
        </p:txBody>
      </p:sp>
      <p:graphicFrame>
        <p:nvGraphicFramePr>
          <p:cNvPr id="101409" name="Object 2"/>
          <p:cNvGraphicFramePr>
            <a:graphicFrameLocks noChangeAspect="1"/>
          </p:cNvGraphicFramePr>
          <p:nvPr>
            <p:extLst>
              <p:ext uri="{D42A27DB-BD31-4B8C-83A1-F6EECF244321}">
                <p14:modId xmlns:p14="http://schemas.microsoft.com/office/powerpoint/2010/main" val="1079973636"/>
              </p:ext>
            </p:extLst>
          </p:nvPr>
        </p:nvGraphicFramePr>
        <p:xfrm>
          <a:off x="467544" y="1116608"/>
          <a:ext cx="1127125" cy="333375"/>
        </p:xfrm>
        <a:graphic>
          <a:graphicData uri="http://schemas.openxmlformats.org/presentationml/2006/ole">
            <mc:AlternateContent xmlns:mc="http://schemas.openxmlformats.org/markup-compatibility/2006">
              <mc:Choice xmlns:v="urn:schemas-microsoft-com:vml" Requires="v">
                <p:oleObj spid="_x0000_s89347" name="Equation" r:id="rId3" imgW="596880" imgH="177480" progId="">
                  <p:embed/>
                </p:oleObj>
              </mc:Choice>
              <mc:Fallback>
                <p:oleObj name="Equation" r:id="rId3" imgW="596880" imgH="177480" progId="">
                  <p:embed/>
                  <p:pic>
                    <p:nvPicPr>
                      <p:cNvPr id="0" name="Picture 1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116608"/>
                        <a:ext cx="1127125" cy="333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410" name="Object 3"/>
          <p:cNvGraphicFramePr>
            <a:graphicFrameLocks noChangeAspect="1"/>
          </p:cNvGraphicFramePr>
          <p:nvPr>
            <p:extLst>
              <p:ext uri="{D42A27DB-BD31-4B8C-83A1-F6EECF244321}">
                <p14:modId xmlns:p14="http://schemas.microsoft.com/office/powerpoint/2010/main" val="1277554292"/>
              </p:ext>
            </p:extLst>
          </p:nvPr>
        </p:nvGraphicFramePr>
        <p:xfrm>
          <a:off x="2551932" y="865783"/>
          <a:ext cx="3092450" cy="835025"/>
        </p:xfrm>
        <a:graphic>
          <a:graphicData uri="http://schemas.openxmlformats.org/presentationml/2006/ole">
            <mc:AlternateContent xmlns:mc="http://schemas.openxmlformats.org/markup-compatibility/2006">
              <mc:Choice xmlns:v="urn:schemas-microsoft-com:vml" Requires="v">
                <p:oleObj spid="_x0000_s89348" name="Equation" r:id="rId5" imgW="1600200" imgH="431640" progId="">
                  <p:embed/>
                </p:oleObj>
              </mc:Choice>
              <mc:Fallback>
                <p:oleObj name="Equation" r:id="rId5" imgW="1600200" imgH="431640" progId="">
                  <p:embed/>
                  <p:pic>
                    <p:nvPicPr>
                      <p:cNvPr id="0" name="Picture 1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1932" y="865783"/>
                        <a:ext cx="309245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411" name="Object 4"/>
          <p:cNvGraphicFramePr>
            <a:graphicFrameLocks noChangeAspect="1"/>
          </p:cNvGraphicFramePr>
          <p:nvPr>
            <p:extLst>
              <p:ext uri="{D42A27DB-BD31-4B8C-83A1-F6EECF244321}">
                <p14:modId xmlns:p14="http://schemas.microsoft.com/office/powerpoint/2010/main" val="2869408914"/>
              </p:ext>
            </p:extLst>
          </p:nvPr>
        </p:nvGraphicFramePr>
        <p:xfrm>
          <a:off x="478678" y="1772816"/>
          <a:ext cx="3819525" cy="438150"/>
        </p:xfrm>
        <a:graphic>
          <a:graphicData uri="http://schemas.openxmlformats.org/presentationml/2006/ole">
            <mc:AlternateContent xmlns:mc="http://schemas.openxmlformats.org/markup-compatibility/2006">
              <mc:Choice xmlns:v="urn:schemas-microsoft-com:vml" Requires="v">
                <p:oleObj spid="_x0000_s89349" name="Equation" r:id="rId7" imgW="1993680" imgH="228600" progId="">
                  <p:embed/>
                </p:oleObj>
              </mc:Choice>
              <mc:Fallback>
                <p:oleObj name="Equation" r:id="rId7" imgW="1993680" imgH="228600" progId="">
                  <p:embed/>
                  <p:pic>
                    <p:nvPicPr>
                      <p:cNvPr id="0" name="Picture 19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678" y="1772816"/>
                        <a:ext cx="3819525"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412" name="Object 5"/>
          <p:cNvGraphicFramePr>
            <a:graphicFrameLocks noChangeAspect="1"/>
          </p:cNvGraphicFramePr>
          <p:nvPr>
            <p:extLst>
              <p:ext uri="{D42A27DB-BD31-4B8C-83A1-F6EECF244321}">
                <p14:modId xmlns:p14="http://schemas.microsoft.com/office/powerpoint/2010/main" val="4104209460"/>
              </p:ext>
            </p:extLst>
          </p:nvPr>
        </p:nvGraphicFramePr>
        <p:xfrm>
          <a:off x="479425" y="2511425"/>
          <a:ext cx="2870200" cy="523875"/>
        </p:xfrm>
        <a:graphic>
          <a:graphicData uri="http://schemas.openxmlformats.org/presentationml/2006/ole">
            <mc:AlternateContent xmlns:mc="http://schemas.openxmlformats.org/markup-compatibility/2006">
              <mc:Choice xmlns:v="urn:schemas-microsoft-com:vml" Requires="v">
                <p:oleObj spid="_x0000_s89350" name="Equation" r:id="rId9" imgW="1600200" imgH="291960" progId="">
                  <p:embed/>
                </p:oleObj>
              </mc:Choice>
              <mc:Fallback>
                <p:oleObj name="Equation" r:id="rId9" imgW="1600200" imgH="291960" progId="">
                  <p:embed/>
                  <p:pic>
                    <p:nvPicPr>
                      <p:cNvPr id="0" name="Picture 19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9425" y="2511425"/>
                        <a:ext cx="2870200"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413" name="Object 6"/>
          <p:cNvGraphicFramePr>
            <a:graphicFrameLocks noChangeAspect="1"/>
          </p:cNvGraphicFramePr>
          <p:nvPr>
            <p:extLst>
              <p:ext uri="{D42A27DB-BD31-4B8C-83A1-F6EECF244321}">
                <p14:modId xmlns:p14="http://schemas.microsoft.com/office/powerpoint/2010/main" val="3930466460"/>
              </p:ext>
            </p:extLst>
          </p:nvPr>
        </p:nvGraphicFramePr>
        <p:xfrm>
          <a:off x="467544" y="3212976"/>
          <a:ext cx="1963738" cy="758825"/>
        </p:xfrm>
        <a:graphic>
          <a:graphicData uri="http://schemas.openxmlformats.org/presentationml/2006/ole">
            <mc:AlternateContent xmlns:mc="http://schemas.openxmlformats.org/markup-compatibility/2006">
              <mc:Choice xmlns:v="urn:schemas-microsoft-com:vml" Requires="v">
                <p:oleObj spid="_x0000_s89351" name="Equation" r:id="rId11" imgW="1015920" imgH="393480" progId="">
                  <p:embed/>
                </p:oleObj>
              </mc:Choice>
              <mc:Fallback>
                <p:oleObj name="Equation" r:id="rId11" imgW="1015920" imgH="393480" progId="">
                  <p:embed/>
                  <p:pic>
                    <p:nvPicPr>
                      <p:cNvPr id="0" name="Picture 20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544" y="3212976"/>
                        <a:ext cx="1963738" cy="75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418" name="Object 9"/>
          <p:cNvGraphicFramePr>
            <a:graphicFrameLocks noChangeAspect="1"/>
          </p:cNvGraphicFramePr>
          <p:nvPr>
            <p:extLst>
              <p:ext uri="{D42A27DB-BD31-4B8C-83A1-F6EECF244321}">
                <p14:modId xmlns:p14="http://schemas.microsoft.com/office/powerpoint/2010/main" val="2627762841"/>
              </p:ext>
            </p:extLst>
          </p:nvPr>
        </p:nvGraphicFramePr>
        <p:xfrm>
          <a:off x="3563938" y="3205163"/>
          <a:ext cx="2312987" cy="749300"/>
        </p:xfrm>
        <a:graphic>
          <a:graphicData uri="http://schemas.openxmlformats.org/presentationml/2006/ole">
            <mc:AlternateContent xmlns:mc="http://schemas.openxmlformats.org/markup-compatibility/2006">
              <mc:Choice xmlns:v="urn:schemas-microsoft-com:vml" Requires="v">
                <p:oleObj spid="_x0000_s89352" name="Equation" r:id="rId13" imgW="1206360" imgH="393480" progId="">
                  <p:embed/>
                </p:oleObj>
              </mc:Choice>
              <mc:Fallback>
                <p:oleObj name="Equation" r:id="rId13" imgW="1206360" imgH="393480" progId="">
                  <p:embed/>
                  <p:pic>
                    <p:nvPicPr>
                      <p:cNvPr id="0" name="Picture 20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63938" y="3205163"/>
                        <a:ext cx="2312987"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灯片编号占位符 8"/>
          <p:cNvSpPr>
            <a:spLocks noGrp="1"/>
          </p:cNvSpPr>
          <p:nvPr>
            <p:ph type="sldNum" sz="quarter" idx="10"/>
          </p:nvPr>
        </p:nvSpPr>
        <p:spPr/>
        <p:txBody>
          <a:bodyPr/>
          <a:lstStyle/>
          <a:p>
            <a:pPr>
              <a:defRPr/>
            </a:pPr>
            <a:fld id="{E4DCDFD6-397A-4776-9F04-AECACB83C822}" type="slidenum">
              <a:rPr lang="zh-CN" altLang="en-US" smtClean="0"/>
              <a:pPr>
                <a:defRPr/>
              </a:pPr>
              <a:t>57</a:t>
            </a:fld>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743542231"/>
              </p:ext>
            </p:extLst>
          </p:nvPr>
        </p:nvGraphicFramePr>
        <p:xfrm>
          <a:off x="542181" y="4129261"/>
          <a:ext cx="2733675" cy="523875"/>
        </p:xfrm>
        <a:graphic>
          <a:graphicData uri="http://schemas.openxmlformats.org/presentationml/2006/ole">
            <mc:AlternateContent xmlns:mc="http://schemas.openxmlformats.org/markup-compatibility/2006">
              <mc:Choice xmlns:v="urn:schemas-microsoft-com:vml" Requires="v">
                <p:oleObj spid="_x0000_s89353" name="Equation" r:id="rId15" imgW="1523880" imgH="291960" progId="">
                  <p:embed/>
                </p:oleObj>
              </mc:Choice>
              <mc:Fallback>
                <p:oleObj name="Equation" r:id="rId15" imgW="1523880" imgH="291960" progId="">
                  <p:embed/>
                  <p:pic>
                    <p:nvPicPr>
                      <p:cNvPr id="0" name="Picture 20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2181" y="4129261"/>
                        <a:ext cx="2733675"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279080942"/>
              </p:ext>
            </p:extLst>
          </p:nvPr>
        </p:nvGraphicFramePr>
        <p:xfrm>
          <a:off x="523428" y="4906963"/>
          <a:ext cx="4192588" cy="409575"/>
        </p:xfrm>
        <a:graphic>
          <a:graphicData uri="http://schemas.openxmlformats.org/presentationml/2006/ole">
            <mc:AlternateContent xmlns:mc="http://schemas.openxmlformats.org/markup-compatibility/2006">
              <mc:Choice xmlns:v="urn:schemas-microsoft-com:vml" Requires="v">
                <p:oleObj spid="_x0000_s89354" name="Equation" r:id="rId17" imgW="2336760" imgH="228600" progId="">
                  <p:embed/>
                </p:oleObj>
              </mc:Choice>
              <mc:Fallback>
                <p:oleObj name="Equation" r:id="rId17" imgW="2336760" imgH="228600" progId="">
                  <p:embed/>
                  <p:pic>
                    <p:nvPicPr>
                      <p:cNvPr id="0" name="Picture 20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3428" y="4906963"/>
                        <a:ext cx="4192588"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500938517"/>
              </p:ext>
            </p:extLst>
          </p:nvPr>
        </p:nvGraphicFramePr>
        <p:xfrm>
          <a:off x="561975" y="5464175"/>
          <a:ext cx="4148138" cy="704850"/>
        </p:xfrm>
        <a:graphic>
          <a:graphicData uri="http://schemas.openxmlformats.org/presentationml/2006/ole">
            <mc:AlternateContent xmlns:mc="http://schemas.openxmlformats.org/markup-compatibility/2006">
              <mc:Choice xmlns:v="urn:schemas-microsoft-com:vml" Requires="v">
                <p:oleObj spid="_x0000_s89355" name="Equation" r:id="rId19" imgW="2311200" imgH="393480" progId="">
                  <p:embed/>
                </p:oleObj>
              </mc:Choice>
              <mc:Fallback>
                <p:oleObj name="Equation" r:id="rId19" imgW="2311200" imgH="393480" progId="">
                  <p:embed/>
                  <p:pic>
                    <p:nvPicPr>
                      <p:cNvPr id="0" name="Picture 20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1975" y="5464175"/>
                        <a:ext cx="4148138"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组合 9"/>
          <p:cNvGrpSpPr/>
          <p:nvPr/>
        </p:nvGrpSpPr>
        <p:grpSpPr>
          <a:xfrm>
            <a:off x="5733280" y="2852936"/>
            <a:ext cx="3303216" cy="2462882"/>
            <a:chOff x="5733280" y="2852936"/>
            <a:chExt cx="3303216" cy="2462882"/>
          </a:xfrm>
        </p:grpSpPr>
        <p:cxnSp>
          <p:nvCxnSpPr>
            <p:cNvPr id="83" name="直接连接符 82"/>
            <p:cNvCxnSpPr/>
            <p:nvPr/>
          </p:nvCxnSpPr>
          <p:spPr>
            <a:xfrm>
              <a:off x="5734966" y="4883770"/>
              <a:ext cx="260985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6815086" y="4854153"/>
              <a:ext cx="372218" cy="461665"/>
            </a:xfrm>
            <a:prstGeom prst="rect">
              <a:avLst/>
            </a:prstGeom>
            <a:noFill/>
          </p:spPr>
          <p:txBody>
            <a:bodyPr wrap="none" rtlCol="0">
              <a:spAutoFit/>
            </a:bodyPr>
            <a:lstStyle/>
            <a:p>
              <a:r>
                <a:rPr lang="en-US" altLang="zh-CN" sz="2400" b="1" i="1" dirty="0" smtClean="0">
                  <a:solidFill>
                    <a:srgbClr val="FF0000"/>
                  </a:solidFill>
                  <a:latin typeface="Times New Roman" panose="02020603050405020304" pitchFamily="18" charset="0"/>
                  <a:cs typeface="Times New Roman" panose="02020603050405020304" pitchFamily="18" charset="0"/>
                </a:rPr>
                <a:t>P</a:t>
              </a:r>
              <a:endParaRPr lang="zh-CN" altLang="en-US" sz="2400" b="1" i="1" dirty="0">
                <a:solidFill>
                  <a:srgbClr val="FF0000"/>
                </a:solidFill>
                <a:latin typeface="Times New Roman" panose="02020603050405020304" pitchFamily="18" charset="0"/>
                <a:cs typeface="Times New Roman" panose="02020603050405020304" pitchFamily="18" charset="0"/>
              </a:endParaRPr>
            </a:p>
          </p:txBody>
        </p:sp>
        <p:cxnSp>
          <p:nvCxnSpPr>
            <p:cNvPr id="85" name="直接连接符 84"/>
            <p:cNvCxnSpPr/>
            <p:nvPr/>
          </p:nvCxnSpPr>
          <p:spPr>
            <a:xfrm rot="16200000">
              <a:off x="7425766" y="3983571"/>
              <a:ext cx="1800000" cy="0"/>
            </a:xfrm>
            <a:prstGeom prst="line">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8503978" y="2852936"/>
              <a:ext cx="532518" cy="461665"/>
            </a:xfrm>
            <a:prstGeom prst="rect">
              <a:avLst/>
            </a:prstGeom>
            <a:noFill/>
          </p:spPr>
          <p:txBody>
            <a:bodyPr wrap="none" rtlCol="0">
              <a:spAutoFit/>
            </a:bodyPr>
            <a:lstStyle/>
            <a:p>
              <a:r>
                <a:rPr lang="en-US" altLang="zh-CN" sz="2400" b="1" i="1" dirty="0" smtClean="0">
                  <a:solidFill>
                    <a:schemeClr val="accent4">
                      <a:lumMod val="75000"/>
                    </a:schemeClr>
                  </a:solidFill>
                  <a:latin typeface="Times New Roman" panose="02020603050405020304" pitchFamily="18" charset="0"/>
                  <a:cs typeface="Times New Roman" panose="02020603050405020304" pitchFamily="18" charset="0"/>
                </a:rPr>
                <a:t>Q</a:t>
              </a:r>
              <a:r>
                <a:rPr lang="en-US" altLang="zh-CN" sz="2400" b="1" i="1" baseline="-25000" dirty="0" smtClean="0">
                  <a:solidFill>
                    <a:schemeClr val="accent4">
                      <a:lumMod val="75000"/>
                    </a:schemeClr>
                  </a:solidFill>
                  <a:latin typeface="Times New Roman" panose="02020603050405020304" pitchFamily="18" charset="0"/>
                  <a:cs typeface="Times New Roman" panose="02020603050405020304" pitchFamily="18" charset="0"/>
                </a:rPr>
                <a:t>L</a:t>
              </a:r>
              <a:endParaRPr lang="zh-CN" altLang="en-US" sz="2400" b="1" i="1" dirty="0">
                <a:solidFill>
                  <a:schemeClr val="accent4">
                    <a:lumMod val="75000"/>
                  </a:schemeClr>
                </a:solidFill>
                <a:latin typeface="Times New Roman" panose="02020603050405020304" pitchFamily="18" charset="0"/>
                <a:cs typeface="Times New Roman" panose="02020603050405020304" pitchFamily="18" charset="0"/>
              </a:endParaRPr>
            </a:p>
          </p:txBody>
        </p:sp>
        <p:cxnSp>
          <p:nvCxnSpPr>
            <p:cNvPr id="87" name="直接连接符 86"/>
            <p:cNvCxnSpPr/>
            <p:nvPr/>
          </p:nvCxnSpPr>
          <p:spPr>
            <a:xfrm flipV="1">
              <a:off x="5733280" y="3041179"/>
              <a:ext cx="2611537" cy="1812974"/>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6734936" y="3301873"/>
              <a:ext cx="481222" cy="461665"/>
            </a:xfrm>
            <a:prstGeom prst="rect">
              <a:avLst/>
            </a:prstGeom>
            <a:noFill/>
          </p:spPr>
          <p:txBody>
            <a:bodyPr wrap="none" rtlCol="0">
              <a:spAutoFit/>
            </a:bodyPr>
            <a:lstStyle/>
            <a:p>
              <a:r>
                <a:rPr lang="en-US" altLang="zh-CN" sz="2400" b="1" i="1" dirty="0" smtClean="0">
                  <a:solidFill>
                    <a:schemeClr val="accent4">
                      <a:lumMod val="75000"/>
                    </a:schemeClr>
                  </a:solidFill>
                  <a:latin typeface="Times New Roman" panose="02020603050405020304" pitchFamily="18" charset="0"/>
                  <a:cs typeface="Times New Roman" panose="02020603050405020304" pitchFamily="18" charset="0"/>
                </a:rPr>
                <a:t>S</a:t>
              </a:r>
              <a:r>
                <a:rPr lang="en-US" altLang="zh-CN" sz="2400" b="1" i="1" baseline="-25000" dirty="0" smtClean="0">
                  <a:solidFill>
                    <a:schemeClr val="accent4">
                      <a:lumMod val="75000"/>
                    </a:schemeClr>
                  </a:solidFill>
                  <a:latin typeface="Times New Roman" panose="02020603050405020304" pitchFamily="18" charset="0"/>
                  <a:cs typeface="Times New Roman" panose="02020603050405020304" pitchFamily="18" charset="0"/>
                </a:rPr>
                <a:t>L</a:t>
              </a:r>
              <a:endParaRPr lang="zh-CN" altLang="en-US" sz="2400" b="1" i="1" dirty="0">
                <a:solidFill>
                  <a:schemeClr val="accent4">
                    <a:lumMod val="75000"/>
                  </a:schemeClr>
                </a:solidFill>
                <a:latin typeface="Times New Roman" panose="02020603050405020304" pitchFamily="18" charset="0"/>
                <a:cs typeface="Times New Roman" panose="02020603050405020304" pitchFamily="18" charset="0"/>
              </a:endParaRPr>
            </a:p>
          </p:txBody>
        </p:sp>
        <p:cxnSp>
          <p:nvCxnSpPr>
            <p:cNvPr id="89" name="直接连接符 88"/>
            <p:cNvCxnSpPr/>
            <p:nvPr/>
          </p:nvCxnSpPr>
          <p:spPr>
            <a:xfrm flipV="1">
              <a:off x="8312264" y="3083570"/>
              <a:ext cx="0" cy="144000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7823198" y="3371602"/>
              <a:ext cx="543739" cy="461665"/>
            </a:xfrm>
            <a:prstGeom prst="rect">
              <a:avLst/>
            </a:prstGeom>
            <a:noFill/>
          </p:spPr>
          <p:txBody>
            <a:bodyPr wrap="none" rtlCol="0">
              <a:spAutoFit/>
            </a:bodyPr>
            <a:lstStyle/>
            <a:p>
              <a:r>
                <a:rPr lang="en-US" altLang="zh-CN" sz="2400" b="1" i="1" dirty="0" smtClean="0">
                  <a:solidFill>
                    <a:srgbClr val="C00000"/>
                  </a:solidFill>
                  <a:latin typeface="Times New Roman" panose="02020603050405020304" pitchFamily="18" charset="0"/>
                  <a:cs typeface="Times New Roman" panose="02020603050405020304" pitchFamily="18" charset="0"/>
                </a:rPr>
                <a:t>Q</a:t>
              </a:r>
              <a:r>
                <a:rPr lang="en-US" altLang="zh-CN" sz="2400" b="1" i="1" baseline="-25000" dirty="0" smtClean="0">
                  <a:solidFill>
                    <a:srgbClr val="C00000"/>
                  </a:solidFill>
                  <a:latin typeface="Times New Roman" panose="02020603050405020304" pitchFamily="18" charset="0"/>
                  <a:cs typeface="Times New Roman" panose="02020603050405020304" pitchFamily="18" charset="0"/>
                </a:rPr>
                <a:t>C</a:t>
              </a:r>
              <a:endParaRPr lang="zh-CN" altLang="en-US" sz="2400" b="1" i="1" dirty="0">
                <a:solidFill>
                  <a:srgbClr val="C00000"/>
                </a:solidFill>
                <a:latin typeface="Times New Roman" panose="02020603050405020304" pitchFamily="18" charset="0"/>
                <a:cs typeface="Times New Roman" panose="02020603050405020304" pitchFamily="18" charset="0"/>
              </a:endParaRPr>
            </a:p>
          </p:txBody>
        </p:sp>
        <p:cxnSp>
          <p:nvCxnSpPr>
            <p:cNvPr id="91" name="直接连接符 90"/>
            <p:cNvCxnSpPr/>
            <p:nvPr/>
          </p:nvCxnSpPr>
          <p:spPr>
            <a:xfrm flipV="1">
              <a:off x="5749956" y="4523570"/>
              <a:ext cx="2616981" cy="34521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7269968" y="4121662"/>
              <a:ext cx="356188" cy="461665"/>
            </a:xfrm>
            <a:prstGeom prst="rect">
              <a:avLst/>
            </a:prstGeom>
            <a:noFill/>
          </p:spPr>
          <p:txBody>
            <a:bodyPr wrap="none" rtlCol="0">
              <a:spAutoFit/>
            </a:bodyPr>
            <a:lstStyle/>
            <a:p>
              <a:r>
                <a:rPr lang="en-US" altLang="zh-CN" sz="2400" b="1" i="1" dirty="0" smtClean="0">
                  <a:solidFill>
                    <a:srgbClr val="C00000"/>
                  </a:solidFill>
                  <a:latin typeface="Times New Roman" panose="02020603050405020304" pitchFamily="18" charset="0"/>
                  <a:cs typeface="Times New Roman" panose="02020603050405020304" pitchFamily="18" charset="0"/>
                </a:rPr>
                <a:t>S</a:t>
              </a:r>
              <a:endParaRPr lang="zh-CN" altLang="en-US" sz="2400" b="1" i="1" dirty="0">
                <a:solidFill>
                  <a:srgbClr val="C00000"/>
                </a:solidFill>
                <a:latin typeface="Times New Roman" panose="02020603050405020304" pitchFamily="18" charset="0"/>
                <a:cs typeface="Times New Roman" panose="02020603050405020304" pitchFamily="18" charset="0"/>
              </a:endParaRPr>
            </a:p>
          </p:txBody>
        </p:sp>
        <p:sp>
          <p:nvSpPr>
            <p:cNvPr id="93" name="TextBox 92"/>
            <p:cNvSpPr txBox="1"/>
            <p:nvPr/>
          </p:nvSpPr>
          <p:spPr>
            <a:xfrm>
              <a:off x="8359579" y="4422105"/>
              <a:ext cx="407484" cy="461665"/>
            </a:xfrm>
            <a:prstGeom prst="rect">
              <a:avLst/>
            </a:prstGeom>
            <a:noFill/>
          </p:spPr>
          <p:txBody>
            <a:bodyPr wrap="none" rtlCol="0">
              <a:spAutoFit/>
            </a:bodyPr>
            <a:lstStyle/>
            <a:p>
              <a:r>
                <a:rPr lang="en-US" altLang="zh-CN" sz="2400" b="1" i="1" dirty="0" smtClean="0">
                  <a:solidFill>
                    <a:srgbClr val="C00000"/>
                  </a:solidFill>
                  <a:latin typeface="Times New Roman" panose="02020603050405020304" pitchFamily="18" charset="0"/>
                  <a:cs typeface="Times New Roman" panose="02020603050405020304" pitchFamily="18" charset="0"/>
                </a:rPr>
                <a:t>Q</a:t>
              </a:r>
              <a:endParaRPr lang="zh-CN" altLang="en-US" sz="2400" b="1" i="1" dirty="0">
                <a:solidFill>
                  <a:srgbClr val="C0000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57393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1409"/>
                                        </p:tgtEl>
                                        <p:attrNameLst>
                                          <p:attrName>style.visibility</p:attrName>
                                        </p:attrNameLst>
                                      </p:cBhvr>
                                      <p:to>
                                        <p:strVal val="visible"/>
                                      </p:to>
                                    </p:set>
                                    <p:animEffect transition="in" filter="wipe(left)">
                                      <p:cBhvr>
                                        <p:cTn id="7" dur="500"/>
                                        <p:tgtEl>
                                          <p:spTgt spid="101409"/>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1410"/>
                                        </p:tgtEl>
                                        <p:attrNameLst>
                                          <p:attrName>style.visibility</p:attrName>
                                        </p:attrNameLst>
                                      </p:cBhvr>
                                      <p:to>
                                        <p:strVal val="visible"/>
                                      </p:to>
                                    </p:set>
                                    <p:animEffect transition="in" filter="wipe(left)">
                                      <p:cBhvr>
                                        <p:cTn id="12" dur="500"/>
                                        <p:tgtEl>
                                          <p:spTgt spid="101410"/>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1411"/>
                                        </p:tgtEl>
                                        <p:attrNameLst>
                                          <p:attrName>style.visibility</p:attrName>
                                        </p:attrNameLst>
                                      </p:cBhvr>
                                      <p:to>
                                        <p:strVal val="visible"/>
                                      </p:to>
                                    </p:set>
                                    <p:animEffect transition="in" filter="wipe(left)">
                                      <p:cBhvr>
                                        <p:cTn id="17" dur="500"/>
                                        <p:tgtEl>
                                          <p:spTgt spid="101411"/>
                                        </p:tgtEl>
                                      </p:cBhvr>
                                    </p:animEffect>
                                  </p:childTnLst>
                                </p:cTn>
                              </p:par>
                            </p:childTnLst>
                          </p:cTn>
                        </p:par>
                      </p:childTnLst>
                    </p:cTn>
                  </p:par>
                  <p:par>
                    <p:cTn id="18" fill="hold">
                      <p:stCondLst>
                        <p:cond delay="indefinite"/>
                      </p:stCondLst>
                      <p:childTnLst>
                        <p:par>
                          <p:cTn id="19" fill="hold" nodeType="after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1412"/>
                                        </p:tgtEl>
                                        <p:attrNameLst>
                                          <p:attrName>style.visibility</p:attrName>
                                        </p:attrNameLst>
                                      </p:cBhvr>
                                      <p:to>
                                        <p:strVal val="visible"/>
                                      </p:to>
                                    </p:set>
                                    <p:animEffect transition="in" filter="wipe(left)">
                                      <p:cBhvr>
                                        <p:cTn id="22" dur="500"/>
                                        <p:tgtEl>
                                          <p:spTgt spid="1014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1413"/>
                                        </p:tgtEl>
                                        <p:attrNameLst>
                                          <p:attrName>style.visibility</p:attrName>
                                        </p:attrNameLst>
                                      </p:cBhvr>
                                      <p:to>
                                        <p:strVal val="visible"/>
                                      </p:to>
                                    </p:set>
                                    <p:animEffect transition="in" filter="wipe(left)">
                                      <p:cBhvr>
                                        <p:cTn id="32" dur="500"/>
                                        <p:tgtEl>
                                          <p:spTgt spid="1014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1418"/>
                                        </p:tgtEl>
                                        <p:attrNameLst>
                                          <p:attrName>style.visibility</p:attrName>
                                        </p:attrNameLst>
                                      </p:cBhvr>
                                      <p:to>
                                        <p:strVal val="visible"/>
                                      </p:to>
                                    </p:set>
                                    <p:animEffect transition="in" filter="wipe(left)">
                                      <p:cBhvr>
                                        <p:cTn id="37" dur="500"/>
                                        <p:tgtEl>
                                          <p:spTgt spid="1014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分析举例</a:t>
            </a:r>
            <a:endParaRPr lang="zh-CN" altLang="en-US" dirty="0"/>
          </a:p>
        </p:txBody>
      </p:sp>
      <p:sp>
        <p:nvSpPr>
          <p:cNvPr id="3" name="灯片编号占位符 2"/>
          <p:cNvSpPr>
            <a:spLocks noGrp="1"/>
          </p:cNvSpPr>
          <p:nvPr>
            <p:ph type="sldNum" sz="quarter" idx="10"/>
          </p:nvPr>
        </p:nvSpPr>
        <p:spPr/>
        <p:txBody>
          <a:bodyPr/>
          <a:lstStyle/>
          <a:p>
            <a:pPr>
              <a:defRPr/>
            </a:pPr>
            <a:fld id="{8F62CFF0-E9F0-4C06-8BF8-C2E8AB4DCF74}" type="slidenum">
              <a:rPr lang="zh-CN" altLang="en-US" smtClean="0"/>
              <a:pPr>
                <a:defRPr/>
              </a:pPr>
              <a:t>58</a:t>
            </a:fld>
            <a:endParaRPr lang="zh-CN" altLang="en-US"/>
          </a:p>
        </p:txBody>
      </p:sp>
      <p:sp>
        <p:nvSpPr>
          <p:cNvPr id="4" name="内容占位符 3"/>
          <p:cNvSpPr>
            <a:spLocks noGrp="1"/>
          </p:cNvSpPr>
          <p:nvPr>
            <p:ph sz="quarter" idx="11"/>
          </p:nvPr>
        </p:nvSpPr>
        <p:spPr/>
        <p:txBody>
          <a:bodyPr/>
          <a:lstStyle/>
          <a:p>
            <a:pPr marL="0" indent="0">
              <a:buNone/>
            </a:pPr>
            <a:r>
              <a:rPr lang="zh-CN" altLang="en-US" sz="2400" dirty="0"/>
              <a:t>一台功率为</a:t>
            </a:r>
            <a:r>
              <a:rPr lang="en-US" altLang="zh-CN" sz="2400" dirty="0"/>
              <a:t>1.1kW</a:t>
            </a:r>
            <a:r>
              <a:rPr lang="zh-CN" altLang="en-US" sz="2400" dirty="0"/>
              <a:t>的感应电动机，接在</a:t>
            </a:r>
            <a:r>
              <a:rPr lang="en-US" altLang="zh-CN" sz="2400" dirty="0"/>
              <a:t>220V</a:t>
            </a:r>
            <a:r>
              <a:rPr lang="zh-CN" altLang="en-US" sz="2400" dirty="0"/>
              <a:t>、</a:t>
            </a:r>
            <a:r>
              <a:rPr lang="en-US" altLang="zh-CN" sz="2400" dirty="0"/>
              <a:t>50 Hz</a:t>
            </a:r>
            <a:r>
              <a:rPr lang="zh-CN" altLang="en-US" sz="2400" dirty="0"/>
              <a:t>的电路中，电动机需要的电流为</a:t>
            </a:r>
            <a:r>
              <a:rPr lang="en-US" altLang="zh-CN" sz="2400" dirty="0"/>
              <a:t>10A</a:t>
            </a:r>
            <a:r>
              <a:rPr lang="zh-CN" altLang="en-US" sz="2400" dirty="0"/>
              <a:t>，求</a:t>
            </a:r>
            <a:r>
              <a:rPr lang="zh-CN" altLang="en-US" sz="2400" dirty="0" smtClean="0"/>
              <a:t>：</a:t>
            </a:r>
            <a:r>
              <a:rPr lang="en-US" altLang="zh-CN" sz="2400" dirty="0" smtClean="0"/>
              <a:t>(</a:t>
            </a:r>
            <a:r>
              <a:rPr lang="en-US" altLang="zh-CN" sz="2400" dirty="0"/>
              <a:t>1)</a:t>
            </a:r>
            <a:r>
              <a:rPr lang="zh-CN" altLang="en-US" sz="2400" dirty="0"/>
              <a:t>电动机的功率因数</a:t>
            </a:r>
            <a:r>
              <a:rPr lang="zh-CN" altLang="en-US" sz="2400" dirty="0" smtClean="0"/>
              <a:t>；</a:t>
            </a:r>
            <a:endParaRPr lang="en-US" altLang="zh-CN" sz="2400" dirty="0" smtClean="0"/>
          </a:p>
          <a:p>
            <a:pPr marL="0" indent="0">
              <a:buNone/>
            </a:pPr>
            <a:r>
              <a:rPr lang="en-US" altLang="zh-CN" sz="2400" dirty="0" smtClean="0"/>
              <a:t>(2)</a:t>
            </a:r>
            <a:r>
              <a:rPr lang="zh-CN" altLang="en-US" sz="2400" dirty="0"/>
              <a:t>若在电动机两端并联一个</a:t>
            </a:r>
            <a:r>
              <a:rPr lang="en-US" altLang="zh-CN" sz="2400" dirty="0"/>
              <a:t>79.5μF</a:t>
            </a:r>
            <a:r>
              <a:rPr lang="zh-CN" altLang="en-US" sz="2400" dirty="0"/>
              <a:t>的电容器，电路的功率因数为多少</a:t>
            </a:r>
            <a:r>
              <a:rPr lang="zh-CN" altLang="en-US" sz="2400" dirty="0" smtClean="0"/>
              <a:t>？</a:t>
            </a:r>
          </a:p>
        </p:txBody>
      </p:sp>
      <p:graphicFrame>
        <p:nvGraphicFramePr>
          <p:cNvPr id="5" name="对象 4"/>
          <p:cNvGraphicFramePr>
            <a:graphicFrameLocks noChangeAspect="1"/>
          </p:cNvGraphicFramePr>
          <p:nvPr>
            <p:extLst/>
          </p:nvPr>
        </p:nvGraphicFramePr>
        <p:xfrm>
          <a:off x="1195288" y="2492896"/>
          <a:ext cx="5969000" cy="850900"/>
        </p:xfrm>
        <a:graphic>
          <a:graphicData uri="http://schemas.openxmlformats.org/presentationml/2006/ole">
            <mc:AlternateContent xmlns:mc="http://schemas.openxmlformats.org/markup-compatibility/2006">
              <mc:Choice xmlns:v="urn:schemas-microsoft-com:vml" Requires="v">
                <p:oleObj spid="_x0000_s135175" name="Equation" r:id="rId3" imgW="3009600" imgH="431640" progId="">
                  <p:embed/>
                </p:oleObj>
              </mc:Choice>
              <mc:Fallback>
                <p:oleObj name="Equation" r:id="rId3" imgW="3009600" imgH="4316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5288" y="2492896"/>
                        <a:ext cx="5969000"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对象 40"/>
          <p:cNvGraphicFramePr>
            <a:graphicFrameLocks noChangeAspect="1"/>
          </p:cNvGraphicFramePr>
          <p:nvPr>
            <p:extLst/>
          </p:nvPr>
        </p:nvGraphicFramePr>
        <p:xfrm>
          <a:off x="1174750" y="3422650"/>
          <a:ext cx="3022600" cy="457200"/>
        </p:xfrm>
        <a:graphic>
          <a:graphicData uri="http://schemas.openxmlformats.org/presentationml/2006/ole">
            <mc:AlternateContent xmlns:mc="http://schemas.openxmlformats.org/markup-compatibility/2006">
              <mc:Choice xmlns:v="urn:schemas-microsoft-com:vml" Requires="v">
                <p:oleObj spid="_x0000_s135176" name="Equation" r:id="rId5" imgW="1511280" imgH="228600" progId="Equation.DSMT4">
                  <p:embed/>
                </p:oleObj>
              </mc:Choice>
              <mc:Fallback>
                <p:oleObj name="Equation" r:id="rId5" imgW="1511280" imgH="228600" progId="Equation.DSMT4">
                  <p:embed/>
                  <p:pic>
                    <p:nvPicPr>
                      <p:cNvPr id="0" name=""/>
                      <p:cNvPicPr>
                        <a:picLocks noChangeAspect="1" noChangeArrowheads="1"/>
                      </p:cNvPicPr>
                      <p:nvPr/>
                    </p:nvPicPr>
                    <p:blipFill>
                      <a:blip r:embed="rId6"/>
                      <a:srcRect/>
                      <a:stretch>
                        <a:fillRect/>
                      </a:stretch>
                    </p:blipFill>
                    <p:spPr bwMode="auto">
                      <a:xfrm>
                        <a:off x="1174750" y="3422650"/>
                        <a:ext cx="3022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对象 42"/>
          <p:cNvGraphicFramePr>
            <a:graphicFrameLocks noChangeAspect="1"/>
          </p:cNvGraphicFramePr>
          <p:nvPr>
            <p:extLst/>
          </p:nvPr>
        </p:nvGraphicFramePr>
        <p:xfrm>
          <a:off x="1187450" y="4076700"/>
          <a:ext cx="6756400" cy="482600"/>
        </p:xfrm>
        <a:graphic>
          <a:graphicData uri="http://schemas.openxmlformats.org/presentationml/2006/ole">
            <mc:AlternateContent xmlns:mc="http://schemas.openxmlformats.org/markup-compatibility/2006">
              <mc:Choice xmlns:v="urn:schemas-microsoft-com:vml" Requires="v">
                <p:oleObj spid="_x0000_s135177" name="Equation" r:id="rId7" imgW="3377880" imgH="241200" progId="Equation.DSMT4">
                  <p:embed/>
                </p:oleObj>
              </mc:Choice>
              <mc:Fallback>
                <p:oleObj name="Equation" r:id="rId7" imgW="3377880" imgH="241200" progId="Equation.DSMT4">
                  <p:embed/>
                  <p:pic>
                    <p:nvPicPr>
                      <p:cNvPr id="0" name=""/>
                      <p:cNvPicPr>
                        <a:picLocks noChangeAspect="1" noChangeArrowheads="1"/>
                      </p:cNvPicPr>
                      <p:nvPr/>
                    </p:nvPicPr>
                    <p:blipFill>
                      <a:blip r:embed="rId8"/>
                      <a:srcRect/>
                      <a:stretch>
                        <a:fillRect/>
                      </a:stretch>
                    </p:blipFill>
                    <p:spPr bwMode="auto">
                      <a:xfrm>
                        <a:off x="1187450" y="4076700"/>
                        <a:ext cx="67564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对象 43"/>
          <p:cNvGraphicFramePr>
            <a:graphicFrameLocks noChangeAspect="1"/>
          </p:cNvGraphicFramePr>
          <p:nvPr>
            <p:extLst/>
          </p:nvPr>
        </p:nvGraphicFramePr>
        <p:xfrm>
          <a:off x="1183356" y="4718347"/>
          <a:ext cx="4978080" cy="457200"/>
        </p:xfrm>
        <a:graphic>
          <a:graphicData uri="http://schemas.openxmlformats.org/presentationml/2006/ole">
            <mc:AlternateContent xmlns:mc="http://schemas.openxmlformats.org/markup-compatibility/2006">
              <mc:Choice xmlns:v="urn:schemas-microsoft-com:vml" Requires="v">
                <p:oleObj spid="_x0000_s135178" name="Equation" r:id="rId9" imgW="2489040" imgH="228600" progId="Equation.DSMT4">
                  <p:embed/>
                </p:oleObj>
              </mc:Choice>
              <mc:Fallback>
                <p:oleObj name="Equation" r:id="rId9" imgW="2489040" imgH="228600" progId="Equation.DSMT4">
                  <p:embed/>
                  <p:pic>
                    <p:nvPicPr>
                      <p:cNvPr id="0" name=""/>
                      <p:cNvPicPr>
                        <a:picLocks noChangeAspect="1" noChangeArrowheads="1"/>
                      </p:cNvPicPr>
                      <p:nvPr/>
                    </p:nvPicPr>
                    <p:blipFill>
                      <a:blip r:embed="rId10"/>
                      <a:srcRect/>
                      <a:stretch>
                        <a:fillRect/>
                      </a:stretch>
                    </p:blipFill>
                    <p:spPr bwMode="auto">
                      <a:xfrm>
                        <a:off x="1183356" y="4718347"/>
                        <a:ext cx="497808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对象 44"/>
          <p:cNvGraphicFramePr>
            <a:graphicFrameLocks noChangeAspect="1"/>
          </p:cNvGraphicFramePr>
          <p:nvPr>
            <p:extLst/>
          </p:nvPr>
        </p:nvGraphicFramePr>
        <p:xfrm>
          <a:off x="1164878" y="5362575"/>
          <a:ext cx="5567362" cy="925513"/>
        </p:xfrm>
        <a:graphic>
          <a:graphicData uri="http://schemas.openxmlformats.org/presentationml/2006/ole">
            <mc:AlternateContent xmlns:mc="http://schemas.openxmlformats.org/markup-compatibility/2006">
              <mc:Choice xmlns:v="urn:schemas-microsoft-com:vml" Requires="v">
                <p:oleObj spid="_x0000_s135179" name="Equation" r:id="rId11" imgW="2806560" imgH="469800" progId="">
                  <p:embed/>
                </p:oleObj>
              </mc:Choice>
              <mc:Fallback>
                <p:oleObj name="Equation" r:id="rId11" imgW="2806560" imgH="46980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64878" y="5362575"/>
                        <a:ext cx="5567362" cy="925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2426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up)">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up)">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left)">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3.5</a:t>
            </a:r>
            <a:r>
              <a:rPr lang="zh-CN" altLang="en-US" dirty="0">
                <a:ea typeface="宋体" charset="-122"/>
              </a:rPr>
              <a:t>正弦稳态电路中的谐振</a:t>
            </a:r>
            <a:endParaRPr lang="zh-CN" altLang="en-US" dirty="0"/>
          </a:p>
        </p:txBody>
      </p:sp>
      <p:sp>
        <p:nvSpPr>
          <p:cNvPr id="3" name="内容占位符 2"/>
          <p:cNvSpPr>
            <a:spLocks noGrp="1"/>
          </p:cNvSpPr>
          <p:nvPr>
            <p:ph idx="1"/>
          </p:nvPr>
        </p:nvSpPr>
        <p:spPr/>
        <p:txBody>
          <a:bodyPr/>
          <a:lstStyle/>
          <a:p>
            <a:pPr>
              <a:lnSpc>
                <a:spcPct val="150000"/>
              </a:lnSpc>
              <a:spcBef>
                <a:spcPts val="0"/>
              </a:spcBef>
            </a:pPr>
            <a:r>
              <a:rPr lang="zh-CN" altLang="en-US" sz="2800" dirty="0" smtClean="0"/>
              <a:t>电路含有储能元件</a:t>
            </a:r>
            <a:r>
              <a:rPr lang="en-US" altLang="zh-CN" sz="2800" i="1" dirty="0" smtClean="0">
                <a:latin typeface="Times New Roman" pitchFamily="18" charset="0"/>
                <a:cs typeface="Times New Roman" pitchFamily="18" charset="0"/>
              </a:rPr>
              <a:t>L</a:t>
            </a:r>
            <a:r>
              <a:rPr lang="zh-CN" altLang="en-US" sz="2800" dirty="0" smtClean="0"/>
              <a:t>、</a:t>
            </a:r>
            <a:r>
              <a:rPr lang="en-US" altLang="zh-CN" sz="2800" i="1" dirty="0" smtClean="0">
                <a:latin typeface="Times New Roman" pitchFamily="18" charset="0"/>
                <a:cs typeface="Times New Roman" pitchFamily="18" charset="0"/>
              </a:rPr>
              <a:t>C</a:t>
            </a:r>
            <a:r>
              <a:rPr lang="zh-CN" altLang="en-US" sz="2800" dirty="0" smtClean="0"/>
              <a:t>，电路中同时存在磁场储能和电场</a:t>
            </a:r>
            <a:r>
              <a:rPr lang="zh-CN" altLang="en-US" sz="2800" dirty="0"/>
              <a:t>储能</a:t>
            </a:r>
            <a:r>
              <a:rPr lang="zh-CN" altLang="en-US" sz="2800" dirty="0" smtClean="0"/>
              <a:t>；</a:t>
            </a:r>
            <a:endParaRPr lang="en-US" altLang="zh-CN" sz="2800" dirty="0" smtClean="0"/>
          </a:p>
          <a:p>
            <a:pPr>
              <a:lnSpc>
                <a:spcPct val="150000"/>
              </a:lnSpc>
              <a:spcBef>
                <a:spcPts val="0"/>
              </a:spcBef>
            </a:pPr>
            <a:r>
              <a:rPr lang="zh-CN" altLang="en-US" sz="2800" dirty="0" smtClean="0"/>
              <a:t>两种形式的储能可能发生交换；</a:t>
            </a:r>
            <a:endParaRPr lang="en-US" altLang="zh-CN" sz="2800" dirty="0" smtClean="0"/>
          </a:p>
          <a:p>
            <a:pPr>
              <a:lnSpc>
                <a:spcPct val="150000"/>
              </a:lnSpc>
              <a:spcBef>
                <a:spcPts val="0"/>
              </a:spcBef>
            </a:pPr>
            <a:r>
              <a:rPr lang="zh-CN" altLang="en-US" sz="2800" dirty="0" smtClean="0"/>
              <a:t>电路工作时，不仅存在与外部电源之间的能量交换，还存在内部储能的交换；</a:t>
            </a:r>
            <a:endParaRPr lang="en-US" altLang="zh-CN" sz="2800" dirty="0" smtClean="0"/>
          </a:p>
          <a:p>
            <a:pPr>
              <a:lnSpc>
                <a:spcPct val="150000"/>
              </a:lnSpc>
              <a:spcBef>
                <a:spcPts val="0"/>
              </a:spcBef>
            </a:pPr>
            <a:r>
              <a:rPr lang="zh-CN" altLang="en-US" sz="2800" dirty="0" smtClean="0">
                <a:solidFill>
                  <a:srgbClr val="FF0000"/>
                </a:solidFill>
              </a:rPr>
              <a:t>类似荡秋千，存在位能和动能之间的交换、外部推力的能量补充。</a:t>
            </a:r>
            <a:endParaRPr lang="en-US" altLang="zh-CN" sz="2800" dirty="0" smtClean="0">
              <a:solidFill>
                <a:srgbClr val="FF0000"/>
              </a:solidFill>
            </a:endParaRPr>
          </a:p>
          <a:p>
            <a:pPr>
              <a:lnSpc>
                <a:spcPct val="150000"/>
              </a:lnSpc>
              <a:spcBef>
                <a:spcPts val="0"/>
              </a:spcBef>
            </a:pPr>
            <a:r>
              <a:rPr lang="zh-CN" altLang="en-US" sz="2800" dirty="0" smtClean="0"/>
              <a:t>这时会发生一种特殊现象</a:t>
            </a:r>
            <a:r>
              <a:rPr lang="en-US" altLang="zh-CN" sz="2800" dirty="0" smtClean="0"/>
              <a:t>——</a:t>
            </a:r>
            <a:r>
              <a:rPr lang="zh-CN" altLang="en-US" sz="2800" dirty="0" smtClean="0"/>
              <a:t>谐振。</a:t>
            </a:r>
            <a:endParaRPr lang="zh-CN" altLang="en-US" sz="2800" dirty="0"/>
          </a:p>
        </p:txBody>
      </p:sp>
      <p:sp>
        <p:nvSpPr>
          <p:cNvPr id="5" name="灯片编号占位符 4"/>
          <p:cNvSpPr>
            <a:spLocks noGrp="1"/>
          </p:cNvSpPr>
          <p:nvPr>
            <p:ph type="sldNum" sz="quarter" idx="10"/>
          </p:nvPr>
        </p:nvSpPr>
        <p:spPr/>
        <p:txBody>
          <a:bodyPr/>
          <a:lstStyle/>
          <a:p>
            <a:fld id="{C9682756-EC6C-4E7C-8D57-90E8392FCAE1}" type="slidenum">
              <a:rPr lang="en-US" altLang="zh-CN" smtClean="0"/>
              <a:pPr/>
              <a:t>59</a:t>
            </a:fld>
            <a:endParaRPr lang="en-US" altLang="zh-CN"/>
          </a:p>
        </p:txBody>
      </p:sp>
    </p:spTree>
    <p:extLst>
      <p:ext uri="{BB962C8B-B14F-4D97-AF65-F5344CB8AC3E}">
        <p14:creationId xmlns:p14="http://schemas.microsoft.com/office/powerpoint/2010/main" val="19600535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pPr eaLnBrk="1" hangingPunct="1"/>
            <a:r>
              <a:rPr lang="en-US" altLang="zh-CN" smtClean="0">
                <a:ea typeface="宋体" charset="-122"/>
              </a:rPr>
              <a:t>3.1 </a:t>
            </a:r>
            <a:r>
              <a:rPr lang="zh-CN" altLang="en-US" smtClean="0">
                <a:ea typeface="宋体" charset="-122"/>
              </a:rPr>
              <a:t>正弦量的基本概念</a:t>
            </a:r>
          </a:p>
        </p:txBody>
      </p:sp>
      <p:sp>
        <p:nvSpPr>
          <p:cNvPr id="1030" name="Rectangle 3"/>
          <p:cNvSpPr>
            <a:spLocks noGrp="1" noChangeArrowheads="1"/>
          </p:cNvSpPr>
          <p:nvPr>
            <p:ph sz="quarter" idx="11"/>
          </p:nvPr>
        </p:nvSpPr>
        <p:spPr/>
        <p:txBody>
          <a:bodyPr/>
          <a:lstStyle/>
          <a:p>
            <a:pPr eaLnBrk="1" hangingPunct="1"/>
            <a:r>
              <a:rPr lang="zh-CN" altLang="en-US" dirty="0" smtClean="0">
                <a:ea typeface="宋体" charset="-122"/>
              </a:rPr>
              <a:t>正弦稳态电路</a:t>
            </a:r>
          </a:p>
          <a:p>
            <a:pPr lvl="1" eaLnBrk="1" hangingPunct="1"/>
            <a:r>
              <a:rPr lang="zh-CN" altLang="en-US" dirty="0" smtClean="0"/>
              <a:t>电路处于单一频率正弦电源（信号）的激励下。</a:t>
            </a:r>
          </a:p>
          <a:p>
            <a:pPr lvl="1" eaLnBrk="1" hangingPunct="1"/>
            <a:r>
              <a:rPr lang="zh-CN" altLang="en-US" dirty="0" smtClean="0"/>
              <a:t>电路已经处于稳定状态，作为线性电路，电路中各处电压电流都表现为与激励电源同频率的正弦量。</a:t>
            </a:r>
          </a:p>
          <a:p>
            <a:pPr eaLnBrk="1" hangingPunct="1"/>
            <a:r>
              <a:rPr lang="zh-CN" altLang="en-US" dirty="0" smtClean="0">
                <a:ea typeface="宋体" charset="-122"/>
              </a:rPr>
              <a:t>正弦信号的表示方法</a:t>
            </a:r>
          </a:p>
          <a:p>
            <a:pPr lvl="1" eaLnBrk="1" hangingPunct="1"/>
            <a:r>
              <a:rPr lang="zh-CN" altLang="en-US" dirty="0" smtClean="0"/>
              <a:t>波形</a:t>
            </a:r>
          </a:p>
        </p:txBody>
      </p:sp>
      <p:sp>
        <p:nvSpPr>
          <p:cNvPr id="31748" name="Line 4"/>
          <p:cNvSpPr>
            <a:spLocks noChangeAspect="1" noChangeShapeType="1"/>
          </p:cNvSpPr>
          <p:nvPr/>
        </p:nvSpPr>
        <p:spPr bwMode="auto">
          <a:xfrm>
            <a:off x="2073821" y="4825975"/>
            <a:ext cx="0" cy="33813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49" name="Line 5"/>
          <p:cNvSpPr>
            <a:spLocks noChangeAspect="1" noChangeShapeType="1"/>
          </p:cNvSpPr>
          <p:nvPr/>
        </p:nvSpPr>
        <p:spPr bwMode="auto">
          <a:xfrm flipH="1">
            <a:off x="2162721" y="4459262"/>
            <a:ext cx="1570038" cy="0"/>
          </a:xfrm>
          <a:prstGeom prst="line">
            <a:avLst/>
          </a:prstGeom>
          <a:noFill/>
          <a:ln w="12700">
            <a:solidFill>
              <a:srgbClr val="FF0033"/>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0" name="Line 6"/>
          <p:cNvSpPr>
            <a:spLocks noChangeAspect="1" noChangeShapeType="1"/>
          </p:cNvSpPr>
          <p:nvPr/>
        </p:nvSpPr>
        <p:spPr bwMode="auto">
          <a:xfrm flipH="1">
            <a:off x="1835696" y="4984725"/>
            <a:ext cx="241300"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1" name="Line 7"/>
          <p:cNvSpPr>
            <a:spLocks noChangeAspect="1" noChangeShapeType="1"/>
          </p:cNvSpPr>
          <p:nvPr/>
        </p:nvSpPr>
        <p:spPr bwMode="auto">
          <a:xfrm>
            <a:off x="2313534" y="4984725"/>
            <a:ext cx="271462"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2" name="Rectangle 8"/>
          <p:cNvSpPr>
            <a:spLocks noChangeAspect="1" noChangeArrowheads="1"/>
          </p:cNvSpPr>
          <p:nvPr/>
        </p:nvSpPr>
        <p:spPr bwMode="auto">
          <a:xfrm>
            <a:off x="2026196" y="4865662"/>
            <a:ext cx="328613"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488" tIns="44450" rIns="90488" bIns="44450">
            <a:spAutoFit/>
          </a:bodyPr>
          <a:lstStyle/>
          <a:p>
            <a:pPr eaLnBrk="0" hangingPunct="0"/>
            <a:r>
              <a:rPr kumimoji="1" lang="en-US" altLang="zh-CN" b="1" i="1">
                <a:latin typeface="宋体" charset="-122"/>
                <a:sym typeface="Symbol" pitchFamily="18" charset="2"/>
              </a:rPr>
              <a:t></a:t>
            </a:r>
          </a:p>
        </p:txBody>
      </p:sp>
      <p:grpSp>
        <p:nvGrpSpPr>
          <p:cNvPr id="2" name="Group 9"/>
          <p:cNvGrpSpPr>
            <a:grpSpLocks/>
          </p:cNvGrpSpPr>
          <p:nvPr/>
        </p:nvGrpSpPr>
        <p:grpSpPr bwMode="auto">
          <a:xfrm>
            <a:off x="2064296" y="4460850"/>
            <a:ext cx="2255838" cy="708025"/>
            <a:chOff x="1104" y="2262"/>
            <a:chExt cx="1421" cy="446"/>
          </a:xfrm>
        </p:grpSpPr>
        <p:sp>
          <p:nvSpPr>
            <p:cNvPr id="1047" name="Freeform 10"/>
            <p:cNvSpPr>
              <a:spLocks noChangeAspect="1"/>
            </p:cNvSpPr>
            <p:nvPr/>
          </p:nvSpPr>
          <p:spPr bwMode="auto">
            <a:xfrm>
              <a:off x="1104" y="2272"/>
              <a:ext cx="357" cy="219"/>
            </a:xfrm>
            <a:custGeom>
              <a:avLst/>
              <a:gdLst>
                <a:gd name="T0" fmla="*/ 0 w 581"/>
                <a:gd name="T1" fmla="*/ 39 h 337"/>
                <a:gd name="T2" fmla="*/ 4 w 581"/>
                <a:gd name="T3" fmla="*/ 29 h 337"/>
                <a:gd name="T4" fmla="*/ 9 w 581"/>
                <a:gd name="T5" fmla="*/ 19 h 337"/>
                <a:gd name="T6" fmla="*/ 13 w 581"/>
                <a:gd name="T7" fmla="*/ 12 h 337"/>
                <a:gd name="T8" fmla="*/ 17 w 581"/>
                <a:gd name="T9" fmla="*/ 5 h 337"/>
                <a:gd name="T10" fmla="*/ 21 w 581"/>
                <a:gd name="T11" fmla="*/ 1 h 337"/>
                <a:gd name="T12" fmla="*/ 25 w 581"/>
                <a:gd name="T13" fmla="*/ 0 h 337"/>
                <a:gd name="T14" fmla="*/ 29 w 581"/>
                <a:gd name="T15" fmla="*/ 1 h 337"/>
                <a:gd name="T16" fmla="*/ 34 w 581"/>
                <a:gd name="T17" fmla="*/ 5 h 337"/>
                <a:gd name="T18" fmla="*/ 37 w 581"/>
                <a:gd name="T19" fmla="*/ 12 h 337"/>
                <a:gd name="T20" fmla="*/ 42 w 581"/>
                <a:gd name="T21" fmla="*/ 19 h 337"/>
                <a:gd name="T22" fmla="*/ 47 w 581"/>
                <a:gd name="T23" fmla="*/ 29 h 337"/>
                <a:gd name="T24" fmla="*/ 51 w 581"/>
                <a:gd name="T25" fmla="*/ 39 h 3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81"/>
                <a:gd name="T40" fmla="*/ 0 h 337"/>
                <a:gd name="T41" fmla="*/ 581 w 581"/>
                <a:gd name="T42" fmla="*/ 337 h 3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81" h="337">
                  <a:moveTo>
                    <a:pt x="0" y="336"/>
                  </a:moveTo>
                  <a:lnTo>
                    <a:pt x="49" y="244"/>
                  </a:lnTo>
                  <a:lnTo>
                    <a:pt x="98" y="165"/>
                  </a:lnTo>
                  <a:lnTo>
                    <a:pt x="147" y="97"/>
                  </a:lnTo>
                  <a:lnTo>
                    <a:pt x="196" y="40"/>
                  </a:lnTo>
                  <a:lnTo>
                    <a:pt x="237" y="11"/>
                  </a:lnTo>
                  <a:lnTo>
                    <a:pt x="286" y="0"/>
                  </a:lnTo>
                  <a:lnTo>
                    <a:pt x="335" y="11"/>
                  </a:lnTo>
                  <a:lnTo>
                    <a:pt x="384" y="40"/>
                  </a:lnTo>
                  <a:lnTo>
                    <a:pt x="433" y="97"/>
                  </a:lnTo>
                  <a:lnTo>
                    <a:pt x="482" y="165"/>
                  </a:lnTo>
                  <a:lnTo>
                    <a:pt x="531" y="251"/>
                  </a:lnTo>
                  <a:lnTo>
                    <a:pt x="580" y="336"/>
                  </a:ln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8" name="Freeform 11"/>
            <p:cNvSpPr>
              <a:spLocks noChangeAspect="1"/>
            </p:cNvSpPr>
            <p:nvPr/>
          </p:nvSpPr>
          <p:spPr bwMode="auto">
            <a:xfrm>
              <a:off x="1451" y="2480"/>
              <a:ext cx="359" cy="220"/>
            </a:xfrm>
            <a:custGeom>
              <a:avLst/>
              <a:gdLst>
                <a:gd name="T0" fmla="*/ 51 w 583"/>
                <a:gd name="T1" fmla="*/ 0 h 337"/>
                <a:gd name="T2" fmla="*/ 47 w 583"/>
                <a:gd name="T3" fmla="*/ 10 h 337"/>
                <a:gd name="T4" fmla="*/ 43 w 583"/>
                <a:gd name="T5" fmla="*/ 20 h 337"/>
                <a:gd name="T6" fmla="*/ 38 w 583"/>
                <a:gd name="T7" fmla="*/ 29 h 337"/>
                <a:gd name="T8" fmla="*/ 34 w 583"/>
                <a:gd name="T9" fmla="*/ 35 h 337"/>
                <a:gd name="T10" fmla="*/ 31 w 583"/>
                <a:gd name="T11" fmla="*/ 39 h 337"/>
                <a:gd name="T12" fmla="*/ 26 w 583"/>
                <a:gd name="T13" fmla="*/ 40 h 337"/>
                <a:gd name="T14" fmla="*/ 22 w 583"/>
                <a:gd name="T15" fmla="*/ 39 h 337"/>
                <a:gd name="T16" fmla="*/ 17 w 583"/>
                <a:gd name="T17" fmla="*/ 35 h 337"/>
                <a:gd name="T18" fmla="*/ 13 w 583"/>
                <a:gd name="T19" fmla="*/ 29 h 337"/>
                <a:gd name="T20" fmla="*/ 9 w 583"/>
                <a:gd name="T21" fmla="*/ 20 h 337"/>
                <a:gd name="T22" fmla="*/ 4 w 583"/>
                <a:gd name="T23" fmla="*/ 10 h 337"/>
                <a:gd name="T24" fmla="*/ 0 w 583"/>
                <a:gd name="T25" fmla="*/ 0 h 3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83"/>
                <a:gd name="T40" fmla="*/ 0 h 337"/>
                <a:gd name="T41" fmla="*/ 583 w 583"/>
                <a:gd name="T42" fmla="*/ 337 h 3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83" h="337">
                  <a:moveTo>
                    <a:pt x="582" y="0"/>
                  </a:moveTo>
                  <a:lnTo>
                    <a:pt x="532" y="91"/>
                  </a:lnTo>
                  <a:lnTo>
                    <a:pt x="483" y="170"/>
                  </a:lnTo>
                  <a:lnTo>
                    <a:pt x="434" y="239"/>
                  </a:lnTo>
                  <a:lnTo>
                    <a:pt x="385" y="296"/>
                  </a:lnTo>
                  <a:lnTo>
                    <a:pt x="344" y="325"/>
                  </a:lnTo>
                  <a:lnTo>
                    <a:pt x="295" y="336"/>
                  </a:lnTo>
                  <a:lnTo>
                    <a:pt x="245" y="325"/>
                  </a:lnTo>
                  <a:lnTo>
                    <a:pt x="196" y="296"/>
                  </a:lnTo>
                  <a:lnTo>
                    <a:pt x="147" y="239"/>
                  </a:lnTo>
                  <a:lnTo>
                    <a:pt x="98" y="170"/>
                  </a:lnTo>
                  <a:lnTo>
                    <a:pt x="49" y="85"/>
                  </a:lnTo>
                  <a:lnTo>
                    <a:pt x="0" y="0"/>
                  </a:ln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9" name="Freeform 12"/>
            <p:cNvSpPr>
              <a:spLocks noChangeAspect="1"/>
            </p:cNvSpPr>
            <p:nvPr/>
          </p:nvSpPr>
          <p:spPr bwMode="auto">
            <a:xfrm>
              <a:off x="1810" y="2262"/>
              <a:ext cx="357" cy="219"/>
            </a:xfrm>
            <a:custGeom>
              <a:avLst/>
              <a:gdLst>
                <a:gd name="T0" fmla="*/ 0 w 581"/>
                <a:gd name="T1" fmla="*/ 39 h 337"/>
                <a:gd name="T2" fmla="*/ 4 w 581"/>
                <a:gd name="T3" fmla="*/ 29 h 337"/>
                <a:gd name="T4" fmla="*/ 9 w 581"/>
                <a:gd name="T5" fmla="*/ 19 h 337"/>
                <a:gd name="T6" fmla="*/ 13 w 581"/>
                <a:gd name="T7" fmla="*/ 12 h 337"/>
                <a:gd name="T8" fmla="*/ 17 w 581"/>
                <a:gd name="T9" fmla="*/ 5 h 337"/>
                <a:gd name="T10" fmla="*/ 21 w 581"/>
                <a:gd name="T11" fmla="*/ 1 h 337"/>
                <a:gd name="T12" fmla="*/ 25 w 581"/>
                <a:gd name="T13" fmla="*/ 0 h 337"/>
                <a:gd name="T14" fmla="*/ 29 w 581"/>
                <a:gd name="T15" fmla="*/ 1 h 337"/>
                <a:gd name="T16" fmla="*/ 34 w 581"/>
                <a:gd name="T17" fmla="*/ 5 h 337"/>
                <a:gd name="T18" fmla="*/ 37 w 581"/>
                <a:gd name="T19" fmla="*/ 12 h 337"/>
                <a:gd name="T20" fmla="*/ 42 w 581"/>
                <a:gd name="T21" fmla="*/ 19 h 337"/>
                <a:gd name="T22" fmla="*/ 47 w 581"/>
                <a:gd name="T23" fmla="*/ 29 h 337"/>
                <a:gd name="T24" fmla="*/ 51 w 581"/>
                <a:gd name="T25" fmla="*/ 39 h 3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81"/>
                <a:gd name="T40" fmla="*/ 0 h 337"/>
                <a:gd name="T41" fmla="*/ 581 w 581"/>
                <a:gd name="T42" fmla="*/ 337 h 3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81" h="337">
                  <a:moveTo>
                    <a:pt x="0" y="336"/>
                  </a:moveTo>
                  <a:lnTo>
                    <a:pt x="49" y="244"/>
                  </a:lnTo>
                  <a:lnTo>
                    <a:pt x="98" y="165"/>
                  </a:lnTo>
                  <a:lnTo>
                    <a:pt x="147" y="97"/>
                  </a:lnTo>
                  <a:lnTo>
                    <a:pt x="196" y="40"/>
                  </a:lnTo>
                  <a:lnTo>
                    <a:pt x="237" y="11"/>
                  </a:lnTo>
                  <a:lnTo>
                    <a:pt x="286" y="0"/>
                  </a:lnTo>
                  <a:lnTo>
                    <a:pt x="335" y="11"/>
                  </a:lnTo>
                  <a:lnTo>
                    <a:pt x="384" y="40"/>
                  </a:lnTo>
                  <a:lnTo>
                    <a:pt x="433" y="97"/>
                  </a:lnTo>
                  <a:lnTo>
                    <a:pt x="482" y="165"/>
                  </a:lnTo>
                  <a:lnTo>
                    <a:pt x="531" y="251"/>
                  </a:lnTo>
                  <a:lnTo>
                    <a:pt x="580" y="336"/>
                  </a:ln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0" name="Freeform 13"/>
            <p:cNvSpPr>
              <a:spLocks noChangeAspect="1"/>
            </p:cNvSpPr>
            <p:nvPr/>
          </p:nvSpPr>
          <p:spPr bwMode="auto">
            <a:xfrm>
              <a:off x="2166" y="2488"/>
              <a:ext cx="359" cy="220"/>
            </a:xfrm>
            <a:custGeom>
              <a:avLst/>
              <a:gdLst>
                <a:gd name="T0" fmla="*/ 51 w 583"/>
                <a:gd name="T1" fmla="*/ 0 h 337"/>
                <a:gd name="T2" fmla="*/ 47 w 583"/>
                <a:gd name="T3" fmla="*/ 10 h 337"/>
                <a:gd name="T4" fmla="*/ 43 w 583"/>
                <a:gd name="T5" fmla="*/ 20 h 337"/>
                <a:gd name="T6" fmla="*/ 38 w 583"/>
                <a:gd name="T7" fmla="*/ 29 h 337"/>
                <a:gd name="T8" fmla="*/ 34 w 583"/>
                <a:gd name="T9" fmla="*/ 35 h 337"/>
                <a:gd name="T10" fmla="*/ 31 w 583"/>
                <a:gd name="T11" fmla="*/ 39 h 337"/>
                <a:gd name="T12" fmla="*/ 26 w 583"/>
                <a:gd name="T13" fmla="*/ 40 h 337"/>
                <a:gd name="T14" fmla="*/ 22 w 583"/>
                <a:gd name="T15" fmla="*/ 39 h 337"/>
                <a:gd name="T16" fmla="*/ 17 w 583"/>
                <a:gd name="T17" fmla="*/ 35 h 337"/>
                <a:gd name="T18" fmla="*/ 13 w 583"/>
                <a:gd name="T19" fmla="*/ 29 h 337"/>
                <a:gd name="T20" fmla="*/ 9 w 583"/>
                <a:gd name="T21" fmla="*/ 20 h 337"/>
                <a:gd name="T22" fmla="*/ 4 w 583"/>
                <a:gd name="T23" fmla="*/ 10 h 337"/>
                <a:gd name="T24" fmla="*/ 0 w 583"/>
                <a:gd name="T25" fmla="*/ 0 h 3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83"/>
                <a:gd name="T40" fmla="*/ 0 h 337"/>
                <a:gd name="T41" fmla="*/ 583 w 583"/>
                <a:gd name="T42" fmla="*/ 337 h 3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83" h="337">
                  <a:moveTo>
                    <a:pt x="582" y="0"/>
                  </a:moveTo>
                  <a:lnTo>
                    <a:pt x="532" y="91"/>
                  </a:lnTo>
                  <a:lnTo>
                    <a:pt x="483" y="170"/>
                  </a:lnTo>
                  <a:lnTo>
                    <a:pt x="434" y="239"/>
                  </a:lnTo>
                  <a:lnTo>
                    <a:pt x="385" y="296"/>
                  </a:lnTo>
                  <a:lnTo>
                    <a:pt x="344" y="325"/>
                  </a:lnTo>
                  <a:lnTo>
                    <a:pt x="295" y="336"/>
                  </a:lnTo>
                  <a:lnTo>
                    <a:pt x="245" y="325"/>
                  </a:lnTo>
                  <a:lnTo>
                    <a:pt x="196" y="296"/>
                  </a:lnTo>
                  <a:lnTo>
                    <a:pt x="147" y="239"/>
                  </a:lnTo>
                  <a:lnTo>
                    <a:pt x="98" y="170"/>
                  </a:lnTo>
                  <a:lnTo>
                    <a:pt x="49" y="85"/>
                  </a:lnTo>
                  <a:lnTo>
                    <a:pt x="0" y="0"/>
                  </a:ln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 name="Group 14"/>
          <p:cNvGrpSpPr>
            <a:grpSpLocks/>
          </p:cNvGrpSpPr>
          <p:nvPr/>
        </p:nvGrpSpPr>
        <p:grpSpPr bwMode="auto">
          <a:xfrm>
            <a:off x="2007146" y="3994125"/>
            <a:ext cx="2935288" cy="1169987"/>
            <a:chOff x="1083" y="1968"/>
            <a:chExt cx="1849" cy="737"/>
          </a:xfrm>
        </p:grpSpPr>
        <p:sp>
          <p:nvSpPr>
            <p:cNvPr id="1043" name="Line 15"/>
            <p:cNvSpPr>
              <a:spLocks noChangeAspect="1" noChangeShapeType="1"/>
            </p:cNvSpPr>
            <p:nvPr/>
          </p:nvSpPr>
          <p:spPr bwMode="auto">
            <a:xfrm flipV="1">
              <a:off x="1257" y="2080"/>
              <a:ext cx="0" cy="411"/>
            </a:xfrm>
            <a:prstGeom prst="line">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 name="Line 16"/>
            <p:cNvSpPr>
              <a:spLocks noChangeAspect="1" noChangeShapeType="1"/>
            </p:cNvSpPr>
            <p:nvPr/>
          </p:nvSpPr>
          <p:spPr bwMode="auto">
            <a:xfrm>
              <a:off x="1257" y="2492"/>
              <a:ext cx="0" cy="2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5" name="Rectangle 17"/>
            <p:cNvSpPr>
              <a:spLocks noChangeAspect="1" noChangeArrowheads="1"/>
            </p:cNvSpPr>
            <p:nvPr/>
          </p:nvSpPr>
          <p:spPr bwMode="auto">
            <a:xfrm>
              <a:off x="1298" y="1968"/>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488" tIns="44450" rIns="90488" bIns="44450">
              <a:spAutoFit/>
            </a:bodyPr>
            <a:lstStyle/>
            <a:p>
              <a:pPr eaLnBrk="0" hangingPunct="0"/>
              <a:r>
                <a:rPr kumimoji="1" lang="en-US" altLang="zh-CN" i="1">
                  <a:latin typeface="Times New Roman" pitchFamily="18" charset="0"/>
                  <a:cs typeface="Times New Roman" pitchFamily="18" charset="0"/>
                </a:rPr>
                <a:t>i</a:t>
              </a:r>
              <a:endParaRPr kumimoji="1" lang="en-US" altLang="zh-CN" sz="2000">
                <a:latin typeface="Times New Roman" pitchFamily="18" charset="0"/>
                <a:cs typeface="Times New Roman" pitchFamily="18" charset="0"/>
              </a:endParaRPr>
            </a:p>
          </p:txBody>
        </p:sp>
        <p:sp>
          <p:nvSpPr>
            <p:cNvPr id="1046" name="Line 18"/>
            <p:cNvSpPr>
              <a:spLocks noChangeAspect="1" noChangeShapeType="1"/>
            </p:cNvSpPr>
            <p:nvPr/>
          </p:nvSpPr>
          <p:spPr bwMode="auto">
            <a:xfrm flipV="1">
              <a:off x="1083" y="2487"/>
              <a:ext cx="1620" cy="1"/>
            </a:xfrm>
            <a:prstGeom prst="line">
              <a:avLst/>
            </a:prstGeom>
            <a:noFill/>
            <a:ln w="12700">
              <a:solidFill>
                <a:schemeClr val="tx2"/>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28" name="Object 4"/>
            <p:cNvGraphicFramePr>
              <a:graphicFrameLocks noChangeAspect="1"/>
            </p:cNvGraphicFramePr>
            <p:nvPr/>
          </p:nvGraphicFramePr>
          <p:xfrm>
            <a:off x="2703" y="2419"/>
            <a:ext cx="229" cy="160"/>
          </p:xfrm>
          <a:graphic>
            <a:graphicData uri="http://schemas.openxmlformats.org/presentationml/2006/ole">
              <mc:AlternateContent xmlns:mc="http://schemas.openxmlformats.org/markup-compatibility/2006">
                <mc:Choice xmlns:v="urn:schemas-microsoft-com:vml" Requires="v">
                  <p:oleObj spid="_x0000_s1171" name="Equation" r:id="rId3" imgW="292320" imgH="190440" progId="">
                    <p:embed/>
                  </p:oleObj>
                </mc:Choice>
                <mc:Fallback>
                  <p:oleObj name="Equation" r:id="rId3" imgW="292320" imgH="190440" progId="">
                    <p:embed/>
                    <p:pic>
                      <p:nvPicPr>
                        <p:cNvPr id="0" name="Picture 1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 y="2419"/>
                          <a:ext cx="229"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31764" name="Object 2"/>
          <p:cNvGraphicFramePr>
            <a:graphicFrameLocks noChangeAspect="1"/>
          </p:cNvGraphicFramePr>
          <p:nvPr>
            <p:extLst>
              <p:ext uri="{D42A27DB-BD31-4B8C-83A1-F6EECF244321}">
                <p14:modId xmlns:p14="http://schemas.microsoft.com/office/powerpoint/2010/main" val="253537996"/>
              </p:ext>
            </p:extLst>
          </p:nvPr>
        </p:nvGraphicFramePr>
        <p:xfrm>
          <a:off x="1897609" y="4230662"/>
          <a:ext cx="306387" cy="371475"/>
        </p:xfrm>
        <a:graphic>
          <a:graphicData uri="http://schemas.openxmlformats.org/presentationml/2006/ole">
            <mc:AlternateContent xmlns:mc="http://schemas.openxmlformats.org/markup-compatibility/2006">
              <mc:Choice xmlns:v="urn:schemas-microsoft-com:vml" Requires="v">
                <p:oleObj spid="_x0000_s1172" name="Equation" r:id="rId5" imgW="241560" imgH="291960" progId="">
                  <p:embed/>
                </p:oleObj>
              </mc:Choice>
              <mc:Fallback>
                <p:oleObj name="Equation" r:id="rId5" imgW="241560" imgH="291960" progId="">
                  <p:embed/>
                  <p:pic>
                    <p:nvPicPr>
                      <p:cNvPr id="0" name="Picture 1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7609" y="4230662"/>
                        <a:ext cx="306387"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Lst>
                    </p:spPr>
                  </p:pic>
                </p:oleObj>
              </mc:Fallback>
            </mc:AlternateContent>
          </a:graphicData>
        </a:graphic>
      </p:graphicFrame>
      <p:sp>
        <p:nvSpPr>
          <p:cNvPr id="31765" name="Text Box 21"/>
          <p:cNvSpPr txBox="1">
            <a:spLocks noChangeArrowheads="1"/>
          </p:cNvSpPr>
          <p:nvPr/>
        </p:nvSpPr>
        <p:spPr bwMode="auto">
          <a:xfrm>
            <a:off x="5148064" y="4129916"/>
            <a:ext cx="2424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342900" indent="-342900" eaLnBrk="1" hangingPunct="1">
              <a:buSzPct val="80000"/>
              <a:buFont typeface="Wingdings" pitchFamily="2" charset="2"/>
              <a:buChar char="Ø"/>
            </a:pPr>
            <a:r>
              <a:rPr kumimoji="1" lang="en-US" altLang="zh-CN" sz="2800" b="1" dirty="0">
                <a:solidFill>
                  <a:schemeClr val="tx2"/>
                </a:solidFill>
                <a:latin typeface="Times New Roman" pitchFamily="18" charset="0"/>
                <a:cs typeface="Times New Roman" pitchFamily="18" charset="0"/>
              </a:rPr>
              <a:t> </a:t>
            </a:r>
            <a:r>
              <a:rPr kumimoji="1" lang="zh-CN" altLang="en-US" sz="2800" b="1" dirty="0">
                <a:solidFill>
                  <a:schemeClr val="tx2"/>
                </a:solidFill>
                <a:latin typeface="Times New Roman" pitchFamily="18" charset="0"/>
                <a:cs typeface="Times New Roman" pitchFamily="18" charset="0"/>
              </a:rPr>
              <a:t>函数表达式</a:t>
            </a:r>
          </a:p>
        </p:txBody>
      </p:sp>
      <p:graphicFrame>
        <p:nvGraphicFramePr>
          <p:cNvPr id="31766" name="Object 3"/>
          <p:cNvGraphicFramePr>
            <a:graphicFrameLocks noChangeAspect="1"/>
          </p:cNvGraphicFramePr>
          <p:nvPr>
            <p:extLst>
              <p:ext uri="{D42A27DB-BD31-4B8C-83A1-F6EECF244321}">
                <p14:modId xmlns:p14="http://schemas.microsoft.com/office/powerpoint/2010/main" val="2246227317"/>
              </p:ext>
            </p:extLst>
          </p:nvPr>
        </p:nvGraphicFramePr>
        <p:xfrm>
          <a:off x="5521325" y="4869160"/>
          <a:ext cx="2632075" cy="488950"/>
        </p:xfrm>
        <a:graphic>
          <a:graphicData uri="http://schemas.openxmlformats.org/presentationml/2006/ole">
            <mc:AlternateContent xmlns:mc="http://schemas.openxmlformats.org/markup-compatibility/2006">
              <mc:Choice xmlns:v="urn:schemas-microsoft-com:vml" Requires="v">
                <p:oleObj spid="_x0000_s1173" name="Equation" r:id="rId7" imgW="1231560" imgH="228600" progId="">
                  <p:embed/>
                </p:oleObj>
              </mc:Choice>
              <mc:Fallback>
                <p:oleObj name="Equation" r:id="rId7" imgW="1231560" imgH="228600" progId="">
                  <p:embed/>
                  <p:pic>
                    <p:nvPicPr>
                      <p:cNvPr id="0" name="Picture 1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21325" y="4869160"/>
                        <a:ext cx="2632075"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67" name="Text Box 23"/>
          <p:cNvSpPr txBox="1">
            <a:spLocks noChangeArrowheads="1"/>
          </p:cNvSpPr>
          <p:nvPr/>
        </p:nvSpPr>
        <p:spPr bwMode="auto">
          <a:xfrm>
            <a:off x="35496" y="5271591"/>
            <a:ext cx="31470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b="1" dirty="0">
                <a:solidFill>
                  <a:schemeClr val="tx2"/>
                </a:solidFill>
                <a:latin typeface="Times New Roman" pitchFamily="18" charset="0"/>
                <a:ea typeface="华文新魏" pitchFamily="2" charset="-122"/>
              </a:rPr>
              <a:t> </a:t>
            </a:r>
            <a:r>
              <a:rPr kumimoji="1" lang="zh-CN" altLang="en-US" sz="2800" b="1" dirty="0">
                <a:solidFill>
                  <a:schemeClr val="tx2"/>
                </a:solidFill>
                <a:latin typeface="Times New Roman" pitchFamily="18" charset="0"/>
                <a:ea typeface="华文新魏" pitchFamily="2" charset="-122"/>
              </a:rPr>
              <a:t>正弦信号的三要素</a:t>
            </a:r>
          </a:p>
        </p:txBody>
      </p:sp>
      <p:sp>
        <p:nvSpPr>
          <p:cNvPr id="31768" name="Text Box 24"/>
          <p:cNvSpPr txBox="1">
            <a:spLocks noChangeArrowheads="1"/>
          </p:cNvSpPr>
          <p:nvPr/>
        </p:nvSpPr>
        <p:spPr bwMode="auto">
          <a:xfrm>
            <a:off x="395536" y="5811614"/>
            <a:ext cx="19288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a:t>
            </a:r>
            <a:r>
              <a:rPr kumimoji="1" lang="en-US" altLang="zh-CN" sz="2400" b="1">
                <a:solidFill>
                  <a:schemeClr val="tx2"/>
                </a:solidFill>
                <a:latin typeface="Times New Roman" pitchFamily="18" charset="0"/>
                <a:cs typeface="Times New Roman" pitchFamily="18" charset="0"/>
              </a:rPr>
              <a:t>1</a:t>
            </a:r>
            <a:r>
              <a:rPr kumimoji="1" lang="zh-CN" altLang="en-US" sz="2400" b="1">
                <a:solidFill>
                  <a:schemeClr val="tx2"/>
                </a:solidFill>
                <a:latin typeface="Times New Roman" pitchFamily="18" charset="0"/>
                <a:cs typeface="Times New Roman" pitchFamily="18" charset="0"/>
              </a:rPr>
              <a:t>）振幅 </a:t>
            </a:r>
            <a:r>
              <a:rPr kumimoji="1" lang="en-US" altLang="zh-CN" sz="2400" b="1" i="1">
                <a:solidFill>
                  <a:schemeClr val="tx2"/>
                </a:solidFill>
                <a:latin typeface="Times New Roman" pitchFamily="18" charset="0"/>
                <a:cs typeface="Times New Roman" pitchFamily="18" charset="0"/>
              </a:rPr>
              <a:t>I</a:t>
            </a:r>
            <a:r>
              <a:rPr kumimoji="1" lang="en-US" altLang="zh-CN" sz="2400" b="1" baseline="-25000">
                <a:solidFill>
                  <a:schemeClr val="tx2"/>
                </a:solidFill>
                <a:latin typeface="Times New Roman" pitchFamily="18" charset="0"/>
                <a:cs typeface="Times New Roman" pitchFamily="18" charset="0"/>
              </a:rPr>
              <a:t>m</a:t>
            </a:r>
            <a:endParaRPr kumimoji="1" lang="en-US" altLang="zh-CN" sz="2400" b="1">
              <a:solidFill>
                <a:schemeClr val="tx2"/>
              </a:solidFill>
              <a:latin typeface="Times New Roman" pitchFamily="18" charset="0"/>
              <a:cs typeface="Times New Roman" pitchFamily="18" charset="0"/>
            </a:endParaRPr>
          </a:p>
        </p:txBody>
      </p:sp>
      <p:sp>
        <p:nvSpPr>
          <p:cNvPr id="31769" name="Text Box 25"/>
          <p:cNvSpPr txBox="1">
            <a:spLocks noChangeArrowheads="1"/>
          </p:cNvSpPr>
          <p:nvPr/>
        </p:nvSpPr>
        <p:spPr bwMode="auto">
          <a:xfrm>
            <a:off x="2130674" y="5816377"/>
            <a:ext cx="4479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dirty="0">
                <a:solidFill>
                  <a:schemeClr val="tx2"/>
                </a:solidFill>
                <a:latin typeface="Times New Roman" pitchFamily="18" charset="0"/>
                <a:cs typeface="Times New Roman" pitchFamily="18" charset="0"/>
              </a:rPr>
              <a:t>（</a:t>
            </a:r>
            <a:r>
              <a:rPr kumimoji="1" lang="en-US" altLang="zh-CN" sz="2400" b="1" dirty="0">
                <a:solidFill>
                  <a:schemeClr val="tx2"/>
                </a:solidFill>
                <a:latin typeface="Times New Roman" pitchFamily="18" charset="0"/>
                <a:cs typeface="Times New Roman" pitchFamily="18" charset="0"/>
              </a:rPr>
              <a:t>2</a:t>
            </a:r>
            <a:r>
              <a:rPr kumimoji="1" lang="zh-CN" altLang="en-US" sz="2400" b="1" dirty="0">
                <a:solidFill>
                  <a:schemeClr val="tx2"/>
                </a:solidFill>
                <a:latin typeface="Times New Roman" pitchFamily="18" charset="0"/>
                <a:cs typeface="Times New Roman" pitchFamily="18" charset="0"/>
              </a:rPr>
              <a:t>）频率 </a:t>
            </a:r>
            <a:r>
              <a:rPr kumimoji="1" lang="en-US" altLang="zh-CN" sz="2400" b="1" i="1" dirty="0">
                <a:solidFill>
                  <a:schemeClr val="tx2"/>
                </a:solidFill>
                <a:latin typeface="Times New Roman" pitchFamily="18" charset="0"/>
                <a:cs typeface="Times New Roman" pitchFamily="18" charset="0"/>
              </a:rPr>
              <a:t>f</a:t>
            </a:r>
            <a:r>
              <a:rPr kumimoji="1" lang="zh-CN" altLang="en-US" sz="2400" b="1" dirty="0">
                <a:solidFill>
                  <a:schemeClr val="tx2"/>
                </a:solidFill>
                <a:latin typeface="Times New Roman" pitchFamily="18" charset="0"/>
                <a:cs typeface="Times New Roman" pitchFamily="18" charset="0"/>
              </a:rPr>
              <a:t>、周期 </a:t>
            </a:r>
            <a:r>
              <a:rPr kumimoji="1" lang="en-US" altLang="zh-CN" sz="2400" b="1" i="1" dirty="0">
                <a:solidFill>
                  <a:schemeClr val="tx2"/>
                </a:solidFill>
                <a:latin typeface="Times New Roman" pitchFamily="18" charset="0"/>
                <a:cs typeface="Times New Roman" pitchFamily="18" charset="0"/>
              </a:rPr>
              <a:t>T</a:t>
            </a:r>
            <a:r>
              <a:rPr kumimoji="1" lang="zh-CN" altLang="en-US" sz="2400" b="1" dirty="0">
                <a:solidFill>
                  <a:schemeClr val="tx2"/>
                </a:solidFill>
                <a:latin typeface="Times New Roman" pitchFamily="18" charset="0"/>
                <a:cs typeface="Times New Roman" pitchFamily="18" charset="0"/>
              </a:rPr>
              <a:t>、角频率 </a:t>
            </a:r>
            <a:r>
              <a:rPr kumimoji="1" lang="zh-CN" altLang="en-US" sz="2400" b="1" i="1" dirty="0">
                <a:solidFill>
                  <a:schemeClr val="tx2"/>
                </a:solidFill>
                <a:latin typeface="Times New Roman" pitchFamily="18" charset="0"/>
                <a:cs typeface="Times New Roman" pitchFamily="18" charset="0"/>
                <a:sym typeface="Symbol" pitchFamily="18" charset="2"/>
              </a:rPr>
              <a:t></a:t>
            </a:r>
            <a:endParaRPr kumimoji="1" lang="zh-CN" altLang="en-US" sz="2400" b="1" i="1" dirty="0">
              <a:solidFill>
                <a:schemeClr val="tx2"/>
              </a:solidFill>
              <a:latin typeface="Times New Roman" pitchFamily="18" charset="0"/>
              <a:cs typeface="Times New Roman" pitchFamily="18" charset="0"/>
            </a:endParaRPr>
          </a:p>
        </p:txBody>
      </p:sp>
      <p:sp>
        <p:nvSpPr>
          <p:cNvPr id="31770" name="Text Box 26"/>
          <p:cNvSpPr txBox="1">
            <a:spLocks noChangeArrowheads="1"/>
          </p:cNvSpPr>
          <p:nvPr/>
        </p:nvSpPr>
        <p:spPr bwMode="auto">
          <a:xfrm>
            <a:off x="6669336" y="5805264"/>
            <a:ext cx="2165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latin typeface="Times New Roman" pitchFamily="18" charset="0"/>
                <a:cs typeface="Times New Roman" pitchFamily="18" charset="0"/>
              </a:rPr>
              <a:t>（</a:t>
            </a:r>
            <a:r>
              <a:rPr kumimoji="1" lang="en-US" altLang="zh-CN" sz="2400" b="1">
                <a:solidFill>
                  <a:schemeClr val="tx2"/>
                </a:solidFill>
                <a:latin typeface="Times New Roman" pitchFamily="18" charset="0"/>
                <a:cs typeface="Times New Roman" pitchFamily="18" charset="0"/>
              </a:rPr>
              <a:t>3</a:t>
            </a:r>
            <a:r>
              <a:rPr kumimoji="1" lang="zh-CN" altLang="en-US" sz="2400" b="1">
                <a:solidFill>
                  <a:schemeClr val="tx2"/>
                </a:solidFill>
                <a:latin typeface="Times New Roman" pitchFamily="18" charset="0"/>
                <a:cs typeface="Times New Roman" pitchFamily="18" charset="0"/>
              </a:rPr>
              <a:t>）初相位 </a:t>
            </a:r>
            <a:r>
              <a:rPr kumimoji="1" lang="zh-CN" altLang="en-US" sz="2400" b="1" i="1">
                <a:solidFill>
                  <a:schemeClr val="tx2"/>
                </a:solidFill>
                <a:latin typeface="Times New Roman" pitchFamily="18" charset="0"/>
                <a:cs typeface="Times New Roman" pitchFamily="18" charset="0"/>
                <a:sym typeface="Symbol" pitchFamily="18" charset="2"/>
              </a:rPr>
              <a:t></a:t>
            </a:r>
          </a:p>
        </p:txBody>
      </p:sp>
      <p:sp>
        <p:nvSpPr>
          <p:cNvPr id="7" name="灯片编号占位符 6"/>
          <p:cNvSpPr>
            <a:spLocks noGrp="1"/>
          </p:cNvSpPr>
          <p:nvPr>
            <p:ph type="sldNum" sz="quarter" idx="10"/>
          </p:nvPr>
        </p:nvSpPr>
        <p:spPr/>
        <p:txBody>
          <a:bodyPr/>
          <a:lstStyle/>
          <a:p>
            <a:pPr>
              <a:defRPr/>
            </a:pPr>
            <a:fld id="{E4DCDFD6-397A-4776-9F04-AECACB83C822}" type="slidenum">
              <a:rPr lang="zh-CN" altLang="en-US" smtClean="0"/>
              <a:pPr>
                <a:defRPr/>
              </a:pPr>
              <a:t>6</a:t>
            </a:fld>
            <a:endParaRPr lang="zh-CN" altLang="en-US"/>
          </a:p>
        </p:txBody>
      </p:sp>
      <p:sp>
        <p:nvSpPr>
          <p:cNvPr id="4" name="椭圆 3"/>
          <p:cNvSpPr/>
          <p:nvPr/>
        </p:nvSpPr>
        <p:spPr>
          <a:xfrm>
            <a:off x="6156176" y="4825975"/>
            <a:ext cx="454423" cy="6192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997897" y="4797152"/>
            <a:ext cx="454423" cy="6192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7717977" y="4797152"/>
            <a:ext cx="454423" cy="6192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30">
                                            <p:txEl>
                                              <p:pRg st="0" end="0"/>
                                            </p:txEl>
                                          </p:spTgt>
                                        </p:tgtEl>
                                        <p:attrNameLst>
                                          <p:attrName>style.visibility</p:attrName>
                                        </p:attrNameLst>
                                      </p:cBhvr>
                                      <p:to>
                                        <p:strVal val="visible"/>
                                      </p:to>
                                    </p:set>
                                    <p:animEffect transition="in" filter="wipe(left)">
                                      <p:cBhvr>
                                        <p:cTn id="7" dur="500"/>
                                        <p:tgtEl>
                                          <p:spTgt spid="10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30">
                                            <p:txEl>
                                              <p:pRg st="1" end="1"/>
                                            </p:txEl>
                                          </p:spTgt>
                                        </p:tgtEl>
                                        <p:attrNameLst>
                                          <p:attrName>style.visibility</p:attrName>
                                        </p:attrNameLst>
                                      </p:cBhvr>
                                      <p:to>
                                        <p:strVal val="visible"/>
                                      </p:to>
                                    </p:set>
                                    <p:animEffect transition="in" filter="wipe(left)">
                                      <p:cBhvr>
                                        <p:cTn id="12" dur="500"/>
                                        <p:tgtEl>
                                          <p:spTgt spid="10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30">
                                            <p:txEl>
                                              <p:pRg st="2" end="2"/>
                                            </p:txEl>
                                          </p:spTgt>
                                        </p:tgtEl>
                                        <p:attrNameLst>
                                          <p:attrName>style.visibility</p:attrName>
                                        </p:attrNameLst>
                                      </p:cBhvr>
                                      <p:to>
                                        <p:strVal val="visible"/>
                                      </p:to>
                                    </p:set>
                                    <p:animEffect transition="in" filter="wipe(left)">
                                      <p:cBhvr>
                                        <p:cTn id="17" dur="500"/>
                                        <p:tgtEl>
                                          <p:spTgt spid="10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30">
                                            <p:txEl>
                                              <p:pRg st="3" end="3"/>
                                            </p:txEl>
                                          </p:spTgt>
                                        </p:tgtEl>
                                        <p:attrNameLst>
                                          <p:attrName>style.visibility</p:attrName>
                                        </p:attrNameLst>
                                      </p:cBhvr>
                                      <p:to>
                                        <p:strVal val="visible"/>
                                      </p:to>
                                    </p:set>
                                    <p:animEffect transition="in" filter="wipe(left)">
                                      <p:cBhvr>
                                        <p:cTn id="22" dur="500"/>
                                        <p:tgtEl>
                                          <p:spTgt spid="10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30">
                                            <p:txEl>
                                              <p:pRg st="4" end="4"/>
                                            </p:txEl>
                                          </p:spTgt>
                                        </p:tgtEl>
                                        <p:attrNameLst>
                                          <p:attrName>style.visibility</p:attrName>
                                        </p:attrNameLst>
                                      </p:cBhvr>
                                      <p:to>
                                        <p:strVal val="visible"/>
                                      </p:to>
                                    </p:set>
                                    <p:animEffect transition="in" filter="wipe(left)">
                                      <p:cBhvr>
                                        <p:cTn id="27" dur="500"/>
                                        <p:tgtEl>
                                          <p:spTgt spid="1030">
                                            <p:txEl>
                                              <p:pRg st="4" end="4"/>
                                            </p:txEl>
                                          </p:spTgt>
                                        </p:tgtEl>
                                      </p:cBhvr>
                                    </p:animEffec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499"/>
                                          </p:stCondLst>
                                        </p:cTn>
                                        <p:tgtEl>
                                          <p:spTgt spid="3"/>
                                        </p:tgtEl>
                                        <p:attrNameLst>
                                          <p:attrName>style.visibility</p:attrName>
                                        </p:attrNameLst>
                                      </p:cBhvr>
                                      <p:to>
                                        <p:strVal val="visible"/>
                                      </p:to>
                                    </p:se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par>
                          <p:cTn id="35" fill="hold">
                            <p:stCondLst>
                              <p:cond delay="1500"/>
                            </p:stCondLst>
                            <p:childTnLst>
                              <p:par>
                                <p:cTn id="36" presetID="1" presetClass="entr" presetSubtype="0" fill="hold" grpId="0" nodeType="afterEffect">
                                  <p:stCondLst>
                                    <p:cond delay="0"/>
                                  </p:stCondLst>
                                  <p:childTnLst>
                                    <p:set>
                                      <p:cBhvr>
                                        <p:cTn id="37" dur="1" fill="hold">
                                          <p:stCondLst>
                                            <p:cond delay="499"/>
                                          </p:stCondLst>
                                        </p:cTn>
                                        <p:tgtEl>
                                          <p:spTgt spid="31749"/>
                                        </p:tgtEl>
                                        <p:attrNameLst>
                                          <p:attrName>style.visibility</p:attrName>
                                        </p:attrNameLst>
                                      </p:cBhvr>
                                      <p:to>
                                        <p:strVal val="visible"/>
                                      </p:to>
                                    </p:set>
                                  </p:childTnLst>
                                </p:cTn>
                              </p:par>
                            </p:childTnLst>
                          </p:cTn>
                        </p:par>
                        <p:par>
                          <p:cTn id="38" fill="hold">
                            <p:stCondLst>
                              <p:cond delay="2000"/>
                            </p:stCondLst>
                            <p:childTnLst>
                              <p:par>
                                <p:cTn id="39" presetID="1" presetClass="entr" presetSubtype="0" fill="hold" nodeType="afterEffect">
                                  <p:stCondLst>
                                    <p:cond delay="0"/>
                                  </p:stCondLst>
                                  <p:childTnLst>
                                    <p:set>
                                      <p:cBhvr>
                                        <p:cTn id="40" dur="1" fill="hold">
                                          <p:stCondLst>
                                            <p:cond delay="499"/>
                                          </p:stCondLst>
                                        </p:cTn>
                                        <p:tgtEl>
                                          <p:spTgt spid="31764"/>
                                        </p:tgtEl>
                                        <p:attrNameLst>
                                          <p:attrName>style.visibility</p:attrName>
                                        </p:attrNameLst>
                                      </p:cBhvr>
                                      <p:to>
                                        <p:strVal val="visible"/>
                                      </p:to>
                                    </p:set>
                                  </p:childTnLst>
                                </p:cTn>
                              </p:par>
                            </p:childTnLst>
                          </p:cTn>
                        </p:par>
                        <p:par>
                          <p:cTn id="41" fill="hold">
                            <p:stCondLst>
                              <p:cond delay="2500"/>
                            </p:stCondLst>
                            <p:childTnLst>
                              <p:par>
                                <p:cTn id="42" presetID="1" presetClass="entr" presetSubtype="0" fill="hold" grpId="0" nodeType="afterEffect">
                                  <p:stCondLst>
                                    <p:cond delay="0"/>
                                  </p:stCondLst>
                                  <p:childTnLst>
                                    <p:set>
                                      <p:cBhvr>
                                        <p:cTn id="43" dur="1" fill="hold">
                                          <p:stCondLst>
                                            <p:cond delay="499"/>
                                          </p:stCondLst>
                                        </p:cTn>
                                        <p:tgtEl>
                                          <p:spTgt spid="31748"/>
                                        </p:tgtEl>
                                        <p:attrNameLst>
                                          <p:attrName>style.visibility</p:attrName>
                                        </p:attrNameLst>
                                      </p:cBhvr>
                                      <p:to>
                                        <p:strVal val="visible"/>
                                      </p:to>
                                    </p:set>
                                  </p:childTnLst>
                                </p:cTn>
                              </p:par>
                            </p:childTnLst>
                          </p:cTn>
                        </p:par>
                        <p:par>
                          <p:cTn id="44" fill="hold">
                            <p:stCondLst>
                              <p:cond delay="3000"/>
                            </p:stCondLst>
                            <p:childTnLst>
                              <p:par>
                                <p:cTn id="45" presetID="1" presetClass="entr" presetSubtype="0" fill="hold" grpId="0" nodeType="afterEffect">
                                  <p:stCondLst>
                                    <p:cond delay="0"/>
                                  </p:stCondLst>
                                  <p:childTnLst>
                                    <p:set>
                                      <p:cBhvr>
                                        <p:cTn id="46" dur="1" fill="hold">
                                          <p:stCondLst>
                                            <p:cond delay="499"/>
                                          </p:stCondLst>
                                        </p:cTn>
                                        <p:tgtEl>
                                          <p:spTgt spid="31751"/>
                                        </p:tgtEl>
                                        <p:attrNameLst>
                                          <p:attrName>style.visibility</p:attrName>
                                        </p:attrNameLst>
                                      </p:cBhvr>
                                      <p:to>
                                        <p:strVal val="visible"/>
                                      </p:to>
                                    </p:set>
                                  </p:childTnLst>
                                </p:cTn>
                              </p:par>
                            </p:childTnLst>
                          </p:cTn>
                        </p:par>
                        <p:par>
                          <p:cTn id="47" fill="hold">
                            <p:stCondLst>
                              <p:cond delay="3500"/>
                            </p:stCondLst>
                            <p:childTnLst>
                              <p:par>
                                <p:cTn id="48" presetID="1" presetClass="entr" presetSubtype="0" fill="hold" grpId="0" nodeType="afterEffect">
                                  <p:stCondLst>
                                    <p:cond delay="0"/>
                                  </p:stCondLst>
                                  <p:childTnLst>
                                    <p:set>
                                      <p:cBhvr>
                                        <p:cTn id="49" dur="1" fill="hold">
                                          <p:stCondLst>
                                            <p:cond delay="499"/>
                                          </p:stCondLst>
                                        </p:cTn>
                                        <p:tgtEl>
                                          <p:spTgt spid="31750"/>
                                        </p:tgtEl>
                                        <p:attrNameLst>
                                          <p:attrName>style.visibility</p:attrName>
                                        </p:attrNameLst>
                                      </p:cBhvr>
                                      <p:to>
                                        <p:strVal val="visible"/>
                                      </p:to>
                                    </p:set>
                                  </p:childTnLst>
                                </p:cTn>
                              </p:par>
                            </p:childTnLst>
                          </p:cTn>
                        </p:par>
                        <p:par>
                          <p:cTn id="50" fill="hold">
                            <p:stCondLst>
                              <p:cond delay="4000"/>
                            </p:stCondLst>
                            <p:childTnLst>
                              <p:par>
                                <p:cTn id="51" presetID="1" presetClass="entr" presetSubtype="0" fill="hold" grpId="0" nodeType="afterEffect">
                                  <p:stCondLst>
                                    <p:cond delay="0"/>
                                  </p:stCondLst>
                                  <p:iterate type="lt">
                                    <p:tmAbs val="75"/>
                                  </p:iterate>
                                  <p:childTnLst>
                                    <p:set>
                                      <p:cBhvr>
                                        <p:cTn id="52" dur="1" fill="hold">
                                          <p:stCondLst>
                                            <p:cond delay="74"/>
                                          </p:stCondLst>
                                        </p:cTn>
                                        <p:tgtEl>
                                          <p:spTgt spid="31752"/>
                                        </p:tgtEl>
                                        <p:attrNameLst>
                                          <p:attrName>style.visibility</p:attrName>
                                        </p:attrNameLst>
                                      </p:cBhvr>
                                      <p:to>
                                        <p:strVal val="visible"/>
                                      </p:to>
                                    </p:set>
                                  </p:childTnLst>
                                </p:cTn>
                              </p:par>
                            </p:childTnLst>
                          </p:cTn>
                        </p:par>
                        <p:par>
                          <p:cTn id="53" fill="hold">
                            <p:stCondLst>
                              <p:cond delay="4075"/>
                            </p:stCondLst>
                            <p:childTnLst>
                              <p:par>
                                <p:cTn id="54" presetID="1" presetClass="entr" presetSubtype="0" fill="hold" grpId="0" nodeType="afterEffect">
                                  <p:stCondLst>
                                    <p:cond delay="0"/>
                                  </p:stCondLst>
                                  <p:iterate type="lt">
                                    <p:tmAbs val="75"/>
                                  </p:iterate>
                                  <p:childTnLst>
                                    <p:set>
                                      <p:cBhvr>
                                        <p:cTn id="55" dur="1" fill="hold">
                                          <p:stCondLst>
                                            <p:cond delay="74"/>
                                          </p:stCondLst>
                                        </p:cTn>
                                        <p:tgtEl>
                                          <p:spTgt spid="31765"/>
                                        </p:tgtEl>
                                        <p:attrNameLst>
                                          <p:attrName>style.visibility</p:attrName>
                                        </p:attrNameLst>
                                      </p:cBhvr>
                                      <p:to>
                                        <p:strVal val="visible"/>
                                      </p:to>
                                    </p:set>
                                  </p:childTnLst>
                                </p:cTn>
                              </p:par>
                            </p:childTnLst>
                          </p:cTn>
                        </p:par>
                        <p:par>
                          <p:cTn id="56" fill="hold">
                            <p:stCondLst>
                              <p:cond delay="4450"/>
                            </p:stCondLst>
                            <p:childTnLst>
                              <p:par>
                                <p:cTn id="57" presetID="1" presetClass="entr" presetSubtype="0" fill="hold" nodeType="afterEffect">
                                  <p:stCondLst>
                                    <p:cond delay="0"/>
                                  </p:stCondLst>
                                  <p:childTnLst>
                                    <p:set>
                                      <p:cBhvr>
                                        <p:cTn id="58" dur="1" fill="hold">
                                          <p:stCondLst>
                                            <p:cond delay="499"/>
                                          </p:stCondLst>
                                        </p:cTn>
                                        <p:tgtEl>
                                          <p:spTgt spid="3176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iterate type="lt">
                                    <p:tmAbs val="75"/>
                                  </p:iterate>
                                  <p:childTnLst>
                                    <p:set>
                                      <p:cBhvr>
                                        <p:cTn id="62" dur="1" fill="hold">
                                          <p:stCondLst>
                                            <p:cond delay="74"/>
                                          </p:stCondLst>
                                        </p:cTn>
                                        <p:tgtEl>
                                          <p:spTgt spid="31767"/>
                                        </p:tgtEl>
                                        <p:attrNameLst>
                                          <p:attrName>style.visibility</p:attrName>
                                        </p:attrNameLst>
                                      </p:cBhvr>
                                      <p:to>
                                        <p:strVal val="visible"/>
                                      </p:to>
                                    </p:set>
                                  </p:childTnLst>
                                </p:cTn>
                              </p:par>
                            </p:childTnLst>
                          </p:cTn>
                        </p:par>
                        <p:par>
                          <p:cTn id="63" fill="hold">
                            <p:stCondLst>
                              <p:cond delay="600"/>
                            </p:stCondLst>
                            <p:childTnLst>
                              <p:par>
                                <p:cTn id="64" presetID="1" presetClass="entr" presetSubtype="0" fill="hold" grpId="0" nodeType="afterEffect">
                                  <p:stCondLst>
                                    <p:cond delay="0"/>
                                  </p:stCondLst>
                                  <p:iterate type="lt">
                                    <p:tmAbs val="75"/>
                                  </p:iterate>
                                  <p:childTnLst>
                                    <p:set>
                                      <p:cBhvr>
                                        <p:cTn id="65" dur="1" fill="hold">
                                          <p:stCondLst>
                                            <p:cond delay="74"/>
                                          </p:stCondLst>
                                        </p:cTn>
                                        <p:tgtEl>
                                          <p:spTgt spid="31768"/>
                                        </p:tgtEl>
                                        <p:attrNameLst>
                                          <p:attrName>style.visibility</p:attrName>
                                        </p:attrNameLst>
                                      </p:cBhvr>
                                      <p:to>
                                        <p:strVal val="visible"/>
                                      </p:to>
                                    </p:set>
                                  </p:childTnLst>
                                </p:cTn>
                              </p:par>
                            </p:childTnLst>
                          </p:cTn>
                        </p:par>
                        <p:par>
                          <p:cTn id="66" fill="hold">
                            <p:stCondLst>
                              <p:cond delay="1125"/>
                            </p:stCondLst>
                            <p:childTnLst>
                              <p:par>
                                <p:cTn id="67" presetID="1" presetClass="entr" presetSubtype="0" fill="hold" grpId="0" nodeType="afterEffect">
                                  <p:stCondLst>
                                    <p:cond delay="0"/>
                                  </p:stCondLst>
                                  <p:iterate type="lt">
                                    <p:tmAbs val="75"/>
                                  </p:iterate>
                                  <p:childTnLst>
                                    <p:set>
                                      <p:cBhvr>
                                        <p:cTn id="68" dur="1" fill="hold">
                                          <p:stCondLst>
                                            <p:cond delay="74"/>
                                          </p:stCondLst>
                                        </p:cTn>
                                        <p:tgtEl>
                                          <p:spTgt spid="31769"/>
                                        </p:tgtEl>
                                        <p:attrNameLst>
                                          <p:attrName>style.visibility</p:attrName>
                                        </p:attrNameLst>
                                      </p:cBhvr>
                                      <p:to>
                                        <p:strVal val="visible"/>
                                      </p:to>
                                    </p:set>
                                  </p:childTnLst>
                                </p:cTn>
                              </p:par>
                            </p:childTnLst>
                          </p:cTn>
                        </p:par>
                        <p:par>
                          <p:cTn id="69" fill="hold">
                            <p:stCondLst>
                              <p:cond delay="2250"/>
                            </p:stCondLst>
                            <p:childTnLst>
                              <p:par>
                                <p:cTn id="70" presetID="1" presetClass="entr" presetSubtype="0" fill="hold" grpId="0" nodeType="afterEffect">
                                  <p:stCondLst>
                                    <p:cond delay="0"/>
                                  </p:stCondLst>
                                  <p:iterate type="lt">
                                    <p:tmAbs val="75"/>
                                  </p:iterate>
                                  <p:childTnLst>
                                    <p:set>
                                      <p:cBhvr>
                                        <p:cTn id="71" dur="1" fill="hold">
                                          <p:stCondLst>
                                            <p:cond delay="74"/>
                                          </p:stCondLst>
                                        </p:cTn>
                                        <p:tgtEl>
                                          <p:spTgt spid="31770"/>
                                        </p:tgtEl>
                                        <p:attrNameLst>
                                          <p:attrName>style.visibility</p:attrName>
                                        </p:attrNameLst>
                                      </p:cBhvr>
                                      <p:to>
                                        <p:strVal val="visible"/>
                                      </p:to>
                                    </p:set>
                                  </p:childTnLst>
                                </p:cTn>
                              </p:par>
                            </p:childTnLst>
                          </p:cTn>
                        </p:par>
                        <p:par>
                          <p:cTn id="72" fill="hold">
                            <p:stCondLst>
                              <p:cond delay="2775"/>
                            </p:stCondLst>
                            <p:childTnLst>
                              <p:par>
                                <p:cTn id="73" presetID="22" presetClass="entr" presetSubtype="4" fill="hold" grpId="0" nodeType="after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wipe(down)">
                                      <p:cBhvr>
                                        <p:cTn id="75" dur="500"/>
                                        <p:tgtEl>
                                          <p:spTgt spid="4"/>
                                        </p:tgtEl>
                                      </p:cBhvr>
                                    </p:animEffect>
                                  </p:childTnLst>
                                </p:cTn>
                              </p:par>
                            </p:childTnLst>
                          </p:cTn>
                        </p:par>
                        <p:par>
                          <p:cTn id="76" fill="hold">
                            <p:stCondLst>
                              <p:cond delay="3275"/>
                            </p:stCondLst>
                            <p:childTnLst>
                              <p:par>
                                <p:cTn id="77" presetID="22" presetClass="entr" presetSubtype="4"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ipe(down)">
                                      <p:cBhvr>
                                        <p:cTn id="79" dur="500"/>
                                        <p:tgtEl>
                                          <p:spTgt spid="29"/>
                                        </p:tgtEl>
                                      </p:cBhvr>
                                    </p:animEffect>
                                  </p:childTnLst>
                                </p:cTn>
                              </p:par>
                            </p:childTnLst>
                          </p:cTn>
                        </p:par>
                        <p:par>
                          <p:cTn id="80" fill="hold">
                            <p:stCondLst>
                              <p:cond delay="3775"/>
                            </p:stCondLst>
                            <p:childTnLst>
                              <p:par>
                                <p:cTn id="81" presetID="22" presetClass="entr" presetSubtype="4" fill="hold" grpId="0" nodeType="after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wipe(down)">
                                      <p:cBhvr>
                                        <p:cTn id="8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0" grpId="0" uiExpand="1" build="p"/>
      <p:bldP spid="31748" grpId="0" animBg="1"/>
      <p:bldP spid="31749" grpId="0" animBg="1"/>
      <p:bldP spid="31750" grpId="0" animBg="1"/>
      <p:bldP spid="31751" grpId="0" animBg="1"/>
      <p:bldP spid="31752" grpId="0" autoUpdateAnimBg="0"/>
      <p:bldP spid="31765" grpId="0" autoUpdateAnimBg="0"/>
      <p:bldP spid="31767" grpId="0" autoUpdateAnimBg="0"/>
      <p:bldP spid="31768" grpId="0" autoUpdateAnimBg="0"/>
      <p:bldP spid="31769" grpId="0" autoUpdateAnimBg="0"/>
      <p:bldP spid="31770" grpId="0" autoUpdateAnimBg="0"/>
      <p:bldP spid="4" grpId="0" animBg="1"/>
      <p:bldP spid="29" grpId="0" animBg="1"/>
      <p:bldP spid="3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3.5</a:t>
            </a:r>
            <a:r>
              <a:rPr lang="zh-CN" altLang="en-US" dirty="0">
                <a:ea typeface="宋体" charset="-122"/>
              </a:rPr>
              <a:t>正弦稳态电路中的谐振</a:t>
            </a:r>
            <a:endParaRPr lang="zh-CN" altLang="en-US" dirty="0"/>
          </a:p>
        </p:txBody>
      </p:sp>
      <p:sp>
        <p:nvSpPr>
          <p:cNvPr id="3" name="内容占位符 2"/>
          <p:cNvSpPr>
            <a:spLocks noGrp="1"/>
          </p:cNvSpPr>
          <p:nvPr>
            <p:ph idx="1"/>
          </p:nvPr>
        </p:nvSpPr>
        <p:spPr/>
        <p:txBody>
          <a:bodyPr/>
          <a:lstStyle/>
          <a:p>
            <a:pPr>
              <a:lnSpc>
                <a:spcPct val="150000"/>
              </a:lnSpc>
              <a:spcBef>
                <a:spcPts val="0"/>
              </a:spcBef>
            </a:pPr>
            <a:r>
              <a:rPr lang="zh-CN" altLang="en-US" sz="2800" dirty="0" smtClean="0"/>
              <a:t>发生谐振有两个要素</a:t>
            </a:r>
            <a:endParaRPr lang="en-US" altLang="zh-CN" sz="2800" dirty="0" smtClean="0"/>
          </a:p>
          <a:p>
            <a:pPr marL="514350" indent="-514350">
              <a:lnSpc>
                <a:spcPct val="150000"/>
              </a:lnSpc>
              <a:spcBef>
                <a:spcPts val="0"/>
              </a:spcBef>
              <a:buFont typeface="+mj-lt"/>
              <a:buAutoNum type="arabicPeriod"/>
            </a:pPr>
            <a:r>
              <a:rPr lang="zh-CN" altLang="en-US" sz="2800" dirty="0" smtClean="0"/>
              <a:t>必须要同时存在两种储能；</a:t>
            </a:r>
            <a:endParaRPr lang="en-US" altLang="zh-CN" sz="2800" dirty="0" smtClean="0"/>
          </a:p>
          <a:p>
            <a:pPr marL="514350" indent="-514350">
              <a:lnSpc>
                <a:spcPct val="150000"/>
              </a:lnSpc>
              <a:spcBef>
                <a:spcPts val="0"/>
              </a:spcBef>
              <a:buFont typeface="+mj-lt"/>
              <a:buAutoNum type="arabicPeriod"/>
            </a:pPr>
            <a:r>
              <a:rPr lang="zh-CN" altLang="en-US" sz="2800" dirty="0" smtClean="0"/>
              <a:t>外加电源必须是交流信号。</a:t>
            </a:r>
            <a:endParaRPr lang="en-US" altLang="zh-CN" sz="2800" dirty="0" smtClean="0"/>
          </a:p>
          <a:p>
            <a:pPr>
              <a:lnSpc>
                <a:spcPct val="150000"/>
              </a:lnSpc>
              <a:spcBef>
                <a:spcPts val="0"/>
              </a:spcBef>
            </a:pPr>
            <a:r>
              <a:rPr lang="zh-CN" altLang="en-US" sz="2800" dirty="0" smtClean="0"/>
              <a:t>谐振的定义</a:t>
            </a:r>
            <a:endParaRPr lang="en-US" altLang="zh-CN" sz="2800" dirty="0" smtClean="0"/>
          </a:p>
          <a:p>
            <a:pPr marL="514350" indent="-514350">
              <a:lnSpc>
                <a:spcPct val="150000"/>
              </a:lnSpc>
              <a:spcBef>
                <a:spcPts val="0"/>
              </a:spcBef>
              <a:buFont typeface="+mj-lt"/>
              <a:buAutoNum type="arabicPeriod"/>
            </a:pPr>
            <a:r>
              <a:rPr lang="zh-CN" altLang="en-US" sz="2800" dirty="0" smtClean="0"/>
              <a:t>当外加电源频率为某一特定值时（由电路组成决定），电路对于外加电源呈现</a:t>
            </a:r>
            <a:r>
              <a:rPr lang="zh-CN" altLang="en-US" sz="2800" dirty="0" smtClean="0">
                <a:solidFill>
                  <a:srgbClr val="FF0000"/>
                </a:solidFill>
              </a:rPr>
              <a:t>纯电阻特性</a:t>
            </a:r>
            <a:r>
              <a:rPr lang="zh-CN" altLang="en-US" sz="2800" dirty="0" smtClean="0"/>
              <a:t>；</a:t>
            </a:r>
            <a:endParaRPr lang="en-US" altLang="zh-CN" sz="2800" dirty="0" smtClean="0"/>
          </a:p>
          <a:p>
            <a:pPr marL="514350" indent="-514350">
              <a:lnSpc>
                <a:spcPct val="150000"/>
              </a:lnSpc>
              <a:spcBef>
                <a:spcPts val="0"/>
              </a:spcBef>
              <a:buFont typeface="+mj-lt"/>
              <a:buAutoNum type="arabicPeriod"/>
            </a:pPr>
            <a:r>
              <a:rPr lang="zh-CN" altLang="en-US" sz="2800" dirty="0" smtClean="0"/>
              <a:t>电路的阻抗或导纳出现</a:t>
            </a:r>
            <a:r>
              <a:rPr lang="zh-CN" altLang="en-US" sz="2800" dirty="0" smtClean="0">
                <a:solidFill>
                  <a:srgbClr val="FF0000"/>
                </a:solidFill>
              </a:rPr>
              <a:t>极大值</a:t>
            </a:r>
            <a:r>
              <a:rPr lang="zh-CN" altLang="en-US" sz="2800" dirty="0" smtClean="0"/>
              <a:t>，相应地，电路的响应电压或电流也出现极大值。</a:t>
            </a:r>
            <a:endParaRPr lang="zh-CN" altLang="en-US" sz="2800" dirty="0"/>
          </a:p>
        </p:txBody>
      </p:sp>
      <p:sp>
        <p:nvSpPr>
          <p:cNvPr id="4" name="灯片编号占位符 3"/>
          <p:cNvSpPr>
            <a:spLocks noGrp="1"/>
          </p:cNvSpPr>
          <p:nvPr>
            <p:ph type="sldNum" sz="quarter" idx="10"/>
          </p:nvPr>
        </p:nvSpPr>
        <p:spPr/>
        <p:txBody>
          <a:bodyPr/>
          <a:lstStyle/>
          <a:p>
            <a:fld id="{C9682756-EC6C-4E7C-8D57-90E8392FCAE1}" type="slidenum">
              <a:rPr lang="en-US" altLang="zh-CN" smtClean="0"/>
              <a:pPr/>
              <a:t>60</a:t>
            </a:fld>
            <a:endParaRPr lang="en-US" altLang="zh-CN"/>
          </a:p>
        </p:txBody>
      </p:sp>
    </p:spTree>
    <p:extLst>
      <p:ext uri="{BB962C8B-B14F-4D97-AF65-F5344CB8AC3E}">
        <p14:creationId xmlns:p14="http://schemas.microsoft.com/office/powerpoint/2010/main" val="21979782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charset="-122"/>
              </a:rPr>
              <a:t>3.5</a:t>
            </a:r>
            <a:r>
              <a:rPr lang="zh-CN" altLang="en-US" dirty="0">
                <a:ea typeface="宋体" charset="-122"/>
              </a:rPr>
              <a:t>正弦稳态电路中的谐振</a:t>
            </a:r>
            <a:endParaRPr lang="zh-CN" altLang="en-US" dirty="0"/>
          </a:p>
        </p:txBody>
      </p:sp>
      <p:sp>
        <p:nvSpPr>
          <p:cNvPr id="3" name="内容占位符 2"/>
          <p:cNvSpPr>
            <a:spLocks noGrp="1"/>
          </p:cNvSpPr>
          <p:nvPr>
            <p:ph idx="1"/>
          </p:nvPr>
        </p:nvSpPr>
        <p:spPr/>
        <p:txBody>
          <a:bodyPr/>
          <a:lstStyle/>
          <a:p>
            <a:pPr marL="0" indent="0">
              <a:lnSpc>
                <a:spcPct val="150000"/>
              </a:lnSpc>
              <a:buNone/>
            </a:pPr>
            <a:r>
              <a:rPr lang="zh-CN" altLang="en-US" sz="2800" dirty="0" smtClean="0"/>
              <a:t>谐振的分类</a:t>
            </a:r>
            <a:endParaRPr lang="en-US" altLang="zh-CN" sz="2800" dirty="0" smtClean="0"/>
          </a:p>
          <a:p>
            <a:pPr>
              <a:lnSpc>
                <a:spcPct val="150000"/>
              </a:lnSpc>
            </a:pPr>
            <a:r>
              <a:rPr lang="en-US" altLang="zh-CN" sz="2800" dirty="0" smtClean="0"/>
              <a:t>RLC</a:t>
            </a:r>
            <a:r>
              <a:rPr lang="zh-CN" altLang="en-US" sz="2800" dirty="0" smtClean="0"/>
              <a:t>串联谐振</a:t>
            </a:r>
            <a:endParaRPr lang="en-US" altLang="zh-CN" sz="2800" dirty="0" smtClean="0"/>
          </a:p>
          <a:p>
            <a:pPr>
              <a:lnSpc>
                <a:spcPct val="150000"/>
              </a:lnSpc>
            </a:pPr>
            <a:r>
              <a:rPr lang="en-US" altLang="zh-CN" sz="2800" dirty="0" smtClean="0"/>
              <a:t>GLC</a:t>
            </a:r>
            <a:r>
              <a:rPr lang="zh-CN" altLang="en-US" sz="2800" dirty="0" smtClean="0"/>
              <a:t>并联谐振</a:t>
            </a:r>
            <a:endParaRPr lang="en-US" altLang="zh-CN" sz="2800" dirty="0" smtClean="0"/>
          </a:p>
          <a:p>
            <a:pPr>
              <a:lnSpc>
                <a:spcPct val="150000"/>
              </a:lnSpc>
            </a:pPr>
            <a:r>
              <a:rPr lang="zh-CN" altLang="en-US" sz="2800" dirty="0" smtClean="0"/>
              <a:t>串并联谐振（双谐振）</a:t>
            </a:r>
            <a:endParaRPr lang="zh-CN" altLang="en-US" sz="2800" dirty="0"/>
          </a:p>
        </p:txBody>
      </p:sp>
      <p:sp>
        <p:nvSpPr>
          <p:cNvPr id="4" name="灯片编号占位符 3"/>
          <p:cNvSpPr>
            <a:spLocks noGrp="1"/>
          </p:cNvSpPr>
          <p:nvPr>
            <p:ph type="sldNum" sz="quarter" idx="10"/>
          </p:nvPr>
        </p:nvSpPr>
        <p:spPr/>
        <p:txBody>
          <a:bodyPr/>
          <a:lstStyle/>
          <a:p>
            <a:fld id="{C9682756-EC6C-4E7C-8D57-90E8392FCAE1}" type="slidenum">
              <a:rPr lang="en-US" altLang="zh-CN" smtClean="0"/>
              <a:pPr/>
              <a:t>61</a:t>
            </a:fld>
            <a:endParaRPr lang="en-US" altLang="zh-CN"/>
          </a:p>
        </p:txBody>
      </p:sp>
    </p:spTree>
    <p:extLst>
      <p:ext uri="{BB962C8B-B14F-4D97-AF65-F5344CB8AC3E}">
        <p14:creationId xmlns:p14="http://schemas.microsoft.com/office/powerpoint/2010/main" val="325053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5" name="Text Box 3"/>
          <p:cNvSpPr txBox="1">
            <a:spLocks noChangeArrowheads="1"/>
          </p:cNvSpPr>
          <p:nvPr/>
        </p:nvSpPr>
        <p:spPr bwMode="auto">
          <a:xfrm>
            <a:off x="3473450" y="3553100"/>
            <a:ext cx="567055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zh-CN" altLang="en-US" sz="2400" b="1" dirty="0">
                <a:solidFill>
                  <a:schemeClr val="tx2"/>
                </a:solidFill>
                <a:latin typeface="Times New Roman" panose="02020603050405020304" pitchFamily="18" charset="0"/>
                <a:cs typeface="Times New Roman" panose="02020603050405020304" pitchFamily="18" charset="0"/>
              </a:rPr>
              <a:t>当</a:t>
            </a:r>
            <a:r>
              <a:rPr lang="zh-CN" altLang="en-US" sz="2400" b="1" i="1" dirty="0">
                <a:solidFill>
                  <a:srgbClr val="FF3300"/>
                </a:solidFill>
                <a:latin typeface="Times New Roman" panose="02020603050405020304" pitchFamily="18" charset="0"/>
                <a:cs typeface="Times New Roman" panose="02020603050405020304" pitchFamily="18" charset="0"/>
                <a:sym typeface="Symbol" pitchFamily="18" charset="2"/>
              </a:rPr>
              <a:t> </a:t>
            </a:r>
            <a:r>
              <a:rPr lang="en-US" altLang="zh-CN" sz="2400" b="1" i="1" dirty="0">
                <a:solidFill>
                  <a:srgbClr val="FF3300"/>
                </a:solidFill>
                <a:latin typeface="Times New Roman" panose="02020603050405020304" pitchFamily="18" charset="0"/>
                <a:cs typeface="Times New Roman" panose="02020603050405020304" pitchFamily="18" charset="0"/>
              </a:rPr>
              <a:t>L</a:t>
            </a:r>
            <a:r>
              <a:rPr lang="en-US" altLang="zh-CN" sz="2400" b="1" dirty="0">
                <a:solidFill>
                  <a:srgbClr val="FF3300"/>
                </a:solidFill>
                <a:latin typeface="Times New Roman" panose="02020603050405020304" pitchFamily="18" charset="0"/>
                <a:cs typeface="Times New Roman" panose="02020603050405020304" pitchFamily="18" charset="0"/>
              </a:rPr>
              <a:t>=1/</a:t>
            </a:r>
            <a:r>
              <a:rPr lang="en-US" altLang="zh-CN" sz="2400" b="1" i="1" dirty="0">
                <a:solidFill>
                  <a:srgbClr val="FF3300"/>
                </a:solidFill>
                <a:latin typeface="Times New Roman" panose="02020603050405020304" pitchFamily="18" charset="0"/>
                <a:cs typeface="Times New Roman" panose="02020603050405020304" pitchFamily="18" charset="0"/>
                <a:sym typeface="Symbol" pitchFamily="18" charset="2"/>
              </a:rPr>
              <a:t> </a:t>
            </a:r>
            <a:r>
              <a:rPr lang="en-US" altLang="zh-CN" sz="2400" b="1" i="1" dirty="0">
                <a:solidFill>
                  <a:srgbClr val="FF3300"/>
                </a:solidFill>
                <a:latin typeface="Times New Roman" panose="02020603050405020304" pitchFamily="18" charset="0"/>
                <a:cs typeface="Times New Roman" panose="02020603050405020304" pitchFamily="18" charset="0"/>
              </a:rPr>
              <a:t>C</a:t>
            </a:r>
            <a:r>
              <a:rPr lang="zh-CN" altLang="en-US" sz="2400" b="1" dirty="0">
                <a:latin typeface="Times New Roman" panose="02020603050405020304" pitchFamily="18" charset="0"/>
                <a:cs typeface="Times New Roman" panose="02020603050405020304" pitchFamily="18" charset="0"/>
              </a:rPr>
              <a:t>， </a:t>
            </a:r>
            <a:r>
              <a:rPr lang="zh-CN" altLang="en-US" sz="2400" b="1" dirty="0">
                <a:solidFill>
                  <a:schemeClr val="tx2"/>
                </a:solidFill>
                <a:latin typeface="Times New Roman" panose="02020603050405020304" pitchFamily="18" charset="0"/>
                <a:cs typeface="Times New Roman" panose="02020603050405020304" pitchFamily="18" charset="0"/>
              </a:rPr>
              <a:t>电路中电压、电流同相</a:t>
            </a:r>
            <a:r>
              <a:rPr lang="en-US" altLang="zh-CN" sz="2400" b="1" dirty="0">
                <a:solidFill>
                  <a:schemeClr val="tx2"/>
                </a:solidFill>
                <a:latin typeface="Times New Roman" panose="02020603050405020304" pitchFamily="18" charset="0"/>
                <a:cs typeface="Times New Roman" panose="02020603050405020304" pitchFamily="18" charset="0"/>
              </a:rPr>
              <a:t>.</a:t>
            </a:r>
          </a:p>
        </p:txBody>
      </p:sp>
      <p:graphicFrame>
        <p:nvGraphicFramePr>
          <p:cNvPr id="556036" name="Object 4"/>
          <p:cNvGraphicFramePr>
            <a:graphicFrameLocks noChangeAspect="1"/>
          </p:cNvGraphicFramePr>
          <p:nvPr>
            <p:extLst>
              <p:ext uri="{D42A27DB-BD31-4B8C-83A1-F6EECF244321}">
                <p14:modId xmlns:p14="http://schemas.microsoft.com/office/powerpoint/2010/main" val="3451964807"/>
              </p:ext>
            </p:extLst>
          </p:nvPr>
        </p:nvGraphicFramePr>
        <p:xfrm>
          <a:off x="3168650" y="992841"/>
          <a:ext cx="3757613" cy="685800"/>
        </p:xfrm>
        <a:graphic>
          <a:graphicData uri="http://schemas.openxmlformats.org/presentationml/2006/ole">
            <mc:AlternateContent xmlns:mc="http://schemas.openxmlformats.org/markup-compatibility/2006">
              <mc:Choice xmlns:v="urn:schemas-microsoft-com:vml" Requires="v">
                <p:oleObj spid="_x0000_s91408" name="Equation" r:id="rId3" imgW="1879600" imgH="342900" progId="Equation.3">
                  <p:embed/>
                </p:oleObj>
              </mc:Choice>
              <mc:Fallback>
                <p:oleObj name="Equation" r:id="rId3" imgW="1879600" imgH="342900" progId="Equation.3">
                  <p:embed/>
                  <p:pic>
                    <p:nvPicPr>
                      <p:cNvPr id="0" name="Picture 2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650" y="992841"/>
                        <a:ext cx="3757613"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6037" name="Object 5"/>
          <p:cNvGraphicFramePr>
            <a:graphicFrameLocks noChangeAspect="1"/>
          </p:cNvGraphicFramePr>
          <p:nvPr>
            <p:extLst>
              <p:ext uri="{D42A27DB-BD31-4B8C-83A1-F6EECF244321}">
                <p14:modId xmlns:p14="http://schemas.microsoft.com/office/powerpoint/2010/main" val="2206514197"/>
              </p:ext>
            </p:extLst>
          </p:nvPr>
        </p:nvGraphicFramePr>
        <p:xfrm>
          <a:off x="3963988" y="1789113"/>
          <a:ext cx="2767012" cy="787400"/>
        </p:xfrm>
        <a:graphic>
          <a:graphicData uri="http://schemas.openxmlformats.org/presentationml/2006/ole">
            <mc:AlternateContent xmlns:mc="http://schemas.openxmlformats.org/markup-compatibility/2006">
              <mc:Choice xmlns:v="urn:schemas-microsoft-com:vml" Requires="v">
                <p:oleObj spid="_x0000_s91409" name="Equation" r:id="rId5" imgW="1384200" imgH="393480" progId="">
                  <p:embed/>
                </p:oleObj>
              </mc:Choice>
              <mc:Fallback>
                <p:oleObj name="Equation" r:id="rId5" imgW="1384200" imgH="393480" progId="">
                  <p:embed/>
                  <p:pic>
                    <p:nvPicPr>
                      <p:cNvPr id="0" name="Picture 2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3988" y="1789113"/>
                        <a:ext cx="2767012"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56038" name="Group 6"/>
          <p:cNvGrpSpPr>
            <a:grpSpLocks/>
          </p:cNvGrpSpPr>
          <p:nvPr/>
        </p:nvGrpSpPr>
        <p:grpSpPr bwMode="auto">
          <a:xfrm>
            <a:off x="476250" y="1508125"/>
            <a:ext cx="2693988" cy="2493963"/>
            <a:chOff x="364" y="1831"/>
            <a:chExt cx="1706" cy="1601"/>
          </a:xfrm>
        </p:grpSpPr>
        <p:grpSp>
          <p:nvGrpSpPr>
            <p:cNvPr id="556039" name="Group 7"/>
            <p:cNvGrpSpPr>
              <a:grpSpLocks/>
            </p:cNvGrpSpPr>
            <p:nvPr/>
          </p:nvGrpSpPr>
          <p:grpSpPr bwMode="auto">
            <a:xfrm>
              <a:off x="1356" y="3126"/>
              <a:ext cx="258" cy="91"/>
              <a:chOff x="1351" y="3976"/>
              <a:chExt cx="174" cy="93"/>
            </a:xfrm>
          </p:grpSpPr>
          <p:sp>
            <p:nvSpPr>
              <p:cNvPr id="556040" name="Line 8"/>
              <p:cNvSpPr>
                <a:spLocks noChangeShapeType="1"/>
              </p:cNvSpPr>
              <p:nvPr/>
            </p:nvSpPr>
            <p:spPr bwMode="auto">
              <a:xfrm>
                <a:off x="1351" y="3976"/>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cs typeface="Times New Roman" panose="02020603050405020304" pitchFamily="18" charset="0"/>
                </a:endParaRPr>
              </a:p>
            </p:txBody>
          </p:sp>
          <p:sp>
            <p:nvSpPr>
              <p:cNvPr id="556041" name="Line 9"/>
              <p:cNvSpPr>
                <a:spLocks noChangeShapeType="1"/>
              </p:cNvSpPr>
              <p:nvPr/>
            </p:nvSpPr>
            <p:spPr bwMode="auto">
              <a:xfrm>
                <a:off x="1351" y="4068"/>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cs typeface="Times New Roman" panose="02020603050405020304" pitchFamily="18" charset="0"/>
                </a:endParaRPr>
              </a:p>
            </p:txBody>
          </p:sp>
        </p:grpSp>
        <p:sp>
          <p:nvSpPr>
            <p:cNvPr id="556042" name="Line 10"/>
            <p:cNvSpPr>
              <a:spLocks noChangeShapeType="1"/>
            </p:cNvSpPr>
            <p:nvPr/>
          </p:nvSpPr>
          <p:spPr bwMode="auto">
            <a:xfrm>
              <a:off x="1487" y="2928"/>
              <a:ext cx="1" cy="2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Times New Roman" panose="02020603050405020304" pitchFamily="18" charset="0"/>
                <a:cs typeface="Times New Roman" panose="02020603050405020304" pitchFamily="18" charset="0"/>
              </a:endParaRPr>
            </a:p>
          </p:txBody>
        </p:sp>
        <p:sp>
          <p:nvSpPr>
            <p:cNvPr id="556043" name="Line 11"/>
            <p:cNvSpPr>
              <a:spLocks noChangeShapeType="1"/>
            </p:cNvSpPr>
            <p:nvPr/>
          </p:nvSpPr>
          <p:spPr bwMode="auto">
            <a:xfrm>
              <a:off x="1488" y="3216"/>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Times New Roman" panose="02020603050405020304" pitchFamily="18" charset="0"/>
                <a:cs typeface="Times New Roman" panose="02020603050405020304" pitchFamily="18" charset="0"/>
              </a:endParaRPr>
            </a:p>
          </p:txBody>
        </p:sp>
        <p:sp>
          <p:nvSpPr>
            <p:cNvPr id="556044" name="Line 12"/>
            <p:cNvSpPr>
              <a:spLocks noChangeShapeType="1"/>
            </p:cNvSpPr>
            <p:nvPr/>
          </p:nvSpPr>
          <p:spPr bwMode="auto">
            <a:xfrm>
              <a:off x="516" y="3402"/>
              <a:ext cx="97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Times New Roman" panose="02020603050405020304" pitchFamily="18" charset="0"/>
                <a:cs typeface="Times New Roman" panose="02020603050405020304" pitchFamily="18" charset="0"/>
              </a:endParaRPr>
            </a:p>
          </p:txBody>
        </p:sp>
        <p:sp>
          <p:nvSpPr>
            <p:cNvPr id="556045" name="Line 13"/>
            <p:cNvSpPr>
              <a:spLocks noChangeShapeType="1"/>
            </p:cNvSpPr>
            <p:nvPr/>
          </p:nvSpPr>
          <p:spPr bwMode="auto">
            <a:xfrm>
              <a:off x="516" y="2358"/>
              <a:ext cx="3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Times New Roman" panose="02020603050405020304" pitchFamily="18" charset="0"/>
                <a:cs typeface="Times New Roman" panose="02020603050405020304" pitchFamily="18" charset="0"/>
              </a:endParaRPr>
            </a:p>
          </p:txBody>
        </p:sp>
        <p:sp>
          <p:nvSpPr>
            <p:cNvPr id="556046" name="Line 14"/>
            <p:cNvSpPr>
              <a:spLocks noChangeShapeType="1"/>
            </p:cNvSpPr>
            <p:nvPr/>
          </p:nvSpPr>
          <p:spPr bwMode="auto">
            <a:xfrm flipV="1">
              <a:off x="1488" y="2352"/>
              <a:ext cx="0" cy="19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Times New Roman" panose="02020603050405020304" pitchFamily="18" charset="0"/>
                <a:cs typeface="Times New Roman" panose="02020603050405020304" pitchFamily="18" charset="0"/>
              </a:endParaRPr>
            </a:p>
          </p:txBody>
        </p:sp>
        <p:graphicFrame>
          <p:nvGraphicFramePr>
            <p:cNvPr id="556047" name="Object 15"/>
            <p:cNvGraphicFramePr>
              <a:graphicFrameLocks noChangeAspect="1"/>
            </p:cNvGraphicFramePr>
            <p:nvPr/>
          </p:nvGraphicFramePr>
          <p:xfrm>
            <a:off x="516" y="1831"/>
            <a:ext cx="159" cy="419"/>
          </p:xfrm>
          <a:graphic>
            <a:graphicData uri="http://schemas.openxmlformats.org/presentationml/2006/ole">
              <mc:AlternateContent xmlns:mc="http://schemas.openxmlformats.org/markup-compatibility/2006">
                <mc:Choice xmlns:v="urn:schemas-microsoft-com:vml" Requires="v">
                  <p:oleObj spid="_x0000_s91410" name="公式" r:id="rId7" imgW="126890" imgH="329914" progId="Equation.3">
                    <p:embed/>
                  </p:oleObj>
                </mc:Choice>
                <mc:Fallback>
                  <p:oleObj name="公式" r:id="rId7" imgW="126890" imgH="329914" progId="Equation.3">
                    <p:embed/>
                    <p:pic>
                      <p:nvPicPr>
                        <p:cNvPr id="0" name="Picture 20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 y="1831"/>
                          <a:ext cx="159" cy="4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6048" name="Text Box 16"/>
            <p:cNvSpPr txBox="1">
              <a:spLocks noChangeArrowheads="1"/>
            </p:cNvSpPr>
            <p:nvPr/>
          </p:nvSpPr>
          <p:spPr bwMode="auto">
            <a:xfrm>
              <a:off x="888" y="2022"/>
              <a:ext cx="236"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i="1">
                  <a:latin typeface="Times New Roman" panose="02020603050405020304" pitchFamily="18" charset="0"/>
                  <a:cs typeface="Times New Roman" panose="02020603050405020304" pitchFamily="18" charset="0"/>
                </a:rPr>
                <a:t>R</a:t>
              </a:r>
            </a:p>
          </p:txBody>
        </p:sp>
        <p:sp>
          <p:nvSpPr>
            <p:cNvPr id="556049" name="Text Box 17"/>
            <p:cNvSpPr txBox="1">
              <a:spLocks noChangeArrowheads="1"/>
            </p:cNvSpPr>
            <p:nvPr/>
          </p:nvSpPr>
          <p:spPr bwMode="auto">
            <a:xfrm>
              <a:off x="1584" y="2550"/>
              <a:ext cx="462"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a:latin typeface="Times New Roman" panose="02020603050405020304" pitchFamily="18" charset="0"/>
                  <a:cs typeface="Times New Roman" panose="02020603050405020304" pitchFamily="18" charset="0"/>
                </a:rPr>
                <a:t>j</a:t>
              </a:r>
              <a:r>
                <a:rPr lang="en-US" altLang="zh-CN" sz="2400" i="1">
                  <a:latin typeface="Times New Roman" panose="02020603050405020304" pitchFamily="18" charset="0"/>
                  <a:cs typeface="Times New Roman" panose="02020603050405020304" pitchFamily="18" charset="0"/>
                  <a:sym typeface="Symbol" pitchFamily="18" charset="2"/>
                </a:rPr>
                <a:t> </a:t>
              </a:r>
              <a:r>
                <a:rPr lang="en-US" altLang="zh-CN" sz="2400" i="1">
                  <a:latin typeface="Times New Roman" panose="02020603050405020304" pitchFamily="18" charset="0"/>
                  <a:cs typeface="Times New Roman" panose="02020603050405020304" pitchFamily="18" charset="0"/>
                </a:rPr>
                <a:t>L</a:t>
              </a:r>
            </a:p>
          </p:txBody>
        </p:sp>
        <p:sp>
          <p:nvSpPr>
            <p:cNvPr id="556050" name="Line 18"/>
            <p:cNvSpPr>
              <a:spLocks noChangeShapeType="1"/>
            </p:cNvSpPr>
            <p:nvPr/>
          </p:nvSpPr>
          <p:spPr bwMode="auto">
            <a:xfrm>
              <a:off x="1152" y="2352"/>
              <a:ext cx="336" cy="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Times New Roman" panose="02020603050405020304" pitchFamily="18" charset="0"/>
                <a:cs typeface="Times New Roman" panose="02020603050405020304" pitchFamily="18" charset="0"/>
              </a:endParaRPr>
            </a:p>
          </p:txBody>
        </p:sp>
        <p:sp>
          <p:nvSpPr>
            <p:cNvPr id="556051" name="Line 19"/>
            <p:cNvSpPr>
              <a:spLocks noChangeShapeType="1"/>
            </p:cNvSpPr>
            <p:nvPr/>
          </p:nvSpPr>
          <p:spPr bwMode="auto">
            <a:xfrm>
              <a:off x="480" y="2264"/>
              <a:ext cx="288" cy="0"/>
            </a:xfrm>
            <a:prstGeom prst="line">
              <a:avLst/>
            </a:prstGeom>
            <a:noFill/>
            <a:ln w="19050">
              <a:solidFill>
                <a:srgbClr val="FF33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Times New Roman" panose="02020603050405020304" pitchFamily="18" charset="0"/>
                <a:cs typeface="Times New Roman" panose="02020603050405020304" pitchFamily="18" charset="0"/>
              </a:endParaRPr>
            </a:p>
          </p:txBody>
        </p:sp>
        <p:sp>
          <p:nvSpPr>
            <p:cNvPr id="556052" name="Text Box 20"/>
            <p:cNvSpPr txBox="1">
              <a:spLocks noChangeArrowheads="1"/>
            </p:cNvSpPr>
            <p:nvPr/>
          </p:nvSpPr>
          <p:spPr bwMode="auto">
            <a:xfrm>
              <a:off x="374" y="2376"/>
              <a:ext cx="227"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a:latin typeface="Times New Roman" panose="02020603050405020304" pitchFamily="18" charset="0"/>
                  <a:cs typeface="Times New Roman" panose="02020603050405020304" pitchFamily="18" charset="0"/>
                </a:rPr>
                <a:t>+</a:t>
              </a:r>
            </a:p>
          </p:txBody>
        </p:sp>
        <p:sp>
          <p:nvSpPr>
            <p:cNvPr id="556053" name="Text Box 21"/>
            <p:cNvSpPr txBox="1">
              <a:spLocks noChangeArrowheads="1"/>
            </p:cNvSpPr>
            <p:nvPr/>
          </p:nvSpPr>
          <p:spPr bwMode="auto">
            <a:xfrm>
              <a:off x="364" y="2992"/>
              <a:ext cx="214"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a:latin typeface="Times New Roman" panose="02020603050405020304" pitchFamily="18" charset="0"/>
                  <a:cs typeface="Times New Roman" panose="02020603050405020304" pitchFamily="18" charset="0"/>
                </a:rPr>
                <a:t>_</a:t>
              </a:r>
            </a:p>
          </p:txBody>
        </p:sp>
        <p:grpSp>
          <p:nvGrpSpPr>
            <p:cNvPr id="556054" name="Group 22"/>
            <p:cNvGrpSpPr>
              <a:grpSpLocks/>
            </p:cNvGrpSpPr>
            <p:nvPr/>
          </p:nvGrpSpPr>
          <p:grpSpPr bwMode="auto">
            <a:xfrm rot="5400000">
              <a:off x="1327" y="2711"/>
              <a:ext cx="379" cy="57"/>
              <a:chOff x="1200" y="1584"/>
              <a:chExt cx="379" cy="45"/>
            </a:xfrm>
          </p:grpSpPr>
          <p:sp>
            <p:nvSpPr>
              <p:cNvPr id="556055" name="Arc 23"/>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Times New Roman" panose="02020603050405020304" pitchFamily="18" charset="0"/>
                  <a:cs typeface="Times New Roman" panose="02020603050405020304" pitchFamily="18" charset="0"/>
                </a:endParaRPr>
              </a:p>
            </p:txBody>
          </p:sp>
          <p:sp>
            <p:nvSpPr>
              <p:cNvPr id="556056" name="Arc 24"/>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Times New Roman" panose="02020603050405020304" pitchFamily="18" charset="0"/>
                  <a:cs typeface="Times New Roman" panose="02020603050405020304" pitchFamily="18" charset="0"/>
                </a:endParaRPr>
              </a:p>
            </p:txBody>
          </p:sp>
          <p:sp>
            <p:nvSpPr>
              <p:cNvPr id="556057" name="Arc 25"/>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Times New Roman" panose="02020603050405020304" pitchFamily="18" charset="0"/>
                  <a:cs typeface="Times New Roman" panose="02020603050405020304" pitchFamily="18" charset="0"/>
                </a:endParaRPr>
              </a:p>
            </p:txBody>
          </p:sp>
          <p:sp>
            <p:nvSpPr>
              <p:cNvPr id="556058" name="Arc 26"/>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Times New Roman" panose="02020603050405020304" pitchFamily="18" charset="0"/>
                  <a:cs typeface="Times New Roman" panose="02020603050405020304" pitchFamily="18" charset="0"/>
                </a:endParaRPr>
              </a:p>
            </p:txBody>
          </p:sp>
        </p:grpSp>
        <p:sp>
          <p:nvSpPr>
            <p:cNvPr id="556059" name="Oval 27"/>
            <p:cNvSpPr>
              <a:spLocks noChangeArrowheads="1"/>
            </p:cNvSpPr>
            <p:nvPr/>
          </p:nvSpPr>
          <p:spPr bwMode="auto">
            <a:xfrm>
              <a:off x="468" y="3372"/>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Times New Roman" panose="02020603050405020304" pitchFamily="18" charset="0"/>
                <a:cs typeface="Times New Roman" panose="02020603050405020304" pitchFamily="18" charset="0"/>
              </a:endParaRPr>
            </a:p>
          </p:txBody>
        </p:sp>
        <p:sp>
          <p:nvSpPr>
            <p:cNvPr id="556060" name="Oval 28"/>
            <p:cNvSpPr>
              <a:spLocks noChangeArrowheads="1"/>
            </p:cNvSpPr>
            <p:nvPr/>
          </p:nvSpPr>
          <p:spPr bwMode="auto">
            <a:xfrm>
              <a:off x="468" y="2328"/>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Times New Roman" panose="02020603050405020304" pitchFamily="18" charset="0"/>
                <a:cs typeface="Times New Roman" panose="02020603050405020304" pitchFamily="18" charset="0"/>
              </a:endParaRPr>
            </a:p>
          </p:txBody>
        </p:sp>
        <p:sp>
          <p:nvSpPr>
            <p:cNvPr id="556061" name="Rectangle 29"/>
            <p:cNvSpPr>
              <a:spLocks noChangeArrowheads="1"/>
            </p:cNvSpPr>
            <p:nvPr/>
          </p:nvSpPr>
          <p:spPr bwMode="auto">
            <a:xfrm>
              <a:off x="864" y="2306"/>
              <a:ext cx="295" cy="11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Times New Roman" panose="02020603050405020304" pitchFamily="18" charset="0"/>
                <a:cs typeface="Times New Roman" panose="02020603050405020304" pitchFamily="18" charset="0"/>
              </a:endParaRPr>
            </a:p>
          </p:txBody>
        </p:sp>
        <p:graphicFrame>
          <p:nvGraphicFramePr>
            <p:cNvPr id="556062" name="Object 30"/>
            <p:cNvGraphicFramePr>
              <a:graphicFrameLocks noChangeAspect="1"/>
            </p:cNvGraphicFramePr>
            <p:nvPr/>
          </p:nvGraphicFramePr>
          <p:xfrm>
            <a:off x="1622" y="2908"/>
            <a:ext cx="448" cy="524"/>
          </p:xfrm>
          <a:graphic>
            <a:graphicData uri="http://schemas.openxmlformats.org/presentationml/2006/ole">
              <mc:AlternateContent xmlns:mc="http://schemas.openxmlformats.org/markup-compatibility/2006">
                <mc:Choice xmlns:v="urn:schemas-microsoft-com:vml" Requires="v">
                  <p:oleObj spid="_x0000_s91411" name="公式" r:id="rId9" imgW="368140" imgH="431613" progId="Equation.3">
                    <p:embed/>
                  </p:oleObj>
                </mc:Choice>
                <mc:Fallback>
                  <p:oleObj name="公式" r:id="rId9" imgW="368140" imgH="431613" progId="Equation.3">
                    <p:embed/>
                    <p:pic>
                      <p:nvPicPr>
                        <p:cNvPr id="0" name="Picture 20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22" y="2908"/>
                          <a:ext cx="448" cy="5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6063" name="Object 31"/>
            <p:cNvGraphicFramePr>
              <a:graphicFrameLocks noChangeAspect="1"/>
            </p:cNvGraphicFramePr>
            <p:nvPr/>
          </p:nvGraphicFramePr>
          <p:xfrm>
            <a:off x="380" y="2610"/>
            <a:ext cx="207" cy="433"/>
          </p:xfrm>
          <a:graphic>
            <a:graphicData uri="http://schemas.openxmlformats.org/presentationml/2006/ole">
              <mc:AlternateContent xmlns:mc="http://schemas.openxmlformats.org/markup-compatibility/2006">
                <mc:Choice xmlns:v="urn:schemas-microsoft-com:vml" Requires="v">
                  <p:oleObj spid="_x0000_s91412" name="公式" r:id="rId11" imgW="164957" imgH="342603" progId="Equation.3">
                    <p:embed/>
                  </p:oleObj>
                </mc:Choice>
                <mc:Fallback>
                  <p:oleObj name="公式" r:id="rId11" imgW="164957" imgH="342603" progId="Equation.3">
                    <p:embed/>
                    <p:pic>
                      <p:nvPicPr>
                        <p:cNvPr id="0" name="Picture 20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0" y="2610"/>
                          <a:ext cx="207" cy="4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56064" name="Object 32"/>
          <p:cNvGraphicFramePr>
            <a:graphicFrameLocks noChangeAspect="1"/>
          </p:cNvGraphicFramePr>
          <p:nvPr>
            <p:extLst>
              <p:ext uri="{D42A27DB-BD31-4B8C-83A1-F6EECF244321}">
                <p14:modId xmlns:p14="http://schemas.microsoft.com/office/powerpoint/2010/main" val="3434377057"/>
              </p:ext>
            </p:extLst>
          </p:nvPr>
        </p:nvGraphicFramePr>
        <p:xfrm>
          <a:off x="3954978" y="2628900"/>
          <a:ext cx="2690813" cy="787400"/>
        </p:xfrm>
        <a:graphic>
          <a:graphicData uri="http://schemas.openxmlformats.org/presentationml/2006/ole">
            <mc:AlternateContent xmlns:mc="http://schemas.openxmlformats.org/markup-compatibility/2006">
              <mc:Choice xmlns:v="urn:schemas-microsoft-com:vml" Requires="v">
                <p:oleObj spid="_x0000_s91413" name="Equation" r:id="rId13" imgW="1346040" imgH="393480" progId="">
                  <p:embed/>
                </p:oleObj>
              </mc:Choice>
              <mc:Fallback>
                <p:oleObj name="Equation" r:id="rId13" imgW="1346040" imgH="393480" progId="">
                  <p:embed/>
                  <p:pic>
                    <p:nvPicPr>
                      <p:cNvPr id="0" name="Picture 20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54978" y="2628900"/>
                        <a:ext cx="2690813"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6065" name="Text Box 33"/>
          <p:cNvSpPr txBox="1">
            <a:spLocks noChangeArrowheads="1"/>
          </p:cNvSpPr>
          <p:nvPr/>
        </p:nvSpPr>
        <p:spPr bwMode="auto">
          <a:xfrm>
            <a:off x="101181" y="812521"/>
            <a:ext cx="27093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dirty="0">
                <a:solidFill>
                  <a:srgbClr val="FF0000"/>
                </a:solidFill>
                <a:latin typeface="Times New Roman" panose="02020603050405020304" pitchFamily="18" charset="0"/>
                <a:cs typeface="Times New Roman" panose="02020603050405020304" pitchFamily="18" charset="0"/>
              </a:rPr>
              <a:t>一</a:t>
            </a:r>
            <a:r>
              <a:rPr lang="zh-CN" altLang="en-US" sz="2800" b="1" dirty="0" smtClean="0">
                <a:solidFill>
                  <a:srgbClr val="FF0000"/>
                </a:solidFill>
                <a:latin typeface="Times New Roman" panose="02020603050405020304" pitchFamily="18" charset="0"/>
                <a:cs typeface="Times New Roman" panose="02020603050405020304" pitchFamily="18" charset="0"/>
              </a:rPr>
              <a:t>、谐振</a:t>
            </a:r>
            <a:r>
              <a:rPr lang="zh-CN" altLang="en-US" sz="2800" b="1" dirty="0">
                <a:solidFill>
                  <a:srgbClr val="FF0000"/>
                </a:solidFill>
                <a:latin typeface="Times New Roman" panose="02020603050405020304" pitchFamily="18" charset="0"/>
                <a:cs typeface="Times New Roman" panose="02020603050405020304" pitchFamily="18" charset="0"/>
              </a:rPr>
              <a:t>的定义</a:t>
            </a:r>
          </a:p>
        </p:txBody>
      </p:sp>
      <p:grpSp>
        <p:nvGrpSpPr>
          <p:cNvPr id="556066" name="Group 34"/>
          <p:cNvGrpSpPr>
            <a:grpSpLocks/>
          </p:cNvGrpSpPr>
          <p:nvPr/>
        </p:nvGrpSpPr>
        <p:grpSpPr bwMode="auto">
          <a:xfrm>
            <a:off x="289751" y="5615871"/>
            <a:ext cx="3798888" cy="687388"/>
            <a:chOff x="-23" y="3504"/>
            <a:chExt cx="2393" cy="433"/>
          </a:xfrm>
        </p:grpSpPr>
        <p:graphicFrame>
          <p:nvGraphicFramePr>
            <p:cNvPr id="556067" name="Object 35"/>
            <p:cNvGraphicFramePr>
              <a:graphicFrameLocks/>
            </p:cNvGraphicFramePr>
            <p:nvPr>
              <p:extLst>
                <p:ext uri="{D42A27DB-BD31-4B8C-83A1-F6EECF244321}">
                  <p14:modId xmlns:p14="http://schemas.microsoft.com/office/powerpoint/2010/main" val="2887969542"/>
                </p:ext>
              </p:extLst>
            </p:nvPr>
          </p:nvGraphicFramePr>
          <p:xfrm>
            <a:off x="1517" y="3504"/>
            <a:ext cx="853" cy="433"/>
          </p:xfrm>
          <a:graphic>
            <a:graphicData uri="http://schemas.openxmlformats.org/presentationml/2006/ole">
              <mc:AlternateContent xmlns:mc="http://schemas.openxmlformats.org/markup-compatibility/2006">
                <mc:Choice xmlns:v="urn:schemas-microsoft-com:vml" Requires="v">
                  <p:oleObj spid="_x0000_s91414" name="Equation" r:id="rId15" imgW="723600" imgH="368280" progId="">
                    <p:embed/>
                  </p:oleObj>
                </mc:Choice>
                <mc:Fallback>
                  <p:oleObj name="Equation" r:id="rId15" imgW="723600" imgH="368280" progId="">
                    <p:embed/>
                    <p:pic>
                      <p:nvPicPr>
                        <p:cNvPr id="0" name="Picture 20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17" y="3504"/>
                          <a:ext cx="853" cy="43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999900"/>
                                </a:outerShdw>
                              </a:effectLst>
                            </a14:hiddenEffects>
                          </a:ext>
                        </a:extLst>
                      </p:spPr>
                    </p:pic>
                  </p:oleObj>
                </mc:Fallback>
              </mc:AlternateContent>
            </a:graphicData>
          </a:graphic>
        </p:graphicFrame>
        <p:sp>
          <p:nvSpPr>
            <p:cNvPr id="556068" name="Rectangle 36"/>
            <p:cNvSpPr>
              <a:spLocks noChangeArrowheads="1"/>
            </p:cNvSpPr>
            <p:nvPr/>
          </p:nvSpPr>
          <p:spPr bwMode="auto">
            <a:xfrm>
              <a:off x="-23" y="3576"/>
              <a:ext cx="1473"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b="1" dirty="0">
                  <a:solidFill>
                    <a:schemeClr val="tx2"/>
                  </a:solidFill>
                  <a:latin typeface="Times New Roman" panose="02020603050405020304" pitchFamily="18" charset="0"/>
                  <a:cs typeface="Times New Roman" panose="02020603050405020304" pitchFamily="18" charset="0"/>
                </a:rPr>
                <a:t>串联谐振条件：</a:t>
              </a:r>
            </a:p>
          </p:txBody>
        </p:sp>
      </p:grpSp>
      <p:sp>
        <p:nvSpPr>
          <p:cNvPr id="556069" name="Rectangle 37"/>
          <p:cNvSpPr>
            <a:spLocks noChangeArrowheads="1"/>
          </p:cNvSpPr>
          <p:nvPr/>
        </p:nvSpPr>
        <p:spPr bwMode="auto">
          <a:xfrm>
            <a:off x="383262" y="5038884"/>
            <a:ext cx="6372257" cy="5355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20000"/>
              </a:lnSpc>
            </a:pPr>
            <a:r>
              <a:rPr lang="zh-CN" altLang="en-US" sz="2400" b="1" dirty="0" smtClean="0">
                <a:solidFill>
                  <a:schemeClr val="tx2"/>
                </a:solidFill>
                <a:latin typeface="Times New Roman" panose="02020603050405020304" pitchFamily="18" charset="0"/>
                <a:cs typeface="Times New Roman" panose="02020603050405020304" pitchFamily="18" charset="0"/>
              </a:rPr>
              <a:t>电路（串联）谐振，对应的频率称为谐振频率</a:t>
            </a:r>
            <a:endParaRPr lang="zh-CN" altLang="en-US" sz="2400" b="1" dirty="0">
              <a:solidFill>
                <a:schemeClr val="tx2"/>
              </a:solidFill>
              <a:latin typeface="Times New Roman" panose="02020603050405020304" pitchFamily="18" charset="0"/>
              <a:cs typeface="Times New Roman" panose="02020603050405020304" pitchFamily="18" charset="0"/>
            </a:endParaRPr>
          </a:p>
        </p:txBody>
      </p:sp>
      <p:graphicFrame>
        <p:nvGraphicFramePr>
          <p:cNvPr id="556072" name="Object 40"/>
          <p:cNvGraphicFramePr>
            <a:graphicFrameLocks noChangeAspect="1"/>
          </p:cNvGraphicFramePr>
          <p:nvPr/>
        </p:nvGraphicFramePr>
        <p:xfrm>
          <a:off x="4044950" y="3111500"/>
          <a:ext cx="355600" cy="736600"/>
        </p:xfrm>
        <a:graphic>
          <a:graphicData uri="http://schemas.openxmlformats.org/presentationml/2006/ole">
            <mc:AlternateContent xmlns:mc="http://schemas.openxmlformats.org/markup-compatibility/2006">
              <mc:Choice xmlns:v="urn:schemas-microsoft-com:vml" Requires="v">
                <p:oleObj spid="_x0000_s91415" name="公式" r:id="rId17" imgW="177723" imgH="368140" progId="Equation.3">
                  <p:embed/>
                </p:oleObj>
              </mc:Choice>
              <mc:Fallback>
                <p:oleObj name="公式" r:id="rId17" imgW="177723" imgH="368140" progId="Equation.3">
                  <p:embed/>
                  <p:pic>
                    <p:nvPicPr>
                      <p:cNvPr id="0" name="Picture 20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44950" y="3111500"/>
                        <a:ext cx="3556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lang="en-US" altLang="zh-CN" i="1" dirty="0" smtClean="0"/>
              <a:t>RLC</a:t>
            </a:r>
            <a:r>
              <a:rPr lang="zh-CN" altLang="en-US" dirty="0" smtClean="0"/>
              <a:t>串联谐振</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46942292"/>
              </p:ext>
            </p:extLst>
          </p:nvPr>
        </p:nvGraphicFramePr>
        <p:xfrm>
          <a:off x="3685718" y="4131476"/>
          <a:ext cx="5153025" cy="787400"/>
        </p:xfrm>
        <a:graphic>
          <a:graphicData uri="http://schemas.openxmlformats.org/presentationml/2006/ole">
            <mc:AlternateContent xmlns:mc="http://schemas.openxmlformats.org/markup-compatibility/2006">
              <mc:Choice xmlns:v="urn:schemas-microsoft-com:vml" Requires="v">
                <p:oleObj spid="_x0000_s91416" name="Equation" r:id="rId19" imgW="2577960" imgH="393480" progId="">
                  <p:embed/>
                </p:oleObj>
              </mc:Choice>
              <mc:Fallback>
                <p:oleObj name="Equation" r:id="rId19" imgW="2577960" imgH="393480" progId="">
                  <p:embed/>
                  <p:pic>
                    <p:nvPicPr>
                      <p:cNvPr id="0" name="Picture 2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85718" y="4131476"/>
                        <a:ext cx="5153025"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403161077"/>
              </p:ext>
            </p:extLst>
          </p:nvPr>
        </p:nvGraphicFramePr>
        <p:xfrm>
          <a:off x="4880304" y="5417275"/>
          <a:ext cx="3781425" cy="838200"/>
        </p:xfrm>
        <a:graphic>
          <a:graphicData uri="http://schemas.openxmlformats.org/presentationml/2006/ole">
            <mc:AlternateContent xmlns:mc="http://schemas.openxmlformats.org/markup-compatibility/2006">
              <mc:Choice xmlns:v="urn:schemas-microsoft-com:vml" Requires="v">
                <p:oleObj spid="_x0000_s91417" name="Equation" r:id="rId21" imgW="1892160" imgH="419040" progId="">
                  <p:embed/>
                </p:oleObj>
              </mc:Choice>
              <mc:Fallback>
                <p:oleObj name="Equation" r:id="rId21" imgW="1892160" imgH="419040" progId="">
                  <p:embed/>
                  <p:pic>
                    <p:nvPicPr>
                      <p:cNvPr id="0" name="Picture 2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80304" y="5417275"/>
                        <a:ext cx="378142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灯片编号占位符 2"/>
          <p:cNvSpPr>
            <a:spLocks noGrp="1"/>
          </p:cNvSpPr>
          <p:nvPr>
            <p:ph type="sldNum" sz="quarter" idx="12"/>
          </p:nvPr>
        </p:nvSpPr>
        <p:spPr/>
        <p:txBody>
          <a:bodyPr/>
          <a:lstStyle/>
          <a:p>
            <a:fld id="{4A392014-421B-4E0A-B18C-C510B3404A01}" type="slidenum">
              <a:rPr lang="en-US" altLang="zh-CN" smtClean="0"/>
              <a:pPr/>
              <a:t>62</a:t>
            </a:fld>
            <a:endParaRPr lang="en-US" altLang="zh-CN"/>
          </a:p>
        </p:txBody>
      </p:sp>
    </p:spTree>
    <p:extLst>
      <p:ext uri="{BB962C8B-B14F-4D97-AF65-F5344CB8AC3E}">
        <p14:creationId xmlns:p14="http://schemas.microsoft.com/office/powerpoint/2010/main" val="32429501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56065"/>
                                        </p:tgtEl>
                                        <p:attrNameLst>
                                          <p:attrName>style.visibility</p:attrName>
                                        </p:attrNameLst>
                                      </p:cBhvr>
                                      <p:to>
                                        <p:strVal val="visible"/>
                                      </p:to>
                                    </p:set>
                                    <p:anim calcmode="lin" valueType="num">
                                      <p:cBhvr additive="base">
                                        <p:cTn id="7" dur="500" fill="hold"/>
                                        <p:tgtEl>
                                          <p:spTgt spid="556065"/>
                                        </p:tgtEl>
                                        <p:attrNameLst>
                                          <p:attrName>ppt_x</p:attrName>
                                        </p:attrNameLst>
                                      </p:cBhvr>
                                      <p:tavLst>
                                        <p:tav tm="0">
                                          <p:val>
                                            <p:strVal val="0-#ppt_w/2"/>
                                          </p:val>
                                        </p:tav>
                                        <p:tav tm="100000">
                                          <p:val>
                                            <p:strVal val="#ppt_x"/>
                                          </p:val>
                                        </p:tav>
                                      </p:tavLst>
                                    </p:anim>
                                    <p:anim calcmode="lin" valueType="num">
                                      <p:cBhvr additive="base">
                                        <p:cTn id="8" dur="500" fill="hold"/>
                                        <p:tgtEl>
                                          <p:spTgt spid="55606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3" presetClass="entr" presetSubtype="272" fill="hold" nodeType="afterEffect">
                                  <p:stCondLst>
                                    <p:cond delay="0"/>
                                  </p:stCondLst>
                                  <p:childTnLst>
                                    <p:set>
                                      <p:cBhvr>
                                        <p:cTn id="11" dur="1" fill="hold">
                                          <p:stCondLst>
                                            <p:cond delay="0"/>
                                          </p:stCondLst>
                                        </p:cTn>
                                        <p:tgtEl>
                                          <p:spTgt spid="556038"/>
                                        </p:tgtEl>
                                        <p:attrNameLst>
                                          <p:attrName>style.visibility</p:attrName>
                                        </p:attrNameLst>
                                      </p:cBhvr>
                                      <p:to>
                                        <p:strVal val="visible"/>
                                      </p:to>
                                    </p:set>
                                    <p:anim calcmode="lin" valueType="num">
                                      <p:cBhvr>
                                        <p:cTn id="12" dur="500" fill="hold"/>
                                        <p:tgtEl>
                                          <p:spTgt spid="556038"/>
                                        </p:tgtEl>
                                        <p:attrNameLst>
                                          <p:attrName>ppt_w</p:attrName>
                                        </p:attrNameLst>
                                      </p:cBhvr>
                                      <p:tavLst>
                                        <p:tav tm="0">
                                          <p:val>
                                            <p:strVal val="2/3*#ppt_w"/>
                                          </p:val>
                                        </p:tav>
                                        <p:tav tm="100000">
                                          <p:val>
                                            <p:strVal val="#ppt_w"/>
                                          </p:val>
                                        </p:tav>
                                      </p:tavLst>
                                    </p:anim>
                                    <p:anim calcmode="lin" valueType="num">
                                      <p:cBhvr>
                                        <p:cTn id="13" dur="500" fill="hold"/>
                                        <p:tgtEl>
                                          <p:spTgt spid="556038"/>
                                        </p:tgtEl>
                                        <p:attrNameLst>
                                          <p:attrName>ppt_h</p:attrName>
                                        </p:attrNameLst>
                                      </p:cBhvr>
                                      <p:tavLst>
                                        <p:tav tm="0">
                                          <p:val>
                                            <p:strVal val="2/3*#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2" fill="hold" nodeType="clickEffect">
                                  <p:stCondLst>
                                    <p:cond delay="0"/>
                                  </p:stCondLst>
                                  <p:childTnLst>
                                    <p:set>
                                      <p:cBhvr>
                                        <p:cTn id="17" dur="1" fill="hold">
                                          <p:stCondLst>
                                            <p:cond delay="0"/>
                                          </p:stCondLst>
                                        </p:cTn>
                                        <p:tgtEl>
                                          <p:spTgt spid="556036"/>
                                        </p:tgtEl>
                                        <p:attrNameLst>
                                          <p:attrName>style.visibility</p:attrName>
                                        </p:attrNameLst>
                                      </p:cBhvr>
                                      <p:to>
                                        <p:strVal val="visible"/>
                                      </p:to>
                                    </p:set>
                                    <p:anim calcmode="lin" valueType="num">
                                      <p:cBhvr additive="base">
                                        <p:cTn id="18" dur="500"/>
                                        <p:tgtEl>
                                          <p:spTgt spid="556036"/>
                                        </p:tgtEl>
                                        <p:attrNameLst>
                                          <p:attrName>ppt_x</p:attrName>
                                        </p:attrNameLst>
                                      </p:cBhvr>
                                      <p:tavLst>
                                        <p:tav tm="0">
                                          <p:val>
                                            <p:strVal val="#ppt_x+#ppt_w*1.125000"/>
                                          </p:val>
                                        </p:tav>
                                        <p:tav tm="100000">
                                          <p:val>
                                            <p:strVal val="#ppt_x"/>
                                          </p:val>
                                        </p:tav>
                                      </p:tavLst>
                                    </p:anim>
                                    <p:animEffect transition="in" filter="wipe(left)">
                                      <p:cBhvr>
                                        <p:cTn id="19" dur="500"/>
                                        <p:tgtEl>
                                          <p:spTgt spid="55603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2" fill="hold" nodeType="clickEffect">
                                  <p:stCondLst>
                                    <p:cond delay="0"/>
                                  </p:stCondLst>
                                  <p:childTnLst>
                                    <p:set>
                                      <p:cBhvr>
                                        <p:cTn id="23" dur="1" fill="hold">
                                          <p:stCondLst>
                                            <p:cond delay="0"/>
                                          </p:stCondLst>
                                        </p:cTn>
                                        <p:tgtEl>
                                          <p:spTgt spid="556037"/>
                                        </p:tgtEl>
                                        <p:attrNameLst>
                                          <p:attrName>style.visibility</p:attrName>
                                        </p:attrNameLst>
                                      </p:cBhvr>
                                      <p:to>
                                        <p:strVal val="visible"/>
                                      </p:to>
                                    </p:set>
                                    <p:anim calcmode="lin" valueType="num">
                                      <p:cBhvr additive="base">
                                        <p:cTn id="24" dur="500"/>
                                        <p:tgtEl>
                                          <p:spTgt spid="556037"/>
                                        </p:tgtEl>
                                        <p:attrNameLst>
                                          <p:attrName>ppt_x</p:attrName>
                                        </p:attrNameLst>
                                      </p:cBhvr>
                                      <p:tavLst>
                                        <p:tav tm="0">
                                          <p:val>
                                            <p:strVal val="#ppt_x+#ppt_w*1.125000"/>
                                          </p:val>
                                        </p:tav>
                                        <p:tav tm="100000">
                                          <p:val>
                                            <p:strVal val="#ppt_x"/>
                                          </p:val>
                                        </p:tav>
                                      </p:tavLst>
                                    </p:anim>
                                    <p:animEffect transition="in" filter="wipe(left)">
                                      <p:cBhvr>
                                        <p:cTn id="25" dur="500"/>
                                        <p:tgtEl>
                                          <p:spTgt spid="55603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2" fill="hold" nodeType="clickEffect">
                                  <p:stCondLst>
                                    <p:cond delay="0"/>
                                  </p:stCondLst>
                                  <p:childTnLst>
                                    <p:set>
                                      <p:cBhvr>
                                        <p:cTn id="29" dur="1" fill="hold">
                                          <p:stCondLst>
                                            <p:cond delay="0"/>
                                          </p:stCondLst>
                                        </p:cTn>
                                        <p:tgtEl>
                                          <p:spTgt spid="556064"/>
                                        </p:tgtEl>
                                        <p:attrNameLst>
                                          <p:attrName>style.visibility</p:attrName>
                                        </p:attrNameLst>
                                      </p:cBhvr>
                                      <p:to>
                                        <p:strVal val="visible"/>
                                      </p:to>
                                    </p:set>
                                    <p:anim calcmode="lin" valueType="num">
                                      <p:cBhvr additive="base">
                                        <p:cTn id="30" dur="500"/>
                                        <p:tgtEl>
                                          <p:spTgt spid="556064"/>
                                        </p:tgtEl>
                                        <p:attrNameLst>
                                          <p:attrName>ppt_x</p:attrName>
                                        </p:attrNameLst>
                                      </p:cBhvr>
                                      <p:tavLst>
                                        <p:tav tm="0">
                                          <p:val>
                                            <p:strVal val="#ppt_x+#ppt_w*1.125000"/>
                                          </p:val>
                                        </p:tav>
                                        <p:tav tm="100000">
                                          <p:val>
                                            <p:strVal val="#ppt_x"/>
                                          </p:val>
                                        </p:tav>
                                      </p:tavLst>
                                    </p:anim>
                                    <p:animEffect transition="in" filter="wipe(left)">
                                      <p:cBhvr>
                                        <p:cTn id="31" dur="500"/>
                                        <p:tgtEl>
                                          <p:spTgt spid="55606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56035"/>
                                        </p:tgtEl>
                                        <p:attrNameLst>
                                          <p:attrName>style.visibility</p:attrName>
                                        </p:attrNameLst>
                                      </p:cBhvr>
                                      <p:to>
                                        <p:strVal val="visible"/>
                                      </p:to>
                                    </p:set>
                                    <p:animEffect transition="in" filter="wipe(left)">
                                      <p:cBhvr>
                                        <p:cTn id="36" dur="500"/>
                                        <p:tgtEl>
                                          <p:spTgt spid="55603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2"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p:tgtEl>
                                          <p:spTgt spid="4"/>
                                        </p:tgtEl>
                                        <p:attrNameLst>
                                          <p:attrName>ppt_x</p:attrName>
                                        </p:attrNameLst>
                                      </p:cBhvr>
                                      <p:tavLst>
                                        <p:tav tm="0">
                                          <p:val>
                                            <p:strVal val="#ppt_x+#ppt_w*1.125000"/>
                                          </p:val>
                                        </p:tav>
                                        <p:tav tm="100000">
                                          <p:val>
                                            <p:strVal val="#ppt_x"/>
                                          </p:val>
                                        </p:tav>
                                      </p:tavLst>
                                    </p:anim>
                                    <p:animEffect transition="in" filter="wipe(left)">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556069">
                                            <p:txEl>
                                              <p:pRg st="0" end="0"/>
                                            </p:txEl>
                                          </p:spTgt>
                                        </p:tgtEl>
                                        <p:attrNameLst>
                                          <p:attrName>style.visibility</p:attrName>
                                        </p:attrNameLst>
                                      </p:cBhvr>
                                      <p:to>
                                        <p:strVal val="visible"/>
                                      </p:to>
                                    </p:set>
                                    <p:animEffect transition="in" filter="box(out)">
                                      <p:cBhvr>
                                        <p:cTn id="47" dur="500"/>
                                        <p:tgtEl>
                                          <p:spTgt spid="556069">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2"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500"/>
                                        <p:tgtEl>
                                          <p:spTgt spid="5"/>
                                        </p:tgtEl>
                                        <p:attrNameLst>
                                          <p:attrName>ppt_x</p:attrName>
                                        </p:attrNameLst>
                                      </p:cBhvr>
                                      <p:tavLst>
                                        <p:tav tm="0">
                                          <p:val>
                                            <p:strVal val="#ppt_x+#ppt_w*1.125000"/>
                                          </p:val>
                                        </p:tav>
                                        <p:tav tm="100000">
                                          <p:val>
                                            <p:strVal val="#ppt_x"/>
                                          </p:val>
                                        </p:tav>
                                      </p:tavLst>
                                    </p:anim>
                                    <p:animEffect transition="in" filter="wipe(left)">
                                      <p:cBhvr>
                                        <p:cTn id="53" dur="500"/>
                                        <p:tgtEl>
                                          <p:spTgt spid="5"/>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32" fill="hold" nodeType="clickEffect">
                                  <p:stCondLst>
                                    <p:cond delay="0"/>
                                  </p:stCondLst>
                                  <p:childTnLst>
                                    <p:set>
                                      <p:cBhvr>
                                        <p:cTn id="57" dur="1" fill="hold">
                                          <p:stCondLst>
                                            <p:cond delay="0"/>
                                          </p:stCondLst>
                                        </p:cTn>
                                        <p:tgtEl>
                                          <p:spTgt spid="556066"/>
                                        </p:tgtEl>
                                        <p:attrNameLst>
                                          <p:attrName>style.visibility</p:attrName>
                                        </p:attrNameLst>
                                      </p:cBhvr>
                                      <p:to>
                                        <p:strVal val="visible"/>
                                      </p:to>
                                    </p:set>
                                    <p:animEffect transition="in" filter="box(out)">
                                      <p:cBhvr>
                                        <p:cTn id="58" dur="500"/>
                                        <p:tgtEl>
                                          <p:spTgt spid="556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5" grpId="0" autoUpdateAnimBg="0"/>
      <p:bldP spid="556065" grpId="0" autoUpdateAnimBg="0"/>
      <p:bldP spid="556069" grpId="0"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Text Box 2"/>
          <p:cNvSpPr txBox="1">
            <a:spLocks noChangeArrowheads="1"/>
          </p:cNvSpPr>
          <p:nvPr/>
        </p:nvSpPr>
        <p:spPr bwMode="auto">
          <a:xfrm>
            <a:off x="247650" y="28416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zh-CN" altLang="zh-CN"/>
          </a:p>
        </p:txBody>
      </p:sp>
      <p:sp>
        <p:nvSpPr>
          <p:cNvPr id="557059" name="Text Box 3"/>
          <p:cNvSpPr txBox="1">
            <a:spLocks noChangeArrowheads="1"/>
          </p:cNvSpPr>
          <p:nvPr/>
        </p:nvSpPr>
        <p:spPr bwMode="auto">
          <a:xfrm>
            <a:off x="96391" y="743165"/>
            <a:ext cx="27093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dirty="0">
                <a:solidFill>
                  <a:schemeClr val="tx2"/>
                </a:solidFill>
                <a:latin typeface="Times New Roman" panose="02020603050405020304" pitchFamily="18" charset="0"/>
                <a:cs typeface="Times New Roman" panose="02020603050405020304" pitchFamily="18" charset="0"/>
              </a:rPr>
              <a:t>实现谐振的手段</a:t>
            </a:r>
          </a:p>
        </p:txBody>
      </p:sp>
      <p:sp>
        <p:nvSpPr>
          <p:cNvPr id="557067" name="Text Box 11"/>
          <p:cNvSpPr txBox="1">
            <a:spLocks noChangeArrowheads="1"/>
          </p:cNvSpPr>
          <p:nvPr/>
        </p:nvSpPr>
        <p:spPr bwMode="auto">
          <a:xfrm>
            <a:off x="814460" y="1322633"/>
            <a:ext cx="4204997"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sz="2400" b="1" dirty="0">
                <a:solidFill>
                  <a:schemeClr val="tx2"/>
                </a:solidFill>
                <a:latin typeface="Times New Roman" panose="02020603050405020304" pitchFamily="18" charset="0"/>
                <a:cs typeface="Times New Roman" panose="02020603050405020304" pitchFamily="18" charset="0"/>
              </a:rPr>
              <a:t>1. </a:t>
            </a:r>
            <a:r>
              <a:rPr lang="zh-CN" altLang="en-US" sz="2400" b="1" dirty="0" smtClean="0">
                <a:solidFill>
                  <a:schemeClr val="tx2"/>
                </a:solidFill>
                <a:latin typeface="Times New Roman" panose="02020603050405020304" pitchFamily="18" charset="0"/>
                <a:cs typeface="Times New Roman" panose="02020603050405020304" pitchFamily="18" charset="0"/>
              </a:rPr>
              <a:t>调节外加</a:t>
            </a:r>
            <a:r>
              <a:rPr lang="zh-CN" altLang="en-US" sz="2400" b="1" dirty="0">
                <a:solidFill>
                  <a:schemeClr val="tx2"/>
                </a:solidFill>
                <a:latin typeface="Times New Roman" panose="02020603050405020304" pitchFamily="18" charset="0"/>
                <a:cs typeface="Times New Roman" panose="02020603050405020304" pitchFamily="18" charset="0"/>
              </a:rPr>
              <a:t>电源、信号源</a:t>
            </a:r>
            <a:r>
              <a:rPr lang="zh-CN" altLang="en-US" sz="2400" b="1" dirty="0" smtClean="0">
                <a:solidFill>
                  <a:schemeClr val="tx2"/>
                </a:solidFill>
                <a:latin typeface="Times New Roman" panose="02020603050405020304" pitchFamily="18" charset="0"/>
                <a:cs typeface="Times New Roman" panose="02020603050405020304" pitchFamily="18" charset="0"/>
              </a:rPr>
              <a:t>频率</a:t>
            </a:r>
            <a:endParaRPr lang="en-US" altLang="zh-CN" sz="2400" b="1" dirty="0">
              <a:solidFill>
                <a:schemeClr val="tx2"/>
              </a:solidFill>
              <a:latin typeface="Times New Roman" panose="02020603050405020304" pitchFamily="18" charset="0"/>
              <a:cs typeface="Times New Roman" panose="02020603050405020304" pitchFamily="18" charset="0"/>
            </a:endParaRPr>
          </a:p>
        </p:txBody>
      </p:sp>
      <p:sp>
        <p:nvSpPr>
          <p:cNvPr id="557068" name="Text Box 12"/>
          <p:cNvSpPr txBox="1">
            <a:spLocks noChangeArrowheads="1"/>
          </p:cNvSpPr>
          <p:nvPr/>
        </p:nvSpPr>
        <p:spPr bwMode="auto">
          <a:xfrm>
            <a:off x="814460" y="1818530"/>
            <a:ext cx="611417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sz="2400" b="1" dirty="0">
                <a:solidFill>
                  <a:schemeClr val="tx2"/>
                </a:solidFill>
                <a:latin typeface="Times New Roman" panose="02020603050405020304" pitchFamily="18" charset="0"/>
                <a:cs typeface="Times New Roman" panose="02020603050405020304" pitchFamily="18" charset="0"/>
              </a:rPr>
              <a:t>2.</a:t>
            </a:r>
            <a:r>
              <a:rPr lang="zh-CN" altLang="en-US" sz="2400" b="1" dirty="0" smtClean="0">
                <a:solidFill>
                  <a:schemeClr val="tx2"/>
                </a:solidFill>
                <a:latin typeface="Times New Roman" panose="02020603050405020304" pitchFamily="18" charset="0"/>
                <a:cs typeface="Times New Roman" panose="02020603050405020304" pitchFamily="18" charset="0"/>
              </a:rPr>
              <a:t>调节电路参数</a:t>
            </a:r>
            <a:r>
              <a:rPr lang="en-US" altLang="zh-CN" sz="2400" b="1" i="1" dirty="0">
                <a:solidFill>
                  <a:schemeClr val="tx2"/>
                </a:solidFill>
                <a:latin typeface="Times New Roman" panose="02020603050405020304" pitchFamily="18" charset="0"/>
                <a:cs typeface="Times New Roman" panose="02020603050405020304" pitchFamily="18" charset="0"/>
              </a:rPr>
              <a:t>L</a:t>
            </a:r>
            <a:r>
              <a:rPr lang="zh-CN" altLang="en-US" sz="2400" b="1" i="1" dirty="0">
                <a:solidFill>
                  <a:schemeClr val="tx2"/>
                </a:solidFill>
                <a:latin typeface="Times New Roman" panose="02020603050405020304" pitchFamily="18" charset="0"/>
                <a:cs typeface="Times New Roman" panose="02020603050405020304" pitchFamily="18" charset="0"/>
              </a:rPr>
              <a:t>、</a:t>
            </a:r>
            <a:r>
              <a:rPr lang="en-US" altLang="zh-CN" sz="2400" b="1" i="1" dirty="0">
                <a:solidFill>
                  <a:schemeClr val="tx2"/>
                </a:solidFill>
                <a:latin typeface="Times New Roman" panose="02020603050405020304" pitchFamily="18" charset="0"/>
                <a:cs typeface="Times New Roman" panose="02020603050405020304" pitchFamily="18" charset="0"/>
              </a:rPr>
              <a:t>C</a:t>
            </a:r>
            <a:r>
              <a:rPr lang="en-US" altLang="zh-CN" sz="2400" b="1" dirty="0">
                <a:solidFill>
                  <a:schemeClr val="tx2"/>
                </a:solidFill>
                <a:latin typeface="Times New Roman" panose="02020603050405020304" pitchFamily="18" charset="0"/>
                <a:cs typeface="Times New Roman" panose="02020603050405020304" pitchFamily="18" charset="0"/>
              </a:rPr>
              <a:t> </a:t>
            </a:r>
            <a:r>
              <a:rPr lang="zh-CN" altLang="en-US" sz="2400" b="1" dirty="0" smtClean="0">
                <a:solidFill>
                  <a:schemeClr val="tx2"/>
                </a:solidFill>
                <a:latin typeface="Times New Roman" panose="02020603050405020304" pitchFamily="18" charset="0"/>
                <a:cs typeface="Times New Roman" panose="02020603050405020304" pitchFamily="18" charset="0"/>
              </a:rPr>
              <a:t>（常</a:t>
            </a:r>
            <a:r>
              <a:rPr lang="zh-CN" altLang="en-US" sz="2400" b="1" dirty="0">
                <a:solidFill>
                  <a:schemeClr val="tx2"/>
                </a:solidFill>
                <a:latin typeface="Times New Roman" panose="02020603050405020304" pitchFamily="18" charset="0"/>
                <a:cs typeface="Times New Roman" panose="02020603050405020304" pitchFamily="18" charset="0"/>
              </a:rPr>
              <a:t>改变</a:t>
            </a:r>
            <a:r>
              <a:rPr lang="en-US" altLang="zh-CN" sz="2400" b="1" i="1" dirty="0" smtClean="0">
                <a:solidFill>
                  <a:schemeClr val="tx2"/>
                </a:solidFill>
                <a:latin typeface="Times New Roman" panose="02020603050405020304" pitchFamily="18" charset="0"/>
                <a:cs typeface="Times New Roman" panose="02020603050405020304" pitchFamily="18" charset="0"/>
              </a:rPr>
              <a:t>C</a:t>
            </a:r>
            <a:r>
              <a:rPr lang="zh-CN" altLang="en-US" sz="2400" b="1" dirty="0" smtClean="0">
                <a:solidFill>
                  <a:schemeClr val="tx2"/>
                </a:solidFill>
                <a:latin typeface="Times New Roman" panose="02020603050405020304" pitchFamily="18" charset="0"/>
                <a:cs typeface="Times New Roman" panose="02020603050405020304" pitchFamily="18" charset="0"/>
              </a:rPr>
              <a:t>）</a:t>
            </a:r>
            <a:r>
              <a:rPr lang="en-US" altLang="zh-CN" sz="2400" b="1" dirty="0" smtClean="0">
                <a:solidFill>
                  <a:schemeClr val="tx2"/>
                </a:solidFill>
                <a:latin typeface="Times New Roman" panose="02020603050405020304" pitchFamily="18" charset="0"/>
                <a:cs typeface="Times New Roman" panose="02020603050405020304" pitchFamily="18" charset="0"/>
              </a:rPr>
              <a:t>——</a:t>
            </a:r>
            <a:r>
              <a:rPr lang="zh-CN" altLang="en-US" sz="2400" b="1" dirty="0" smtClean="0">
                <a:solidFill>
                  <a:srgbClr val="FF0000"/>
                </a:solidFill>
                <a:latin typeface="Times New Roman" panose="02020603050405020304" pitchFamily="18" charset="0"/>
                <a:cs typeface="Times New Roman" panose="02020603050405020304" pitchFamily="18" charset="0"/>
              </a:rPr>
              <a:t>调谐</a:t>
            </a:r>
            <a:r>
              <a:rPr lang="zh-CN" altLang="en-US" sz="2400" b="1" dirty="0" smtClean="0">
                <a:solidFill>
                  <a:schemeClr val="tx2"/>
                </a:solidFill>
                <a:latin typeface="Times New Roman" panose="02020603050405020304" pitchFamily="18" charset="0"/>
                <a:cs typeface="Times New Roman" panose="02020603050405020304" pitchFamily="18" charset="0"/>
              </a:rPr>
              <a:t> </a:t>
            </a:r>
            <a:endParaRPr lang="zh-CN" altLang="en-US" sz="2400" b="1" dirty="0">
              <a:solidFill>
                <a:schemeClr val="tx2"/>
              </a:solidFill>
              <a:latin typeface="Times New Roman" panose="02020603050405020304" pitchFamily="18" charset="0"/>
              <a:cs typeface="Times New Roman" panose="02020603050405020304" pitchFamily="18" charset="0"/>
            </a:endParaRPr>
          </a:p>
        </p:txBody>
      </p:sp>
      <p:sp>
        <p:nvSpPr>
          <p:cNvPr id="557069" name="Text Box 13"/>
          <p:cNvSpPr txBox="1">
            <a:spLocks noChangeArrowheads="1"/>
          </p:cNvSpPr>
          <p:nvPr/>
        </p:nvSpPr>
        <p:spPr bwMode="auto">
          <a:xfrm>
            <a:off x="17124" y="2323464"/>
            <a:ext cx="52100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dirty="0">
                <a:solidFill>
                  <a:srgbClr val="FF0000"/>
                </a:solidFill>
                <a:latin typeface="Times New Roman" panose="02020603050405020304" pitchFamily="18" charset="0"/>
                <a:cs typeface="Times New Roman" panose="02020603050405020304" pitchFamily="18" charset="0"/>
              </a:rPr>
              <a:t>二、</a:t>
            </a:r>
            <a:r>
              <a:rPr lang="en-US" altLang="zh-CN" sz="2800" b="1" i="1" dirty="0">
                <a:solidFill>
                  <a:srgbClr val="FF0000"/>
                </a:solidFill>
                <a:latin typeface="Times New Roman" panose="02020603050405020304" pitchFamily="18" charset="0"/>
                <a:cs typeface="Times New Roman" panose="02020603050405020304" pitchFamily="18" charset="0"/>
              </a:rPr>
              <a:t>RLC</a:t>
            </a:r>
            <a:r>
              <a:rPr lang="zh-CN" altLang="en-US" sz="2800" b="1" dirty="0">
                <a:solidFill>
                  <a:srgbClr val="FF0000"/>
                </a:solidFill>
                <a:latin typeface="Times New Roman" panose="02020603050405020304" pitchFamily="18" charset="0"/>
                <a:cs typeface="Times New Roman" panose="02020603050405020304" pitchFamily="18" charset="0"/>
              </a:rPr>
              <a:t>串联电路谐振时的特点</a:t>
            </a:r>
          </a:p>
        </p:txBody>
      </p:sp>
      <p:sp>
        <p:nvSpPr>
          <p:cNvPr id="557070" name="Text Box 14"/>
          <p:cNvSpPr txBox="1">
            <a:spLocks noChangeArrowheads="1"/>
          </p:cNvSpPr>
          <p:nvPr/>
        </p:nvSpPr>
        <p:spPr bwMode="auto">
          <a:xfrm>
            <a:off x="187820" y="3457852"/>
            <a:ext cx="80248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b="1" dirty="0">
                <a:solidFill>
                  <a:schemeClr val="tx2"/>
                </a:solidFill>
                <a:latin typeface="Times New Roman" panose="02020603050405020304" pitchFamily="18" charset="0"/>
                <a:cs typeface="Times New Roman" panose="02020603050405020304" pitchFamily="18" charset="0"/>
              </a:rPr>
              <a:t>2. </a:t>
            </a:r>
            <a:r>
              <a:rPr lang="zh-CN" altLang="zh-CN" sz="2400" b="1" dirty="0" smtClean="0">
                <a:solidFill>
                  <a:schemeClr val="tx2"/>
                </a:solidFill>
                <a:latin typeface="Times New Roman" panose="02020603050405020304" pitchFamily="18" charset="0"/>
                <a:cs typeface="Times New Roman" panose="02020603050405020304" pitchFamily="18" charset="0"/>
              </a:rPr>
              <a:t>阻抗</a:t>
            </a:r>
            <a:r>
              <a:rPr lang="en-US" altLang="zh-CN" sz="2400" b="1" i="1" dirty="0">
                <a:solidFill>
                  <a:schemeClr val="tx2"/>
                </a:solidFill>
                <a:latin typeface="Times New Roman" panose="02020603050405020304" pitchFamily="18" charset="0"/>
                <a:cs typeface="Times New Roman" panose="02020603050405020304" pitchFamily="18" charset="0"/>
              </a:rPr>
              <a:t>Z</a:t>
            </a:r>
            <a:r>
              <a:rPr lang="zh-CN" altLang="zh-CN" sz="2400" b="1" dirty="0">
                <a:solidFill>
                  <a:schemeClr val="tx2"/>
                </a:solidFill>
                <a:latin typeface="Times New Roman" panose="02020603050405020304" pitchFamily="18" charset="0"/>
                <a:cs typeface="Times New Roman" panose="02020603050405020304" pitchFamily="18" charset="0"/>
              </a:rPr>
              <a:t>为</a:t>
            </a:r>
            <a:r>
              <a:rPr lang="zh-CN" altLang="en-US" sz="2400" b="1" dirty="0">
                <a:solidFill>
                  <a:schemeClr val="tx2"/>
                </a:solidFill>
                <a:latin typeface="Times New Roman" panose="02020603050405020304" pitchFamily="18" charset="0"/>
                <a:cs typeface="Times New Roman" panose="02020603050405020304" pitchFamily="18" charset="0"/>
              </a:rPr>
              <a:t>纯电阻，即</a:t>
            </a:r>
            <a:r>
              <a:rPr lang="en-US" altLang="zh-CN" sz="2400" b="1" i="1" dirty="0">
                <a:solidFill>
                  <a:schemeClr val="tx2"/>
                </a:solidFill>
                <a:latin typeface="Times New Roman" panose="02020603050405020304" pitchFamily="18" charset="0"/>
                <a:cs typeface="Times New Roman" panose="02020603050405020304" pitchFamily="18" charset="0"/>
              </a:rPr>
              <a:t>Z</a:t>
            </a:r>
            <a:r>
              <a:rPr lang="en-US" altLang="zh-CN" sz="2400" b="1" dirty="0">
                <a:solidFill>
                  <a:schemeClr val="tx2"/>
                </a:solidFill>
                <a:latin typeface="Times New Roman" panose="02020603050405020304" pitchFamily="18" charset="0"/>
                <a:cs typeface="Times New Roman" panose="02020603050405020304" pitchFamily="18" charset="0"/>
              </a:rPr>
              <a:t>=</a:t>
            </a:r>
            <a:r>
              <a:rPr lang="en-US" altLang="zh-CN" sz="2400" b="1" i="1" dirty="0">
                <a:solidFill>
                  <a:schemeClr val="tx2"/>
                </a:solidFill>
                <a:latin typeface="Times New Roman" panose="02020603050405020304" pitchFamily="18" charset="0"/>
                <a:cs typeface="Times New Roman" panose="02020603050405020304" pitchFamily="18" charset="0"/>
              </a:rPr>
              <a:t>R</a:t>
            </a:r>
            <a:r>
              <a:rPr lang="zh-CN" altLang="en-US" sz="2400" b="1" dirty="0">
                <a:solidFill>
                  <a:schemeClr val="tx2"/>
                </a:solidFill>
                <a:latin typeface="Times New Roman" panose="02020603050405020304" pitchFamily="18" charset="0"/>
                <a:cs typeface="Times New Roman" panose="02020603050405020304" pitchFamily="18" charset="0"/>
              </a:rPr>
              <a:t>。电路中阻抗值</a:t>
            </a:r>
            <a:r>
              <a:rPr lang="en-US" altLang="zh-CN" sz="2400" b="1" dirty="0">
                <a:solidFill>
                  <a:schemeClr val="tx2"/>
                </a:solidFill>
                <a:latin typeface="Times New Roman" panose="02020603050405020304" pitchFamily="18" charset="0"/>
                <a:cs typeface="Times New Roman" panose="02020603050405020304" pitchFamily="18" charset="0"/>
              </a:rPr>
              <a:t>|</a:t>
            </a:r>
            <a:r>
              <a:rPr lang="en-US" altLang="zh-CN" sz="2400" b="1" i="1" dirty="0">
                <a:solidFill>
                  <a:schemeClr val="tx2"/>
                </a:solidFill>
                <a:latin typeface="Times New Roman" panose="02020603050405020304" pitchFamily="18" charset="0"/>
                <a:cs typeface="Times New Roman" panose="02020603050405020304" pitchFamily="18" charset="0"/>
              </a:rPr>
              <a:t>Z</a:t>
            </a:r>
            <a:r>
              <a:rPr lang="en-US" altLang="zh-CN" sz="2400" b="1" dirty="0">
                <a:solidFill>
                  <a:schemeClr val="tx2"/>
                </a:solidFill>
                <a:latin typeface="Times New Roman" panose="02020603050405020304" pitchFamily="18" charset="0"/>
                <a:cs typeface="Times New Roman" panose="02020603050405020304" pitchFamily="18" charset="0"/>
              </a:rPr>
              <a:t>|</a:t>
            </a:r>
            <a:r>
              <a:rPr lang="zh-CN" altLang="en-US" sz="2400" b="1" dirty="0">
                <a:solidFill>
                  <a:schemeClr val="tx2"/>
                </a:solidFill>
                <a:latin typeface="Times New Roman" panose="02020603050405020304" pitchFamily="18" charset="0"/>
                <a:cs typeface="Times New Roman" panose="02020603050405020304" pitchFamily="18" charset="0"/>
              </a:rPr>
              <a:t>最小。</a:t>
            </a:r>
          </a:p>
        </p:txBody>
      </p:sp>
      <p:grpSp>
        <p:nvGrpSpPr>
          <p:cNvPr id="557071" name="Group 15"/>
          <p:cNvGrpSpPr>
            <a:grpSpLocks/>
          </p:cNvGrpSpPr>
          <p:nvPr/>
        </p:nvGrpSpPr>
        <p:grpSpPr bwMode="auto">
          <a:xfrm>
            <a:off x="2740381" y="4615354"/>
            <a:ext cx="2638425" cy="1703388"/>
            <a:chOff x="3350" y="1292"/>
            <a:chExt cx="1662" cy="1073"/>
          </a:xfrm>
        </p:grpSpPr>
        <p:sp>
          <p:nvSpPr>
            <p:cNvPr id="557072" name="Line 16"/>
            <p:cNvSpPr>
              <a:spLocks noChangeShapeType="1"/>
            </p:cNvSpPr>
            <p:nvPr/>
          </p:nvSpPr>
          <p:spPr bwMode="auto">
            <a:xfrm>
              <a:off x="3428" y="2156"/>
              <a:ext cx="1584" cy="0"/>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tx2"/>
                </a:solidFill>
                <a:latin typeface="Times New Roman" panose="02020603050405020304" pitchFamily="18" charset="0"/>
                <a:cs typeface="Times New Roman" panose="02020603050405020304" pitchFamily="18" charset="0"/>
              </a:endParaRPr>
            </a:p>
          </p:txBody>
        </p:sp>
        <p:sp>
          <p:nvSpPr>
            <p:cNvPr id="557073" name="Line 17"/>
            <p:cNvSpPr>
              <a:spLocks noChangeShapeType="1"/>
            </p:cNvSpPr>
            <p:nvPr/>
          </p:nvSpPr>
          <p:spPr bwMode="auto">
            <a:xfrm flipV="1">
              <a:off x="3668" y="1340"/>
              <a:ext cx="0" cy="1008"/>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tx2"/>
                </a:solidFill>
                <a:latin typeface="Times New Roman" panose="02020603050405020304" pitchFamily="18" charset="0"/>
                <a:cs typeface="Times New Roman" panose="02020603050405020304" pitchFamily="18" charset="0"/>
              </a:endParaRPr>
            </a:p>
          </p:txBody>
        </p:sp>
        <p:sp>
          <p:nvSpPr>
            <p:cNvPr id="557074" name="Freeform 18"/>
            <p:cNvSpPr>
              <a:spLocks/>
            </p:cNvSpPr>
            <p:nvPr/>
          </p:nvSpPr>
          <p:spPr bwMode="auto">
            <a:xfrm>
              <a:off x="3816" y="1386"/>
              <a:ext cx="966" cy="578"/>
            </a:xfrm>
            <a:custGeom>
              <a:avLst/>
              <a:gdLst>
                <a:gd name="T0" fmla="*/ 0 w 966"/>
                <a:gd name="T1" fmla="*/ 78 h 578"/>
                <a:gd name="T2" fmla="*/ 198 w 966"/>
                <a:gd name="T3" fmla="*/ 402 h 578"/>
                <a:gd name="T4" fmla="*/ 396 w 966"/>
                <a:gd name="T5" fmla="*/ 570 h 578"/>
                <a:gd name="T6" fmla="*/ 552 w 966"/>
                <a:gd name="T7" fmla="*/ 450 h 578"/>
                <a:gd name="T8" fmla="*/ 702 w 966"/>
                <a:gd name="T9" fmla="*/ 264 h 578"/>
                <a:gd name="T10" fmla="*/ 966 w 966"/>
                <a:gd name="T11" fmla="*/ 0 h 578"/>
              </a:gdLst>
              <a:ahLst/>
              <a:cxnLst>
                <a:cxn ang="0">
                  <a:pos x="T0" y="T1"/>
                </a:cxn>
                <a:cxn ang="0">
                  <a:pos x="T2" y="T3"/>
                </a:cxn>
                <a:cxn ang="0">
                  <a:pos x="T4" y="T5"/>
                </a:cxn>
                <a:cxn ang="0">
                  <a:pos x="T6" y="T7"/>
                </a:cxn>
                <a:cxn ang="0">
                  <a:pos x="T8" y="T9"/>
                </a:cxn>
                <a:cxn ang="0">
                  <a:pos x="T10" y="T11"/>
                </a:cxn>
              </a:cxnLst>
              <a:rect l="0" t="0" r="r" b="b"/>
              <a:pathLst>
                <a:path w="966" h="578">
                  <a:moveTo>
                    <a:pt x="0" y="78"/>
                  </a:moveTo>
                  <a:cubicBezTo>
                    <a:pt x="33" y="132"/>
                    <a:pt x="132" y="320"/>
                    <a:pt x="198" y="402"/>
                  </a:cubicBezTo>
                  <a:cubicBezTo>
                    <a:pt x="264" y="484"/>
                    <a:pt x="337" y="562"/>
                    <a:pt x="396" y="570"/>
                  </a:cubicBezTo>
                  <a:cubicBezTo>
                    <a:pt x="455" y="578"/>
                    <a:pt x="501" y="501"/>
                    <a:pt x="552" y="450"/>
                  </a:cubicBezTo>
                  <a:cubicBezTo>
                    <a:pt x="603" y="399"/>
                    <a:pt x="633" y="339"/>
                    <a:pt x="702" y="264"/>
                  </a:cubicBezTo>
                  <a:cubicBezTo>
                    <a:pt x="771" y="189"/>
                    <a:pt x="911" y="55"/>
                    <a:pt x="966" y="0"/>
                  </a:cubicBezTo>
                </a:path>
              </a:pathLst>
            </a:custGeom>
            <a:noFill/>
            <a:ln w="28575"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tx2"/>
                </a:solidFill>
                <a:latin typeface="Times New Roman" panose="02020603050405020304" pitchFamily="18" charset="0"/>
                <a:cs typeface="Times New Roman" panose="02020603050405020304" pitchFamily="18" charset="0"/>
              </a:endParaRPr>
            </a:p>
          </p:txBody>
        </p:sp>
        <p:sp>
          <p:nvSpPr>
            <p:cNvPr id="557075" name="Line 19"/>
            <p:cNvSpPr>
              <a:spLocks noChangeShapeType="1"/>
            </p:cNvSpPr>
            <p:nvPr/>
          </p:nvSpPr>
          <p:spPr bwMode="auto">
            <a:xfrm>
              <a:off x="4268" y="1976"/>
              <a:ext cx="0" cy="19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tx2"/>
                </a:solidFill>
                <a:latin typeface="Times New Roman" panose="02020603050405020304" pitchFamily="18" charset="0"/>
                <a:cs typeface="Times New Roman" panose="02020603050405020304" pitchFamily="18" charset="0"/>
              </a:endParaRPr>
            </a:p>
          </p:txBody>
        </p:sp>
        <p:sp>
          <p:nvSpPr>
            <p:cNvPr id="557076" name="Text Box 20"/>
            <p:cNvSpPr txBox="1">
              <a:spLocks noChangeArrowheads="1"/>
            </p:cNvSpPr>
            <p:nvPr/>
          </p:nvSpPr>
          <p:spPr bwMode="auto">
            <a:xfrm>
              <a:off x="3350" y="1292"/>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i="1">
                  <a:solidFill>
                    <a:schemeClr val="tx2"/>
                  </a:solidFill>
                  <a:latin typeface="Times New Roman" panose="02020603050405020304" pitchFamily="18" charset="0"/>
                  <a:cs typeface="Times New Roman" panose="02020603050405020304" pitchFamily="18" charset="0"/>
                </a:rPr>
                <a:t>|Z|</a:t>
              </a:r>
            </a:p>
          </p:txBody>
        </p:sp>
        <p:sp>
          <p:nvSpPr>
            <p:cNvPr id="557077" name="Text Box 21"/>
            <p:cNvSpPr txBox="1">
              <a:spLocks noChangeArrowheads="1"/>
            </p:cNvSpPr>
            <p:nvPr/>
          </p:nvSpPr>
          <p:spPr bwMode="auto">
            <a:xfrm>
              <a:off x="4772" y="2108"/>
              <a:ext cx="21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i="1">
                  <a:solidFill>
                    <a:schemeClr val="tx2"/>
                  </a:solidFill>
                  <a:latin typeface="Times New Roman" panose="02020603050405020304" pitchFamily="18" charset="0"/>
                  <a:cs typeface="Times New Roman" panose="02020603050405020304" pitchFamily="18" charset="0"/>
                </a:rPr>
                <a:t>w</a:t>
              </a:r>
              <a:endParaRPr lang="en-US" altLang="zh-CN" b="1">
                <a:solidFill>
                  <a:schemeClr val="tx2"/>
                </a:solidFill>
                <a:latin typeface="Times New Roman" panose="02020603050405020304" pitchFamily="18" charset="0"/>
                <a:cs typeface="Times New Roman" panose="02020603050405020304" pitchFamily="18" charset="0"/>
              </a:endParaRPr>
            </a:p>
          </p:txBody>
        </p:sp>
        <p:sp>
          <p:nvSpPr>
            <p:cNvPr id="557078" name="Text Box 22"/>
            <p:cNvSpPr txBox="1">
              <a:spLocks noChangeArrowheads="1"/>
            </p:cNvSpPr>
            <p:nvPr/>
          </p:nvSpPr>
          <p:spPr bwMode="auto">
            <a:xfrm>
              <a:off x="4100" y="2108"/>
              <a:ext cx="26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i="1">
                  <a:solidFill>
                    <a:schemeClr val="tx2"/>
                  </a:solidFill>
                  <a:latin typeface="Times New Roman" panose="02020603050405020304" pitchFamily="18" charset="0"/>
                  <a:cs typeface="Times New Roman" panose="02020603050405020304" pitchFamily="18" charset="0"/>
                </a:rPr>
                <a:t>w</a:t>
              </a:r>
              <a:r>
                <a:rPr lang="en-US" altLang="zh-CN" b="1" baseline="-25000">
                  <a:solidFill>
                    <a:schemeClr val="tx2"/>
                  </a:solidFill>
                  <a:latin typeface="Times New Roman" panose="02020603050405020304" pitchFamily="18" charset="0"/>
                  <a:cs typeface="Times New Roman" panose="02020603050405020304" pitchFamily="18" charset="0"/>
                </a:rPr>
                <a:t>0</a:t>
              </a:r>
            </a:p>
          </p:txBody>
        </p:sp>
        <p:sp>
          <p:nvSpPr>
            <p:cNvPr id="557079" name="Text Box 23"/>
            <p:cNvSpPr txBox="1">
              <a:spLocks noChangeArrowheads="1"/>
            </p:cNvSpPr>
            <p:nvPr/>
          </p:nvSpPr>
          <p:spPr bwMode="auto">
            <a:xfrm>
              <a:off x="3398" y="2132"/>
              <a:ext cx="3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b="1" i="1">
                  <a:solidFill>
                    <a:schemeClr val="tx2"/>
                  </a:solidFill>
                  <a:latin typeface="Times New Roman" panose="02020603050405020304" pitchFamily="18" charset="0"/>
                  <a:cs typeface="Times New Roman" panose="02020603050405020304" pitchFamily="18" charset="0"/>
                </a:rPr>
                <a:t>O</a:t>
              </a:r>
              <a:endParaRPr lang="en-US" altLang="zh-CN" b="1">
                <a:solidFill>
                  <a:schemeClr val="tx2"/>
                </a:solidFill>
                <a:latin typeface="Times New Roman" panose="02020603050405020304" pitchFamily="18" charset="0"/>
                <a:cs typeface="Times New Roman" panose="02020603050405020304" pitchFamily="18" charset="0"/>
              </a:endParaRPr>
            </a:p>
          </p:txBody>
        </p:sp>
        <p:sp>
          <p:nvSpPr>
            <p:cNvPr id="557080" name="Line 24"/>
            <p:cNvSpPr>
              <a:spLocks noChangeShapeType="1"/>
            </p:cNvSpPr>
            <p:nvPr/>
          </p:nvSpPr>
          <p:spPr bwMode="auto">
            <a:xfrm>
              <a:off x="3668" y="1974"/>
              <a:ext cx="6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chemeClr val="tx2"/>
                </a:solidFill>
                <a:latin typeface="Times New Roman" panose="02020603050405020304" pitchFamily="18" charset="0"/>
                <a:cs typeface="Times New Roman" panose="02020603050405020304" pitchFamily="18" charset="0"/>
              </a:endParaRPr>
            </a:p>
          </p:txBody>
        </p:sp>
        <p:sp>
          <p:nvSpPr>
            <p:cNvPr id="557081" name="Text Box 25"/>
            <p:cNvSpPr txBox="1">
              <a:spLocks noChangeArrowheads="1"/>
            </p:cNvSpPr>
            <p:nvPr/>
          </p:nvSpPr>
          <p:spPr bwMode="auto">
            <a:xfrm>
              <a:off x="3410" y="1799"/>
              <a:ext cx="27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b="1" i="1">
                  <a:solidFill>
                    <a:schemeClr val="tx2"/>
                  </a:solidFill>
                  <a:latin typeface="Times New Roman" panose="02020603050405020304" pitchFamily="18" charset="0"/>
                  <a:cs typeface="Times New Roman" panose="02020603050405020304" pitchFamily="18" charset="0"/>
                </a:rPr>
                <a:t>R</a:t>
              </a:r>
              <a:endParaRPr lang="en-US" altLang="zh-CN" b="1">
                <a:solidFill>
                  <a:schemeClr val="tx2"/>
                </a:solidFill>
                <a:latin typeface="Times New Roman" panose="02020603050405020304" pitchFamily="18" charset="0"/>
                <a:cs typeface="Times New Roman" panose="02020603050405020304" pitchFamily="18" charset="0"/>
              </a:endParaRPr>
            </a:p>
          </p:txBody>
        </p:sp>
      </p:grpSp>
      <p:graphicFrame>
        <p:nvGraphicFramePr>
          <p:cNvPr id="557082" name="Object 26"/>
          <p:cNvGraphicFramePr>
            <a:graphicFrameLocks noChangeAspect="1"/>
          </p:cNvGraphicFramePr>
          <p:nvPr>
            <p:extLst>
              <p:ext uri="{D42A27DB-BD31-4B8C-83A1-F6EECF244321}">
                <p14:modId xmlns:p14="http://schemas.microsoft.com/office/powerpoint/2010/main" val="3723254221"/>
              </p:ext>
            </p:extLst>
          </p:nvPr>
        </p:nvGraphicFramePr>
        <p:xfrm>
          <a:off x="697918" y="5098387"/>
          <a:ext cx="1892300" cy="430213"/>
        </p:xfrm>
        <a:graphic>
          <a:graphicData uri="http://schemas.openxmlformats.org/presentationml/2006/ole">
            <mc:AlternateContent xmlns:mc="http://schemas.openxmlformats.org/markup-compatibility/2006">
              <mc:Choice xmlns:v="urn:schemas-microsoft-com:vml" Requires="v">
                <p:oleObj spid="_x0000_s92216" name="公式" r:id="rId3" imgW="1892300" imgH="431800" progId="Equation.3">
                  <p:embed/>
                </p:oleObj>
              </mc:Choice>
              <mc:Fallback>
                <p:oleObj name="公式" r:id="rId3" imgW="1892300" imgH="431800" progId="Equation.3">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18" y="5098387"/>
                        <a:ext cx="1892300" cy="43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7083" name="Object 27"/>
          <p:cNvGraphicFramePr>
            <a:graphicFrameLocks noChangeAspect="1"/>
          </p:cNvGraphicFramePr>
          <p:nvPr>
            <p:extLst>
              <p:ext uri="{D42A27DB-BD31-4B8C-83A1-F6EECF244321}">
                <p14:modId xmlns:p14="http://schemas.microsoft.com/office/powerpoint/2010/main" val="191186322"/>
              </p:ext>
            </p:extLst>
          </p:nvPr>
        </p:nvGraphicFramePr>
        <p:xfrm>
          <a:off x="276720" y="2746652"/>
          <a:ext cx="1866900" cy="596900"/>
        </p:xfrm>
        <a:graphic>
          <a:graphicData uri="http://schemas.openxmlformats.org/presentationml/2006/ole">
            <mc:AlternateContent xmlns:mc="http://schemas.openxmlformats.org/markup-compatibility/2006">
              <mc:Choice xmlns:v="urn:schemas-microsoft-com:vml" Requires="v">
                <p:oleObj spid="_x0000_s92217" name="公式" r:id="rId5" imgW="1866900" imgH="596900" progId="Equation.3">
                  <p:embed/>
                </p:oleObj>
              </mc:Choice>
              <mc:Fallback>
                <p:oleObj name="公式" r:id="rId5" imgW="1866900" imgH="596900" progId="Equation.3">
                  <p:embed/>
                  <p:pic>
                    <p:nvPicPr>
                      <p:cNvPr id="0" name="Picture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720" y="2746652"/>
                        <a:ext cx="186690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p:txBody>
          <a:bodyPr/>
          <a:lstStyle/>
          <a:p>
            <a:r>
              <a:rPr lang="en-US" altLang="zh-CN" i="1" dirty="0" smtClean="0"/>
              <a:t>RLC</a:t>
            </a:r>
            <a:r>
              <a:rPr lang="zh-CN" altLang="en-US" dirty="0"/>
              <a:t>串联谐振</a:t>
            </a:r>
          </a:p>
        </p:txBody>
      </p:sp>
      <p:sp>
        <p:nvSpPr>
          <p:cNvPr id="29" name="Text Box 13"/>
          <p:cNvSpPr txBox="1">
            <a:spLocks noChangeArrowheads="1"/>
          </p:cNvSpPr>
          <p:nvPr/>
        </p:nvSpPr>
        <p:spPr bwMode="auto">
          <a:xfrm>
            <a:off x="182561" y="3962214"/>
            <a:ext cx="60922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zh-CN" sz="2400" b="1" dirty="0">
                <a:solidFill>
                  <a:schemeClr val="tx2"/>
                </a:solidFill>
                <a:latin typeface="Times New Roman" panose="02020603050405020304" pitchFamily="18" charset="0"/>
                <a:cs typeface="Times New Roman" panose="02020603050405020304" pitchFamily="18" charset="0"/>
              </a:rPr>
              <a:t>3. </a:t>
            </a:r>
            <a:r>
              <a:rPr lang="zh-CN" altLang="en-US" sz="2400" b="1" dirty="0">
                <a:solidFill>
                  <a:schemeClr val="tx2"/>
                </a:solidFill>
                <a:latin typeface="Times New Roman" panose="02020603050405020304" pitchFamily="18" charset="0"/>
                <a:cs typeface="Times New Roman" panose="02020603050405020304" pitchFamily="18" charset="0"/>
              </a:rPr>
              <a:t>电流</a:t>
            </a:r>
            <a:r>
              <a:rPr lang="en-US" altLang="zh-CN" sz="2400" b="1" i="1" dirty="0">
                <a:solidFill>
                  <a:schemeClr val="tx2"/>
                </a:solidFill>
                <a:latin typeface="Times New Roman" panose="02020603050405020304" pitchFamily="18" charset="0"/>
                <a:cs typeface="Times New Roman" panose="02020603050405020304" pitchFamily="18" charset="0"/>
              </a:rPr>
              <a:t>I</a:t>
            </a:r>
            <a:r>
              <a:rPr lang="zh-CN" altLang="en-US" sz="2400" b="1" dirty="0">
                <a:solidFill>
                  <a:schemeClr val="tx2"/>
                </a:solidFill>
                <a:latin typeface="Times New Roman" panose="02020603050405020304" pitchFamily="18" charset="0"/>
                <a:cs typeface="Times New Roman" panose="02020603050405020304" pitchFamily="18" charset="0"/>
              </a:rPr>
              <a:t>达到最大值</a:t>
            </a:r>
            <a:r>
              <a:rPr lang="en-US" altLang="zh-CN" sz="2400" b="1" i="1" dirty="0">
                <a:solidFill>
                  <a:schemeClr val="tx2"/>
                </a:solidFill>
                <a:latin typeface="Times New Roman" panose="02020603050405020304" pitchFamily="18" charset="0"/>
                <a:cs typeface="Times New Roman" panose="02020603050405020304" pitchFamily="18" charset="0"/>
              </a:rPr>
              <a:t>I</a:t>
            </a:r>
            <a:r>
              <a:rPr lang="en-US" altLang="zh-CN" sz="2400" b="1" baseline="-25000" dirty="0">
                <a:solidFill>
                  <a:schemeClr val="tx2"/>
                </a:solidFill>
                <a:latin typeface="Times New Roman" panose="02020603050405020304" pitchFamily="18" charset="0"/>
                <a:cs typeface="Times New Roman" panose="02020603050405020304" pitchFamily="18" charset="0"/>
              </a:rPr>
              <a:t>0</a:t>
            </a:r>
            <a:r>
              <a:rPr lang="en-US" altLang="zh-CN" sz="2400" b="1" dirty="0">
                <a:solidFill>
                  <a:schemeClr val="tx2"/>
                </a:solidFill>
                <a:latin typeface="Times New Roman" panose="02020603050405020304" pitchFamily="18" charset="0"/>
                <a:cs typeface="Times New Roman" panose="02020603050405020304" pitchFamily="18" charset="0"/>
              </a:rPr>
              <a:t>=</a:t>
            </a:r>
            <a:r>
              <a:rPr lang="en-US" altLang="zh-CN" sz="2400" b="1" i="1" dirty="0">
                <a:solidFill>
                  <a:schemeClr val="tx2"/>
                </a:solidFill>
                <a:latin typeface="Times New Roman" panose="02020603050405020304" pitchFamily="18" charset="0"/>
                <a:cs typeface="Times New Roman" panose="02020603050405020304" pitchFamily="18" charset="0"/>
              </a:rPr>
              <a:t>U</a:t>
            </a:r>
            <a:r>
              <a:rPr lang="en-US" altLang="zh-CN" sz="2400" b="1" dirty="0">
                <a:solidFill>
                  <a:schemeClr val="tx2"/>
                </a:solidFill>
                <a:latin typeface="Times New Roman" panose="02020603050405020304" pitchFamily="18" charset="0"/>
                <a:cs typeface="Times New Roman" panose="02020603050405020304" pitchFamily="18" charset="0"/>
              </a:rPr>
              <a:t>/</a:t>
            </a:r>
            <a:r>
              <a:rPr lang="en-US" altLang="zh-CN" sz="2400" b="1" i="1" dirty="0">
                <a:solidFill>
                  <a:schemeClr val="tx2"/>
                </a:solidFill>
                <a:latin typeface="Times New Roman" panose="02020603050405020304" pitchFamily="18" charset="0"/>
                <a:cs typeface="Times New Roman" panose="02020603050405020304" pitchFamily="18" charset="0"/>
              </a:rPr>
              <a:t>R  </a:t>
            </a:r>
            <a:r>
              <a:rPr lang="en-US" altLang="zh-CN" sz="2400" b="1" dirty="0" smtClean="0">
                <a:solidFill>
                  <a:schemeClr val="tx2"/>
                </a:solidFill>
                <a:latin typeface="Times New Roman" panose="02020603050405020304" pitchFamily="18" charset="0"/>
                <a:cs typeface="Times New Roman" panose="02020603050405020304" pitchFamily="18" charset="0"/>
              </a:rPr>
              <a:t>(</a:t>
            </a:r>
            <a:r>
              <a:rPr lang="zh-CN" altLang="en-US" sz="2400" b="1" dirty="0">
                <a:solidFill>
                  <a:schemeClr val="tx2"/>
                </a:solidFill>
                <a:latin typeface="Times New Roman" panose="02020603050405020304" pitchFamily="18" charset="0"/>
                <a:cs typeface="Times New Roman" panose="02020603050405020304" pitchFamily="18" charset="0"/>
              </a:rPr>
              <a:t>当</a:t>
            </a:r>
            <a:r>
              <a:rPr lang="en-US" altLang="zh-CN" sz="2400" b="1" i="1" dirty="0" smtClean="0">
                <a:solidFill>
                  <a:schemeClr val="tx2"/>
                </a:solidFill>
                <a:latin typeface="Times New Roman" panose="02020603050405020304" pitchFamily="18" charset="0"/>
                <a:cs typeface="Times New Roman" panose="02020603050405020304" pitchFamily="18" charset="0"/>
              </a:rPr>
              <a:t>U</a:t>
            </a:r>
            <a:r>
              <a:rPr lang="zh-CN" altLang="en-US" sz="2400" b="1" dirty="0" smtClean="0">
                <a:solidFill>
                  <a:schemeClr val="tx2"/>
                </a:solidFill>
                <a:latin typeface="Times New Roman" panose="02020603050405020304" pitchFamily="18" charset="0"/>
                <a:cs typeface="Times New Roman" panose="02020603050405020304" pitchFamily="18" charset="0"/>
              </a:rPr>
              <a:t>一定时</a:t>
            </a:r>
            <a:r>
              <a:rPr lang="en-US" altLang="zh-CN" sz="2400" b="1" dirty="0" smtClean="0">
                <a:solidFill>
                  <a:schemeClr val="tx2"/>
                </a:solidFill>
                <a:latin typeface="Times New Roman" panose="02020603050405020304" pitchFamily="18" charset="0"/>
                <a:cs typeface="Times New Roman" panose="02020603050405020304" pitchFamily="18" charset="0"/>
              </a:rPr>
              <a:t>)</a:t>
            </a:r>
            <a:r>
              <a:rPr lang="zh-CN" altLang="en-US" sz="2400" b="1" dirty="0">
                <a:solidFill>
                  <a:schemeClr val="tx2"/>
                </a:solidFill>
                <a:latin typeface="Times New Roman" panose="02020603050405020304" pitchFamily="18" charset="0"/>
                <a:cs typeface="Times New Roman" panose="02020603050405020304" pitchFamily="18" charset="0"/>
              </a:rPr>
              <a:t>。</a:t>
            </a:r>
          </a:p>
        </p:txBody>
      </p:sp>
      <p:grpSp>
        <p:nvGrpSpPr>
          <p:cNvPr id="30" name="Group 16"/>
          <p:cNvGrpSpPr>
            <a:grpSpLocks/>
          </p:cNvGrpSpPr>
          <p:nvPr/>
        </p:nvGrpSpPr>
        <p:grpSpPr bwMode="auto">
          <a:xfrm>
            <a:off x="5969331" y="4451073"/>
            <a:ext cx="2104154" cy="2007514"/>
            <a:chOff x="407" y="1688"/>
            <a:chExt cx="1674" cy="1660"/>
          </a:xfrm>
        </p:grpSpPr>
        <p:sp>
          <p:nvSpPr>
            <p:cNvPr id="31" name="Freeform 17"/>
            <p:cNvSpPr>
              <a:spLocks/>
            </p:cNvSpPr>
            <p:nvPr/>
          </p:nvSpPr>
          <p:spPr bwMode="auto">
            <a:xfrm>
              <a:off x="650" y="2083"/>
              <a:ext cx="1089" cy="714"/>
            </a:xfrm>
            <a:custGeom>
              <a:avLst/>
              <a:gdLst>
                <a:gd name="T0" fmla="*/ 0 w 2346"/>
                <a:gd name="T1" fmla="*/ 1863 h 1863"/>
                <a:gd name="T2" fmla="*/ 165 w 2346"/>
                <a:gd name="T3" fmla="*/ 1464 h 1863"/>
                <a:gd name="T4" fmla="*/ 327 w 2346"/>
                <a:gd name="T5" fmla="*/ 1035 h 1863"/>
                <a:gd name="T6" fmla="*/ 618 w 2346"/>
                <a:gd name="T7" fmla="*/ 198 h 1863"/>
                <a:gd name="T8" fmla="*/ 780 w 2346"/>
                <a:gd name="T9" fmla="*/ 9 h 1863"/>
                <a:gd name="T10" fmla="*/ 960 w 2346"/>
                <a:gd name="T11" fmla="*/ 147 h 1863"/>
                <a:gd name="T12" fmla="*/ 1281 w 2346"/>
                <a:gd name="T13" fmla="*/ 570 h 1863"/>
                <a:gd name="T14" fmla="*/ 1521 w 2346"/>
                <a:gd name="T15" fmla="*/ 798 h 1863"/>
                <a:gd name="T16" fmla="*/ 1812 w 2346"/>
                <a:gd name="T17" fmla="*/ 990 h 1863"/>
                <a:gd name="T18" fmla="*/ 2085 w 2346"/>
                <a:gd name="T19" fmla="*/ 1116 h 1863"/>
                <a:gd name="T20" fmla="*/ 2346 w 2346"/>
                <a:gd name="T21" fmla="*/ 1206 h 1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6" h="1863">
                  <a:moveTo>
                    <a:pt x="0" y="1863"/>
                  </a:moveTo>
                  <a:cubicBezTo>
                    <a:pt x="27" y="1797"/>
                    <a:pt x="111" y="1602"/>
                    <a:pt x="165" y="1464"/>
                  </a:cubicBezTo>
                  <a:cubicBezTo>
                    <a:pt x="219" y="1326"/>
                    <a:pt x="252" y="1246"/>
                    <a:pt x="327" y="1035"/>
                  </a:cubicBezTo>
                  <a:cubicBezTo>
                    <a:pt x="402" y="824"/>
                    <a:pt x="543" y="369"/>
                    <a:pt x="618" y="198"/>
                  </a:cubicBezTo>
                  <a:cubicBezTo>
                    <a:pt x="693" y="27"/>
                    <a:pt x="723" y="18"/>
                    <a:pt x="780" y="9"/>
                  </a:cubicBezTo>
                  <a:cubicBezTo>
                    <a:pt x="837" y="0"/>
                    <a:pt x="877" y="54"/>
                    <a:pt x="960" y="147"/>
                  </a:cubicBezTo>
                  <a:cubicBezTo>
                    <a:pt x="1043" y="240"/>
                    <a:pt x="1188" y="462"/>
                    <a:pt x="1281" y="570"/>
                  </a:cubicBezTo>
                  <a:cubicBezTo>
                    <a:pt x="1374" y="678"/>
                    <a:pt x="1433" y="728"/>
                    <a:pt x="1521" y="798"/>
                  </a:cubicBezTo>
                  <a:cubicBezTo>
                    <a:pt x="1609" y="868"/>
                    <a:pt x="1718" y="937"/>
                    <a:pt x="1812" y="990"/>
                  </a:cubicBezTo>
                  <a:cubicBezTo>
                    <a:pt x="1906" y="1043"/>
                    <a:pt x="1996" y="1080"/>
                    <a:pt x="2085" y="1116"/>
                  </a:cubicBezTo>
                  <a:cubicBezTo>
                    <a:pt x="2174" y="1152"/>
                    <a:pt x="2292" y="1187"/>
                    <a:pt x="2346" y="1206"/>
                  </a:cubicBezTo>
                </a:path>
              </a:pathLst>
            </a:custGeom>
            <a:noFill/>
            <a:ln w="28575" cap="flat" cmpd="sng">
              <a:solidFill>
                <a:schemeClr val="tx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b="1">
                <a:latin typeface="Times New Roman" panose="02020603050405020304" pitchFamily="18" charset="0"/>
                <a:cs typeface="Times New Roman" panose="02020603050405020304" pitchFamily="18" charset="0"/>
              </a:endParaRPr>
            </a:p>
          </p:txBody>
        </p:sp>
        <p:sp>
          <p:nvSpPr>
            <p:cNvPr id="32" name="Line 18"/>
            <p:cNvSpPr>
              <a:spLocks noChangeShapeType="1"/>
            </p:cNvSpPr>
            <p:nvPr/>
          </p:nvSpPr>
          <p:spPr bwMode="auto">
            <a:xfrm>
              <a:off x="448" y="2984"/>
              <a:ext cx="1521" cy="0"/>
            </a:xfrm>
            <a:prstGeom prst="line">
              <a:avLst/>
            </a:prstGeom>
            <a:noFill/>
            <a:ln w="1270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b="1">
                <a:latin typeface="Times New Roman" panose="02020603050405020304" pitchFamily="18" charset="0"/>
                <a:cs typeface="Times New Roman" panose="02020603050405020304" pitchFamily="18" charset="0"/>
              </a:endParaRPr>
            </a:p>
          </p:txBody>
        </p:sp>
        <p:sp>
          <p:nvSpPr>
            <p:cNvPr id="33" name="Line 19"/>
            <p:cNvSpPr>
              <a:spLocks noChangeShapeType="1"/>
            </p:cNvSpPr>
            <p:nvPr/>
          </p:nvSpPr>
          <p:spPr bwMode="auto">
            <a:xfrm flipV="1">
              <a:off x="650" y="1810"/>
              <a:ext cx="4" cy="1538"/>
            </a:xfrm>
            <a:prstGeom prst="line">
              <a:avLst/>
            </a:prstGeom>
            <a:noFill/>
            <a:ln w="1270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b="1">
                <a:latin typeface="Times New Roman" panose="02020603050405020304" pitchFamily="18" charset="0"/>
                <a:cs typeface="Times New Roman" panose="02020603050405020304" pitchFamily="18" charset="0"/>
              </a:endParaRPr>
            </a:p>
          </p:txBody>
        </p:sp>
        <p:sp>
          <p:nvSpPr>
            <p:cNvPr id="34" name="Line 20"/>
            <p:cNvSpPr>
              <a:spLocks noChangeShapeType="1"/>
            </p:cNvSpPr>
            <p:nvPr/>
          </p:nvSpPr>
          <p:spPr bwMode="auto">
            <a:xfrm>
              <a:off x="1008" y="2093"/>
              <a:ext cx="0" cy="90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b="1">
                <a:latin typeface="Times New Roman" panose="02020603050405020304" pitchFamily="18" charset="0"/>
                <a:cs typeface="Times New Roman" panose="02020603050405020304" pitchFamily="18" charset="0"/>
              </a:endParaRPr>
            </a:p>
          </p:txBody>
        </p:sp>
        <p:sp>
          <p:nvSpPr>
            <p:cNvPr id="35" name="Text Box 21"/>
            <p:cNvSpPr txBox="1">
              <a:spLocks noChangeArrowheads="1"/>
            </p:cNvSpPr>
            <p:nvPr/>
          </p:nvSpPr>
          <p:spPr bwMode="auto">
            <a:xfrm>
              <a:off x="830" y="2893"/>
              <a:ext cx="380"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b="1" i="1">
                  <a:solidFill>
                    <a:schemeClr val="tx2"/>
                  </a:solidFill>
                  <a:latin typeface="Times New Roman" panose="02020603050405020304" pitchFamily="18" charset="0"/>
                  <a:cs typeface="Times New Roman" panose="02020603050405020304" pitchFamily="18" charset="0"/>
                  <a:sym typeface="Symbol" pitchFamily="18" charset="2"/>
                </a:rPr>
                <a:t> </a:t>
              </a:r>
              <a:r>
                <a:rPr lang="en-US" altLang="zh-CN" b="1" baseline="-25000">
                  <a:solidFill>
                    <a:schemeClr val="tx2"/>
                  </a:solidFill>
                  <a:latin typeface="Times New Roman" panose="02020603050405020304" pitchFamily="18" charset="0"/>
                  <a:cs typeface="Times New Roman" panose="02020603050405020304" pitchFamily="18" charset="0"/>
                  <a:sym typeface="Symbol" pitchFamily="18" charset="2"/>
                </a:rPr>
                <a:t>0</a:t>
              </a:r>
              <a:endParaRPr lang="en-US" altLang="zh-CN" b="1">
                <a:solidFill>
                  <a:schemeClr val="tx2"/>
                </a:solidFill>
                <a:latin typeface="Times New Roman" panose="02020603050405020304" pitchFamily="18" charset="0"/>
                <a:cs typeface="Times New Roman" panose="02020603050405020304" pitchFamily="18" charset="0"/>
              </a:endParaRPr>
            </a:p>
          </p:txBody>
        </p:sp>
        <p:sp>
          <p:nvSpPr>
            <p:cNvPr id="36" name="Text Box 22"/>
            <p:cNvSpPr txBox="1">
              <a:spLocks noChangeArrowheads="1"/>
            </p:cNvSpPr>
            <p:nvPr/>
          </p:nvSpPr>
          <p:spPr bwMode="auto">
            <a:xfrm>
              <a:off x="1762" y="2905"/>
              <a:ext cx="319"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b="1" i="1">
                  <a:solidFill>
                    <a:schemeClr val="tx2"/>
                  </a:solidFill>
                  <a:latin typeface="Times New Roman" panose="02020603050405020304" pitchFamily="18" charset="0"/>
                  <a:cs typeface="Times New Roman" panose="02020603050405020304" pitchFamily="18" charset="0"/>
                  <a:sym typeface="Symbol" pitchFamily="18" charset="2"/>
                </a:rPr>
                <a:t> </a:t>
              </a:r>
              <a:endParaRPr lang="en-US" altLang="zh-CN" b="1">
                <a:solidFill>
                  <a:schemeClr val="tx2"/>
                </a:solidFill>
                <a:latin typeface="Times New Roman" panose="02020603050405020304" pitchFamily="18" charset="0"/>
                <a:cs typeface="Times New Roman" panose="02020603050405020304" pitchFamily="18" charset="0"/>
              </a:endParaRPr>
            </a:p>
          </p:txBody>
        </p:sp>
        <p:sp>
          <p:nvSpPr>
            <p:cNvPr id="37" name="Text Box 23"/>
            <p:cNvSpPr txBox="1">
              <a:spLocks noChangeArrowheads="1"/>
            </p:cNvSpPr>
            <p:nvPr/>
          </p:nvSpPr>
          <p:spPr bwMode="auto">
            <a:xfrm>
              <a:off x="407" y="2951"/>
              <a:ext cx="280"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b="1" i="1" dirty="0">
                  <a:solidFill>
                    <a:schemeClr val="tx2"/>
                  </a:solidFill>
                  <a:latin typeface="Times New Roman" panose="02020603050405020304" pitchFamily="18" charset="0"/>
                  <a:cs typeface="Times New Roman" panose="02020603050405020304" pitchFamily="18" charset="0"/>
                </a:rPr>
                <a:t>O</a:t>
              </a:r>
            </a:p>
          </p:txBody>
        </p:sp>
        <p:sp>
          <p:nvSpPr>
            <p:cNvPr id="38" name="Text Box 24"/>
            <p:cNvSpPr txBox="1">
              <a:spLocks noChangeArrowheads="1"/>
            </p:cNvSpPr>
            <p:nvPr/>
          </p:nvSpPr>
          <p:spPr bwMode="auto">
            <a:xfrm>
              <a:off x="775" y="1688"/>
              <a:ext cx="758"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b="1" i="1" dirty="0">
                  <a:solidFill>
                    <a:schemeClr val="tx2"/>
                  </a:solidFill>
                  <a:latin typeface="Times New Roman" panose="02020603050405020304" pitchFamily="18" charset="0"/>
                  <a:cs typeface="Times New Roman" panose="02020603050405020304" pitchFamily="18" charset="0"/>
                  <a:sym typeface="Symbol" pitchFamily="18" charset="2"/>
                </a:rPr>
                <a:t>I</a:t>
              </a:r>
              <a:r>
                <a:rPr lang="en-US" altLang="zh-CN" b="1" dirty="0">
                  <a:solidFill>
                    <a:schemeClr val="tx2"/>
                  </a:solidFill>
                  <a:latin typeface="Times New Roman" panose="02020603050405020304" pitchFamily="18" charset="0"/>
                  <a:cs typeface="Times New Roman" panose="02020603050405020304" pitchFamily="18" charset="0"/>
                  <a:sym typeface="Symbol" pitchFamily="18" charset="2"/>
                </a:rPr>
                <a:t>(</a:t>
              </a:r>
              <a:r>
                <a:rPr lang="en-US" altLang="zh-CN" b="1" i="1" dirty="0">
                  <a:solidFill>
                    <a:schemeClr val="tx2"/>
                  </a:solidFill>
                  <a:latin typeface="Times New Roman" panose="02020603050405020304" pitchFamily="18" charset="0"/>
                  <a:cs typeface="Times New Roman" panose="02020603050405020304" pitchFamily="18" charset="0"/>
                  <a:sym typeface="Symbol" pitchFamily="18" charset="2"/>
                </a:rPr>
                <a:t> </a:t>
              </a:r>
              <a:r>
                <a:rPr lang="en-US" altLang="zh-CN" b="1" dirty="0">
                  <a:solidFill>
                    <a:schemeClr val="tx2"/>
                  </a:solidFill>
                  <a:latin typeface="Times New Roman" panose="02020603050405020304" pitchFamily="18" charset="0"/>
                  <a:cs typeface="Times New Roman" panose="02020603050405020304" pitchFamily="18" charset="0"/>
                  <a:sym typeface="Symbol" pitchFamily="18" charset="2"/>
                </a:rPr>
                <a:t>)</a:t>
              </a:r>
            </a:p>
          </p:txBody>
        </p:sp>
        <p:sp>
          <p:nvSpPr>
            <p:cNvPr id="39" name="Line 25"/>
            <p:cNvSpPr>
              <a:spLocks noChangeShapeType="1"/>
            </p:cNvSpPr>
            <p:nvPr/>
          </p:nvSpPr>
          <p:spPr bwMode="auto">
            <a:xfrm>
              <a:off x="650" y="2061"/>
              <a:ext cx="389"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b="1">
                <a:latin typeface="Times New Roman" panose="02020603050405020304" pitchFamily="18" charset="0"/>
                <a:cs typeface="Times New Roman" panose="02020603050405020304" pitchFamily="18" charset="0"/>
              </a:endParaRPr>
            </a:p>
          </p:txBody>
        </p:sp>
      </p:grpSp>
      <p:sp>
        <p:nvSpPr>
          <p:cNvPr id="3" name="灯片编号占位符 2"/>
          <p:cNvSpPr>
            <a:spLocks noGrp="1"/>
          </p:cNvSpPr>
          <p:nvPr>
            <p:ph type="sldNum" sz="quarter" idx="12"/>
          </p:nvPr>
        </p:nvSpPr>
        <p:spPr/>
        <p:txBody>
          <a:bodyPr/>
          <a:lstStyle/>
          <a:p>
            <a:fld id="{4A392014-421B-4E0A-B18C-C510B3404A01}" type="slidenum">
              <a:rPr lang="en-US" altLang="zh-CN" smtClean="0"/>
              <a:pPr/>
              <a:t>63</a:t>
            </a:fld>
            <a:endParaRPr lang="en-US" altLang="zh-CN"/>
          </a:p>
        </p:txBody>
      </p:sp>
    </p:spTree>
    <p:extLst>
      <p:ext uri="{BB962C8B-B14F-4D97-AF65-F5344CB8AC3E}">
        <p14:creationId xmlns:p14="http://schemas.microsoft.com/office/powerpoint/2010/main" val="2087640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7059">
                                            <p:txEl>
                                              <p:pRg st="0" end="0"/>
                                            </p:txEl>
                                          </p:spTgt>
                                        </p:tgtEl>
                                        <p:attrNameLst>
                                          <p:attrName>style.visibility</p:attrName>
                                        </p:attrNameLst>
                                      </p:cBhvr>
                                      <p:to>
                                        <p:strVal val="visible"/>
                                      </p:to>
                                    </p:set>
                                    <p:animEffect transition="in" filter="wipe(left)">
                                      <p:cBhvr>
                                        <p:cTn id="7" dur="500"/>
                                        <p:tgtEl>
                                          <p:spTgt spid="5570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7067">
                                            <p:txEl>
                                              <p:pRg st="0" end="0"/>
                                            </p:txEl>
                                          </p:spTgt>
                                        </p:tgtEl>
                                        <p:attrNameLst>
                                          <p:attrName>style.visibility</p:attrName>
                                        </p:attrNameLst>
                                      </p:cBhvr>
                                      <p:to>
                                        <p:strVal val="visible"/>
                                      </p:to>
                                    </p:set>
                                    <p:animEffect transition="in" filter="wipe(left)">
                                      <p:cBhvr>
                                        <p:cTn id="12" dur="500"/>
                                        <p:tgtEl>
                                          <p:spTgt spid="55706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7068">
                                            <p:txEl>
                                              <p:pRg st="0" end="0"/>
                                            </p:txEl>
                                          </p:spTgt>
                                        </p:tgtEl>
                                        <p:attrNameLst>
                                          <p:attrName>style.visibility</p:attrName>
                                        </p:attrNameLst>
                                      </p:cBhvr>
                                      <p:to>
                                        <p:strVal val="visible"/>
                                      </p:to>
                                    </p:set>
                                    <p:animEffect transition="in" filter="wipe(left)">
                                      <p:cBhvr>
                                        <p:cTn id="17" dur="500"/>
                                        <p:tgtEl>
                                          <p:spTgt spid="557068">
                                            <p:txEl>
                                              <p:pRg st="0" end="0"/>
                                            </p:txEl>
                                          </p:spTgt>
                                        </p:tgtEl>
                                      </p:cBhvr>
                                    </p:animEffect>
                                  </p:childTnLst>
                                </p:cTn>
                              </p:par>
                            </p:childTnLst>
                          </p:cTn>
                        </p:par>
                        <p:par>
                          <p:cTn id="18" fill="hold" nodeType="afterGroup">
                            <p:stCondLst>
                              <p:cond delay="500"/>
                            </p:stCondLst>
                            <p:childTnLst>
                              <p:par>
                                <p:cTn id="19" presetID="22" presetClass="entr" presetSubtype="8" fill="hold" grpId="0" nodeType="afterEffect" nodePh="1">
                                  <p:stCondLst>
                                    <p:cond delay="0"/>
                                  </p:stCondLst>
                                  <p:endCondLst>
                                    <p:cond evt="begin" delay="0">
                                      <p:tn val="19"/>
                                    </p:cond>
                                  </p:endCondLst>
                                  <p:childTnLst>
                                    <p:set>
                                      <p:cBhvr>
                                        <p:cTn id="20" dur="1" fill="hold">
                                          <p:stCondLst>
                                            <p:cond delay="0"/>
                                          </p:stCondLst>
                                        </p:cTn>
                                        <p:tgtEl>
                                          <p:spTgt spid="557058"/>
                                        </p:tgtEl>
                                        <p:attrNameLst>
                                          <p:attrName>style.visibility</p:attrName>
                                        </p:attrNameLst>
                                      </p:cBhvr>
                                      <p:to>
                                        <p:strVal val="visible"/>
                                      </p:to>
                                    </p:set>
                                    <p:animEffect transition="in" filter="wipe(left)">
                                      <p:cBhvr>
                                        <p:cTn id="21" dur="500"/>
                                        <p:tgtEl>
                                          <p:spTgt spid="55705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57069">
                                            <p:txEl>
                                              <p:pRg st="0" end="0"/>
                                            </p:txEl>
                                          </p:spTgt>
                                        </p:tgtEl>
                                        <p:attrNameLst>
                                          <p:attrName>style.visibility</p:attrName>
                                        </p:attrNameLst>
                                      </p:cBhvr>
                                      <p:to>
                                        <p:strVal val="visible"/>
                                      </p:to>
                                    </p:set>
                                    <p:animEffect transition="in" filter="wipe(left)">
                                      <p:cBhvr>
                                        <p:cTn id="26" dur="500"/>
                                        <p:tgtEl>
                                          <p:spTgt spid="557069">
                                            <p:txEl>
                                              <p:pRg st="0" end="0"/>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557083"/>
                                        </p:tgtEl>
                                        <p:attrNameLst>
                                          <p:attrName>style.visibility</p:attrName>
                                        </p:attrNameLst>
                                      </p:cBhvr>
                                      <p:to>
                                        <p:strVal val="visible"/>
                                      </p:to>
                                    </p:set>
                                    <p:animEffect transition="in" filter="wipe(left)">
                                      <p:cBhvr>
                                        <p:cTn id="31" dur="500"/>
                                        <p:tgtEl>
                                          <p:spTgt spid="55708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57070">
                                            <p:txEl>
                                              <p:pRg st="0" end="0"/>
                                            </p:txEl>
                                          </p:spTgt>
                                        </p:tgtEl>
                                        <p:attrNameLst>
                                          <p:attrName>style.visibility</p:attrName>
                                        </p:attrNameLst>
                                      </p:cBhvr>
                                      <p:to>
                                        <p:strVal val="visible"/>
                                      </p:to>
                                    </p:set>
                                    <p:animEffect transition="in" filter="wipe(left)">
                                      <p:cBhvr>
                                        <p:cTn id="36" dur="500"/>
                                        <p:tgtEl>
                                          <p:spTgt spid="557070">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557082"/>
                                        </p:tgtEl>
                                        <p:attrNameLst>
                                          <p:attrName>style.visibility</p:attrName>
                                        </p:attrNameLst>
                                      </p:cBhvr>
                                      <p:to>
                                        <p:strVal val="visible"/>
                                      </p:to>
                                    </p:set>
                                    <p:animEffect transition="in" filter="wipe(left)">
                                      <p:cBhvr>
                                        <p:cTn id="41" dur="500"/>
                                        <p:tgtEl>
                                          <p:spTgt spid="55708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557071"/>
                                        </p:tgtEl>
                                        <p:attrNameLst>
                                          <p:attrName>style.visibility</p:attrName>
                                        </p:attrNameLst>
                                      </p:cBhvr>
                                      <p:to>
                                        <p:strVal val="visible"/>
                                      </p:to>
                                    </p:set>
                                    <p:animEffect transition="in" filter="wipe(left)">
                                      <p:cBhvr>
                                        <p:cTn id="46" dur="500"/>
                                        <p:tgtEl>
                                          <p:spTgt spid="557071"/>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1"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p:tgtEl>
                                          <p:spTgt spid="29"/>
                                        </p:tgtEl>
                                        <p:attrNameLst>
                                          <p:attrName>ppt_y</p:attrName>
                                        </p:attrNameLst>
                                      </p:cBhvr>
                                      <p:tavLst>
                                        <p:tav tm="0">
                                          <p:val>
                                            <p:strVal val="#ppt_y-#ppt_h*1.125000"/>
                                          </p:val>
                                        </p:tav>
                                        <p:tav tm="100000">
                                          <p:val>
                                            <p:strVal val="#ppt_y"/>
                                          </p:val>
                                        </p:tav>
                                      </p:tavLst>
                                    </p:anim>
                                    <p:animEffect transition="in" filter="wipe(down)">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box(out)">
                                      <p:cBhvr>
                                        <p:cTn id="5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58" grpId="0" autoUpdateAnimBg="0"/>
      <p:bldP spid="557059" grpId="0" build="p" autoUpdateAnimBg="0"/>
      <p:bldP spid="557067" grpId="0" build="p" autoUpdateAnimBg="0"/>
      <p:bldP spid="557068" grpId="0" build="p" autoUpdateAnimBg="0"/>
      <p:bldP spid="557069" grpId="0" build="p" autoUpdateAnimBg="0"/>
      <p:bldP spid="557070" grpId="0" build="p" autoUpdateAnimBg="0"/>
      <p:bldP spid="29"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8082" name="Object 2"/>
          <p:cNvGraphicFramePr>
            <a:graphicFrameLocks noChangeAspect="1"/>
          </p:cNvGraphicFramePr>
          <p:nvPr>
            <p:extLst>
              <p:ext uri="{D42A27DB-BD31-4B8C-83A1-F6EECF244321}">
                <p14:modId xmlns:p14="http://schemas.microsoft.com/office/powerpoint/2010/main" val="50990858"/>
              </p:ext>
            </p:extLst>
          </p:nvPr>
        </p:nvGraphicFramePr>
        <p:xfrm>
          <a:off x="1539875" y="806450"/>
          <a:ext cx="3885840" cy="914400"/>
        </p:xfrm>
        <a:graphic>
          <a:graphicData uri="http://schemas.openxmlformats.org/presentationml/2006/ole">
            <mc:AlternateContent xmlns:mc="http://schemas.openxmlformats.org/markup-compatibility/2006">
              <mc:Choice xmlns:v="urn:schemas-microsoft-com:vml" Requires="v">
                <p:oleObj spid="_x0000_s93321" name="Equation" r:id="rId3" imgW="1942920" imgH="457200" progId="">
                  <p:embed/>
                </p:oleObj>
              </mc:Choice>
              <mc:Fallback>
                <p:oleObj name="Equation" r:id="rId3" imgW="1942920" imgH="457200" progId="">
                  <p:embed/>
                  <p:pic>
                    <p:nvPicPr>
                      <p:cNvPr id="0" name="Picture 1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75" y="806450"/>
                        <a:ext cx="388584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8084" name="Object 4"/>
          <p:cNvGraphicFramePr>
            <a:graphicFrameLocks noChangeAspect="1"/>
          </p:cNvGraphicFramePr>
          <p:nvPr>
            <p:extLst>
              <p:ext uri="{D42A27DB-BD31-4B8C-83A1-F6EECF244321}">
                <p14:modId xmlns:p14="http://schemas.microsoft.com/office/powerpoint/2010/main" val="1482000456"/>
              </p:ext>
            </p:extLst>
          </p:nvPr>
        </p:nvGraphicFramePr>
        <p:xfrm>
          <a:off x="1538684" y="1693862"/>
          <a:ext cx="4038480" cy="939600"/>
        </p:xfrm>
        <a:graphic>
          <a:graphicData uri="http://schemas.openxmlformats.org/presentationml/2006/ole">
            <mc:AlternateContent xmlns:mc="http://schemas.openxmlformats.org/markup-compatibility/2006">
              <mc:Choice xmlns:v="urn:schemas-microsoft-com:vml" Requires="v">
                <p:oleObj spid="_x0000_s93322" name="Equation" r:id="rId5" imgW="2019240" imgH="469800" progId="">
                  <p:embed/>
                </p:oleObj>
              </mc:Choice>
              <mc:Fallback>
                <p:oleObj name="Equation" r:id="rId5" imgW="2019240" imgH="469800" progId="">
                  <p:embed/>
                  <p:pic>
                    <p:nvPicPr>
                      <p:cNvPr id="0" name="Picture 1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8684" y="1693862"/>
                        <a:ext cx="4038480" cy="93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58086" name="Group 6"/>
          <p:cNvGrpSpPr>
            <a:grpSpLocks/>
          </p:cNvGrpSpPr>
          <p:nvPr/>
        </p:nvGrpSpPr>
        <p:grpSpPr bwMode="auto">
          <a:xfrm>
            <a:off x="342369" y="2748797"/>
            <a:ext cx="3115565" cy="773113"/>
            <a:chOff x="3936" y="300"/>
            <a:chExt cx="1480" cy="487"/>
          </a:xfrm>
        </p:grpSpPr>
        <p:sp>
          <p:nvSpPr>
            <p:cNvPr id="558087" name="Rectangle 7"/>
            <p:cNvSpPr>
              <a:spLocks noChangeArrowheads="1"/>
            </p:cNvSpPr>
            <p:nvPr/>
          </p:nvSpPr>
          <p:spPr bwMode="auto">
            <a:xfrm>
              <a:off x="3936" y="399"/>
              <a:ext cx="773"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800" b="1" dirty="0">
                  <a:solidFill>
                    <a:schemeClr val="tx2"/>
                  </a:solidFill>
                </a:rPr>
                <a:t>特性阻抗</a:t>
              </a:r>
            </a:p>
          </p:txBody>
        </p:sp>
        <p:graphicFrame>
          <p:nvGraphicFramePr>
            <p:cNvPr id="558088" name="Object 8"/>
            <p:cNvGraphicFramePr>
              <a:graphicFrameLocks noChangeAspect="1"/>
            </p:cNvGraphicFramePr>
            <p:nvPr>
              <p:extLst>
                <p:ext uri="{D42A27DB-BD31-4B8C-83A1-F6EECF244321}">
                  <p14:modId xmlns:p14="http://schemas.microsoft.com/office/powerpoint/2010/main" val="3439432632"/>
                </p:ext>
              </p:extLst>
            </p:nvPr>
          </p:nvGraphicFramePr>
          <p:xfrm>
            <a:off x="4760" y="300"/>
            <a:ext cx="656" cy="487"/>
          </p:xfrm>
          <a:graphic>
            <a:graphicData uri="http://schemas.openxmlformats.org/presentationml/2006/ole">
              <mc:AlternateContent xmlns:mc="http://schemas.openxmlformats.org/markup-compatibility/2006">
                <mc:Choice xmlns:v="urn:schemas-microsoft-com:vml" Requires="v">
                  <p:oleObj spid="_x0000_s93323" name="公式" r:id="rId7" imgW="1040948" imgH="774364" progId="Equation.3">
                    <p:embed/>
                  </p:oleObj>
                </mc:Choice>
                <mc:Fallback>
                  <p:oleObj name="公式" r:id="rId7" imgW="1040948" imgH="774364" progId="Equation.3">
                    <p:embed/>
                    <p:pic>
                      <p:nvPicPr>
                        <p:cNvPr id="0" name="Picture 10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0" y="300"/>
                          <a:ext cx="656" cy="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58089" name="Object 9"/>
          <p:cNvGraphicFramePr>
            <a:graphicFrameLocks noChangeAspect="1"/>
          </p:cNvGraphicFramePr>
          <p:nvPr>
            <p:extLst>
              <p:ext uri="{D42A27DB-BD31-4B8C-83A1-F6EECF244321}">
                <p14:modId xmlns:p14="http://schemas.microsoft.com/office/powerpoint/2010/main" val="3316498486"/>
              </p:ext>
            </p:extLst>
          </p:nvPr>
        </p:nvGraphicFramePr>
        <p:xfrm>
          <a:off x="4597400" y="5023486"/>
          <a:ext cx="176213" cy="368300"/>
        </p:xfrm>
        <a:graphic>
          <a:graphicData uri="http://schemas.openxmlformats.org/presentationml/2006/ole">
            <mc:AlternateContent xmlns:mc="http://schemas.openxmlformats.org/markup-compatibility/2006">
              <mc:Choice xmlns:v="urn:schemas-microsoft-com:vml" Requires="v">
                <p:oleObj spid="_x0000_s93324" name="公式" r:id="rId9" imgW="177723" imgH="368140" progId="Equation.3">
                  <p:embed/>
                </p:oleObj>
              </mc:Choice>
              <mc:Fallback>
                <p:oleObj name="公式" r:id="rId9" imgW="177723" imgH="368140" progId="Equation.3">
                  <p:embed/>
                  <p:pic>
                    <p:nvPicPr>
                      <p:cNvPr id="0" name="Picture 10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97400" y="5023486"/>
                        <a:ext cx="176213"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8090" name="Object 10"/>
          <p:cNvGraphicFramePr>
            <a:graphicFrameLocks noChangeAspect="1"/>
          </p:cNvGraphicFramePr>
          <p:nvPr>
            <p:extLst>
              <p:ext uri="{D42A27DB-BD31-4B8C-83A1-F6EECF244321}">
                <p14:modId xmlns:p14="http://schemas.microsoft.com/office/powerpoint/2010/main" val="1772466241"/>
              </p:ext>
            </p:extLst>
          </p:nvPr>
        </p:nvGraphicFramePr>
        <p:xfrm>
          <a:off x="1803562" y="4361697"/>
          <a:ext cx="4146550" cy="1009650"/>
        </p:xfrm>
        <a:graphic>
          <a:graphicData uri="http://schemas.openxmlformats.org/presentationml/2006/ole">
            <mc:AlternateContent xmlns:mc="http://schemas.openxmlformats.org/markup-compatibility/2006">
              <mc:Choice xmlns:v="urn:schemas-microsoft-com:vml" Requires="v">
                <p:oleObj spid="_x0000_s93325" name="Equation" r:id="rId11" imgW="1930320" imgH="469800" progId="">
                  <p:embed/>
                </p:oleObj>
              </mc:Choice>
              <mc:Fallback>
                <p:oleObj name="Equation" r:id="rId11" imgW="1930320" imgH="469800" progId="">
                  <p:embed/>
                  <p:pic>
                    <p:nvPicPr>
                      <p:cNvPr id="0" name="Picture 10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3562" y="4361697"/>
                        <a:ext cx="4146550" cy="1009650"/>
                      </a:xfrm>
                      <a:prstGeom prst="rect">
                        <a:avLst/>
                      </a:prstGeom>
                      <a:solidFill>
                        <a:srgbClr val="FFFF00"/>
                      </a:solidFill>
                      <a:effectLst>
                        <a:outerShdw dist="17961" dir="2700000" algn="ctr" rotWithShape="0">
                          <a:srgbClr val="999900"/>
                        </a:outerShdw>
                      </a:effectLst>
                    </p:spPr>
                  </p:pic>
                </p:oleObj>
              </mc:Fallback>
            </mc:AlternateContent>
          </a:graphicData>
        </a:graphic>
      </p:graphicFrame>
      <p:sp>
        <p:nvSpPr>
          <p:cNvPr id="558091" name="Text Box 11"/>
          <p:cNvSpPr txBox="1">
            <a:spLocks noChangeArrowheads="1"/>
          </p:cNvSpPr>
          <p:nvPr/>
        </p:nvSpPr>
        <p:spPr bwMode="auto">
          <a:xfrm>
            <a:off x="1950654" y="5562483"/>
            <a:ext cx="14033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1" dirty="0">
                <a:solidFill>
                  <a:schemeClr val="tx2"/>
                </a:solidFill>
              </a:rPr>
              <a:t>无量纲</a:t>
            </a:r>
          </a:p>
        </p:txBody>
      </p:sp>
      <p:sp>
        <p:nvSpPr>
          <p:cNvPr id="558092" name="Rectangle 12"/>
          <p:cNvSpPr>
            <a:spLocks noChangeArrowheads="1"/>
          </p:cNvSpPr>
          <p:nvPr/>
        </p:nvSpPr>
        <p:spPr bwMode="auto">
          <a:xfrm>
            <a:off x="337754" y="3723274"/>
            <a:ext cx="161290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800" b="1" dirty="0">
                <a:solidFill>
                  <a:schemeClr val="tx2"/>
                </a:solidFill>
              </a:rPr>
              <a:t>品质因数</a:t>
            </a:r>
            <a:endParaRPr lang="zh-CN" altLang="en-US" sz="2800" b="1" i="1" dirty="0">
              <a:solidFill>
                <a:schemeClr val="tx2"/>
              </a:solidFill>
            </a:endParaRPr>
          </a:p>
        </p:txBody>
      </p:sp>
      <p:sp>
        <p:nvSpPr>
          <p:cNvPr id="2" name="标题 1"/>
          <p:cNvSpPr>
            <a:spLocks noGrp="1"/>
          </p:cNvSpPr>
          <p:nvPr>
            <p:ph type="title"/>
          </p:nvPr>
        </p:nvSpPr>
        <p:spPr/>
        <p:txBody>
          <a:bodyPr/>
          <a:lstStyle/>
          <a:p>
            <a:r>
              <a:rPr lang="en-US" altLang="zh-CN" i="1" dirty="0" smtClean="0"/>
              <a:t>RLC</a:t>
            </a:r>
            <a:r>
              <a:rPr lang="zh-CN" altLang="en-US" dirty="0"/>
              <a:t>串联谐振</a:t>
            </a:r>
          </a:p>
        </p:txBody>
      </p:sp>
      <p:sp>
        <p:nvSpPr>
          <p:cNvPr id="25" name="Rectangle 12"/>
          <p:cNvSpPr>
            <a:spLocks noChangeArrowheads="1"/>
          </p:cNvSpPr>
          <p:nvPr/>
        </p:nvSpPr>
        <p:spPr bwMode="auto">
          <a:xfrm>
            <a:off x="0" y="803360"/>
            <a:ext cx="161290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800" b="1" dirty="0" smtClean="0">
                <a:solidFill>
                  <a:schemeClr val="tx2"/>
                </a:solidFill>
              </a:rPr>
              <a:t>谐振时</a:t>
            </a:r>
            <a:endParaRPr lang="zh-CN" altLang="en-US" sz="2800" b="1" dirty="0">
              <a:solidFill>
                <a:schemeClr val="tx2"/>
              </a:solidFill>
            </a:endParaRP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64</a:t>
            </a:fld>
            <a:endParaRPr lang="en-US" altLang="zh-CN"/>
          </a:p>
        </p:txBody>
      </p:sp>
    </p:spTree>
    <p:extLst>
      <p:ext uri="{BB962C8B-B14F-4D97-AF65-F5344CB8AC3E}">
        <p14:creationId xmlns:p14="http://schemas.microsoft.com/office/powerpoint/2010/main" val="3978748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box(out)">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558082"/>
                                        </p:tgtEl>
                                        <p:attrNameLst>
                                          <p:attrName>style.visibility</p:attrName>
                                        </p:attrNameLst>
                                      </p:cBhvr>
                                      <p:to>
                                        <p:strVal val="visible"/>
                                      </p:to>
                                    </p:set>
                                    <p:animEffect transition="in" filter="box(out)">
                                      <p:cBhvr>
                                        <p:cTn id="12" dur="500"/>
                                        <p:tgtEl>
                                          <p:spTgt spid="55808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558084"/>
                                        </p:tgtEl>
                                        <p:attrNameLst>
                                          <p:attrName>style.visibility</p:attrName>
                                        </p:attrNameLst>
                                      </p:cBhvr>
                                      <p:to>
                                        <p:strVal val="visible"/>
                                      </p:to>
                                    </p:set>
                                    <p:animEffect transition="in" filter="box(out)">
                                      <p:cBhvr>
                                        <p:cTn id="17" dur="500"/>
                                        <p:tgtEl>
                                          <p:spTgt spid="55808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558086"/>
                                        </p:tgtEl>
                                        <p:attrNameLst>
                                          <p:attrName>style.visibility</p:attrName>
                                        </p:attrNameLst>
                                      </p:cBhvr>
                                      <p:to>
                                        <p:strVal val="visible"/>
                                      </p:to>
                                    </p:set>
                                    <p:animEffect transition="in" filter="box(out)">
                                      <p:cBhvr>
                                        <p:cTn id="22" dur="500"/>
                                        <p:tgtEl>
                                          <p:spTgt spid="55808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58092">
                                            <p:txEl>
                                              <p:pRg st="0" end="0"/>
                                            </p:txEl>
                                          </p:spTgt>
                                        </p:tgtEl>
                                        <p:attrNameLst>
                                          <p:attrName>style.visibility</p:attrName>
                                        </p:attrNameLst>
                                      </p:cBhvr>
                                      <p:to>
                                        <p:strVal val="visible"/>
                                      </p:to>
                                    </p:set>
                                    <p:animEffect transition="in" filter="box(out)">
                                      <p:cBhvr>
                                        <p:cTn id="27" dur="500"/>
                                        <p:tgtEl>
                                          <p:spTgt spid="55809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58090"/>
                                        </p:tgtEl>
                                        <p:attrNameLst>
                                          <p:attrName>style.visibility</p:attrName>
                                        </p:attrNameLst>
                                      </p:cBhvr>
                                      <p:to>
                                        <p:strVal val="visible"/>
                                      </p:to>
                                    </p:set>
                                    <p:animEffect transition="in" filter="dissolve">
                                      <p:cBhvr>
                                        <p:cTn id="32" dur="500"/>
                                        <p:tgtEl>
                                          <p:spTgt spid="558090"/>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58091">
                                            <p:txEl>
                                              <p:pRg st="0" end="0"/>
                                            </p:txEl>
                                          </p:spTgt>
                                        </p:tgtEl>
                                        <p:attrNameLst>
                                          <p:attrName>style.visibility</p:attrName>
                                        </p:attrNameLst>
                                      </p:cBhvr>
                                      <p:to>
                                        <p:strVal val="visible"/>
                                      </p:to>
                                    </p:set>
                                    <p:animEffect transition="in" filter="box(out)">
                                      <p:cBhvr>
                                        <p:cTn id="37" dur="500"/>
                                        <p:tgtEl>
                                          <p:spTgt spid="5580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91" grpId="0" build="p" autoUpdateAnimBg="0"/>
      <p:bldP spid="558092" grpId="0" build="p" autoUpdateAnimBg="0"/>
      <p:bldP spid="25"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9106" name="Group 2"/>
          <p:cNvGrpSpPr>
            <a:grpSpLocks/>
          </p:cNvGrpSpPr>
          <p:nvPr/>
        </p:nvGrpSpPr>
        <p:grpSpPr bwMode="auto">
          <a:xfrm>
            <a:off x="434598" y="2101363"/>
            <a:ext cx="1581150" cy="2611437"/>
            <a:chOff x="3626" y="299"/>
            <a:chExt cx="996" cy="1645"/>
          </a:xfrm>
        </p:grpSpPr>
        <p:sp>
          <p:nvSpPr>
            <p:cNvPr id="559107" name="Line 3"/>
            <p:cNvSpPr>
              <a:spLocks noChangeShapeType="1"/>
            </p:cNvSpPr>
            <p:nvPr/>
          </p:nvSpPr>
          <p:spPr bwMode="auto">
            <a:xfrm>
              <a:off x="3924" y="1140"/>
              <a:ext cx="696" cy="0"/>
            </a:xfrm>
            <a:prstGeom prst="line">
              <a:avLst/>
            </a:prstGeom>
            <a:noFill/>
            <a:ln w="38100">
              <a:solidFill>
                <a:srgbClr val="FF33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9108" name="Line 4"/>
            <p:cNvSpPr>
              <a:spLocks noChangeShapeType="1"/>
            </p:cNvSpPr>
            <p:nvPr/>
          </p:nvSpPr>
          <p:spPr bwMode="auto">
            <a:xfrm>
              <a:off x="3924" y="1140"/>
              <a:ext cx="288" cy="0"/>
            </a:xfrm>
            <a:prstGeom prst="line">
              <a:avLst/>
            </a:prstGeom>
            <a:noFill/>
            <a:ln w="38100">
              <a:solidFill>
                <a:schemeClr val="tx1"/>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9109" name="Line 5"/>
            <p:cNvSpPr>
              <a:spLocks noChangeShapeType="1"/>
            </p:cNvSpPr>
            <p:nvPr/>
          </p:nvSpPr>
          <p:spPr bwMode="auto">
            <a:xfrm flipV="1">
              <a:off x="3924" y="420"/>
              <a:ext cx="0" cy="793"/>
            </a:xfrm>
            <a:prstGeom prst="line">
              <a:avLst/>
            </a:prstGeom>
            <a:noFill/>
            <a:ln w="38100">
              <a:solidFill>
                <a:schemeClr val="tx2"/>
              </a:solidFill>
              <a:round/>
              <a:headEnd type="none" w="med" len="me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9110" name="Line 6"/>
            <p:cNvSpPr>
              <a:spLocks noChangeShapeType="1"/>
            </p:cNvSpPr>
            <p:nvPr/>
          </p:nvSpPr>
          <p:spPr bwMode="auto">
            <a:xfrm>
              <a:off x="3924" y="1140"/>
              <a:ext cx="0" cy="793"/>
            </a:xfrm>
            <a:prstGeom prst="line">
              <a:avLst/>
            </a:prstGeom>
            <a:noFill/>
            <a:ln w="38100">
              <a:solidFill>
                <a:schemeClr val="tx2"/>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59111" name="Object 7"/>
            <p:cNvGraphicFramePr>
              <a:graphicFrameLocks noChangeAspect="1"/>
            </p:cNvGraphicFramePr>
            <p:nvPr/>
          </p:nvGraphicFramePr>
          <p:xfrm>
            <a:off x="3643" y="299"/>
            <a:ext cx="289" cy="410"/>
          </p:xfrm>
          <a:graphic>
            <a:graphicData uri="http://schemas.openxmlformats.org/presentationml/2006/ole">
              <mc:AlternateContent xmlns:mc="http://schemas.openxmlformats.org/markup-compatibility/2006">
                <mc:Choice xmlns:v="urn:schemas-microsoft-com:vml" Requires="v">
                  <p:oleObj spid="_x0000_s94615" name="公式" r:id="rId3" imgW="215713" imgH="304536" progId="Equation.3">
                    <p:embed/>
                  </p:oleObj>
                </mc:Choice>
                <mc:Fallback>
                  <p:oleObj name="公式" r:id="rId3" imgW="215713" imgH="304536" progId="Equation.3">
                    <p:embed/>
                    <p:pic>
                      <p:nvPicPr>
                        <p:cNvPr id="0" name="Picture 3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 y="299"/>
                          <a:ext cx="289" cy="4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9112" name="Object 8"/>
            <p:cNvGraphicFramePr>
              <a:graphicFrameLocks noChangeAspect="1"/>
            </p:cNvGraphicFramePr>
            <p:nvPr/>
          </p:nvGraphicFramePr>
          <p:xfrm>
            <a:off x="3626" y="1534"/>
            <a:ext cx="272" cy="410"/>
          </p:xfrm>
          <a:graphic>
            <a:graphicData uri="http://schemas.openxmlformats.org/presentationml/2006/ole">
              <mc:AlternateContent xmlns:mc="http://schemas.openxmlformats.org/markup-compatibility/2006">
                <mc:Choice xmlns:v="urn:schemas-microsoft-com:vml" Requires="v">
                  <p:oleObj spid="_x0000_s94616" name="公式" r:id="rId5" imgW="203024" imgH="304536" progId="Equation.3">
                    <p:embed/>
                  </p:oleObj>
                </mc:Choice>
                <mc:Fallback>
                  <p:oleObj name="公式" r:id="rId5" imgW="203024" imgH="304536" progId="Equation.3">
                    <p:embed/>
                    <p:pic>
                      <p:nvPicPr>
                        <p:cNvPr id="0" name="Picture 3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6" y="1534"/>
                          <a:ext cx="272" cy="4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9113" name="Object 9"/>
            <p:cNvGraphicFramePr>
              <a:graphicFrameLocks noChangeAspect="1"/>
            </p:cNvGraphicFramePr>
            <p:nvPr>
              <p:extLst>
                <p:ext uri="{D42A27DB-BD31-4B8C-83A1-F6EECF244321}">
                  <p14:modId xmlns:p14="http://schemas.microsoft.com/office/powerpoint/2010/main" val="27644939"/>
                </p:ext>
              </p:extLst>
            </p:nvPr>
          </p:nvGraphicFramePr>
          <p:xfrm>
            <a:off x="3964" y="1213"/>
            <a:ext cx="308" cy="410"/>
          </p:xfrm>
          <a:graphic>
            <a:graphicData uri="http://schemas.openxmlformats.org/presentationml/2006/ole">
              <mc:AlternateContent xmlns:mc="http://schemas.openxmlformats.org/markup-compatibility/2006">
                <mc:Choice xmlns:v="urn:schemas-microsoft-com:vml" Requires="v">
                  <p:oleObj spid="_x0000_s94617" name="公式" r:id="rId7" imgW="228501" imgH="304668" progId="Equation.3">
                    <p:embed/>
                  </p:oleObj>
                </mc:Choice>
                <mc:Fallback>
                  <p:oleObj name="公式" r:id="rId7" imgW="228501" imgH="304668" progId="Equation.3">
                    <p:embed/>
                    <p:pic>
                      <p:nvPicPr>
                        <p:cNvPr id="0" name="Picture 30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4" y="1213"/>
                          <a:ext cx="308" cy="4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9114" name="Object 10"/>
            <p:cNvGraphicFramePr>
              <a:graphicFrameLocks noChangeAspect="1"/>
            </p:cNvGraphicFramePr>
            <p:nvPr/>
          </p:nvGraphicFramePr>
          <p:xfrm>
            <a:off x="4453" y="1094"/>
            <a:ext cx="169" cy="358"/>
          </p:xfrm>
          <a:graphic>
            <a:graphicData uri="http://schemas.openxmlformats.org/presentationml/2006/ole">
              <mc:AlternateContent xmlns:mc="http://schemas.openxmlformats.org/markup-compatibility/2006">
                <mc:Choice xmlns:v="urn:schemas-microsoft-com:vml" Requires="v">
                  <p:oleObj spid="_x0000_s94618" name="公式" r:id="rId9" imgW="126835" imgH="266353" progId="Equation.3">
                    <p:embed/>
                  </p:oleObj>
                </mc:Choice>
                <mc:Fallback>
                  <p:oleObj name="公式" r:id="rId9" imgW="126835" imgH="266353" progId="Equation.3">
                    <p:embed/>
                    <p:pic>
                      <p:nvPicPr>
                        <p:cNvPr id="0" name="Picture 30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3" y="1094"/>
                          <a:ext cx="169" cy="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59115" name="Text Box 11"/>
          <p:cNvSpPr txBox="1">
            <a:spLocks noChangeArrowheads="1"/>
          </p:cNvSpPr>
          <p:nvPr/>
        </p:nvSpPr>
        <p:spPr bwMode="auto">
          <a:xfrm>
            <a:off x="27393" y="4742479"/>
            <a:ext cx="3032448" cy="523220"/>
          </a:xfrm>
          <a:prstGeom prst="rect">
            <a:avLst/>
          </a:prstGeom>
          <a:noFill/>
          <a:ln>
            <a:noFill/>
          </a:ln>
          <a:effectLst>
            <a:prstShdw prst="shdw17" dist="17961" dir="2700000">
              <a:srgbClr val="FFFF00">
                <a:gamma/>
                <a:shade val="60000"/>
                <a:invGamma/>
              </a:srgbClr>
            </a:prstShdw>
          </a:effectLst>
          <a:extLst/>
        </p:spPr>
        <p:txBody>
          <a:bodyPr wrap="square">
            <a:spAutoFit/>
          </a:bodyPr>
          <a:lstStyle/>
          <a:p>
            <a:pPr algn="l">
              <a:spcBef>
                <a:spcPct val="50000"/>
              </a:spcBef>
            </a:pPr>
            <a:r>
              <a:rPr lang="zh-CN" altLang="en-US" sz="2800" b="1">
                <a:solidFill>
                  <a:schemeClr val="tx2"/>
                </a:solidFill>
              </a:rPr>
              <a:t>谐振时的相量图</a:t>
            </a:r>
          </a:p>
        </p:txBody>
      </p:sp>
      <p:graphicFrame>
        <p:nvGraphicFramePr>
          <p:cNvPr id="559116" name="Object 12"/>
          <p:cNvGraphicFramePr>
            <a:graphicFrameLocks noChangeAspect="1"/>
          </p:cNvGraphicFramePr>
          <p:nvPr>
            <p:extLst>
              <p:ext uri="{D42A27DB-BD31-4B8C-83A1-F6EECF244321}">
                <p14:modId xmlns:p14="http://schemas.microsoft.com/office/powerpoint/2010/main" val="523063882"/>
              </p:ext>
            </p:extLst>
          </p:nvPr>
        </p:nvGraphicFramePr>
        <p:xfrm>
          <a:off x="2285543" y="2704171"/>
          <a:ext cx="2069482" cy="715532"/>
        </p:xfrm>
        <a:graphic>
          <a:graphicData uri="http://schemas.openxmlformats.org/presentationml/2006/ole">
            <mc:AlternateContent xmlns:mc="http://schemas.openxmlformats.org/markup-compatibility/2006">
              <mc:Choice xmlns:v="urn:schemas-microsoft-com:vml" Requires="v">
                <p:oleObj spid="_x0000_s94619" name="公式" r:id="rId11" imgW="875920" imgH="304668" progId="Equation.3">
                  <p:embed/>
                </p:oleObj>
              </mc:Choice>
              <mc:Fallback>
                <p:oleObj name="公式" r:id="rId11" imgW="875920" imgH="304668" progId="Equation.3">
                  <p:embed/>
                  <p:pic>
                    <p:nvPicPr>
                      <p:cNvPr id="0" name="Picture 30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5543" y="2704171"/>
                        <a:ext cx="2069482" cy="7155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9117" name="Object 13"/>
          <p:cNvGraphicFramePr>
            <a:graphicFrameLocks noChangeAspect="1"/>
          </p:cNvGraphicFramePr>
          <p:nvPr>
            <p:extLst>
              <p:ext uri="{D42A27DB-BD31-4B8C-83A1-F6EECF244321}">
                <p14:modId xmlns:p14="http://schemas.microsoft.com/office/powerpoint/2010/main" val="4141656256"/>
              </p:ext>
            </p:extLst>
          </p:nvPr>
        </p:nvGraphicFramePr>
        <p:xfrm>
          <a:off x="2329333" y="3348797"/>
          <a:ext cx="4452938" cy="795337"/>
        </p:xfrm>
        <a:graphic>
          <a:graphicData uri="http://schemas.openxmlformats.org/presentationml/2006/ole">
            <mc:AlternateContent xmlns:mc="http://schemas.openxmlformats.org/markup-compatibility/2006">
              <mc:Choice xmlns:v="urn:schemas-microsoft-com:vml" Requires="v">
                <p:oleObj spid="_x0000_s94620" name="公式" r:id="rId13" imgW="2197100" imgH="393700" progId="Equation.3">
                  <p:embed/>
                </p:oleObj>
              </mc:Choice>
              <mc:Fallback>
                <p:oleObj name="公式" r:id="rId13" imgW="2197100" imgH="393700" progId="Equation.3">
                  <p:embed/>
                  <p:pic>
                    <p:nvPicPr>
                      <p:cNvPr id="0" name="Picture 30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29333" y="3348797"/>
                        <a:ext cx="4452938"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9118" name="Object 14"/>
          <p:cNvGraphicFramePr>
            <a:graphicFrameLocks noChangeAspect="1"/>
          </p:cNvGraphicFramePr>
          <p:nvPr>
            <p:extLst>
              <p:ext uri="{D42A27DB-BD31-4B8C-83A1-F6EECF244321}">
                <p14:modId xmlns:p14="http://schemas.microsoft.com/office/powerpoint/2010/main" val="1637120774"/>
              </p:ext>
            </p:extLst>
          </p:nvPr>
        </p:nvGraphicFramePr>
        <p:xfrm>
          <a:off x="2374229" y="4065893"/>
          <a:ext cx="4510088" cy="933450"/>
        </p:xfrm>
        <a:graphic>
          <a:graphicData uri="http://schemas.openxmlformats.org/presentationml/2006/ole">
            <mc:AlternateContent xmlns:mc="http://schemas.openxmlformats.org/markup-compatibility/2006">
              <mc:Choice xmlns:v="urn:schemas-microsoft-com:vml" Requires="v">
                <p:oleObj spid="_x0000_s94621" name="公式" r:id="rId15" imgW="4673600" imgH="965200" progId="Equation.3">
                  <p:embed/>
                </p:oleObj>
              </mc:Choice>
              <mc:Fallback>
                <p:oleObj name="公式" r:id="rId15" imgW="4673600" imgH="965200" progId="Equation.3">
                  <p:embed/>
                  <p:pic>
                    <p:nvPicPr>
                      <p:cNvPr id="0" name="Picture 30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74229" y="4065893"/>
                        <a:ext cx="4510088"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9120" name="Object 16"/>
          <p:cNvGraphicFramePr>
            <a:graphicFrameLocks noChangeAspect="1"/>
          </p:cNvGraphicFramePr>
          <p:nvPr>
            <p:extLst>
              <p:ext uri="{D42A27DB-BD31-4B8C-83A1-F6EECF244321}">
                <p14:modId xmlns:p14="http://schemas.microsoft.com/office/powerpoint/2010/main" val="957366053"/>
              </p:ext>
            </p:extLst>
          </p:nvPr>
        </p:nvGraphicFramePr>
        <p:xfrm>
          <a:off x="2189406" y="5270048"/>
          <a:ext cx="2366396" cy="961244"/>
        </p:xfrm>
        <a:graphic>
          <a:graphicData uri="http://schemas.openxmlformats.org/presentationml/2006/ole">
            <mc:AlternateContent xmlns:mc="http://schemas.openxmlformats.org/markup-compatibility/2006">
              <mc:Choice xmlns:v="urn:schemas-microsoft-com:vml" Requires="v">
                <p:oleObj spid="_x0000_s94622" name="Equation" r:id="rId17" imgW="965160" imgH="393480" progId="">
                  <p:embed/>
                </p:oleObj>
              </mc:Choice>
              <mc:Fallback>
                <p:oleObj name="Equation" r:id="rId17" imgW="965160" imgH="393480" progId="">
                  <p:embed/>
                  <p:pic>
                    <p:nvPicPr>
                      <p:cNvPr id="0" name="Picture 30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89406" y="5270048"/>
                        <a:ext cx="2366396" cy="961244"/>
                      </a:xfrm>
                      <a:prstGeom prst="rect">
                        <a:avLst/>
                      </a:prstGeom>
                      <a:solidFill>
                        <a:srgbClr val="FFFF00"/>
                      </a:solidFill>
                      <a:effectLst>
                        <a:outerShdw dist="17961" dir="2700000" algn="ctr" rotWithShape="0">
                          <a:srgbClr val="999900"/>
                        </a:outerShdw>
                      </a:effectLst>
                    </p:spPr>
                  </p:pic>
                </p:oleObj>
              </mc:Fallback>
            </mc:AlternateContent>
          </a:graphicData>
        </a:graphic>
      </p:graphicFrame>
      <p:sp>
        <p:nvSpPr>
          <p:cNvPr id="559123" name="Rectangle 19"/>
          <p:cNvSpPr>
            <a:spLocks noChangeArrowheads="1"/>
          </p:cNvSpPr>
          <p:nvPr/>
        </p:nvSpPr>
        <p:spPr bwMode="auto">
          <a:xfrm>
            <a:off x="4704014" y="5471651"/>
            <a:ext cx="4152099" cy="558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20000"/>
              </a:lnSpc>
            </a:pPr>
            <a:r>
              <a:rPr lang="zh-CN" altLang="en-US" sz="2800" b="1" dirty="0" smtClean="0">
                <a:solidFill>
                  <a:schemeClr val="tx2"/>
                </a:solidFill>
              </a:rPr>
              <a:t>串联谐振又称</a:t>
            </a:r>
            <a:r>
              <a:rPr lang="zh-CN" altLang="en-US" sz="2800" b="1" dirty="0" smtClean="0">
                <a:solidFill>
                  <a:srgbClr val="FF3300"/>
                </a:solidFill>
              </a:rPr>
              <a:t>电压谐振</a:t>
            </a:r>
            <a:r>
              <a:rPr lang="zh-CN" altLang="en-US" sz="2800" b="1" dirty="0"/>
              <a:t>。</a:t>
            </a:r>
          </a:p>
        </p:txBody>
      </p:sp>
      <p:sp>
        <p:nvSpPr>
          <p:cNvPr id="559124" name="Text Box 20"/>
          <p:cNvSpPr txBox="1">
            <a:spLocks noChangeArrowheads="1"/>
          </p:cNvSpPr>
          <p:nvPr/>
        </p:nvSpPr>
        <p:spPr bwMode="auto">
          <a:xfrm>
            <a:off x="215577" y="819400"/>
            <a:ext cx="8680450" cy="1153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81000" indent="-381000" algn="l">
              <a:defRPr kumimoji="1" sz="2400">
                <a:solidFill>
                  <a:schemeClr val="tx1"/>
                </a:solidFill>
                <a:latin typeface="Times New Roman" pitchFamily="18" charset="0"/>
                <a:ea typeface="宋体" pitchFamily="2" charset="-122"/>
              </a:defRPr>
            </a:lvl1pPr>
            <a:lvl2pPr marL="571500" algn="l">
              <a:defRPr kumimoji="1" sz="2400">
                <a:solidFill>
                  <a:schemeClr val="tx1"/>
                </a:solidFill>
                <a:latin typeface="Times New Roman" pitchFamily="18" charset="0"/>
                <a:ea typeface="宋体" pitchFamily="2" charset="-122"/>
              </a:defRPr>
            </a:lvl2pPr>
            <a:lvl3pPr algn="l">
              <a:defRPr kumimoji="1" sz="2400">
                <a:solidFill>
                  <a:schemeClr val="tx1"/>
                </a:solidFill>
                <a:latin typeface="Times New Roman" pitchFamily="18" charset="0"/>
                <a:ea typeface="宋体" pitchFamily="2" charset="-122"/>
              </a:defRPr>
            </a:lvl3pPr>
            <a:lvl4pPr algn="l">
              <a:defRPr kumimoji="1" sz="2400">
                <a:solidFill>
                  <a:schemeClr val="tx1"/>
                </a:solidFill>
                <a:latin typeface="Times New Roman" pitchFamily="18" charset="0"/>
                <a:ea typeface="宋体" pitchFamily="2" charset="-122"/>
              </a:defRPr>
            </a:lvl4pPr>
            <a:lvl5pPr algn="l">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just">
              <a:lnSpc>
                <a:spcPct val="120000"/>
              </a:lnSpc>
              <a:spcBef>
                <a:spcPts val="600"/>
              </a:spcBef>
            </a:pPr>
            <a:r>
              <a:rPr lang="en-US" altLang="zh-CN" sz="2800" b="1" dirty="0">
                <a:solidFill>
                  <a:schemeClr val="tx2"/>
                </a:solidFill>
              </a:rPr>
              <a:t>4. </a:t>
            </a:r>
            <a:r>
              <a:rPr lang="zh-CN" altLang="en-US" sz="2800" b="1" dirty="0" smtClean="0">
                <a:solidFill>
                  <a:schemeClr val="tx2"/>
                </a:solidFill>
              </a:rPr>
              <a:t>谐振时电阻</a:t>
            </a:r>
            <a:r>
              <a:rPr lang="zh-CN" altLang="en-US" sz="2800" b="1" dirty="0">
                <a:solidFill>
                  <a:schemeClr val="tx2"/>
                </a:solidFill>
              </a:rPr>
              <a:t>上的电压等于电源电压</a:t>
            </a:r>
            <a:r>
              <a:rPr lang="zh-CN" altLang="en-US" sz="2800" b="1" dirty="0" smtClean="0">
                <a:solidFill>
                  <a:schemeClr val="tx2"/>
                </a:solidFill>
              </a:rPr>
              <a:t>，</a:t>
            </a:r>
            <a:endParaRPr lang="en-US" altLang="zh-CN" sz="2800" b="1" dirty="0" smtClean="0">
              <a:solidFill>
                <a:schemeClr val="tx2"/>
              </a:solidFill>
            </a:endParaRPr>
          </a:p>
          <a:p>
            <a:pPr algn="just">
              <a:lnSpc>
                <a:spcPct val="120000"/>
              </a:lnSpc>
              <a:spcBef>
                <a:spcPts val="600"/>
              </a:spcBef>
            </a:pPr>
            <a:r>
              <a:rPr lang="en-US" altLang="zh-CN" sz="2800" b="1" i="1" dirty="0">
                <a:solidFill>
                  <a:schemeClr val="tx2"/>
                </a:solidFill>
              </a:rPr>
              <a:t> </a:t>
            </a:r>
            <a:r>
              <a:rPr lang="en-US" altLang="zh-CN" sz="2800" b="1" i="1" dirty="0" smtClean="0">
                <a:solidFill>
                  <a:schemeClr val="tx2"/>
                </a:solidFill>
              </a:rPr>
              <a:t>    LC</a:t>
            </a:r>
            <a:r>
              <a:rPr lang="zh-CN" altLang="zh-CN" sz="2800" b="1" dirty="0">
                <a:solidFill>
                  <a:schemeClr val="tx2"/>
                </a:solidFill>
              </a:rPr>
              <a:t>上串联总电压为零，</a:t>
            </a:r>
            <a:r>
              <a:rPr lang="zh-CN" altLang="en-US" sz="2800" b="1" dirty="0">
                <a:solidFill>
                  <a:schemeClr val="tx2"/>
                </a:solidFill>
              </a:rPr>
              <a:t>即</a:t>
            </a:r>
          </a:p>
        </p:txBody>
      </p:sp>
      <p:graphicFrame>
        <p:nvGraphicFramePr>
          <p:cNvPr id="559125" name="Object 21"/>
          <p:cNvGraphicFramePr>
            <a:graphicFrameLocks noChangeAspect="1"/>
          </p:cNvGraphicFramePr>
          <p:nvPr>
            <p:extLst>
              <p:ext uri="{D42A27DB-BD31-4B8C-83A1-F6EECF244321}">
                <p14:modId xmlns:p14="http://schemas.microsoft.com/office/powerpoint/2010/main" val="749214489"/>
              </p:ext>
            </p:extLst>
          </p:nvPr>
        </p:nvGraphicFramePr>
        <p:xfrm>
          <a:off x="2255703" y="1773920"/>
          <a:ext cx="3333542" cy="914131"/>
        </p:xfrm>
        <a:graphic>
          <a:graphicData uri="http://schemas.openxmlformats.org/presentationml/2006/ole">
            <mc:AlternateContent xmlns:mc="http://schemas.openxmlformats.org/markup-compatibility/2006">
              <mc:Choice xmlns:v="urn:schemas-microsoft-com:vml" Requires="v">
                <p:oleObj spid="_x0000_s94623" name="公式" r:id="rId19" imgW="1346200" imgH="368300" progId="Equation.3">
                  <p:embed/>
                </p:oleObj>
              </mc:Choice>
              <mc:Fallback>
                <p:oleObj name="公式" r:id="rId19" imgW="1346200" imgH="368300" progId="Equation.3">
                  <p:embed/>
                  <p:pic>
                    <p:nvPicPr>
                      <p:cNvPr id="0" name="Picture 3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55703" y="1773920"/>
                        <a:ext cx="3333542" cy="9141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59126" name="Group 22"/>
          <p:cNvGrpSpPr>
            <a:grpSpLocks/>
          </p:cNvGrpSpPr>
          <p:nvPr/>
        </p:nvGrpSpPr>
        <p:grpSpPr bwMode="auto">
          <a:xfrm>
            <a:off x="6264165" y="871292"/>
            <a:ext cx="2879835" cy="2222500"/>
            <a:chOff x="3304" y="2312"/>
            <a:chExt cx="2229" cy="1646"/>
          </a:xfrm>
        </p:grpSpPr>
        <p:grpSp>
          <p:nvGrpSpPr>
            <p:cNvPr id="559127" name="Group 23"/>
            <p:cNvGrpSpPr>
              <a:grpSpLocks/>
            </p:cNvGrpSpPr>
            <p:nvPr/>
          </p:nvGrpSpPr>
          <p:grpSpPr bwMode="auto">
            <a:xfrm>
              <a:off x="4714" y="3607"/>
              <a:ext cx="258" cy="91"/>
              <a:chOff x="1351" y="3976"/>
              <a:chExt cx="174" cy="93"/>
            </a:xfrm>
          </p:grpSpPr>
          <p:sp>
            <p:nvSpPr>
              <p:cNvPr id="559128" name="Line 24"/>
              <p:cNvSpPr>
                <a:spLocks noChangeShapeType="1"/>
              </p:cNvSpPr>
              <p:nvPr/>
            </p:nvSpPr>
            <p:spPr bwMode="auto">
              <a:xfrm>
                <a:off x="1351" y="3976"/>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9129" name="Line 25"/>
              <p:cNvSpPr>
                <a:spLocks noChangeShapeType="1"/>
              </p:cNvSpPr>
              <p:nvPr/>
            </p:nvSpPr>
            <p:spPr bwMode="auto">
              <a:xfrm>
                <a:off x="1351" y="4068"/>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59130" name="Line 26"/>
            <p:cNvSpPr>
              <a:spLocks noChangeShapeType="1"/>
            </p:cNvSpPr>
            <p:nvPr/>
          </p:nvSpPr>
          <p:spPr bwMode="auto">
            <a:xfrm flipH="1">
              <a:off x="4846" y="3409"/>
              <a:ext cx="0" cy="19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9131" name="Line 27"/>
            <p:cNvSpPr>
              <a:spLocks noChangeShapeType="1"/>
            </p:cNvSpPr>
            <p:nvPr/>
          </p:nvSpPr>
          <p:spPr bwMode="auto">
            <a:xfrm>
              <a:off x="4846" y="3697"/>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9132" name="Line 28"/>
            <p:cNvSpPr>
              <a:spLocks noChangeShapeType="1"/>
            </p:cNvSpPr>
            <p:nvPr/>
          </p:nvSpPr>
          <p:spPr bwMode="auto">
            <a:xfrm>
              <a:off x="3610" y="3883"/>
              <a:ext cx="12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9133" name="Line 29"/>
            <p:cNvSpPr>
              <a:spLocks noChangeShapeType="1"/>
            </p:cNvSpPr>
            <p:nvPr/>
          </p:nvSpPr>
          <p:spPr bwMode="auto">
            <a:xfrm>
              <a:off x="3610" y="2839"/>
              <a:ext cx="3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9134" name="Line 30"/>
            <p:cNvSpPr>
              <a:spLocks noChangeShapeType="1"/>
            </p:cNvSpPr>
            <p:nvPr/>
          </p:nvSpPr>
          <p:spPr bwMode="auto">
            <a:xfrm flipV="1">
              <a:off x="4846" y="2833"/>
              <a:ext cx="0" cy="19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59135" name="Object 31"/>
            <p:cNvGraphicFramePr>
              <a:graphicFrameLocks noChangeAspect="1"/>
            </p:cNvGraphicFramePr>
            <p:nvPr/>
          </p:nvGraphicFramePr>
          <p:xfrm>
            <a:off x="3610" y="2312"/>
            <a:ext cx="159" cy="419"/>
          </p:xfrm>
          <a:graphic>
            <a:graphicData uri="http://schemas.openxmlformats.org/presentationml/2006/ole">
              <mc:AlternateContent xmlns:mc="http://schemas.openxmlformats.org/markup-compatibility/2006">
                <mc:Choice xmlns:v="urn:schemas-microsoft-com:vml" Requires="v">
                  <p:oleObj spid="_x0000_s94624" name="公式" r:id="rId21" imgW="126890" imgH="329914" progId="Equation.3">
                    <p:embed/>
                  </p:oleObj>
                </mc:Choice>
                <mc:Fallback>
                  <p:oleObj name="公式" r:id="rId21" imgW="126890" imgH="329914" progId="Equation.3">
                    <p:embed/>
                    <p:pic>
                      <p:nvPicPr>
                        <p:cNvPr id="0" name="Picture 3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10" y="2312"/>
                          <a:ext cx="159" cy="4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9136" name="Text Box 32"/>
            <p:cNvSpPr txBox="1">
              <a:spLocks noChangeArrowheads="1"/>
            </p:cNvSpPr>
            <p:nvPr/>
          </p:nvSpPr>
          <p:spPr bwMode="auto">
            <a:xfrm>
              <a:off x="3981" y="2502"/>
              <a:ext cx="300"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i="1">
                  <a:solidFill>
                    <a:schemeClr val="tx2"/>
                  </a:solidFill>
                </a:rPr>
                <a:t>R</a:t>
              </a:r>
            </a:p>
          </p:txBody>
        </p:sp>
        <p:sp>
          <p:nvSpPr>
            <p:cNvPr id="559137" name="Text Box 33"/>
            <p:cNvSpPr txBox="1">
              <a:spLocks noChangeArrowheads="1"/>
            </p:cNvSpPr>
            <p:nvPr/>
          </p:nvSpPr>
          <p:spPr bwMode="auto">
            <a:xfrm>
              <a:off x="4942" y="3032"/>
              <a:ext cx="591"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dirty="0">
                  <a:solidFill>
                    <a:schemeClr val="tx2"/>
                  </a:solidFill>
                </a:rPr>
                <a:t>j</a:t>
              </a:r>
              <a:r>
                <a:rPr lang="en-US" altLang="zh-CN" i="1" dirty="0">
                  <a:solidFill>
                    <a:schemeClr val="tx2"/>
                  </a:solidFill>
                  <a:sym typeface="Symbol" pitchFamily="18" charset="2"/>
                </a:rPr>
                <a:t> </a:t>
              </a:r>
              <a:r>
                <a:rPr lang="en-US" altLang="zh-CN" i="1" dirty="0">
                  <a:solidFill>
                    <a:schemeClr val="tx2"/>
                  </a:solidFill>
                </a:rPr>
                <a:t>L</a:t>
              </a:r>
            </a:p>
          </p:txBody>
        </p:sp>
        <p:sp>
          <p:nvSpPr>
            <p:cNvPr id="559138" name="Line 34"/>
            <p:cNvSpPr>
              <a:spLocks noChangeShapeType="1"/>
            </p:cNvSpPr>
            <p:nvPr/>
          </p:nvSpPr>
          <p:spPr bwMode="auto">
            <a:xfrm>
              <a:off x="4246" y="2833"/>
              <a:ext cx="599" cy="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9139" name="Line 35"/>
            <p:cNvSpPr>
              <a:spLocks noChangeShapeType="1"/>
            </p:cNvSpPr>
            <p:nvPr/>
          </p:nvSpPr>
          <p:spPr bwMode="auto">
            <a:xfrm>
              <a:off x="3574" y="2745"/>
              <a:ext cx="288" cy="0"/>
            </a:xfrm>
            <a:prstGeom prst="line">
              <a:avLst/>
            </a:prstGeom>
            <a:noFill/>
            <a:ln w="19050">
              <a:solidFill>
                <a:srgbClr val="FF33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9140" name="Text Box 36"/>
            <p:cNvSpPr txBox="1">
              <a:spLocks noChangeArrowheads="1"/>
            </p:cNvSpPr>
            <p:nvPr/>
          </p:nvSpPr>
          <p:spPr bwMode="auto">
            <a:xfrm>
              <a:off x="3309" y="2692"/>
              <a:ext cx="276"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a:t>
              </a:r>
            </a:p>
          </p:txBody>
        </p:sp>
        <p:sp>
          <p:nvSpPr>
            <p:cNvPr id="559141" name="Text Box 37"/>
            <p:cNvSpPr txBox="1">
              <a:spLocks noChangeArrowheads="1"/>
            </p:cNvSpPr>
            <p:nvPr/>
          </p:nvSpPr>
          <p:spPr bwMode="auto">
            <a:xfrm>
              <a:off x="3304" y="3619"/>
              <a:ext cx="260"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_</a:t>
              </a:r>
            </a:p>
          </p:txBody>
        </p:sp>
        <p:grpSp>
          <p:nvGrpSpPr>
            <p:cNvPr id="559142" name="Group 38"/>
            <p:cNvGrpSpPr>
              <a:grpSpLocks/>
            </p:cNvGrpSpPr>
            <p:nvPr/>
          </p:nvGrpSpPr>
          <p:grpSpPr bwMode="auto">
            <a:xfrm rot="5400000">
              <a:off x="4685" y="3192"/>
              <a:ext cx="379" cy="57"/>
              <a:chOff x="1200" y="1584"/>
              <a:chExt cx="379" cy="45"/>
            </a:xfrm>
          </p:grpSpPr>
          <p:sp>
            <p:nvSpPr>
              <p:cNvPr id="559143" name="Arc 39"/>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9144" name="Arc 40"/>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9145" name="Arc 41"/>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9146" name="Arc 42"/>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59147" name="Oval 43"/>
            <p:cNvSpPr>
              <a:spLocks noChangeArrowheads="1"/>
            </p:cNvSpPr>
            <p:nvPr/>
          </p:nvSpPr>
          <p:spPr bwMode="auto">
            <a:xfrm>
              <a:off x="3562" y="3853"/>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9148" name="Oval 44"/>
            <p:cNvSpPr>
              <a:spLocks noChangeArrowheads="1"/>
            </p:cNvSpPr>
            <p:nvPr/>
          </p:nvSpPr>
          <p:spPr bwMode="auto">
            <a:xfrm>
              <a:off x="3562" y="2809"/>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9149" name="Rectangle 45"/>
            <p:cNvSpPr>
              <a:spLocks noChangeArrowheads="1"/>
            </p:cNvSpPr>
            <p:nvPr/>
          </p:nvSpPr>
          <p:spPr bwMode="auto">
            <a:xfrm>
              <a:off x="3958" y="2787"/>
              <a:ext cx="295" cy="11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59150" name="Object 46"/>
            <p:cNvGraphicFramePr>
              <a:graphicFrameLocks noChangeAspect="1"/>
            </p:cNvGraphicFramePr>
            <p:nvPr/>
          </p:nvGraphicFramePr>
          <p:xfrm>
            <a:off x="4980" y="3389"/>
            <a:ext cx="448" cy="524"/>
          </p:xfrm>
          <a:graphic>
            <a:graphicData uri="http://schemas.openxmlformats.org/presentationml/2006/ole">
              <mc:AlternateContent xmlns:mc="http://schemas.openxmlformats.org/markup-compatibility/2006">
                <mc:Choice xmlns:v="urn:schemas-microsoft-com:vml" Requires="v">
                  <p:oleObj spid="_x0000_s94625" name="公式" r:id="rId23" imgW="368140" imgH="431613" progId="Equation.3">
                    <p:embed/>
                  </p:oleObj>
                </mc:Choice>
                <mc:Fallback>
                  <p:oleObj name="公式" r:id="rId23" imgW="368140" imgH="431613" progId="Equation.3">
                    <p:embed/>
                    <p:pic>
                      <p:nvPicPr>
                        <p:cNvPr id="0" name="Picture 3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80" y="3389"/>
                          <a:ext cx="448" cy="5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9151" name="Object 47"/>
            <p:cNvGraphicFramePr>
              <a:graphicFrameLocks noChangeAspect="1"/>
            </p:cNvGraphicFramePr>
            <p:nvPr/>
          </p:nvGraphicFramePr>
          <p:xfrm>
            <a:off x="3309" y="3036"/>
            <a:ext cx="207" cy="433"/>
          </p:xfrm>
          <a:graphic>
            <a:graphicData uri="http://schemas.openxmlformats.org/presentationml/2006/ole">
              <mc:AlternateContent xmlns:mc="http://schemas.openxmlformats.org/markup-compatibility/2006">
                <mc:Choice xmlns:v="urn:schemas-microsoft-com:vml" Requires="v">
                  <p:oleObj spid="_x0000_s94626" name="公式" r:id="rId25" imgW="164957" imgH="342603" progId="Equation.3">
                    <p:embed/>
                  </p:oleObj>
                </mc:Choice>
                <mc:Fallback>
                  <p:oleObj name="公式" r:id="rId25" imgW="164957" imgH="342603" progId="Equation.3">
                    <p:embed/>
                    <p:pic>
                      <p:nvPicPr>
                        <p:cNvPr id="0" name="Picture 31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09" y="3036"/>
                          <a:ext cx="207" cy="4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9152" name="Text Box 48"/>
            <p:cNvSpPr txBox="1">
              <a:spLocks noChangeArrowheads="1"/>
            </p:cNvSpPr>
            <p:nvPr/>
          </p:nvSpPr>
          <p:spPr bwMode="auto">
            <a:xfrm>
              <a:off x="3733" y="2857"/>
              <a:ext cx="276"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a:t>
              </a:r>
            </a:p>
          </p:txBody>
        </p:sp>
        <p:sp>
          <p:nvSpPr>
            <p:cNvPr id="559153" name="Text Box 49"/>
            <p:cNvSpPr txBox="1">
              <a:spLocks noChangeArrowheads="1"/>
            </p:cNvSpPr>
            <p:nvPr/>
          </p:nvSpPr>
          <p:spPr bwMode="auto">
            <a:xfrm>
              <a:off x="4547" y="2803"/>
              <a:ext cx="277"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a:t>
              </a:r>
            </a:p>
          </p:txBody>
        </p:sp>
        <p:sp>
          <p:nvSpPr>
            <p:cNvPr id="559154" name="Text Box 50"/>
            <p:cNvSpPr txBox="1">
              <a:spLocks noChangeArrowheads="1"/>
            </p:cNvSpPr>
            <p:nvPr/>
          </p:nvSpPr>
          <p:spPr bwMode="auto">
            <a:xfrm>
              <a:off x="4552" y="3365"/>
              <a:ext cx="277"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a:t>
              </a:r>
            </a:p>
          </p:txBody>
        </p:sp>
        <p:sp>
          <p:nvSpPr>
            <p:cNvPr id="559155" name="Text Box 51"/>
            <p:cNvSpPr txBox="1">
              <a:spLocks noChangeArrowheads="1"/>
            </p:cNvSpPr>
            <p:nvPr/>
          </p:nvSpPr>
          <p:spPr bwMode="auto">
            <a:xfrm>
              <a:off x="4268" y="2754"/>
              <a:ext cx="261"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_</a:t>
              </a:r>
            </a:p>
          </p:txBody>
        </p:sp>
        <p:sp>
          <p:nvSpPr>
            <p:cNvPr id="559156" name="Text Box 52"/>
            <p:cNvSpPr txBox="1">
              <a:spLocks noChangeArrowheads="1"/>
            </p:cNvSpPr>
            <p:nvPr/>
          </p:nvSpPr>
          <p:spPr bwMode="auto">
            <a:xfrm>
              <a:off x="4552" y="3153"/>
              <a:ext cx="261"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_</a:t>
              </a:r>
            </a:p>
          </p:txBody>
        </p:sp>
        <p:sp>
          <p:nvSpPr>
            <p:cNvPr id="559157" name="Text Box 53"/>
            <p:cNvSpPr txBox="1">
              <a:spLocks noChangeArrowheads="1"/>
            </p:cNvSpPr>
            <p:nvPr/>
          </p:nvSpPr>
          <p:spPr bwMode="auto">
            <a:xfrm>
              <a:off x="4560" y="3565"/>
              <a:ext cx="260"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_</a:t>
              </a:r>
            </a:p>
          </p:txBody>
        </p:sp>
        <p:graphicFrame>
          <p:nvGraphicFramePr>
            <p:cNvPr id="559158" name="Object 54"/>
            <p:cNvGraphicFramePr>
              <a:graphicFrameLocks noChangeAspect="1"/>
            </p:cNvGraphicFramePr>
            <p:nvPr>
              <p:extLst>
                <p:ext uri="{D42A27DB-BD31-4B8C-83A1-F6EECF244321}">
                  <p14:modId xmlns:p14="http://schemas.microsoft.com/office/powerpoint/2010/main" val="3461042569"/>
                </p:ext>
              </p:extLst>
            </p:nvPr>
          </p:nvGraphicFramePr>
          <p:xfrm>
            <a:off x="3995" y="2784"/>
            <a:ext cx="255" cy="467"/>
          </p:xfrm>
          <a:graphic>
            <a:graphicData uri="http://schemas.openxmlformats.org/presentationml/2006/ole">
              <mc:AlternateContent xmlns:mc="http://schemas.openxmlformats.org/markup-compatibility/2006">
                <mc:Choice xmlns:v="urn:schemas-microsoft-com:vml" Requires="v">
                  <p:oleObj spid="_x0000_s94627" name="公式" r:id="rId27" imgW="203112" imgH="368140" progId="Equation.3">
                    <p:embed/>
                  </p:oleObj>
                </mc:Choice>
                <mc:Fallback>
                  <p:oleObj name="公式" r:id="rId27" imgW="203112" imgH="368140" progId="Equation.3">
                    <p:embed/>
                    <p:pic>
                      <p:nvPicPr>
                        <p:cNvPr id="0" name="Picture 31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995" y="2784"/>
                          <a:ext cx="255" cy="4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9159" name="Object 55"/>
            <p:cNvGraphicFramePr>
              <a:graphicFrameLocks noChangeAspect="1"/>
            </p:cNvGraphicFramePr>
            <p:nvPr/>
          </p:nvGraphicFramePr>
          <p:xfrm>
            <a:off x="4480" y="2868"/>
            <a:ext cx="255" cy="483"/>
          </p:xfrm>
          <a:graphic>
            <a:graphicData uri="http://schemas.openxmlformats.org/presentationml/2006/ole">
              <mc:AlternateContent xmlns:mc="http://schemas.openxmlformats.org/markup-compatibility/2006">
                <mc:Choice xmlns:v="urn:schemas-microsoft-com:vml" Requires="v">
                  <p:oleObj spid="_x0000_s94628" name="公式" r:id="rId29" imgW="203112" imgH="380835" progId="Equation.3">
                    <p:embed/>
                  </p:oleObj>
                </mc:Choice>
                <mc:Fallback>
                  <p:oleObj name="公式" r:id="rId29" imgW="203112" imgH="380835" progId="Equation.3">
                    <p:embed/>
                    <p:pic>
                      <p:nvPicPr>
                        <p:cNvPr id="0" name="Picture 31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480" y="2868"/>
                          <a:ext cx="255" cy="4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9160" name="Object 56"/>
            <p:cNvGraphicFramePr>
              <a:graphicFrameLocks noChangeAspect="1"/>
            </p:cNvGraphicFramePr>
            <p:nvPr/>
          </p:nvGraphicFramePr>
          <p:xfrm>
            <a:off x="4447" y="3361"/>
            <a:ext cx="255" cy="467"/>
          </p:xfrm>
          <a:graphic>
            <a:graphicData uri="http://schemas.openxmlformats.org/presentationml/2006/ole">
              <mc:AlternateContent xmlns:mc="http://schemas.openxmlformats.org/markup-compatibility/2006">
                <mc:Choice xmlns:v="urn:schemas-microsoft-com:vml" Requires="v">
                  <p:oleObj spid="_x0000_s94629" name="公式" r:id="rId31" imgW="203112" imgH="368140" progId="Equation.3">
                    <p:embed/>
                  </p:oleObj>
                </mc:Choice>
                <mc:Fallback>
                  <p:oleObj name="公式" r:id="rId31" imgW="203112" imgH="368140" progId="Equation.3">
                    <p:embed/>
                    <p:pic>
                      <p:nvPicPr>
                        <p:cNvPr id="0" name="Picture 31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447" y="3361"/>
                          <a:ext cx="255" cy="4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 name="标题 1"/>
          <p:cNvSpPr>
            <a:spLocks noGrp="1"/>
          </p:cNvSpPr>
          <p:nvPr>
            <p:ph type="title"/>
          </p:nvPr>
        </p:nvSpPr>
        <p:spPr/>
        <p:txBody>
          <a:bodyPr/>
          <a:lstStyle/>
          <a:p>
            <a:r>
              <a:rPr lang="en-US" altLang="zh-CN" i="1" dirty="0" smtClean="0"/>
              <a:t>RLC</a:t>
            </a:r>
            <a:r>
              <a:rPr lang="zh-CN" altLang="en-US" dirty="0"/>
              <a:t>串联谐振</a:t>
            </a: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65</a:t>
            </a:fld>
            <a:endParaRPr lang="en-US" altLang="zh-CN"/>
          </a:p>
        </p:txBody>
      </p:sp>
    </p:spTree>
    <p:extLst>
      <p:ext uri="{BB962C8B-B14F-4D97-AF65-F5344CB8AC3E}">
        <p14:creationId xmlns:p14="http://schemas.microsoft.com/office/powerpoint/2010/main" val="31036244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9124"/>
                                        </p:tgtEl>
                                        <p:attrNameLst>
                                          <p:attrName>style.visibility</p:attrName>
                                        </p:attrNameLst>
                                      </p:cBhvr>
                                      <p:to>
                                        <p:strVal val="visible"/>
                                      </p:to>
                                    </p:set>
                                    <p:animEffect transition="in" filter="wipe(left)">
                                      <p:cBhvr>
                                        <p:cTn id="7" dur="500"/>
                                        <p:tgtEl>
                                          <p:spTgt spid="559124"/>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5591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559125"/>
                                        </p:tgtEl>
                                        <p:attrNameLst>
                                          <p:attrName>style.visibility</p:attrName>
                                        </p:attrNameLst>
                                      </p:cBhvr>
                                      <p:to>
                                        <p:strVal val="visible"/>
                                      </p:to>
                                    </p:set>
                                    <p:animEffect transition="in" filter="wipe(left)">
                                      <p:cBhvr>
                                        <p:cTn id="15" dur="500"/>
                                        <p:tgtEl>
                                          <p:spTgt spid="559125"/>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32" fill="hold" nodeType="clickEffect">
                                  <p:stCondLst>
                                    <p:cond delay="0"/>
                                  </p:stCondLst>
                                  <p:childTnLst>
                                    <p:set>
                                      <p:cBhvr>
                                        <p:cTn id="19" dur="1" fill="hold">
                                          <p:stCondLst>
                                            <p:cond delay="0"/>
                                          </p:stCondLst>
                                        </p:cTn>
                                        <p:tgtEl>
                                          <p:spTgt spid="559106"/>
                                        </p:tgtEl>
                                        <p:attrNameLst>
                                          <p:attrName>style.visibility</p:attrName>
                                        </p:attrNameLst>
                                      </p:cBhvr>
                                      <p:to>
                                        <p:strVal val="visible"/>
                                      </p:to>
                                    </p:set>
                                    <p:anim calcmode="lin" valueType="num">
                                      <p:cBhvr>
                                        <p:cTn id="20" dur="500" fill="hold"/>
                                        <p:tgtEl>
                                          <p:spTgt spid="559106"/>
                                        </p:tgtEl>
                                        <p:attrNameLst>
                                          <p:attrName>ppt_w</p:attrName>
                                        </p:attrNameLst>
                                      </p:cBhvr>
                                      <p:tavLst>
                                        <p:tav tm="0">
                                          <p:val>
                                            <p:strVal val="4*#ppt_w"/>
                                          </p:val>
                                        </p:tav>
                                        <p:tav tm="100000">
                                          <p:val>
                                            <p:strVal val="#ppt_w"/>
                                          </p:val>
                                        </p:tav>
                                      </p:tavLst>
                                    </p:anim>
                                    <p:anim calcmode="lin" valueType="num">
                                      <p:cBhvr>
                                        <p:cTn id="21" dur="500" fill="hold"/>
                                        <p:tgtEl>
                                          <p:spTgt spid="559106"/>
                                        </p:tgtEl>
                                        <p:attrNameLst>
                                          <p:attrName>ppt_h</p:attrName>
                                        </p:attrNameLst>
                                      </p:cBhvr>
                                      <p:tavLst>
                                        <p:tav tm="0">
                                          <p:val>
                                            <p:strVal val="4*#ppt_h"/>
                                          </p:val>
                                        </p:tav>
                                        <p:tav tm="100000">
                                          <p:val>
                                            <p:strVal val="#ppt_h"/>
                                          </p:val>
                                        </p:tav>
                                      </p:tavLst>
                                    </p:anim>
                                  </p:childTnLst>
                                </p:cTn>
                              </p:par>
                            </p:childTnLst>
                          </p:cTn>
                        </p:par>
                        <p:par>
                          <p:cTn id="22" fill="hold" nodeType="afterGroup">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55911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559116"/>
                                        </p:tgtEl>
                                        <p:attrNameLst>
                                          <p:attrName>style.visibility</p:attrName>
                                        </p:attrNameLst>
                                      </p:cBhvr>
                                      <p:to>
                                        <p:strVal val="visible"/>
                                      </p:to>
                                    </p:set>
                                    <p:animEffect transition="in" filter="wipe(left)">
                                      <p:cBhvr>
                                        <p:cTn id="29" dur="500"/>
                                        <p:tgtEl>
                                          <p:spTgt spid="55911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559117"/>
                                        </p:tgtEl>
                                        <p:attrNameLst>
                                          <p:attrName>style.visibility</p:attrName>
                                        </p:attrNameLst>
                                      </p:cBhvr>
                                      <p:to>
                                        <p:strVal val="visible"/>
                                      </p:to>
                                    </p:set>
                                    <p:animEffect transition="in" filter="wipe(left)">
                                      <p:cBhvr>
                                        <p:cTn id="34" dur="500"/>
                                        <p:tgtEl>
                                          <p:spTgt spid="55911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559118"/>
                                        </p:tgtEl>
                                        <p:attrNameLst>
                                          <p:attrName>style.visibility</p:attrName>
                                        </p:attrNameLst>
                                      </p:cBhvr>
                                      <p:to>
                                        <p:strVal val="visible"/>
                                      </p:to>
                                    </p:set>
                                    <p:animEffect transition="in" filter="wipe(left)">
                                      <p:cBhvr>
                                        <p:cTn id="39" dur="500"/>
                                        <p:tgtEl>
                                          <p:spTgt spid="55911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559120"/>
                                        </p:tgtEl>
                                        <p:attrNameLst>
                                          <p:attrName>style.visibility</p:attrName>
                                        </p:attrNameLst>
                                      </p:cBhvr>
                                      <p:to>
                                        <p:strVal val="visible"/>
                                      </p:to>
                                    </p:set>
                                    <p:animEffect transition="in" filter="wipe(left)">
                                      <p:cBhvr>
                                        <p:cTn id="44" dur="500"/>
                                        <p:tgtEl>
                                          <p:spTgt spid="5591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59123"/>
                                        </p:tgtEl>
                                        <p:attrNameLst>
                                          <p:attrName>style.visibility</p:attrName>
                                        </p:attrNameLst>
                                      </p:cBhvr>
                                      <p:to>
                                        <p:strVal val="visible"/>
                                      </p:to>
                                    </p:set>
                                    <p:animEffect transition="in" filter="wipe(left)">
                                      <p:cBhvr>
                                        <p:cTn id="49" dur="500"/>
                                        <p:tgtEl>
                                          <p:spTgt spid="559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15" grpId="0"/>
      <p:bldP spid="559123" grpId="0"/>
      <p:bldP spid="559124"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Text Box 2"/>
          <p:cNvSpPr txBox="1">
            <a:spLocks noChangeArrowheads="1"/>
          </p:cNvSpPr>
          <p:nvPr/>
        </p:nvSpPr>
        <p:spPr bwMode="auto">
          <a:xfrm>
            <a:off x="13731" y="749400"/>
            <a:ext cx="48992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zh-CN" sz="2800" b="1" dirty="0">
                <a:solidFill>
                  <a:schemeClr val="tx2"/>
                </a:solidFill>
                <a:latin typeface="Times New Roman" panose="02020603050405020304" pitchFamily="18" charset="0"/>
                <a:cs typeface="Times New Roman" panose="02020603050405020304" pitchFamily="18" charset="0"/>
              </a:rPr>
              <a:t>5. </a:t>
            </a:r>
            <a:r>
              <a:rPr lang="zh-CN" altLang="en-US" sz="2800" b="1" dirty="0" smtClean="0">
                <a:solidFill>
                  <a:schemeClr val="tx2"/>
                </a:solidFill>
                <a:latin typeface="Times New Roman" panose="02020603050405020304" pitchFamily="18" charset="0"/>
                <a:cs typeface="Times New Roman" panose="02020603050405020304" pitchFamily="18" charset="0"/>
              </a:rPr>
              <a:t>谐振时的功率</a:t>
            </a:r>
            <a:r>
              <a:rPr lang="zh-CN" altLang="en-US" sz="2800" b="1" dirty="0">
                <a:solidFill>
                  <a:schemeClr val="tx2"/>
                </a:solidFill>
                <a:latin typeface="Times New Roman" panose="02020603050405020304" pitchFamily="18" charset="0"/>
                <a:cs typeface="Times New Roman" panose="02020603050405020304" pitchFamily="18" charset="0"/>
              </a:rPr>
              <a:t>和</a:t>
            </a:r>
            <a:r>
              <a:rPr lang="zh-CN" altLang="en-US" sz="2800" b="1" dirty="0" smtClean="0">
                <a:solidFill>
                  <a:schemeClr val="tx2"/>
                </a:solidFill>
                <a:latin typeface="Times New Roman" panose="02020603050405020304" pitchFamily="18" charset="0"/>
                <a:cs typeface="Times New Roman" panose="02020603050405020304" pitchFamily="18" charset="0"/>
              </a:rPr>
              <a:t>能量</a:t>
            </a:r>
            <a:r>
              <a:rPr lang="zh-CN" altLang="en-US" sz="2800" b="1" dirty="0">
                <a:solidFill>
                  <a:schemeClr val="tx2"/>
                </a:solidFill>
                <a:latin typeface="Times New Roman" panose="02020603050405020304" pitchFamily="18" charset="0"/>
                <a:cs typeface="Times New Roman" panose="02020603050405020304" pitchFamily="18" charset="0"/>
              </a:rPr>
              <a:t>关系</a:t>
            </a:r>
          </a:p>
        </p:txBody>
      </p:sp>
      <p:sp>
        <p:nvSpPr>
          <p:cNvPr id="561155" name="Text Box 3"/>
          <p:cNvSpPr txBox="1">
            <a:spLocks noChangeArrowheads="1"/>
          </p:cNvSpPr>
          <p:nvPr/>
        </p:nvSpPr>
        <p:spPr bwMode="auto">
          <a:xfrm>
            <a:off x="3485690" y="1288662"/>
            <a:ext cx="25336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i="1" dirty="0">
                <a:solidFill>
                  <a:schemeClr val="tx2"/>
                </a:solidFill>
                <a:latin typeface="Times New Roman" panose="02020603050405020304" pitchFamily="18" charset="0"/>
                <a:cs typeface="Times New Roman" panose="02020603050405020304" pitchFamily="18" charset="0"/>
              </a:rPr>
              <a:t>P</a:t>
            </a:r>
            <a:r>
              <a:rPr lang="en-US" altLang="zh-CN" sz="2800" dirty="0">
                <a:solidFill>
                  <a:schemeClr val="tx2"/>
                </a:solidFill>
                <a:latin typeface="Times New Roman" panose="02020603050405020304" pitchFamily="18" charset="0"/>
                <a:cs typeface="Times New Roman" panose="02020603050405020304" pitchFamily="18" charset="0"/>
              </a:rPr>
              <a:t>=</a:t>
            </a:r>
            <a:r>
              <a:rPr lang="en-US" altLang="zh-CN" sz="2800" i="1" dirty="0">
                <a:solidFill>
                  <a:schemeClr val="tx2"/>
                </a:solidFill>
                <a:latin typeface="Times New Roman" panose="02020603050405020304" pitchFamily="18" charset="0"/>
                <a:cs typeface="Times New Roman" panose="02020603050405020304" pitchFamily="18" charset="0"/>
              </a:rPr>
              <a:t>RI</a:t>
            </a:r>
            <a:r>
              <a:rPr lang="en-US" altLang="zh-CN" sz="2800" baseline="30000" dirty="0">
                <a:solidFill>
                  <a:schemeClr val="tx2"/>
                </a:solidFill>
                <a:latin typeface="Times New Roman" panose="02020603050405020304" pitchFamily="18" charset="0"/>
                <a:cs typeface="Times New Roman" panose="02020603050405020304" pitchFamily="18" charset="0"/>
              </a:rPr>
              <a:t>2</a:t>
            </a:r>
            <a:r>
              <a:rPr lang="en-US" altLang="zh-CN" sz="2800" dirty="0">
                <a:solidFill>
                  <a:schemeClr val="tx2"/>
                </a:solidFill>
                <a:latin typeface="Times New Roman" panose="02020603050405020304" pitchFamily="18" charset="0"/>
                <a:cs typeface="Times New Roman" panose="02020603050405020304" pitchFamily="18" charset="0"/>
              </a:rPr>
              <a:t>=</a:t>
            </a:r>
            <a:r>
              <a:rPr lang="en-US" altLang="zh-CN" sz="2800" i="1" dirty="0">
                <a:solidFill>
                  <a:schemeClr val="tx2"/>
                </a:solidFill>
                <a:latin typeface="Times New Roman" panose="02020603050405020304" pitchFamily="18" charset="0"/>
                <a:cs typeface="Times New Roman" panose="02020603050405020304" pitchFamily="18" charset="0"/>
              </a:rPr>
              <a:t>U</a:t>
            </a:r>
            <a:r>
              <a:rPr lang="en-US" altLang="zh-CN" sz="2800" baseline="30000" dirty="0">
                <a:solidFill>
                  <a:schemeClr val="tx2"/>
                </a:solidFill>
                <a:latin typeface="Times New Roman" panose="02020603050405020304" pitchFamily="18" charset="0"/>
                <a:cs typeface="Times New Roman" panose="02020603050405020304" pitchFamily="18" charset="0"/>
              </a:rPr>
              <a:t>2</a:t>
            </a:r>
            <a:r>
              <a:rPr lang="en-US" altLang="zh-CN" sz="2800" dirty="0">
                <a:solidFill>
                  <a:schemeClr val="tx2"/>
                </a:solidFill>
                <a:latin typeface="Times New Roman" panose="02020603050405020304" pitchFamily="18" charset="0"/>
                <a:cs typeface="Times New Roman" panose="02020603050405020304" pitchFamily="18" charset="0"/>
              </a:rPr>
              <a:t>/</a:t>
            </a:r>
            <a:r>
              <a:rPr lang="en-US" altLang="zh-CN" sz="2800" i="1" dirty="0">
                <a:solidFill>
                  <a:schemeClr val="tx2"/>
                </a:solidFill>
                <a:latin typeface="Times New Roman" panose="02020603050405020304" pitchFamily="18" charset="0"/>
                <a:cs typeface="Times New Roman" panose="02020603050405020304" pitchFamily="18" charset="0"/>
              </a:rPr>
              <a:t>R</a:t>
            </a:r>
            <a:endParaRPr lang="en-US" altLang="zh-CN" sz="2800" dirty="0">
              <a:solidFill>
                <a:schemeClr val="tx2"/>
              </a:solidFill>
              <a:latin typeface="Times New Roman" panose="02020603050405020304" pitchFamily="18" charset="0"/>
              <a:cs typeface="Times New Roman" panose="02020603050405020304" pitchFamily="18" charset="0"/>
            </a:endParaRPr>
          </a:p>
        </p:txBody>
      </p:sp>
      <p:graphicFrame>
        <p:nvGraphicFramePr>
          <p:cNvPr id="561156" name="Object 4"/>
          <p:cNvGraphicFramePr>
            <a:graphicFrameLocks noChangeAspect="1"/>
          </p:cNvGraphicFramePr>
          <p:nvPr>
            <p:extLst>
              <p:ext uri="{D42A27DB-BD31-4B8C-83A1-F6EECF244321}">
                <p14:modId xmlns:p14="http://schemas.microsoft.com/office/powerpoint/2010/main" val="779538693"/>
              </p:ext>
            </p:extLst>
          </p:nvPr>
        </p:nvGraphicFramePr>
        <p:xfrm>
          <a:off x="3484853" y="1868488"/>
          <a:ext cx="1501775" cy="498475"/>
        </p:xfrm>
        <a:graphic>
          <a:graphicData uri="http://schemas.openxmlformats.org/presentationml/2006/ole">
            <mc:AlternateContent xmlns:mc="http://schemas.openxmlformats.org/markup-compatibility/2006">
              <mc:Choice xmlns:v="urn:schemas-microsoft-com:vml" Requires="v">
                <p:oleObj spid="_x0000_s95369" name="Equation" r:id="rId3" imgW="723600" imgH="241200" progId="">
                  <p:embed/>
                </p:oleObj>
              </mc:Choice>
              <mc:Fallback>
                <p:oleObj name="Equation" r:id="rId3" imgW="723600" imgH="241200" progId="">
                  <p:embed/>
                  <p:pic>
                    <p:nvPicPr>
                      <p:cNvPr id="0" name="Picture 1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4853" y="1868488"/>
                        <a:ext cx="1501775"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1157" name="Object 5"/>
          <p:cNvGraphicFramePr>
            <a:graphicFrameLocks noChangeAspect="1"/>
          </p:cNvGraphicFramePr>
          <p:nvPr>
            <p:extLst>
              <p:ext uri="{D42A27DB-BD31-4B8C-83A1-F6EECF244321}">
                <p14:modId xmlns:p14="http://schemas.microsoft.com/office/powerpoint/2010/main" val="783365195"/>
              </p:ext>
            </p:extLst>
          </p:nvPr>
        </p:nvGraphicFramePr>
        <p:xfrm>
          <a:off x="3484853" y="2382838"/>
          <a:ext cx="1868487" cy="892175"/>
        </p:xfrm>
        <a:graphic>
          <a:graphicData uri="http://schemas.openxmlformats.org/presentationml/2006/ole">
            <mc:AlternateContent xmlns:mc="http://schemas.openxmlformats.org/markup-compatibility/2006">
              <mc:Choice xmlns:v="urn:schemas-microsoft-com:vml" Requires="v">
                <p:oleObj spid="_x0000_s95370" name="Equation" r:id="rId5" imgW="901440" imgH="431640" progId="">
                  <p:embed/>
                </p:oleObj>
              </mc:Choice>
              <mc:Fallback>
                <p:oleObj name="Equation" r:id="rId5" imgW="901440" imgH="431640" progId="">
                  <p:embed/>
                  <p:pic>
                    <p:nvPicPr>
                      <p:cNvPr id="0" name="Picture 1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4853" y="2382838"/>
                        <a:ext cx="1868487"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1158" name="Object 6"/>
          <p:cNvGraphicFramePr>
            <a:graphicFrameLocks noChangeAspect="1"/>
          </p:cNvGraphicFramePr>
          <p:nvPr>
            <p:extLst>
              <p:ext uri="{D42A27DB-BD31-4B8C-83A1-F6EECF244321}">
                <p14:modId xmlns:p14="http://schemas.microsoft.com/office/powerpoint/2010/main" val="289781688"/>
              </p:ext>
            </p:extLst>
          </p:nvPr>
        </p:nvGraphicFramePr>
        <p:xfrm>
          <a:off x="3484853" y="3336925"/>
          <a:ext cx="2106612" cy="471488"/>
        </p:xfrm>
        <a:graphic>
          <a:graphicData uri="http://schemas.openxmlformats.org/presentationml/2006/ole">
            <mc:AlternateContent xmlns:mc="http://schemas.openxmlformats.org/markup-compatibility/2006">
              <mc:Choice xmlns:v="urn:schemas-microsoft-com:vml" Requires="v">
                <p:oleObj spid="_x0000_s95371" name="Equation" r:id="rId7" imgW="1015920" imgH="228600" progId="">
                  <p:embed/>
                </p:oleObj>
              </mc:Choice>
              <mc:Fallback>
                <p:oleObj name="Equation" r:id="rId7" imgW="1015920" imgH="228600" progId="">
                  <p:embed/>
                  <p:pic>
                    <p:nvPicPr>
                      <p:cNvPr id="0" name="Picture 10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84853" y="3336925"/>
                        <a:ext cx="2106612"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1159" name="Text Box 7"/>
          <p:cNvSpPr txBox="1">
            <a:spLocks noChangeArrowheads="1"/>
          </p:cNvSpPr>
          <p:nvPr/>
        </p:nvSpPr>
        <p:spPr bwMode="auto">
          <a:xfrm>
            <a:off x="343618" y="1272620"/>
            <a:ext cx="355061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b="1" dirty="0">
                <a:solidFill>
                  <a:srgbClr val="FF0000"/>
                </a:solidFill>
                <a:latin typeface="Times New Roman" panose="02020603050405020304" pitchFamily="18" charset="0"/>
                <a:cs typeface="Times New Roman" panose="02020603050405020304" pitchFamily="18" charset="0"/>
              </a:rPr>
              <a:t>负载</a:t>
            </a:r>
            <a:r>
              <a:rPr lang="zh-CN" altLang="en-US" sz="2400" b="1" dirty="0" smtClean="0">
                <a:solidFill>
                  <a:srgbClr val="FF0000"/>
                </a:solidFill>
                <a:latin typeface="Times New Roman" panose="02020603050405020304" pitchFamily="18" charset="0"/>
                <a:cs typeface="Times New Roman" panose="02020603050405020304" pitchFamily="18" charset="0"/>
              </a:rPr>
              <a:t>吸收平均功率</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561160" name="Text Box 8"/>
          <p:cNvSpPr txBox="1">
            <a:spLocks noChangeArrowheads="1"/>
          </p:cNvSpPr>
          <p:nvPr/>
        </p:nvSpPr>
        <p:spPr bwMode="auto">
          <a:xfrm>
            <a:off x="343618" y="3904442"/>
            <a:ext cx="23503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400" b="1" dirty="0" smtClean="0">
                <a:solidFill>
                  <a:srgbClr val="FF0000"/>
                </a:solidFill>
                <a:latin typeface="Times New Roman" panose="02020603050405020304" pitchFamily="18" charset="0"/>
                <a:cs typeface="Times New Roman" panose="02020603050405020304" pitchFamily="18" charset="0"/>
              </a:rPr>
              <a:t>电</a:t>
            </a:r>
            <a:r>
              <a:rPr lang="zh-CN" altLang="en-US" sz="2400" b="1" dirty="0">
                <a:solidFill>
                  <a:srgbClr val="FF0000"/>
                </a:solidFill>
                <a:latin typeface="Times New Roman" panose="02020603050405020304" pitchFamily="18" charset="0"/>
                <a:cs typeface="Times New Roman" panose="02020603050405020304" pitchFamily="18" charset="0"/>
              </a:rPr>
              <a:t>压</a:t>
            </a:r>
            <a:r>
              <a:rPr lang="zh-CN" altLang="en-US" sz="2400" b="1" dirty="0" smtClean="0">
                <a:solidFill>
                  <a:srgbClr val="FF0000"/>
                </a:solidFill>
                <a:latin typeface="Times New Roman" panose="02020603050405020304" pitchFamily="18" charset="0"/>
                <a:cs typeface="Times New Roman" panose="02020603050405020304" pitchFamily="18" charset="0"/>
              </a:rPr>
              <a:t>源</a:t>
            </a:r>
            <a:r>
              <a:rPr lang="zh-CN" altLang="en-US" sz="2400" b="1" dirty="0">
                <a:solidFill>
                  <a:srgbClr val="FF0000"/>
                </a:solidFill>
                <a:latin typeface="Times New Roman" panose="02020603050405020304" pitchFamily="18" charset="0"/>
                <a:cs typeface="Times New Roman" panose="02020603050405020304" pitchFamily="18" charset="0"/>
              </a:rPr>
              <a:t>发出功率</a:t>
            </a:r>
          </a:p>
        </p:txBody>
      </p:sp>
      <p:graphicFrame>
        <p:nvGraphicFramePr>
          <p:cNvPr id="561161" name="Object 9"/>
          <p:cNvGraphicFramePr>
            <a:graphicFrameLocks noChangeAspect="1"/>
          </p:cNvGraphicFramePr>
          <p:nvPr>
            <p:extLst>
              <p:ext uri="{D42A27DB-BD31-4B8C-83A1-F6EECF244321}">
                <p14:modId xmlns:p14="http://schemas.microsoft.com/office/powerpoint/2010/main" val="4232538656"/>
              </p:ext>
            </p:extLst>
          </p:nvPr>
        </p:nvGraphicFramePr>
        <p:xfrm>
          <a:off x="3194887" y="3963186"/>
          <a:ext cx="2565400" cy="469900"/>
        </p:xfrm>
        <a:graphic>
          <a:graphicData uri="http://schemas.openxmlformats.org/presentationml/2006/ole">
            <mc:AlternateContent xmlns:mc="http://schemas.openxmlformats.org/markup-compatibility/2006">
              <mc:Choice xmlns:v="urn:schemas-microsoft-com:vml" Requires="v">
                <p:oleObj spid="_x0000_s95372" name="公式" r:id="rId9" imgW="1244600" imgH="228600" progId="Equation.3">
                  <p:embed/>
                </p:oleObj>
              </mc:Choice>
              <mc:Fallback>
                <p:oleObj name="公式" r:id="rId9" imgW="1244600" imgH="228600" progId="Equation.3">
                  <p:embed/>
                  <p:pic>
                    <p:nvPicPr>
                      <p:cNvPr id="0" name="Picture 10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94887" y="3963186"/>
                        <a:ext cx="25654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1162" name="Object 10"/>
          <p:cNvGraphicFramePr>
            <a:graphicFrameLocks noChangeAspect="1"/>
          </p:cNvGraphicFramePr>
          <p:nvPr>
            <p:extLst>
              <p:ext uri="{D42A27DB-BD31-4B8C-83A1-F6EECF244321}">
                <p14:modId xmlns:p14="http://schemas.microsoft.com/office/powerpoint/2010/main" val="1868342964"/>
              </p:ext>
            </p:extLst>
          </p:nvPr>
        </p:nvGraphicFramePr>
        <p:xfrm>
          <a:off x="6256314" y="4004461"/>
          <a:ext cx="2049463" cy="387350"/>
        </p:xfrm>
        <a:graphic>
          <a:graphicData uri="http://schemas.openxmlformats.org/presentationml/2006/ole">
            <mc:AlternateContent xmlns:mc="http://schemas.openxmlformats.org/markup-compatibility/2006">
              <mc:Choice xmlns:v="urn:schemas-microsoft-com:vml" Requires="v">
                <p:oleObj spid="_x0000_s95373" name="公式" r:id="rId11" imgW="1066337" imgH="203112" progId="Equation.3">
                  <p:embed/>
                </p:oleObj>
              </mc:Choice>
              <mc:Fallback>
                <p:oleObj name="公式" r:id="rId11" imgW="1066337" imgH="203112" progId="Equation.3">
                  <p:embed/>
                  <p:pic>
                    <p:nvPicPr>
                      <p:cNvPr id="0" name="Picture 10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6314" y="4004461"/>
                        <a:ext cx="2049463"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61163" name="Group 11"/>
          <p:cNvGrpSpPr>
            <a:grpSpLocks/>
          </p:cNvGrpSpPr>
          <p:nvPr/>
        </p:nvGrpSpPr>
        <p:grpSpPr bwMode="auto">
          <a:xfrm>
            <a:off x="6695096" y="2349607"/>
            <a:ext cx="1752600" cy="369888"/>
            <a:chOff x="3199" y="3426"/>
            <a:chExt cx="1104" cy="233"/>
          </a:xfrm>
        </p:grpSpPr>
        <p:sp>
          <p:nvSpPr>
            <p:cNvPr id="561164" name="Line 12"/>
            <p:cNvSpPr>
              <a:spLocks noChangeShapeType="1"/>
            </p:cNvSpPr>
            <p:nvPr/>
          </p:nvSpPr>
          <p:spPr bwMode="auto">
            <a:xfrm>
              <a:off x="3199" y="3426"/>
              <a:ext cx="1104" cy="0"/>
            </a:xfrm>
            <a:prstGeom prst="line">
              <a:avLst/>
            </a:prstGeom>
            <a:noFill/>
            <a:ln w="38100">
              <a:solidFill>
                <a:srgbClr val="FF33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1165" name="Text Box 13"/>
            <p:cNvSpPr txBox="1">
              <a:spLocks noChangeArrowheads="1"/>
            </p:cNvSpPr>
            <p:nvPr/>
          </p:nvSpPr>
          <p:spPr bwMode="auto">
            <a:xfrm>
              <a:off x="3637" y="3426"/>
              <a:ext cx="21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i="1" dirty="0">
                  <a:solidFill>
                    <a:srgbClr val="FF3300"/>
                  </a:solidFill>
                  <a:latin typeface="Times New Roman" panose="02020603050405020304" pitchFamily="18" charset="0"/>
                  <a:cs typeface="Times New Roman" panose="02020603050405020304" pitchFamily="18" charset="0"/>
                </a:rPr>
                <a:t>P</a:t>
              </a:r>
            </a:p>
          </p:txBody>
        </p:sp>
      </p:grpSp>
      <p:grpSp>
        <p:nvGrpSpPr>
          <p:cNvPr id="561166" name="Group 14"/>
          <p:cNvGrpSpPr>
            <a:grpSpLocks/>
          </p:cNvGrpSpPr>
          <p:nvPr/>
        </p:nvGrpSpPr>
        <p:grpSpPr bwMode="auto">
          <a:xfrm>
            <a:off x="7422171" y="1247878"/>
            <a:ext cx="573087" cy="776288"/>
            <a:chOff x="3537" y="2720"/>
            <a:chExt cx="361" cy="489"/>
          </a:xfrm>
        </p:grpSpPr>
        <p:sp>
          <p:nvSpPr>
            <p:cNvPr id="561167" name="Arc 15"/>
            <p:cNvSpPr>
              <a:spLocks/>
            </p:cNvSpPr>
            <p:nvPr/>
          </p:nvSpPr>
          <p:spPr bwMode="auto">
            <a:xfrm rot="-13544099">
              <a:off x="3530" y="2727"/>
              <a:ext cx="376" cy="361"/>
            </a:xfrm>
            <a:custGeom>
              <a:avLst/>
              <a:gdLst>
                <a:gd name="G0" fmla="+- 2597 0 0"/>
                <a:gd name="G1" fmla="+- 21600 0 0"/>
                <a:gd name="G2" fmla="+- 21600 0 0"/>
                <a:gd name="T0" fmla="*/ 0 w 24197"/>
                <a:gd name="T1" fmla="*/ 157 h 23163"/>
                <a:gd name="T2" fmla="*/ 24140 w 24197"/>
                <a:gd name="T3" fmla="*/ 23163 h 23163"/>
                <a:gd name="T4" fmla="*/ 2597 w 24197"/>
                <a:gd name="T5" fmla="*/ 21600 h 23163"/>
              </a:gdLst>
              <a:ahLst/>
              <a:cxnLst>
                <a:cxn ang="0">
                  <a:pos x="T0" y="T1"/>
                </a:cxn>
                <a:cxn ang="0">
                  <a:pos x="T2" y="T3"/>
                </a:cxn>
                <a:cxn ang="0">
                  <a:pos x="T4" y="T5"/>
                </a:cxn>
              </a:cxnLst>
              <a:rect l="0" t="0" r="r" b="b"/>
              <a:pathLst>
                <a:path w="24197" h="23163" fill="none" extrusionOk="0">
                  <a:moveTo>
                    <a:pt x="-1" y="156"/>
                  </a:moveTo>
                  <a:cubicBezTo>
                    <a:pt x="861" y="52"/>
                    <a:pt x="1728" y="-1"/>
                    <a:pt x="2597" y="0"/>
                  </a:cubicBezTo>
                  <a:cubicBezTo>
                    <a:pt x="14526" y="0"/>
                    <a:pt x="24197" y="9670"/>
                    <a:pt x="24197" y="21600"/>
                  </a:cubicBezTo>
                  <a:cubicBezTo>
                    <a:pt x="24197" y="22121"/>
                    <a:pt x="24178" y="22642"/>
                    <a:pt x="24140" y="23163"/>
                  </a:cubicBezTo>
                </a:path>
                <a:path w="24197" h="23163" stroke="0" extrusionOk="0">
                  <a:moveTo>
                    <a:pt x="-1" y="156"/>
                  </a:moveTo>
                  <a:cubicBezTo>
                    <a:pt x="861" y="52"/>
                    <a:pt x="1728" y="-1"/>
                    <a:pt x="2597" y="0"/>
                  </a:cubicBezTo>
                  <a:cubicBezTo>
                    <a:pt x="14526" y="0"/>
                    <a:pt x="24197" y="9670"/>
                    <a:pt x="24197" y="21600"/>
                  </a:cubicBezTo>
                  <a:cubicBezTo>
                    <a:pt x="24197" y="22121"/>
                    <a:pt x="24178" y="22642"/>
                    <a:pt x="24140" y="23163"/>
                  </a:cubicBezTo>
                  <a:lnTo>
                    <a:pt x="2597" y="21600"/>
                  </a:lnTo>
                  <a:close/>
                </a:path>
              </a:pathLst>
            </a:custGeom>
            <a:noFill/>
            <a:ln w="31750">
              <a:solidFill>
                <a:srgbClr val="FF0000"/>
              </a:solidFill>
              <a:round/>
              <a:headEnd type="arrow" w="med" len="lg"/>
              <a:tailEnd type="arrow"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1168" name="Text Box 16"/>
            <p:cNvSpPr txBox="1">
              <a:spLocks noChangeArrowheads="1"/>
            </p:cNvSpPr>
            <p:nvPr/>
          </p:nvSpPr>
          <p:spPr bwMode="auto">
            <a:xfrm>
              <a:off x="3583" y="2976"/>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i="1" dirty="0">
                  <a:solidFill>
                    <a:srgbClr val="FF0000"/>
                  </a:solidFill>
                  <a:latin typeface="Times New Roman" panose="02020603050405020304" pitchFamily="18" charset="0"/>
                  <a:cs typeface="Times New Roman" panose="02020603050405020304" pitchFamily="18" charset="0"/>
                </a:rPr>
                <a:t>Q</a:t>
              </a:r>
            </a:p>
          </p:txBody>
        </p:sp>
      </p:grpSp>
      <p:grpSp>
        <p:nvGrpSpPr>
          <p:cNvPr id="561169" name="Group 17"/>
          <p:cNvGrpSpPr>
            <a:grpSpLocks/>
          </p:cNvGrpSpPr>
          <p:nvPr/>
        </p:nvGrpSpPr>
        <p:grpSpPr bwMode="auto">
          <a:xfrm>
            <a:off x="5709258" y="749400"/>
            <a:ext cx="3484616" cy="2400300"/>
            <a:chOff x="2590" y="2430"/>
            <a:chExt cx="2159" cy="1488"/>
          </a:xfrm>
        </p:grpSpPr>
        <p:sp>
          <p:nvSpPr>
            <p:cNvPr id="561170" name="Oval 18"/>
            <p:cNvSpPr>
              <a:spLocks noChangeArrowheads="1"/>
            </p:cNvSpPr>
            <p:nvPr/>
          </p:nvSpPr>
          <p:spPr bwMode="auto">
            <a:xfrm>
              <a:off x="2806" y="3226"/>
              <a:ext cx="295" cy="295"/>
            </a:xfrm>
            <a:prstGeom prst="ellipse">
              <a:avLst/>
            </a:prstGeom>
            <a:solidFill>
              <a:schemeClr val="bg1"/>
            </a:solidFill>
            <a:ln w="3175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61171" name="Text Box 19"/>
            <p:cNvSpPr txBox="1">
              <a:spLocks noChangeArrowheads="1"/>
            </p:cNvSpPr>
            <p:nvPr/>
          </p:nvSpPr>
          <p:spPr bwMode="auto">
            <a:xfrm>
              <a:off x="2684" y="2996"/>
              <a:ext cx="222" cy="283"/>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pPr>
              <a:r>
                <a:rPr lang="en-US" altLang="zh-CN">
                  <a:solidFill>
                    <a:schemeClr val="tx2"/>
                  </a:solidFill>
                  <a:sym typeface="Symbol" pitchFamily="18" charset="2"/>
                </a:rPr>
                <a:t>+</a:t>
              </a:r>
            </a:p>
          </p:txBody>
        </p:sp>
        <p:sp>
          <p:nvSpPr>
            <p:cNvPr id="561172" name="Text Box 20"/>
            <p:cNvSpPr txBox="1">
              <a:spLocks noChangeArrowheads="1"/>
            </p:cNvSpPr>
            <p:nvPr/>
          </p:nvSpPr>
          <p:spPr bwMode="auto">
            <a:xfrm>
              <a:off x="2696" y="3324"/>
              <a:ext cx="212" cy="283"/>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pPr>
              <a:r>
                <a:rPr lang="en-US" altLang="zh-CN">
                  <a:solidFill>
                    <a:schemeClr val="tx2"/>
                  </a:solidFill>
                  <a:sym typeface="Symbol" pitchFamily="18" charset="2"/>
                </a:rPr>
                <a:t>_</a:t>
              </a:r>
            </a:p>
          </p:txBody>
        </p:sp>
        <p:grpSp>
          <p:nvGrpSpPr>
            <p:cNvPr id="561173" name="Group 21"/>
            <p:cNvGrpSpPr>
              <a:grpSpLocks/>
            </p:cNvGrpSpPr>
            <p:nvPr/>
          </p:nvGrpSpPr>
          <p:grpSpPr bwMode="auto">
            <a:xfrm>
              <a:off x="4027" y="2676"/>
              <a:ext cx="84" cy="270"/>
              <a:chOff x="625" y="3889"/>
              <a:chExt cx="93" cy="174"/>
            </a:xfrm>
          </p:grpSpPr>
          <p:sp>
            <p:nvSpPr>
              <p:cNvPr id="561174" name="Line 22"/>
              <p:cNvSpPr>
                <a:spLocks noChangeShapeType="1"/>
              </p:cNvSpPr>
              <p:nvPr/>
            </p:nvSpPr>
            <p:spPr bwMode="auto">
              <a:xfrm rot="-5400000">
                <a:off x="539" y="3975"/>
                <a:ext cx="17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1175" name="Line 23"/>
              <p:cNvSpPr>
                <a:spLocks noChangeShapeType="1"/>
              </p:cNvSpPr>
              <p:nvPr/>
            </p:nvSpPr>
            <p:spPr bwMode="auto">
              <a:xfrm rot="-5400000">
                <a:off x="631" y="3975"/>
                <a:ext cx="17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61176" name="Line 24"/>
            <p:cNvSpPr>
              <a:spLocks noChangeShapeType="1"/>
            </p:cNvSpPr>
            <p:nvPr/>
          </p:nvSpPr>
          <p:spPr bwMode="auto">
            <a:xfrm>
              <a:off x="3685" y="2820"/>
              <a:ext cx="3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1177" name="Line 25"/>
            <p:cNvSpPr>
              <a:spLocks noChangeShapeType="1"/>
            </p:cNvSpPr>
            <p:nvPr/>
          </p:nvSpPr>
          <p:spPr bwMode="auto">
            <a:xfrm>
              <a:off x="4111" y="2820"/>
              <a:ext cx="3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1178" name="Line 26"/>
            <p:cNvSpPr>
              <a:spLocks noChangeShapeType="1"/>
            </p:cNvSpPr>
            <p:nvPr/>
          </p:nvSpPr>
          <p:spPr bwMode="auto">
            <a:xfrm flipH="1">
              <a:off x="2959" y="2826"/>
              <a:ext cx="34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1179" name="Line 27"/>
            <p:cNvSpPr>
              <a:spLocks noChangeShapeType="1"/>
            </p:cNvSpPr>
            <p:nvPr/>
          </p:nvSpPr>
          <p:spPr bwMode="auto">
            <a:xfrm>
              <a:off x="4447" y="3521"/>
              <a:ext cx="0" cy="39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1180" name="Line 28"/>
            <p:cNvSpPr>
              <a:spLocks noChangeShapeType="1"/>
            </p:cNvSpPr>
            <p:nvPr/>
          </p:nvSpPr>
          <p:spPr bwMode="auto">
            <a:xfrm flipH="1">
              <a:off x="2959" y="3912"/>
              <a:ext cx="14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1181" name="Line 29"/>
            <p:cNvSpPr>
              <a:spLocks noChangeShapeType="1"/>
            </p:cNvSpPr>
            <p:nvPr/>
          </p:nvSpPr>
          <p:spPr bwMode="auto">
            <a:xfrm>
              <a:off x="2959" y="2826"/>
              <a:ext cx="0" cy="10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1182" name="Text Box 30"/>
            <p:cNvSpPr txBox="1">
              <a:spLocks noChangeArrowheads="1"/>
            </p:cNvSpPr>
            <p:nvPr/>
          </p:nvSpPr>
          <p:spPr bwMode="auto">
            <a:xfrm>
              <a:off x="3439" y="2466"/>
              <a:ext cx="231"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a:latin typeface="Times New Roman" panose="02020603050405020304" pitchFamily="18" charset="0"/>
                  <a:ea typeface="新宋体" panose="02010609030101010101" pitchFamily="49" charset="-122"/>
                  <a:cs typeface="Times New Roman" panose="02020603050405020304" pitchFamily="18" charset="0"/>
                </a:rPr>
                <a:t>L</a:t>
              </a:r>
            </a:p>
          </p:txBody>
        </p:sp>
        <p:sp>
          <p:nvSpPr>
            <p:cNvPr id="561183" name="Text Box 31"/>
            <p:cNvSpPr txBox="1">
              <a:spLocks noChangeArrowheads="1"/>
            </p:cNvSpPr>
            <p:nvPr/>
          </p:nvSpPr>
          <p:spPr bwMode="auto">
            <a:xfrm>
              <a:off x="3949" y="2430"/>
              <a:ext cx="242"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a:latin typeface="Times New Roman" panose="02020603050405020304" pitchFamily="18" charset="0"/>
                  <a:ea typeface="新宋体" panose="02010609030101010101" pitchFamily="49" charset="-122"/>
                  <a:cs typeface="Times New Roman" panose="02020603050405020304" pitchFamily="18" charset="0"/>
                </a:rPr>
                <a:t>C</a:t>
              </a:r>
            </a:p>
          </p:txBody>
        </p:sp>
        <p:sp>
          <p:nvSpPr>
            <p:cNvPr id="561184" name="Text Box 32"/>
            <p:cNvSpPr txBox="1">
              <a:spLocks noChangeArrowheads="1"/>
            </p:cNvSpPr>
            <p:nvPr/>
          </p:nvSpPr>
          <p:spPr bwMode="auto">
            <a:xfrm>
              <a:off x="4507" y="3246"/>
              <a:ext cx="242"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a:latin typeface="Times New Roman" panose="02020603050405020304" pitchFamily="18" charset="0"/>
                  <a:ea typeface="新宋体" panose="02010609030101010101" pitchFamily="49" charset="-122"/>
                  <a:cs typeface="Times New Roman" panose="02020603050405020304" pitchFamily="18" charset="0"/>
                </a:rPr>
                <a:t>R</a:t>
              </a:r>
            </a:p>
          </p:txBody>
        </p:sp>
        <p:grpSp>
          <p:nvGrpSpPr>
            <p:cNvPr id="561185" name="Group 33"/>
            <p:cNvGrpSpPr>
              <a:grpSpLocks/>
            </p:cNvGrpSpPr>
            <p:nvPr/>
          </p:nvGrpSpPr>
          <p:grpSpPr bwMode="auto">
            <a:xfrm>
              <a:off x="3300" y="2769"/>
              <a:ext cx="379" cy="57"/>
              <a:chOff x="1200" y="1584"/>
              <a:chExt cx="379" cy="45"/>
            </a:xfrm>
          </p:grpSpPr>
          <p:sp>
            <p:nvSpPr>
              <p:cNvPr id="561186" name="Arc 34"/>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1187" name="Arc 35"/>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1188" name="Arc 36"/>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1189" name="Arc 37"/>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61190" name="Rectangle 38"/>
            <p:cNvSpPr>
              <a:spLocks noChangeArrowheads="1"/>
            </p:cNvSpPr>
            <p:nvPr/>
          </p:nvSpPr>
          <p:spPr bwMode="auto">
            <a:xfrm>
              <a:off x="4393" y="3232"/>
              <a:ext cx="102" cy="295"/>
            </a:xfrm>
            <a:prstGeom prst="rect">
              <a:avLst/>
            </a:prstGeom>
            <a:solidFill>
              <a:schemeClr val="bg1"/>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1191" name="Text Box 39"/>
            <p:cNvSpPr txBox="1">
              <a:spLocks noChangeArrowheads="1"/>
            </p:cNvSpPr>
            <p:nvPr/>
          </p:nvSpPr>
          <p:spPr bwMode="auto">
            <a:xfrm>
              <a:off x="2590" y="3233"/>
              <a:ext cx="221"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a:latin typeface="Times New Roman" panose="02020603050405020304" pitchFamily="18" charset="0"/>
                  <a:ea typeface="新宋体" panose="02010609030101010101" pitchFamily="49" charset="-122"/>
                  <a:cs typeface="Times New Roman" panose="02020603050405020304" pitchFamily="18" charset="0"/>
                </a:rPr>
                <a:t>u</a:t>
              </a:r>
            </a:p>
          </p:txBody>
        </p:sp>
        <p:sp>
          <p:nvSpPr>
            <p:cNvPr id="561192" name="Line 40"/>
            <p:cNvSpPr>
              <a:spLocks noChangeShapeType="1"/>
            </p:cNvSpPr>
            <p:nvPr/>
          </p:nvSpPr>
          <p:spPr bwMode="auto">
            <a:xfrm>
              <a:off x="4447" y="2814"/>
              <a:ext cx="0" cy="432"/>
            </a:xfrm>
            <a:prstGeom prst="line">
              <a:avLst/>
            </a:prstGeom>
            <a:noFill/>
            <a:ln w="1905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561193" name="Text Box 41"/>
          <p:cNvSpPr txBox="1">
            <a:spLocks noChangeArrowheads="1"/>
          </p:cNvSpPr>
          <p:nvPr/>
        </p:nvSpPr>
        <p:spPr bwMode="auto">
          <a:xfrm>
            <a:off x="1062059" y="5452797"/>
            <a:ext cx="6059672"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400" b="1" dirty="0">
                <a:solidFill>
                  <a:schemeClr val="tx2"/>
                </a:solidFill>
                <a:latin typeface="Times New Roman" panose="02020603050405020304" pitchFamily="18" charset="0"/>
                <a:cs typeface="Times New Roman" panose="02020603050405020304" pitchFamily="18" charset="0"/>
              </a:rPr>
              <a:t>电场能量与磁场能量来回</a:t>
            </a:r>
            <a:r>
              <a:rPr lang="zh-CN" altLang="en-US" sz="2400" b="1" dirty="0" smtClean="0">
                <a:solidFill>
                  <a:schemeClr val="tx2"/>
                </a:solidFill>
                <a:latin typeface="Times New Roman" panose="02020603050405020304" pitchFamily="18" charset="0"/>
                <a:cs typeface="Times New Roman" panose="02020603050405020304" pitchFamily="18" charset="0"/>
              </a:rPr>
              <a:t>交换</a:t>
            </a:r>
            <a:r>
              <a:rPr lang="en-US" altLang="zh-CN" sz="2400" b="1" dirty="0" smtClean="0">
                <a:solidFill>
                  <a:schemeClr val="tx2"/>
                </a:solidFill>
                <a:latin typeface="Times New Roman" panose="02020603050405020304" pitchFamily="18" charset="0"/>
                <a:cs typeface="Times New Roman" panose="02020603050405020304" pitchFamily="18" charset="0"/>
              </a:rPr>
              <a:t>——</a:t>
            </a:r>
            <a:r>
              <a:rPr lang="zh-CN" altLang="en-US" sz="2400" b="1" dirty="0" smtClean="0">
                <a:solidFill>
                  <a:schemeClr val="tx2"/>
                </a:solidFill>
                <a:latin typeface="Times New Roman" panose="02020603050405020304" pitchFamily="18" charset="0"/>
                <a:cs typeface="Times New Roman" panose="02020603050405020304" pitchFamily="18" charset="0"/>
              </a:rPr>
              <a:t>电磁振荡</a:t>
            </a:r>
            <a:endParaRPr lang="zh-CN" altLang="en-US" sz="2400" b="1" dirty="0">
              <a:solidFill>
                <a:schemeClr val="tx2"/>
              </a:solidFill>
              <a:latin typeface="Times New Roman" panose="02020603050405020304" pitchFamily="18" charset="0"/>
              <a:cs typeface="Times New Roman" panose="02020603050405020304" pitchFamily="18" charset="0"/>
            </a:endParaRPr>
          </a:p>
        </p:txBody>
      </p:sp>
      <p:sp>
        <p:nvSpPr>
          <p:cNvPr id="561199" name="Rectangle 47"/>
          <p:cNvSpPr>
            <a:spLocks noChangeArrowheads="1"/>
          </p:cNvSpPr>
          <p:nvPr/>
        </p:nvSpPr>
        <p:spPr bwMode="auto">
          <a:xfrm>
            <a:off x="1153273" y="4645932"/>
            <a:ext cx="640080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1" i="1" dirty="0" smtClean="0">
                <a:solidFill>
                  <a:srgbClr val="FF3300"/>
                </a:solidFill>
                <a:latin typeface="Times New Roman" panose="02020603050405020304" pitchFamily="18" charset="0"/>
                <a:cs typeface="Times New Roman" panose="02020603050405020304" pitchFamily="18" charset="0"/>
              </a:rPr>
              <a:t>L</a:t>
            </a:r>
            <a:r>
              <a:rPr lang="zh-CN" altLang="en-US" sz="2400" b="1" dirty="0">
                <a:solidFill>
                  <a:srgbClr val="FF3300"/>
                </a:solidFill>
                <a:latin typeface="Times New Roman" panose="02020603050405020304" pitchFamily="18" charset="0"/>
                <a:cs typeface="Times New Roman" panose="02020603050405020304" pitchFamily="18" charset="0"/>
              </a:rPr>
              <a:t>与</a:t>
            </a:r>
            <a:r>
              <a:rPr lang="en-US" altLang="zh-CN" sz="2400" b="1" i="1" dirty="0">
                <a:solidFill>
                  <a:srgbClr val="FF3300"/>
                </a:solidFill>
                <a:latin typeface="Times New Roman" panose="02020603050405020304" pitchFamily="18" charset="0"/>
                <a:cs typeface="Times New Roman" panose="02020603050405020304" pitchFamily="18" charset="0"/>
              </a:rPr>
              <a:t>C</a:t>
            </a:r>
            <a:r>
              <a:rPr lang="zh-CN" altLang="en-US" sz="2400" b="1" dirty="0">
                <a:solidFill>
                  <a:srgbClr val="FF3300"/>
                </a:solidFill>
                <a:latin typeface="Times New Roman" panose="02020603050405020304" pitchFamily="18" charset="0"/>
                <a:cs typeface="Times New Roman" panose="02020603050405020304" pitchFamily="18" charset="0"/>
              </a:rPr>
              <a:t>交换能量</a:t>
            </a:r>
            <a:r>
              <a:rPr lang="en-US" altLang="zh-CN" sz="2400" b="1" dirty="0">
                <a:solidFill>
                  <a:srgbClr val="FF3300"/>
                </a:solidFill>
                <a:latin typeface="Times New Roman" panose="02020603050405020304" pitchFamily="18" charset="0"/>
                <a:cs typeface="Times New Roman" panose="02020603050405020304" pitchFamily="18" charset="0"/>
              </a:rPr>
              <a:t>, </a:t>
            </a:r>
            <a:r>
              <a:rPr lang="zh-CN" altLang="en-US" sz="2400" b="1" dirty="0">
                <a:solidFill>
                  <a:srgbClr val="FF3300"/>
                </a:solidFill>
                <a:latin typeface="Times New Roman" panose="02020603050405020304" pitchFamily="18" charset="0"/>
                <a:cs typeface="Times New Roman" panose="02020603050405020304" pitchFamily="18" charset="0"/>
              </a:rPr>
              <a:t>与电源间无能量交换。</a:t>
            </a:r>
          </a:p>
        </p:txBody>
      </p:sp>
      <p:sp>
        <p:nvSpPr>
          <p:cNvPr id="2" name="标题 1"/>
          <p:cNvSpPr>
            <a:spLocks noGrp="1"/>
          </p:cNvSpPr>
          <p:nvPr>
            <p:ph type="title"/>
          </p:nvPr>
        </p:nvSpPr>
        <p:spPr/>
        <p:txBody>
          <a:bodyPr/>
          <a:lstStyle/>
          <a:p>
            <a:r>
              <a:rPr lang="en-US" altLang="zh-CN" i="1" dirty="0" smtClean="0">
                <a:cs typeface="Times New Roman" panose="02020603050405020304" pitchFamily="18" charset="0"/>
              </a:rPr>
              <a:t>RLC</a:t>
            </a:r>
            <a:r>
              <a:rPr lang="zh-CN" altLang="en-US" dirty="0">
                <a:cs typeface="Times New Roman" panose="02020603050405020304" pitchFamily="18" charset="0"/>
              </a:rPr>
              <a:t>串联谐振</a:t>
            </a:r>
          </a:p>
        </p:txBody>
      </p:sp>
      <p:sp>
        <p:nvSpPr>
          <p:cNvPr id="49" name="Text Box 7"/>
          <p:cNvSpPr txBox="1">
            <a:spLocks noChangeArrowheads="1"/>
          </p:cNvSpPr>
          <p:nvPr/>
        </p:nvSpPr>
        <p:spPr bwMode="auto">
          <a:xfrm>
            <a:off x="1713141" y="1888257"/>
            <a:ext cx="176157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b="1" dirty="0" smtClean="0">
                <a:solidFill>
                  <a:srgbClr val="FF0000"/>
                </a:solidFill>
                <a:latin typeface="Times New Roman" panose="02020603050405020304" pitchFamily="18" charset="0"/>
                <a:cs typeface="Times New Roman" panose="02020603050405020304" pitchFamily="18" charset="0"/>
              </a:rPr>
              <a:t>无功功率</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66</a:t>
            </a:fld>
            <a:endParaRPr lang="en-US" altLang="zh-CN"/>
          </a:p>
        </p:txBody>
      </p:sp>
    </p:spTree>
    <p:extLst>
      <p:ext uri="{BB962C8B-B14F-4D97-AF65-F5344CB8AC3E}">
        <p14:creationId xmlns:p14="http://schemas.microsoft.com/office/powerpoint/2010/main" val="18605437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61154"/>
                                        </p:tgtEl>
                                        <p:attrNameLst>
                                          <p:attrName>style.visibility</p:attrName>
                                        </p:attrNameLst>
                                      </p:cBhvr>
                                      <p:to>
                                        <p:strVal val="visible"/>
                                      </p:to>
                                    </p:set>
                                    <p:anim calcmode="lin" valueType="num">
                                      <p:cBhvr additive="base">
                                        <p:cTn id="7" dur="500"/>
                                        <p:tgtEl>
                                          <p:spTgt spid="561154"/>
                                        </p:tgtEl>
                                        <p:attrNameLst>
                                          <p:attrName>ppt_y</p:attrName>
                                        </p:attrNameLst>
                                      </p:cBhvr>
                                      <p:tavLst>
                                        <p:tav tm="0">
                                          <p:val>
                                            <p:strVal val="#ppt_y-#ppt_h*1.125000"/>
                                          </p:val>
                                        </p:tav>
                                        <p:tav tm="100000">
                                          <p:val>
                                            <p:strVal val="#ppt_y"/>
                                          </p:val>
                                        </p:tav>
                                      </p:tavLst>
                                    </p:anim>
                                    <p:animEffect transition="in" filter="wipe(down)">
                                      <p:cBhvr>
                                        <p:cTn id="8" dur="500"/>
                                        <p:tgtEl>
                                          <p:spTgt spid="561154"/>
                                        </p:tgtEl>
                                      </p:cBhvr>
                                    </p:animEffec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61159"/>
                                        </p:tgtEl>
                                        <p:attrNameLst>
                                          <p:attrName>style.visibility</p:attrName>
                                        </p:attrNameLst>
                                      </p:cBhvr>
                                      <p:to>
                                        <p:strVal val="visible"/>
                                      </p:to>
                                    </p:set>
                                    <p:anim calcmode="lin" valueType="num">
                                      <p:cBhvr additive="base">
                                        <p:cTn id="13" dur="500" fill="hold"/>
                                        <p:tgtEl>
                                          <p:spTgt spid="561159"/>
                                        </p:tgtEl>
                                        <p:attrNameLst>
                                          <p:attrName>ppt_x</p:attrName>
                                        </p:attrNameLst>
                                      </p:cBhvr>
                                      <p:tavLst>
                                        <p:tav tm="0">
                                          <p:val>
                                            <p:strVal val="0-#ppt_w/2"/>
                                          </p:val>
                                        </p:tav>
                                        <p:tav tm="100000">
                                          <p:val>
                                            <p:strVal val="#ppt_x"/>
                                          </p:val>
                                        </p:tav>
                                      </p:tavLst>
                                    </p:anim>
                                    <p:anim calcmode="lin" valueType="num">
                                      <p:cBhvr additive="base">
                                        <p:cTn id="14" dur="500" fill="hold"/>
                                        <p:tgtEl>
                                          <p:spTgt spid="56115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61155"/>
                                        </p:tgtEl>
                                        <p:attrNameLst>
                                          <p:attrName>style.visibility</p:attrName>
                                        </p:attrNameLst>
                                      </p:cBhvr>
                                      <p:to>
                                        <p:strVal val="visible"/>
                                      </p:to>
                                    </p:set>
                                    <p:animEffect transition="in" filter="wipe(left)">
                                      <p:cBhvr>
                                        <p:cTn id="19" dur="500"/>
                                        <p:tgtEl>
                                          <p:spTgt spid="56115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9"/>
                                        </p:tgtEl>
                                        <p:attrNameLst>
                                          <p:attrName>style.visibility</p:attrName>
                                        </p:attrNameLst>
                                      </p:cBhvr>
                                      <p:to>
                                        <p:strVal val="visible"/>
                                      </p:to>
                                    </p:set>
                                    <p:anim calcmode="lin" valueType="num">
                                      <p:cBhvr additive="base">
                                        <p:cTn id="24" dur="500" fill="hold"/>
                                        <p:tgtEl>
                                          <p:spTgt spid="49"/>
                                        </p:tgtEl>
                                        <p:attrNameLst>
                                          <p:attrName>ppt_x</p:attrName>
                                        </p:attrNameLst>
                                      </p:cBhvr>
                                      <p:tavLst>
                                        <p:tav tm="0">
                                          <p:val>
                                            <p:strVal val="0-#ppt_w/2"/>
                                          </p:val>
                                        </p:tav>
                                        <p:tav tm="100000">
                                          <p:val>
                                            <p:strVal val="#ppt_x"/>
                                          </p:val>
                                        </p:tav>
                                      </p:tavLst>
                                    </p:anim>
                                    <p:anim calcmode="lin" valueType="num">
                                      <p:cBhvr additive="base">
                                        <p:cTn id="25"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561156"/>
                                        </p:tgtEl>
                                        <p:attrNameLst>
                                          <p:attrName>style.visibility</p:attrName>
                                        </p:attrNameLst>
                                      </p:cBhvr>
                                      <p:to>
                                        <p:strVal val="visible"/>
                                      </p:to>
                                    </p:set>
                                    <p:animEffect transition="in" filter="dissolve">
                                      <p:cBhvr>
                                        <p:cTn id="30" dur="500"/>
                                        <p:tgtEl>
                                          <p:spTgt spid="56115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61157"/>
                                        </p:tgtEl>
                                        <p:attrNameLst>
                                          <p:attrName>style.visibility</p:attrName>
                                        </p:attrNameLst>
                                      </p:cBhvr>
                                      <p:to>
                                        <p:strVal val="visible"/>
                                      </p:to>
                                    </p:set>
                                    <p:animEffect transition="in" filter="dissolve">
                                      <p:cBhvr>
                                        <p:cTn id="35" dur="500"/>
                                        <p:tgtEl>
                                          <p:spTgt spid="56115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561158"/>
                                        </p:tgtEl>
                                        <p:attrNameLst>
                                          <p:attrName>style.visibility</p:attrName>
                                        </p:attrNameLst>
                                      </p:cBhvr>
                                      <p:to>
                                        <p:strVal val="visible"/>
                                      </p:to>
                                    </p:set>
                                    <p:animEffect transition="in" filter="dissolve">
                                      <p:cBhvr>
                                        <p:cTn id="40" dur="500"/>
                                        <p:tgtEl>
                                          <p:spTgt spid="561158"/>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561160"/>
                                        </p:tgtEl>
                                        <p:attrNameLst>
                                          <p:attrName>style.visibility</p:attrName>
                                        </p:attrNameLst>
                                      </p:cBhvr>
                                      <p:to>
                                        <p:strVal val="visible"/>
                                      </p:to>
                                    </p:set>
                                    <p:anim calcmode="lin" valueType="num">
                                      <p:cBhvr additive="base">
                                        <p:cTn id="45" dur="500" fill="hold"/>
                                        <p:tgtEl>
                                          <p:spTgt spid="561160"/>
                                        </p:tgtEl>
                                        <p:attrNameLst>
                                          <p:attrName>ppt_x</p:attrName>
                                        </p:attrNameLst>
                                      </p:cBhvr>
                                      <p:tavLst>
                                        <p:tav tm="0">
                                          <p:val>
                                            <p:strVal val="0-#ppt_w/2"/>
                                          </p:val>
                                        </p:tav>
                                        <p:tav tm="100000">
                                          <p:val>
                                            <p:strVal val="#ppt_x"/>
                                          </p:val>
                                        </p:tav>
                                      </p:tavLst>
                                    </p:anim>
                                    <p:anim calcmode="lin" valueType="num">
                                      <p:cBhvr additive="base">
                                        <p:cTn id="46" dur="500" fill="hold"/>
                                        <p:tgtEl>
                                          <p:spTgt spid="561160"/>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561161"/>
                                        </p:tgtEl>
                                        <p:attrNameLst>
                                          <p:attrName>style.visibility</p:attrName>
                                        </p:attrNameLst>
                                      </p:cBhvr>
                                      <p:to>
                                        <p:strVal val="visible"/>
                                      </p:to>
                                    </p:set>
                                    <p:anim calcmode="lin" valueType="num">
                                      <p:cBhvr additive="base">
                                        <p:cTn id="51" dur="500" fill="hold"/>
                                        <p:tgtEl>
                                          <p:spTgt spid="561161"/>
                                        </p:tgtEl>
                                        <p:attrNameLst>
                                          <p:attrName>ppt_x</p:attrName>
                                        </p:attrNameLst>
                                      </p:cBhvr>
                                      <p:tavLst>
                                        <p:tav tm="0">
                                          <p:val>
                                            <p:strVal val="1+#ppt_w/2"/>
                                          </p:val>
                                        </p:tav>
                                        <p:tav tm="100000">
                                          <p:val>
                                            <p:strVal val="#ppt_x"/>
                                          </p:val>
                                        </p:tav>
                                      </p:tavLst>
                                    </p:anim>
                                    <p:anim calcmode="lin" valueType="num">
                                      <p:cBhvr additive="base">
                                        <p:cTn id="52" dur="500" fill="hold"/>
                                        <p:tgtEl>
                                          <p:spTgt spid="561161"/>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561162"/>
                                        </p:tgtEl>
                                        <p:attrNameLst>
                                          <p:attrName>style.visibility</p:attrName>
                                        </p:attrNameLst>
                                      </p:cBhvr>
                                      <p:to>
                                        <p:strVal val="visible"/>
                                      </p:to>
                                    </p:set>
                                    <p:anim calcmode="lin" valueType="num">
                                      <p:cBhvr additive="base">
                                        <p:cTn id="57" dur="500" fill="hold"/>
                                        <p:tgtEl>
                                          <p:spTgt spid="561162"/>
                                        </p:tgtEl>
                                        <p:attrNameLst>
                                          <p:attrName>ppt_x</p:attrName>
                                        </p:attrNameLst>
                                      </p:cBhvr>
                                      <p:tavLst>
                                        <p:tav tm="0">
                                          <p:val>
                                            <p:strVal val="1+#ppt_w/2"/>
                                          </p:val>
                                        </p:tav>
                                        <p:tav tm="100000">
                                          <p:val>
                                            <p:strVal val="#ppt_x"/>
                                          </p:val>
                                        </p:tav>
                                      </p:tavLst>
                                    </p:anim>
                                    <p:anim calcmode="lin" valueType="num">
                                      <p:cBhvr additive="base">
                                        <p:cTn id="58" dur="500" fill="hold"/>
                                        <p:tgtEl>
                                          <p:spTgt spid="561162"/>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561169"/>
                                        </p:tgtEl>
                                        <p:attrNameLst>
                                          <p:attrName>style.visibility</p:attrName>
                                        </p:attrNameLst>
                                      </p:cBhvr>
                                      <p:to>
                                        <p:strVal val="visible"/>
                                      </p:to>
                                    </p:set>
                                    <p:animEffect transition="in" filter="wipe(up)">
                                      <p:cBhvr>
                                        <p:cTn id="63" dur="500"/>
                                        <p:tgtEl>
                                          <p:spTgt spid="56116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561163"/>
                                        </p:tgtEl>
                                        <p:attrNameLst>
                                          <p:attrName>style.visibility</p:attrName>
                                        </p:attrNameLst>
                                      </p:cBhvr>
                                      <p:to>
                                        <p:strVal val="visible"/>
                                      </p:to>
                                    </p:set>
                                    <p:animEffect transition="in" filter="wipe(left)">
                                      <p:cBhvr>
                                        <p:cTn id="68" dur="500"/>
                                        <p:tgtEl>
                                          <p:spTgt spid="561163"/>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561166"/>
                                        </p:tgtEl>
                                        <p:attrNameLst>
                                          <p:attrName>style.visibility</p:attrName>
                                        </p:attrNameLst>
                                      </p:cBhvr>
                                      <p:to>
                                        <p:strVal val="visible"/>
                                      </p:to>
                                    </p:set>
                                    <p:animEffect transition="in" filter="barn(outVertical)">
                                      <p:cBhvr>
                                        <p:cTn id="73" dur="500"/>
                                        <p:tgtEl>
                                          <p:spTgt spid="56116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61199">
                                            <p:txEl>
                                              <p:pRg st="0" end="0"/>
                                            </p:txEl>
                                          </p:spTgt>
                                        </p:tgtEl>
                                        <p:attrNameLst>
                                          <p:attrName>style.visibility</p:attrName>
                                        </p:attrNameLst>
                                      </p:cBhvr>
                                      <p:to>
                                        <p:strVal val="visible"/>
                                      </p:to>
                                    </p:set>
                                    <p:animEffect transition="in" filter="wipe(left)">
                                      <p:cBhvr>
                                        <p:cTn id="78" dur="500"/>
                                        <p:tgtEl>
                                          <p:spTgt spid="561199">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61193"/>
                                        </p:tgtEl>
                                        <p:attrNameLst>
                                          <p:attrName>style.visibility</p:attrName>
                                        </p:attrNameLst>
                                      </p:cBhvr>
                                      <p:to>
                                        <p:strVal val="visible"/>
                                      </p:to>
                                    </p:set>
                                    <p:animEffect transition="in" filter="wipe(left)">
                                      <p:cBhvr>
                                        <p:cTn id="83" dur="500"/>
                                        <p:tgtEl>
                                          <p:spTgt spid="561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54" grpId="0" autoUpdateAnimBg="0"/>
      <p:bldP spid="561155" grpId="0"/>
      <p:bldP spid="561159" grpId="0" autoUpdateAnimBg="0"/>
      <p:bldP spid="561160" grpId="0" autoUpdateAnimBg="0"/>
      <p:bldP spid="561193" grpId="0" autoUpdateAnimBg="0"/>
      <p:bldP spid="561199" grpId="0" build="p" autoUpdateAnimBg="0"/>
      <p:bldP spid="49"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2206" name="Object 30"/>
          <p:cNvGraphicFramePr>
            <a:graphicFrameLocks noChangeAspect="1"/>
          </p:cNvGraphicFramePr>
          <p:nvPr>
            <p:extLst>
              <p:ext uri="{D42A27DB-BD31-4B8C-83A1-F6EECF244321}">
                <p14:modId xmlns:p14="http://schemas.microsoft.com/office/powerpoint/2010/main" val="924403377"/>
              </p:ext>
            </p:extLst>
          </p:nvPr>
        </p:nvGraphicFramePr>
        <p:xfrm>
          <a:off x="5341938" y="2324100"/>
          <a:ext cx="3559175" cy="638175"/>
        </p:xfrm>
        <a:graphic>
          <a:graphicData uri="http://schemas.openxmlformats.org/presentationml/2006/ole">
            <mc:AlternateContent xmlns:mc="http://schemas.openxmlformats.org/markup-compatibility/2006">
              <mc:Choice xmlns:v="urn:schemas-microsoft-com:vml" Requires="v">
                <p:oleObj spid="_x0000_s96501" name="Equation" r:id="rId3" imgW="1828800" imgH="330120" progId="">
                  <p:embed/>
                </p:oleObj>
              </mc:Choice>
              <mc:Fallback>
                <p:oleObj name="Equation" r:id="rId3" imgW="1828800" imgH="330120" progId="">
                  <p:embed/>
                  <p:pic>
                    <p:nvPicPr>
                      <p:cNvPr id="0" name="Picture 1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1938" y="2324100"/>
                        <a:ext cx="3559175"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2207" name="Object 31"/>
          <p:cNvGraphicFramePr>
            <a:graphicFrameLocks noChangeAspect="1"/>
          </p:cNvGraphicFramePr>
          <p:nvPr>
            <p:extLst>
              <p:ext uri="{D42A27DB-BD31-4B8C-83A1-F6EECF244321}">
                <p14:modId xmlns:p14="http://schemas.microsoft.com/office/powerpoint/2010/main" val="121976593"/>
              </p:ext>
            </p:extLst>
          </p:nvPr>
        </p:nvGraphicFramePr>
        <p:xfrm>
          <a:off x="5380038" y="2987675"/>
          <a:ext cx="3556000" cy="671513"/>
        </p:xfrm>
        <a:graphic>
          <a:graphicData uri="http://schemas.openxmlformats.org/presentationml/2006/ole">
            <mc:AlternateContent xmlns:mc="http://schemas.openxmlformats.org/markup-compatibility/2006">
              <mc:Choice xmlns:v="urn:schemas-microsoft-com:vml" Requires="v">
                <p:oleObj spid="_x0000_s96502" name="Equation" r:id="rId5" imgW="1739880" imgH="330120" progId="">
                  <p:embed/>
                </p:oleObj>
              </mc:Choice>
              <mc:Fallback>
                <p:oleObj name="Equation" r:id="rId5" imgW="1739880" imgH="330120" progId="">
                  <p:embed/>
                  <p:pic>
                    <p:nvPicPr>
                      <p:cNvPr id="0" name="Picture 1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0038" y="2987675"/>
                        <a:ext cx="3556000"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2208" name="Text Box 32"/>
          <p:cNvSpPr txBox="1">
            <a:spLocks noChangeArrowheads="1"/>
          </p:cNvSpPr>
          <p:nvPr/>
        </p:nvSpPr>
        <p:spPr bwMode="auto">
          <a:xfrm>
            <a:off x="3616917" y="2326538"/>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400" b="1" dirty="0">
                <a:solidFill>
                  <a:schemeClr val="tx2"/>
                </a:solidFill>
              </a:rPr>
              <a:t>电场能量</a:t>
            </a:r>
          </a:p>
        </p:txBody>
      </p:sp>
      <p:sp>
        <p:nvSpPr>
          <p:cNvPr id="562209" name="Text Box 33"/>
          <p:cNvSpPr txBox="1">
            <a:spLocks noChangeArrowheads="1"/>
          </p:cNvSpPr>
          <p:nvPr/>
        </p:nvSpPr>
        <p:spPr bwMode="auto">
          <a:xfrm>
            <a:off x="3616917" y="3075272"/>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400" b="1" dirty="0">
                <a:solidFill>
                  <a:schemeClr val="tx2"/>
                </a:solidFill>
              </a:rPr>
              <a:t>磁场能量</a:t>
            </a:r>
          </a:p>
        </p:txBody>
      </p:sp>
      <p:graphicFrame>
        <p:nvGraphicFramePr>
          <p:cNvPr id="562213" name="Object 37"/>
          <p:cNvGraphicFramePr>
            <a:graphicFrameLocks noChangeAspect="1"/>
          </p:cNvGraphicFramePr>
          <p:nvPr>
            <p:extLst>
              <p:ext uri="{D42A27DB-BD31-4B8C-83A1-F6EECF244321}">
                <p14:modId xmlns:p14="http://schemas.microsoft.com/office/powerpoint/2010/main" val="376288894"/>
              </p:ext>
            </p:extLst>
          </p:nvPr>
        </p:nvGraphicFramePr>
        <p:xfrm>
          <a:off x="1304925" y="4729163"/>
          <a:ext cx="4710113" cy="725487"/>
        </p:xfrm>
        <a:graphic>
          <a:graphicData uri="http://schemas.openxmlformats.org/presentationml/2006/ole">
            <mc:AlternateContent xmlns:mc="http://schemas.openxmlformats.org/markup-compatibility/2006">
              <mc:Choice xmlns:v="urn:schemas-microsoft-com:vml" Requires="v">
                <p:oleObj spid="_x0000_s96503" name="Equation" r:id="rId7" imgW="2133360" imgH="330120" progId="">
                  <p:embed/>
                </p:oleObj>
              </mc:Choice>
              <mc:Fallback>
                <p:oleObj name="Equation" r:id="rId7" imgW="2133360" imgH="330120" progId="">
                  <p:embed/>
                  <p:pic>
                    <p:nvPicPr>
                      <p:cNvPr id="0" name="Picture 18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4925" y="4729163"/>
                        <a:ext cx="4710113" cy="725487"/>
                      </a:xfrm>
                      <a:prstGeom prst="rect">
                        <a:avLst/>
                      </a:prstGeom>
                      <a:gradFill rotWithShape="0">
                        <a:gsLst>
                          <a:gs pos="0">
                            <a:srgbClr val="FFFF00"/>
                          </a:gs>
                          <a:gs pos="100000">
                            <a:srgbClr val="FFFF9E"/>
                          </a:gs>
                        </a:gsLst>
                        <a:lin ang="5400000" scaled="1"/>
                      </a:gradFill>
                      <a:ln>
                        <a:noFill/>
                      </a:ln>
                      <a:effectLst>
                        <a:outerShdw dist="17961" dir="2700000" algn="ctr" rotWithShape="0">
                          <a:srgbClr val="999900"/>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62214" name="Object 38"/>
          <p:cNvGraphicFramePr>
            <a:graphicFrameLocks noChangeAspect="1"/>
          </p:cNvGraphicFramePr>
          <p:nvPr>
            <p:extLst>
              <p:ext uri="{D42A27DB-BD31-4B8C-83A1-F6EECF244321}">
                <p14:modId xmlns:p14="http://schemas.microsoft.com/office/powerpoint/2010/main" val="1408857336"/>
              </p:ext>
            </p:extLst>
          </p:nvPr>
        </p:nvGraphicFramePr>
        <p:xfrm>
          <a:off x="6074588" y="4793378"/>
          <a:ext cx="1511300" cy="596900"/>
        </p:xfrm>
        <a:graphic>
          <a:graphicData uri="http://schemas.openxmlformats.org/presentationml/2006/ole">
            <mc:AlternateContent xmlns:mc="http://schemas.openxmlformats.org/markup-compatibility/2006">
              <mc:Choice xmlns:v="urn:schemas-microsoft-com:vml" Requires="v">
                <p:oleObj spid="_x0000_s96504" name="公式" r:id="rId9" imgW="1511300" imgH="596900" progId="Equation.3">
                  <p:embed/>
                </p:oleObj>
              </mc:Choice>
              <mc:Fallback>
                <p:oleObj name="公式" r:id="rId9" imgW="1511300" imgH="596900" progId="Equation.3">
                  <p:embed/>
                  <p:pic>
                    <p:nvPicPr>
                      <p:cNvPr id="0" name="Picture 18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74588" y="4793378"/>
                        <a:ext cx="151130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2215" name="Text Box 39"/>
          <p:cNvSpPr txBox="1">
            <a:spLocks noChangeArrowheads="1"/>
          </p:cNvSpPr>
          <p:nvPr/>
        </p:nvSpPr>
        <p:spPr bwMode="auto">
          <a:xfrm>
            <a:off x="123680" y="5689177"/>
            <a:ext cx="899958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400" b="1" dirty="0">
                <a:solidFill>
                  <a:schemeClr val="tx2"/>
                </a:solidFill>
                <a:latin typeface="Times New Roman" panose="02020603050405020304" pitchFamily="18" charset="0"/>
                <a:cs typeface="Times New Roman" panose="02020603050405020304" pitchFamily="18" charset="0"/>
              </a:rPr>
              <a:t>总能量是常量，不随时间变化，正好等于最大</a:t>
            </a:r>
            <a:r>
              <a:rPr lang="zh-CN" altLang="en-US" sz="2400" b="1" dirty="0" smtClean="0">
                <a:solidFill>
                  <a:schemeClr val="tx2"/>
                </a:solidFill>
                <a:latin typeface="Times New Roman" panose="02020603050405020304" pitchFamily="18" charset="0"/>
                <a:cs typeface="Times New Roman" panose="02020603050405020304" pitchFamily="18" charset="0"/>
              </a:rPr>
              <a:t>值，与 </a:t>
            </a:r>
            <a:r>
              <a:rPr lang="en-US" altLang="zh-CN" sz="2400" b="1" i="1" dirty="0">
                <a:solidFill>
                  <a:schemeClr val="tx2"/>
                </a:solidFill>
                <a:latin typeface="Times New Roman" panose="02020603050405020304" pitchFamily="18" charset="0"/>
                <a:cs typeface="Times New Roman" panose="02020603050405020304" pitchFamily="18" charset="0"/>
              </a:rPr>
              <a:t>Q</a:t>
            </a:r>
            <a:r>
              <a:rPr lang="en-US" altLang="zh-CN" sz="2400" b="1" baseline="30000" dirty="0">
                <a:solidFill>
                  <a:schemeClr val="tx2"/>
                </a:solidFill>
                <a:latin typeface="Times New Roman" panose="02020603050405020304" pitchFamily="18" charset="0"/>
                <a:cs typeface="Times New Roman" panose="02020603050405020304" pitchFamily="18" charset="0"/>
              </a:rPr>
              <a:t>2  </a:t>
            </a:r>
            <a:r>
              <a:rPr lang="zh-CN" altLang="en-US" sz="2400" b="1" dirty="0">
                <a:solidFill>
                  <a:schemeClr val="tx2"/>
                </a:solidFill>
                <a:latin typeface="Times New Roman" panose="02020603050405020304" pitchFamily="18" charset="0"/>
                <a:cs typeface="Times New Roman" panose="02020603050405020304" pitchFamily="18" charset="0"/>
              </a:rPr>
              <a:t>成正比。</a:t>
            </a:r>
          </a:p>
        </p:txBody>
      </p:sp>
      <p:graphicFrame>
        <p:nvGraphicFramePr>
          <p:cNvPr id="562216" name="Object 40"/>
          <p:cNvGraphicFramePr>
            <a:graphicFrameLocks noChangeAspect="1"/>
          </p:cNvGraphicFramePr>
          <p:nvPr>
            <p:extLst>
              <p:ext uri="{D42A27DB-BD31-4B8C-83A1-F6EECF244321}">
                <p14:modId xmlns:p14="http://schemas.microsoft.com/office/powerpoint/2010/main" val="3526493019"/>
              </p:ext>
            </p:extLst>
          </p:nvPr>
        </p:nvGraphicFramePr>
        <p:xfrm>
          <a:off x="627558" y="1386721"/>
          <a:ext cx="7531323" cy="818099"/>
        </p:xfrm>
        <a:graphic>
          <a:graphicData uri="http://schemas.openxmlformats.org/presentationml/2006/ole">
            <mc:AlternateContent xmlns:mc="http://schemas.openxmlformats.org/markup-compatibility/2006">
              <mc:Choice xmlns:v="urn:schemas-microsoft-com:vml" Requires="v">
                <p:oleObj spid="_x0000_s96505" name="Equation" r:id="rId11" imgW="3720960" imgH="406080" progId="">
                  <p:embed/>
                </p:oleObj>
              </mc:Choice>
              <mc:Fallback>
                <p:oleObj name="Equation" r:id="rId11" imgW="3720960" imgH="406080" progId="">
                  <p:embed/>
                  <p:pic>
                    <p:nvPicPr>
                      <p:cNvPr id="0" name="Picture 18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7558" y="1386721"/>
                        <a:ext cx="7531323" cy="8180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2217" name="Object 41"/>
          <p:cNvGraphicFramePr>
            <a:graphicFrameLocks noChangeAspect="1"/>
          </p:cNvGraphicFramePr>
          <p:nvPr>
            <p:extLst>
              <p:ext uri="{D42A27DB-BD31-4B8C-83A1-F6EECF244321}">
                <p14:modId xmlns:p14="http://schemas.microsoft.com/office/powerpoint/2010/main" val="2648768746"/>
              </p:ext>
            </p:extLst>
          </p:nvPr>
        </p:nvGraphicFramePr>
        <p:xfrm>
          <a:off x="7538849" y="740842"/>
          <a:ext cx="1225550" cy="663575"/>
        </p:xfrm>
        <a:graphic>
          <a:graphicData uri="http://schemas.openxmlformats.org/presentationml/2006/ole">
            <mc:AlternateContent xmlns:mc="http://schemas.openxmlformats.org/markup-compatibility/2006">
              <mc:Choice xmlns:v="urn:schemas-microsoft-com:vml" Requires="v">
                <p:oleObj spid="_x0000_s96506" name="公式" r:id="rId13" imgW="1805040" imgH="964440" progId="Equation.3">
                  <p:embed/>
                </p:oleObj>
              </mc:Choice>
              <mc:Fallback>
                <p:oleObj name="公式" r:id="rId13" imgW="1805040" imgH="964440" progId="Equation.3">
                  <p:embed/>
                  <p:pic>
                    <p:nvPicPr>
                      <p:cNvPr id="0" name="Picture 18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38849" y="740842"/>
                        <a:ext cx="1225550" cy="66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lang="en-US" altLang="zh-CN" i="1" dirty="0" smtClean="0"/>
              <a:t>RLC</a:t>
            </a:r>
            <a:r>
              <a:rPr lang="zh-CN" altLang="en-US" dirty="0"/>
              <a:t>串联谐振</a:t>
            </a:r>
          </a:p>
        </p:txBody>
      </p:sp>
      <p:grpSp>
        <p:nvGrpSpPr>
          <p:cNvPr id="3" name="组合 2"/>
          <p:cNvGrpSpPr/>
          <p:nvPr/>
        </p:nvGrpSpPr>
        <p:grpSpPr>
          <a:xfrm>
            <a:off x="0" y="1974807"/>
            <a:ext cx="3420056" cy="2400300"/>
            <a:chOff x="5709258" y="749400"/>
            <a:chExt cx="3420056" cy="2400300"/>
          </a:xfrm>
        </p:grpSpPr>
        <p:grpSp>
          <p:nvGrpSpPr>
            <p:cNvPr id="89" name="Group 11"/>
            <p:cNvGrpSpPr>
              <a:grpSpLocks/>
            </p:cNvGrpSpPr>
            <p:nvPr/>
          </p:nvGrpSpPr>
          <p:grpSpPr bwMode="auto">
            <a:xfrm>
              <a:off x="6695096" y="2349607"/>
              <a:ext cx="1752600" cy="369888"/>
              <a:chOff x="3199" y="3426"/>
              <a:chExt cx="1104" cy="233"/>
            </a:xfrm>
          </p:grpSpPr>
          <p:sp>
            <p:nvSpPr>
              <p:cNvPr id="90" name="Line 12"/>
              <p:cNvSpPr>
                <a:spLocks noChangeShapeType="1"/>
              </p:cNvSpPr>
              <p:nvPr/>
            </p:nvSpPr>
            <p:spPr bwMode="auto">
              <a:xfrm>
                <a:off x="3199" y="3426"/>
                <a:ext cx="1104" cy="0"/>
              </a:xfrm>
              <a:prstGeom prst="line">
                <a:avLst/>
              </a:prstGeom>
              <a:noFill/>
              <a:ln w="38100">
                <a:solidFill>
                  <a:srgbClr val="FF33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1" name="Text Box 13"/>
              <p:cNvSpPr txBox="1">
                <a:spLocks noChangeArrowheads="1"/>
              </p:cNvSpPr>
              <p:nvPr/>
            </p:nvSpPr>
            <p:spPr bwMode="auto">
              <a:xfrm>
                <a:off x="3637" y="3426"/>
                <a:ext cx="20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i="1">
                    <a:solidFill>
                      <a:srgbClr val="FF3300"/>
                    </a:solidFill>
                    <a:latin typeface="Times New Roman" panose="02020603050405020304" pitchFamily="18" charset="0"/>
                    <a:cs typeface="Times New Roman" panose="02020603050405020304" pitchFamily="18" charset="0"/>
                  </a:rPr>
                  <a:t>P</a:t>
                </a:r>
              </a:p>
            </p:txBody>
          </p:sp>
        </p:grpSp>
        <p:grpSp>
          <p:nvGrpSpPr>
            <p:cNvPr id="92" name="Group 14"/>
            <p:cNvGrpSpPr>
              <a:grpSpLocks/>
            </p:cNvGrpSpPr>
            <p:nvPr/>
          </p:nvGrpSpPr>
          <p:grpSpPr bwMode="auto">
            <a:xfrm>
              <a:off x="7422171" y="1247878"/>
              <a:ext cx="573087" cy="776288"/>
              <a:chOff x="3537" y="2720"/>
              <a:chExt cx="361" cy="489"/>
            </a:xfrm>
          </p:grpSpPr>
          <p:sp>
            <p:nvSpPr>
              <p:cNvPr id="93" name="Arc 15"/>
              <p:cNvSpPr>
                <a:spLocks/>
              </p:cNvSpPr>
              <p:nvPr/>
            </p:nvSpPr>
            <p:spPr bwMode="auto">
              <a:xfrm rot="-13544099">
                <a:off x="3530" y="2727"/>
                <a:ext cx="376" cy="361"/>
              </a:xfrm>
              <a:custGeom>
                <a:avLst/>
                <a:gdLst>
                  <a:gd name="G0" fmla="+- 2597 0 0"/>
                  <a:gd name="G1" fmla="+- 21600 0 0"/>
                  <a:gd name="G2" fmla="+- 21600 0 0"/>
                  <a:gd name="T0" fmla="*/ 0 w 24197"/>
                  <a:gd name="T1" fmla="*/ 157 h 23163"/>
                  <a:gd name="T2" fmla="*/ 24140 w 24197"/>
                  <a:gd name="T3" fmla="*/ 23163 h 23163"/>
                  <a:gd name="T4" fmla="*/ 2597 w 24197"/>
                  <a:gd name="T5" fmla="*/ 21600 h 23163"/>
                </a:gdLst>
                <a:ahLst/>
                <a:cxnLst>
                  <a:cxn ang="0">
                    <a:pos x="T0" y="T1"/>
                  </a:cxn>
                  <a:cxn ang="0">
                    <a:pos x="T2" y="T3"/>
                  </a:cxn>
                  <a:cxn ang="0">
                    <a:pos x="T4" y="T5"/>
                  </a:cxn>
                </a:cxnLst>
                <a:rect l="0" t="0" r="r" b="b"/>
                <a:pathLst>
                  <a:path w="24197" h="23163" fill="none" extrusionOk="0">
                    <a:moveTo>
                      <a:pt x="-1" y="156"/>
                    </a:moveTo>
                    <a:cubicBezTo>
                      <a:pt x="861" y="52"/>
                      <a:pt x="1728" y="-1"/>
                      <a:pt x="2597" y="0"/>
                    </a:cubicBezTo>
                    <a:cubicBezTo>
                      <a:pt x="14526" y="0"/>
                      <a:pt x="24197" y="9670"/>
                      <a:pt x="24197" y="21600"/>
                    </a:cubicBezTo>
                    <a:cubicBezTo>
                      <a:pt x="24197" y="22121"/>
                      <a:pt x="24178" y="22642"/>
                      <a:pt x="24140" y="23163"/>
                    </a:cubicBezTo>
                  </a:path>
                  <a:path w="24197" h="23163" stroke="0" extrusionOk="0">
                    <a:moveTo>
                      <a:pt x="-1" y="156"/>
                    </a:moveTo>
                    <a:cubicBezTo>
                      <a:pt x="861" y="52"/>
                      <a:pt x="1728" y="-1"/>
                      <a:pt x="2597" y="0"/>
                    </a:cubicBezTo>
                    <a:cubicBezTo>
                      <a:pt x="14526" y="0"/>
                      <a:pt x="24197" y="9670"/>
                      <a:pt x="24197" y="21600"/>
                    </a:cubicBezTo>
                    <a:cubicBezTo>
                      <a:pt x="24197" y="22121"/>
                      <a:pt x="24178" y="22642"/>
                      <a:pt x="24140" y="23163"/>
                    </a:cubicBezTo>
                    <a:lnTo>
                      <a:pt x="2597" y="21600"/>
                    </a:lnTo>
                    <a:close/>
                  </a:path>
                </a:pathLst>
              </a:custGeom>
              <a:noFill/>
              <a:ln w="31750">
                <a:solidFill>
                  <a:srgbClr val="FF0000"/>
                </a:solidFill>
                <a:round/>
                <a:headEnd type="arrow" w="med" len="lg"/>
                <a:tailEnd type="arrow"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4" name="Text Box 16"/>
              <p:cNvSpPr txBox="1">
                <a:spLocks noChangeArrowheads="1"/>
              </p:cNvSpPr>
              <p:nvPr/>
            </p:nvSpPr>
            <p:spPr bwMode="auto">
              <a:xfrm>
                <a:off x="3583" y="2976"/>
                <a:ext cx="2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i="1" dirty="0">
                    <a:solidFill>
                      <a:srgbClr val="FF0000"/>
                    </a:solidFill>
                    <a:latin typeface="Times New Roman" panose="02020603050405020304" pitchFamily="18" charset="0"/>
                    <a:cs typeface="Times New Roman" panose="02020603050405020304" pitchFamily="18" charset="0"/>
                  </a:rPr>
                  <a:t>Q</a:t>
                </a:r>
              </a:p>
            </p:txBody>
          </p:sp>
        </p:grpSp>
        <p:grpSp>
          <p:nvGrpSpPr>
            <p:cNvPr id="95" name="Group 17"/>
            <p:cNvGrpSpPr>
              <a:grpSpLocks/>
            </p:cNvGrpSpPr>
            <p:nvPr/>
          </p:nvGrpSpPr>
          <p:grpSpPr bwMode="auto">
            <a:xfrm>
              <a:off x="5709258" y="749400"/>
              <a:ext cx="3420056" cy="2400300"/>
              <a:chOff x="2590" y="2430"/>
              <a:chExt cx="2119" cy="1488"/>
            </a:xfrm>
          </p:grpSpPr>
          <p:sp>
            <p:nvSpPr>
              <p:cNvPr id="96" name="Oval 18"/>
              <p:cNvSpPr>
                <a:spLocks noChangeArrowheads="1"/>
              </p:cNvSpPr>
              <p:nvPr/>
            </p:nvSpPr>
            <p:spPr bwMode="auto">
              <a:xfrm>
                <a:off x="2850" y="3207"/>
                <a:ext cx="210" cy="261"/>
              </a:xfrm>
              <a:prstGeom prst="ellipse">
                <a:avLst/>
              </a:prstGeom>
              <a:solidFill>
                <a:schemeClr val="bg1"/>
              </a:solidFill>
              <a:ln w="3175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latin typeface="Times New Roman" panose="02020603050405020304" pitchFamily="18" charset="0"/>
                  <a:cs typeface="Times New Roman" panose="02020603050405020304" pitchFamily="18" charset="0"/>
                </a:endParaRPr>
              </a:p>
            </p:txBody>
          </p:sp>
          <p:sp>
            <p:nvSpPr>
              <p:cNvPr id="97" name="Text Box 19"/>
              <p:cNvSpPr txBox="1">
                <a:spLocks noChangeArrowheads="1"/>
              </p:cNvSpPr>
              <p:nvPr/>
            </p:nvSpPr>
            <p:spPr bwMode="auto">
              <a:xfrm>
                <a:off x="2684" y="3023"/>
                <a:ext cx="195" cy="229"/>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pPr>
                <a:r>
                  <a:rPr lang="en-US" altLang="zh-CN">
                    <a:solidFill>
                      <a:schemeClr val="tx2"/>
                    </a:solidFill>
                    <a:latin typeface="Times New Roman" panose="02020603050405020304" pitchFamily="18" charset="0"/>
                    <a:cs typeface="Times New Roman" panose="02020603050405020304" pitchFamily="18" charset="0"/>
                    <a:sym typeface="Symbol" pitchFamily="18" charset="2"/>
                  </a:rPr>
                  <a:t>+</a:t>
                </a:r>
              </a:p>
            </p:txBody>
          </p:sp>
          <p:sp>
            <p:nvSpPr>
              <p:cNvPr id="98" name="Text Box 20"/>
              <p:cNvSpPr txBox="1">
                <a:spLocks noChangeArrowheads="1"/>
              </p:cNvSpPr>
              <p:nvPr/>
            </p:nvSpPr>
            <p:spPr bwMode="auto">
              <a:xfrm>
                <a:off x="2696" y="3351"/>
                <a:ext cx="212" cy="229"/>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pPr>
                <a:r>
                  <a:rPr lang="en-US" altLang="zh-CN">
                    <a:solidFill>
                      <a:schemeClr val="tx2"/>
                    </a:solidFill>
                    <a:latin typeface="Times New Roman" panose="02020603050405020304" pitchFamily="18" charset="0"/>
                    <a:cs typeface="Times New Roman" panose="02020603050405020304" pitchFamily="18" charset="0"/>
                    <a:sym typeface="Symbol" pitchFamily="18" charset="2"/>
                  </a:rPr>
                  <a:t>_</a:t>
                </a:r>
              </a:p>
            </p:txBody>
          </p:sp>
          <p:grpSp>
            <p:nvGrpSpPr>
              <p:cNvPr id="99" name="Group 21"/>
              <p:cNvGrpSpPr>
                <a:grpSpLocks/>
              </p:cNvGrpSpPr>
              <p:nvPr/>
            </p:nvGrpSpPr>
            <p:grpSpPr bwMode="auto">
              <a:xfrm>
                <a:off x="4027" y="2676"/>
                <a:ext cx="84" cy="270"/>
                <a:chOff x="625" y="3889"/>
                <a:chExt cx="93" cy="174"/>
              </a:xfrm>
            </p:grpSpPr>
            <p:sp>
              <p:nvSpPr>
                <p:cNvPr id="117" name="Line 22"/>
                <p:cNvSpPr>
                  <a:spLocks noChangeShapeType="1"/>
                </p:cNvSpPr>
                <p:nvPr/>
              </p:nvSpPr>
              <p:spPr bwMode="auto">
                <a:xfrm rot="-5400000">
                  <a:off x="539" y="3975"/>
                  <a:ext cx="17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8" name="Line 23"/>
                <p:cNvSpPr>
                  <a:spLocks noChangeShapeType="1"/>
                </p:cNvSpPr>
                <p:nvPr/>
              </p:nvSpPr>
              <p:spPr bwMode="auto">
                <a:xfrm rot="-5400000">
                  <a:off x="631" y="3975"/>
                  <a:ext cx="174"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00" name="Line 24"/>
              <p:cNvSpPr>
                <a:spLocks noChangeShapeType="1"/>
              </p:cNvSpPr>
              <p:nvPr/>
            </p:nvSpPr>
            <p:spPr bwMode="auto">
              <a:xfrm>
                <a:off x="3685" y="2820"/>
                <a:ext cx="3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1" name="Line 25"/>
              <p:cNvSpPr>
                <a:spLocks noChangeShapeType="1"/>
              </p:cNvSpPr>
              <p:nvPr/>
            </p:nvSpPr>
            <p:spPr bwMode="auto">
              <a:xfrm>
                <a:off x="4111" y="2820"/>
                <a:ext cx="3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2" name="Line 26"/>
              <p:cNvSpPr>
                <a:spLocks noChangeShapeType="1"/>
              </p:cNvSpPr>
              <p:nvPr/>
            </p:nvSpPr>
            <p:spPr bwMode="auto">
              <a:xfrm flipH="1">
                <a:off x="2959" y="2826"/>
                <a:ext cx="34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3" name="Line 27"/>
              <p:cNvSpPr>
                <a:spLocks noChangeShapeType="1"/>
              </p:cNvSpPr>
              <p:nvPr/>
            </p:nvSpPr>
            <p:spPr bwMode="auto">
              <a:xfrm>
                <a:off x="4447" y="3521"/>
                <a:ext cx="0" cy="39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4" name="Line 28"/>
              <p:cNvSpPr>
                <a:spLocks noChangeShapeType="1"/>
              </p:cNvSpPr>
              <p:nvPr/>
            </p:nvSpPr>
            <p:spPr bwMode="auto">
              <a:xfrm flipH="1">
                <a:off x="2959" y="3912"/>
                <a:ext cx="14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5" name="Line 29"/>
              <p:cNvSpPr>
                <a:spLocks noChangeShapeType="1"/>
              </p:cNvSpPr>
              <p:nvPr/>
            </p:nvSpPr>
            <p:spPr bwMode="auto">
              <a:xfrm>
                <a:off x="2959" y="2826"/>
                <a:ext cx="0" cy="10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06" name="Text Box 30"/>
              <p:cNvSpPr txBox="1">
                <a:spLocks noChangeArrowheads="1"/>
              </p:cNvSpPr>
              <p:nvPr/>
            </p:nvSpPr>
            <p:spPr bwMode="auto">
              <a:xfrm>
                <a:off x="3439" y="2466"/>
                <a:ext cx="194"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i="1" dirty="0">
                    <a:latin typeface="Times New Roman" panose="02020603050405020304" pitchFamily="18" charset="0"/>
                    <a:cs typeface="Times New Roman" panose="02020603050405020304" pitchFamily="18" charset="0"/>
                  </a:rPr>
                  <a:t>L</a:t>
                </a:r>
              </a:p>
            </p:txBody>
          </p:sp>
          <p:sp>
            <p:nvSpPr>
              <p:cNvPr id="107" name="Text Box 31"/>
              <p:cNvSpPr txBox="1">
                <a:spLocks noChangeArrowheads="1"/>
              </p:cNvSpPr>
              <p:nvPr/>
            </p:nvSpPr>
            <p:spPr bwMode="auto">
              <a:xfrm>
                <a:off x="3949" y="2430"/>
                <a:ext cx="21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i="1">
                    <a:latin typeface="Times New Roman" panose="02020603050405020304" pitchFamily="18" charset="0"/>
                    <a:cs typeface="Times New Roman" panose="02020603050405020304" pitchFamily="18" charset="0"/>
                  </a:rPr>
                  <a:t>C</a:t>
                </a:r>
              </a:p>
            </p:txBody>
          </p:sp>
          <p:sp>
            <p:nvSpPr>
              <p:cNvPr id="108" name="Text Box 32"/>
              <p:cNvSpPr txBox="1">
                <a:spLocks noChangeArrowheads="1"/>
              </p:cNvSpPr>
              <p:nvPr/>
            </p:nvSpPr>
            <p:spPr bwMode="auto">
              <a:xfrm>
                <a:off x="4507" y="3246"/>
                <a:ext cx="202"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i="1">
                    <a:latin typeface="Times New Roman" panose="02020603050405020304" pitchFamily="18" charset="0"/>
                    <a:cs typeface="Times New Roman" panose="02020603050405020304" pitchFamily="18" charset="0"/>
                  </a:rPr>
                  <a:t>R</a:t>
                </a:r>
              </a:p>
            </p:txBody>
          </p:sp>
          <p:grpSp>
            <p:nvGrpSpPr>
              <p:cNvPr id="109" name="Group 33"/>
              <p:cNvGrpSpPr>
                <a:grpSpLocks/>
              </p:cNvGrpSpPr>
              <p:nvPr/>
            </p:nvGrpSpPr>
            <p:grpSpPr bwMode="auto">
              <a:xfrm>
                <a:off x="3300" y="2769"/>
                <a:ext cx="379" cy="57"/>
                <a:chOff x="1200" y="1584"/>
                <a:chExt cx="379" cy="45"/>
              </a:xfrm>
            </p:grpSpPr>
            <p:sp>
              <p:nvSpPr>
                <p:cNvPr id="113" name="Arc 34"/>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14" name="Arc 35"/>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15" name="Arc 36"/>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16" name="Arc 37"/>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sp>
            <p:nvSpPr>
              <p:cNvPr id="110" name="Rectangle 38"/>
              <p:cNvSpPr>
                <a:spLocks noChangeArrowheads="1"/>
              </p:cNvSpPr>
              <p:nvPr/>
            </p:nvSpPr>
            <p:spPr bwMode="auto">
              <a:xfrm>
                <a:off x="4393" y="3232"/>
                <a:ext cx="102" cy="295"/>
              </a:xfrm>
              <a:prstGeom prst="rect">
                <a:avLst/>
              </a:prstGeom>
              <a:solidFill>
                <a:schemeClr val="bg1"/>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11" name="Text Box 39"/>
              <p:cNvSpPr txBox="1">
                <a:spLocks noChangeArrowheads="1"/>
              </p:cNvSpPr>
              <p:nvPr/>
            </p:nvSpPr>
            <p:spPr bwMode="auto">
              <a:xfrm>
                <a:off x="2590" y="3233"/>
                <a:ext cx="226"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i="1">
                    <a:latin typeface="Times New Roman" panose="02020603050405020304" pitchFamily="18" charset="0"/>
                    <a:cs typeface="Times New Roman" panose="02020603050405020304" pitchFamily="18" charset="0"/>
                  </a:rPr>
                  <a:t>u</a:t>
                </a:r>
              </a:p>
            </p:txBody>
          </p:sp>
          <p:sp>
            <p:nvSpPr>
              <p:cNvPr id="112" name="Line 40"/>
              <p:cNvSpPr>
                <a:spLocks noChangeShapeType="1"/>
              </p:cNvSpPr>
              <p:nvPr/>
            </p:nvSpPr>
            <p:spPr bwMode="auto">
              <a:xfrm>
                <a:off x="4447" y="2814"/>
                <a:ext cx="0" cy="432"/>
              </a:xfrm>
              <a:prstGeom prst="line">
                <a:avLst/>
              </a:prstGeom>
              <a:noFill/>
              <a:ln w="1905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latin typeface="Times New Roman" panose="02020603050405020304" pitchFamily="18" charset="0"/>
                  <a:cs typeface="Times New Roman" panose="02020603050405020304" pitchFamily="18" charset="0"/>
                </a:endParaRPr>
              </a:p>
            </p:txBody>
          </p:sp>
        </p:grpSp>
      </p:grpSp>
      <p:grpSp>
        <p:nvGrpSpPr>
          <p:cNvPr id="120" name="Group 42"/>
          <p:cNvGrpSpPr>
            <a:grpSpLocks/>
          </p:cNvGrpSpPr>
          <p:nvPr/>
        </p:nvGrpSpPr>
        <p:grpSpPr bwMode="auto">
          <a:xfrm>
            <a:off x="127812" y="828800"/>
            <a:ext cx="2360613" cy="474663"/>
            <a:chOff x="720" y="2596"/>
            <a:chExt cx="1487" cy="299"/>
          </a:xfrm>
        </p:grpSpPr>
        <p:graphicFrame>
          <p:nvGraphicFramePr>
            <p:cNvPr id="121" name="Object 43"/>
            <p:cNvGraphicFramePr>
              <a:graphicFrameLocks noChangeAspect="1"/>
            </p:cNvGraphicFramePr>
            <p:nvPr>
              <p:extLst>
                <p:ext uri="{D42A27DB-BD31-4B8C-83A1-F6EECF244321}">
                  <p14:modId xmlns:p14="http://schemas.microsoft.com/office/powerpoint/2010/main" val="2892918955"/>
                </p:ext>
              </p:extLst>
            </p:nvPr>
          </p:nvGraphicFramePr>
          <p:xfrm>
            <a:off x="1042" y="2596"/>
            <a:ext cx="1165" cy="299"/>
          </p:xfrm>
          <a:graphic>
            <a:graphicData uri="http://schemas.openxmlformats.org/presentationml/2006/ole">
              <mc:AlternateContent xmlns:mc="http://schemas.openxmlformats.org/markup-compatibility/2006">
                <mc:Choice xmlns:v="urn:schemas-microsoft-com:vml" Requires="v">
                  <p:oleObj spid="_x0000_s96507" name="Equation" r:id="rId15" imgW="888840" imgH="228600" progId="">
                    <p:embed/>
                  </p:oleObj>
                </mc:Choice>
                <mc:Fallback>
                  <p:oleObj name="Equation" r:id="rId15" imgW="888840" imgH="228600" progId="">
                    <p:embed/>
                    <p:pic>
                      <p:nvPicPr>
                        <p:cNvPr id="0" name="Picture 18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2" y="2596"/>
                          <a:ext cx="1165"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 name="Text Box 44"/>
            <p:cNvSpPr txBox="1">
              <a:spLocks noChangeArrowheads="1"/>
            </p:cNvSpPr>
            <p:nvPr/>
          </p:nvSpPr>
          <p:spPr bwMode="auto">
            <a:xfrm>
              <a:off x="720" y="2604"/>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dirty="0">
                  <a:solidFill>
                    <a:schemeClr val="tx2"/>
                  </a:solidFill>
                </a:rPr>
                <a:t>设</a:t>
              </a:r>
            </a:p>
          </p:txBody>
        </p:sp>
      </p:grpSp>
      <p:graphicFrame>
        <p:nvGraphicFramePr>
          <p:cNvPr id="123" name="Object 45"/>
          <p:cNvGraphicFramePr>
            <a:graphicFrameLocks noChangeAspect="1"/>
          </p:cNvGraphicFramePr>
          <p:nvPr>
            <p:extLst>
              <p:ext uri="{D42A27DB-BD31-4B8C-83A1-F6EECF244321}">
                <p14:modId xmlns:p14="http://schemas.microsoft.com/office/powerpoint/2010/main" val="2860809424"/>
              </p:ext>
            </p:extLst>
          </p:nvPr>
        </p:nvGraphicFramePr>
        <p:xfrm>
          <a:off x="3287708" y="704350"/>
          <a:ext cx="3174480" cy="736560"/>
        </p:xfrm>
        <a:graphic>
          <a:graphicData uri="http://schemas.openxmlformats.org/presentationml/2006/ole">
            <mc:AlternateContent xmlns:mc="http://schemas.openxmlformats.org/markup-compatibility/2006">
              <mc:Choice xmlns:v="urn:schemas-microsoft-com:vml" Requires="v">
                <p:oleObj spid="_x0000_s96508" name="Equation" r:id="rId17" imgW="1587240" imgH="368280" progId="">
                  <p:embed/>
                </p:oleObj>
              </mc:Choice>
              <mc:Fallback>
                <p:oleObj name="Equation" r:id="rId17" imgW="1587240" imgH="368280" progId="">
                  <p:embed/>
                  <p:pic>
                    <p:nvPicPr>
                      <p:cNvPr id="0" name="Picture 18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87708" y="704350"/>
                        <a:ext cx="3174480" cy="736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4" name="Text Box 46"/>
          <p:cNvSpPr txBox="1">
            <a:spLocks noChangeArrowheads="1"/>
          </p:cNvSpPr>
          <p:nvPr/>
        </p:nvSpPr>
        <p:spPr bwMode="auto">
          <a:xfrm>
            <a:off x="2665380" y="841798"/>
            <a:ext cx="4940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dirty="0">
                <a:solidFill>
                  <a:schemeClr val="tx2"/>
                </a:solidFill>
              </a:rPr>
              <a:t>则</a:t>
            </a:r>
          </a:p>
        </p:txBody>
      </p:sp>
      <p:graphicFrame>
        <p:nvGraphicFramePr>
          <p:cNvPr id="4" name="对象 3"/>
          <p:cNvGraphicFramePr>
            <a:graphicFrameLocks noChangeAspect="1"/>
          </p:cNvGraphicFramePr>
          <p:nvPr>
            <p:extLst>
              <p:ext uri="{D42A27DB-BD31-4B8C-83A1-F6EECF244321}">
                <p14:modId xmlns:p14="http://schemas.microsoft.com/office/powerpoint/2010/main" val="1988193446"/>
              </p:ext>
            </p:extLst>
          </p:nvPr>
        </p:nvGraphicFramePr>
        <p:xfrm>
          <a:off x="5330825" y="3748088"/>
          <a:ext cx="2598738" cy="671512"/>
        </p:xfrm>
        <a:graphic>
          <a:graphicData uri="http://schemas.openxmlformats.org/presentationml/2006/ole">
            <mc:AlternateContent xmlns:mc="http://schemas.openxmlformats.org/markup-compatibility/2006">
              <mc:Choice xmlns:v="urn:schemas-microsoft-com:vml" Requires="v">
                <p:oleObj spid="_x0000_s96509" name="Equation" r:id="rId19" imgW="1269720" imgH="330120" progId="">
                  <p:embed/>
                </p:oleObj>
              </mc:Choice>
              <mc:Fallback>
                <p:oleObj name="Equation" r:id="rId19" imgW="1269720" imgH="330120" progId="">
                  <p:embed/>
                  <p:pic>
                    <p:nvPicPr>
                      <p:cNvPr id="0" name="Picture 19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30825" y="3748088"/>
                        <a:ext cx="2598738"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灯片编号占位符 4"/>
          <p:cNvSpPr>
            <a:spLocks noGrp="1"/>
          </p:cNvSpPr>
          <p:nvPr>
            <p:ph type="sldNum" sz="quarter" idx="12"/>
          </p:nvPr>
        </p:nvSpPr>
        <p:spPr/>
        <p:txBody>
          <a:bodyPr/>
          <a:lstStyle/>
          <a:p>
            <a:fld id="{4A392014-421B-4E0A-B18C-C510B3404A01}" type="slidenum">
              <a:rPr lang="en-US" altLang="zh-CN" smtClean="0"/>
              <a:pPr/>
              <a:t>67</a:t>
            </a:fld>
            <a:endParaRPr lang="en-US" altLang="zh-CN"/>
          </a:p>
        </p:txBody>
      </p:sp>
    </p:spTree>
    <p:extLst>
      <p:ext uri="{BB962C8B-B14F-4D97-AF65-F5344CB8AC3E}">
        <p14:creationId xmlns:p14="http://schemas.microsoft.com/office/powerpoint/2010/main" val="37491955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wipe(left)">
                                      <p:cBhvr>
                                        <p:cTn id="12" dur="500"/>
                                        <p:tgtEl>
                                          <p:spTgt spid="1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wipe(left)">
                                      <p:cBhvr>
                                        <p:cTn id="17" dur="500"/>
                                        <p:tgtEl>
                                          <p:spTgt spid="1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62216"/>
                                        </p:tgtEl>
                                        <p:attrNameLst>
                                          <p:attrName>style.visibility</p:attrName>
                                        </p:attrNameLst>
                                      </p:cBhvr>
                                      <p:to>
                                        <p:strVal val="visible"/>
                                      </p:to>
                                    </p:set>
                                    <p:animEffect transition="in" filter="wipe(left)">
                                      <p:cBhvr>
                                        <p:cTn id="22" dur="500"/>
                                        <p:tgtEl>
                                          <p:spTgt spid="56221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562217"/>
                                        </p:tgtEl>
                                        <p:attrNameLst>
                                          <p:attrName>style.visibility</p:attrName>
                                        </p:attrNameLst>
                                      </p:cBhvr>
                                      <p:to>
                                        <p:strVal val="visible"/>
                                      </p:to>
                                    </p:set>
                                    <p:animEffect transition="in" filter="box(out)">
                                      <p:cBhvr>
                                        <p:cTn id="27" dur="500"/>
                                        <p:tgtEl>
                                          <p:spTgt spid="56221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562208">
                                            <p:txEl>
                                              <p:pRg st="0" end="0"/>
                                            </p:txEl>
                                          </p:spTgt>
                                        </p:tgtEl>
                                        <p:attrNameLst>
                                          <p:attrName>style.visibility</p:attrName>
                                        </p:attrNameLst>
                                      </p:cBhvr>
                                      <p:to>
                                        <p:strVal val="visible"/>
                                      </p:to>
                                    </p:set>
                                    <p:animEffect transition="in" filter="box(out)">
                                      <p:cBhvr>
                                        <p:cTn id="32" dur="500"/>
                                        <p:tgtEl>
                                          <p:spTgt spid="56220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562206"/>
                                        </p:tgtEl>
                                        <p:attrNameLst>
                                          <p:attrName>style.visibility</p:attrName>
                                        </p:attrNameLst>
                                      </p:cBhvr>
                                      <p:to>
                                        <p:strVal val="visible"/>
                                      </p:to>
                                    </p:set>
                                    <p:anim calcmode="lin" valueType="num">
                                      <p:cBhvr additive="base">
                                        <p:cTn id="37" dur="500"/>
                                        <p:tgtEl>
                                          <p:spTgt spid="562206"/>
                                        </p:tgtEl>
                                        <p:attrNameLst>
                                          <p:attrName>ppt_y</p:attrName>
                                        </p:attrNameLst>
                                      </p:cBhvr>
                                      <p:tavLst>
                                        <p:tav tm="0">
                                          <p:val>
                                            <p:strVal val="#ppt_y-#ppt_h*1.125000"/>
                                          </p:val>
                                        </p:tav>
                                        <p:tav tm="100000">
                                          <p:val>
                                            <p:strVal val="#ppt_y"/>
                                          </p:val>
                                        </p:tav>
                                      </p:tavLst>
                                    </p:anim>
                                    <p:animEffect transition="in" filter="wipe(down)">
                                      <p:cBhvr>
                                        <p:cTn id="38" dur="500"/>
                                        <p:tgtEl>
                                          <p:spTgt spid="562206"/>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562209"/>
                                        </p:tgtEl>
                                        <p:attrNameLst>
                                          <p:attrName>style.visibility</p:attrName>
                                        </p:attrNameLst>
                                      </p:cBhvr>
                                      <p:to>
                                        <p:strVal val="visible"/>
                                      </p:to>
                                    </p:set>
                                    <p:anim calcmode="lin" valueType="num">
                                      <p:cBhvr additive="base">
                                        <p:cTn id="43" dur="500" fill="hold"/>
                                        <p:tgtEl>
                                          <p:spTgt spid="562209"/>
                                        </p:tgtEl>
                                        <p:attrNameLst>
                                          <p:attrName>ppt_x</p:attrName>
                                        </p:attrNameLst>
                                      </p:cBhvr>
                                      <p:tavLst>
                                        <p:tav tm="0">
                                          <p:val>
                                            <p:strVal val="1+#ppt_w/2"/>
                                          </p:val>
                                        </p:tav>
                                        <p:tav tm="100000">
                                          <p:val>
                                            <p:strVal val="#ppt_x"/>
                                          </p:val>
                                        </p:tav>
                                      </p:tavLst>
                                    </p:anim>
                                    <p:anim calcmode="lin" valueType="num">
                                      <p:cBhvr additive="base">
                                        <p:cTn id="44" dur="500" fill="hold"/>
                                        <p:tgtEl>
                                          <p:spTgt spid="56220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2" presetClass="entr" presetSubtype="1" fill="hold" nodeType="clickEffect">
                                  <p:stCondLst>
                                    <p:cond delay="0"/>
                                  </p:stCondLst>
                                  <p:childTnLst>
                                    <p:set>
                                      <p:cBhvr>
                                        <p:cTn id="48" dur="1" fill="hold">
                                          <p:stCondLst>
                                            <p:cond delay="0"/>
                                          </p:stCondLst>
                                        </p:cTn>
                                        <p:tgtEl>
                                          <p:spTgt spid="562207"/>
                                        </p:tgtEl>
                                        <p:attrNameLst>
                                          <p:attrName>style.visibility</p:attrName>
                                        </p:attrNameLst>
                                      </p:cBhvr>
                                      <p:to>
                                        <p:strVal val="visible"/>
                                      </p:to>
                                    </p:set>
                                    <p:anim calcmode="lin" valueType="num">
                                      <p:cBhvr additive="base">
                                        <p:cTn id="49" dur="500"/>
                                        <p:tgtEl>
                                          <p:spTgt spid="562207"/>
                                        </p:tgtEl>
                                        <p:attrNameLst>
                                          <p:attrName>ppt_y</p:attrName>
                                        </p:attrNameLst>
                                      </p:cBhvr>
                                      <p:tavLst>
                                        <p:tav tm="0">
                                          <p:val>
                                            <p:strVal val="#ppt_y-#ppt_h*1.125000"/>
                                          </p:val>
                                        </p:tav>
                                        <p:tav tm="100000">
                                          <p:val>
                                            <p:strVal val="#ppt_y"/>
                                          </p:val>
                                        </p:tav>
                                      </p:tavLst>
                                    </p:anim>
                                    <p:animEffect transition="in" filter="wipe(down)">
                                      <p:cBhvr>
                                        <p:cTn id="50" dur="500"/>
                                        <p:tgtEl>
                                          <p:spTgt spid="56220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down)">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562213"/>
                                        </p:tgtEl>
                                        <p:attrNameLst>
                                          <p:attrName>style.visibility</p:attrName>
                                        </p:attrNameLst>
                                      </p:cBhvr>
                                      <p:to>
                                        <p:strVal val="visible"/>
                                      </p:to>
                                    </p:set>
                                    <p:animEffect transition="in" filter="dissolve">
                                      <p:cBhvr>
                                        <p:cTn id="61" dur="500"/>
                                        <p:tgtEl>
                                          <p:spTgt spid="56221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62215"/>
                                        </p:tgtEl>
                                        <p:attrNameLst>
                                          <p:attrName>style.visibility</p:attrName>
                                        </p:attrNameLst>
                                      </p:cBhvr>
                                      <p:to>
                                        <p:strVal val="visible"/>
                                      </p:to>
                                    </p:set>
                                    <p:animEffect transition="in" filter="wipe(left)">
                                      <p:cBhvr>
                                        <p:cTn id="66" dur="500"/>
                                        <p:tgtEl>
                                          <p:spTgt spid="562215"/>
                                        </p:tgtEl>
                                      </p:cBhvr>
                                    </p:animEffect>
                                  </p:childTnLst>
                                </p:cTn>
                              </p:par>
                            </p:childTnLst>
                          </p:cTn>
                        </p:par>
                      </p:childTnLst>
                    </p:cTn>
                  </p:par>
                  <p:par>
                    <p:cTn id="67" fill="hold">
                      <p:stCondLst>
                        <p:cond delay="indefinite"/>
                      </p:stCondLst>
                      <p:childTnLst>
                        <p:par>
                          <p:cTn id="68" fill="hold">
                            <p:stCondLst>
                              <p:cond delay="0"/>
                            </p:stCondLst>
                            <p:childTnLst>
                              <p:par>
                                <p:cTn id="69" presetID="4" presetClass="entr" presetSubtype="32" fill="hold" nodeType="clickEffect">
                                  <p:stCondLst>
                                    <p:cond delay="0"/>
                                  </p:stCondLst>
                                  <p:childTnLst>
                                    <p:set>
                                      <p:cBhvr>
                                        <p:cTn id="70" dur="1" fill="hold">
                                          <p:stCondLst>
                                            <p:cond delay="0"/>
                                          </p:stCondLst>
                                        </p:cTn>
                                        <p:tgtEl>
                                          <p:spTgt spid="562214"/>
                                        </p:tgtEl>
                                        <p:attrNameLst>
                                          <p:attrName>style.visibility</p:attrName>
                                        </p:attrNameLst>
                                      </p:cBhvr>
                                      <p:to>
                                        <p:strVal val="visible"/>
                                      </p:to>
                                    </p:set>
                                    <p:animEffect transition="in" filter="box(out)">
                                      <p:cBhvr>
                                        <p:cTn id="71" dur="500"/>
                                        <p:tgtEl>
                                          <p:spTgt spid="562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208" grpId="0" build="p" autoUpdateAnimBg="0"/>
      <p:bldP spid="562209" grpId="0" autoUpdateAnimBg="0"/>
      <p:bldP spid="562215" grpId="0" autoUpdateAnimBg="0"/>
      <p:bldP spid="124"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i="1" dirty="0" smtClean="0"/>
              <a:t>RLC</a:t>
            </a:r>
            <a:r>
              <a:rPr lang="zh-CN" altLang="en-US" dirty="0"/>
              <a:t>串联谐振</a:t>
            </a:r>
          </a:p>
        </p:txBody>
      </p:sp>
      <p:sp>
        <p:nvSpPr>
          <p:cNvPr id="3" name="Rectangle 12"/>
          <p:cNvSpPr>
            <a:spLocks noChangeArrowheads="1"/>
          </p:cNvSpPr>
          <p:nvPr/>
        </p:nvSpPr>
        <p:spPr bwMode="auto">
          <a:xfrm>
            <a:off x="139482" y="794096"/>
            <a:ext cx="455971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sz="2800" b="1" dirty="0" smtClean="0">
                <a:solidFill>
                  <a:schemeClr val="tx2"/>
                </a:solidFill>
              </a:rPr>
              <a:t>品质因数的物理意义</a:t>
            </a:r>
            <a:endParaRPr lang="zh-CN" altLang="en-US" sz="2800" b="1" i="1" dirty="0">
              <a:solidFill>
                <a:schemeClr val="tx2"/>
              </a:solidFill>
            </a:endParaRPr>
          </a:p>
        </p:txBody>
      </p:sp>
      <p:sp>
        <p:nvSpPr>
          <p:cNvPr id="4" name="Text Box 12"/>
          <p:cNvSpPr txBox="1">
            <a:spLocks noChangeArrowheads="1"/>
          </p:cNvSpPr>
          <p:nvPr/>
        </p:nvSpPr>
        <p:spPr bwMode="auto">
          <a:xfrm>
            <a:off x="292853" y="3528720"/>
            <a:ext cx="866516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1500">
              <a:defRPr>
                <a:solidFill>
                  <a:schemeClr val="tx1"/>
                </a:solidFill>
                <a:latin typeface="Arial" charset="0"/>
                <a:ea typeface="宋体" charset="-122"/>
              </a:defRPr>
            </a:lvl1pPr>
            <a:lvl2pPr marL="762000">
              <a:defRPr>
                <a:solidFill>
                  <a:schemeClr val="tx1"/>
                </a:solidFill>
                <a:latin typeface="Arial" charset="0"/>
                <a:ea typeface="宋体" charset="-122"/>
              </a:defRPr>
            </a:lvl2pPr>
            <a:lvl3pPr marL="952500">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fontAlgn="base">
              <a:spcBef>
                <a:spcPct val="0"/>
              </a:spcBef>
              <a:spcAft>
                <a:spcPct val="0"/>
              </a:spcAft>
              <a:defRPr>
                <a:solidFill>
                  <a:schemeClr val="tx1"/>
                </a:solidFill>
                <a:latin typeface="Arial" charset="0"/>
                <a:ea typeface="宋体" charset="-122"/>
              </a:defRPr>
            </a:lvl6pPr>
            <a:lvl7pPr fontAlgn="base">
              <a:spcBef>
                <a:spcPct val="0"/>
              </a:spcBef>
              <a:spcAft>
                <a:spcPct val="0"/>
              </a:spcAft>
              <a:defRPr>
                <a:solidFill>
                  <a:schemeClr val="tx1"/>
                </a:solidFill>
                <a:latin typeface="Arial" charset="0"/>
                <a:ea typeface="宋体" charset="-122"/>
              </a:defRPr>
            </a:lvl7pPr>
            <a:lvl8pPr fontAlgn="base">
              <a:spcBef>
                <a:spcPct val="0"/>
              </a:spcBef>
              <a:spcAft>
                <a:spcPct val="0"/>
              </a:spcAft>
              <a:defRPr>
                <a:solidFill>
                  <a:schemeClr val="tx1"/>
                </a:solidFill>
                <a:latin typeface="Arial" charset="0"/>
                <a:ea typeface="宋体" charset="-122"/>
              </a:defRPr>
            </a:lvl8pPr>
            <a:lvl9pPr fontAlgn="base">
              <a:spcBef>
                <a:spcPct val="0"/>
              </a:spcBef>
              <a:spcAft>
                <a:spcPct val="0"/>
              </a:spcAft>
              <a:defRPr>
                <a:solidFill>
                  <a:schemeClr val="tx1"/>
                </a:solidFill>
                <a:latin typeface="Arial" charset="0"/>
                <a:ea typeface="宋体" charset="-122"/>
              </a:defRPr>
            </a:lvl9pPr>
          </a:lstStyle>
          <a:p>
            <a:pPr indent="0" algn="just">
              <a:lnSpc>
                <a:spcPct val="150000"/>
              </a:lnSpc>
            </a:pPr>
            <a:r>
              <a:rPr lang="zh-CN" altLang="en-US" sz="2800" b="1" dirty="0">
                <a:solidFill>
                  <a:schemeClr val="tx2"/>
                </a:solidFill>
                <a:latin typeface="Times New Roman" panose="02020603050405020304" pitchFamily="18" charset="0"/>
                <a:cs typeface="Times New Roman" panose="02020603050405020304" pitchFamily="18" charset="0"/>
              </a:rPr>
              <a:t>品质因数</a:t>
            </a:r>
            <a:r>
              <a:rPr kumimoji="1" lang="en-US" altLang="zh-CN" sz="2800" b="1" i="1" dirty="0" smtClean="0">
                <a:solidFill>
                  <a:schemeClr val="tx2"/>
                </a:solidFill>
                <a:latin typeface="Times New Roman" pitchFamily="18" charset="0"/>
                <a:ea typeface="仿宋_GB2312" pitchFamily="49" charset="-122"/>
                <a:cs typeface="Times New Roman" panose="02020603050405020304" pitchFamily="18" charset="0"/>
              </a:rPr>
              <a:t>Q</a:t>
            </a:r>
            <a:r>
              <a:rPr kumimoji="1" lang="zh-CN" altLang="en-US" sz="2800" b="1" dirty="0">
                <a:solidFill>
                  <a:schemeClr val="tx2"/>
                </a:solidFill>
                <a:latin typeface="Times New Roman" panose="02020603050405020304" pitchFamily="18" charset="0"/>
                <a:ea typeface="楷体_GB2312" pitchFamily="49" charset="-122"/>
                <a:cs typeface="Times New Roman" panose="02020603050405020304" pitchFamily="18" charset="0"/>
              </a:rPr>
              <a:t>是反映谐振回路中电磁振荡程度的量，</a:t>
            </a:r>
            <a:r>
              <a:rPr kumimoji="1" lang="en-US" altLang="zh-CN" sz="2800" b="1" i="1" dirty="0">
                <a:solidFill>
                  <a:schemeClr val="tx2"/>
                </a:solidFill>
                <a:latin typeface="Times New Roman" pitchFamily="18" charset="0"/>
                <a:ea typeface="楷体_GB2312" pitchFamily="49" charset="-122"/>
                <a:cs typeface="Times New Roman" panose="02020603050405020304" pitchFamily="18" charset="0"/>
              </a:rPr>
              <a:t>Q</a:t>
            </a:r>
            <a:r>
              <a:rPr kumimoji="1" lang="zh-CN" altLang="en-US" sz="2800" b="1" dirty="0">
                <a:solidFill>
                  <a:schemeClr val="tx2"/>
                </a:solidFill>
                <a:latin typeface="Times New Roman" panose="02020603050405020304" pitchFamily="18" charset="0"/>
                <a:ea typeface="楷体_GB2312" pitchFamily="49" charset="-122"/>
                <a:cs typeface="Times New Roman" panose="02020603050405020304" pitchFamily="18" charset="0"/>
              </a:rPr>
              <a:t>越大，总能量就越</a:t>
            </a:r>
            <a:r>
              <a:rPr kumimoji="1" lang="zh-CN" altLang="en-US" sz="2800" b="1" dirty="0" smtClean="0">
                <a:solidFill>
                  <a:schemeClr val="tx2"/>
                </a:solidFill>
                <a:latin typeface="Times New Roman" panose="02020603050405020304" pitchFamily="18" charset="0"/>
                <a:ea typeface="楷体_GB2312" pitchFamily="49" charset="-122"/>
                <a:cs typeface="Times New Roman" panose="02020603050405020304" pitchFamily="18" charset="0"/>
              </a:rPr>
              <a:t>大，维持</a:t>
            </a:r>
            <a:r>
              <a:rPr kumimoji="1" lang="zh-CN" altLang="en-US" sz="2800" b="1" dirty="0">
                <a:solidFill>
                  <a:schemeClr val="tx2"/>
                </a:solidFill>
                <a:latin typeface="Times New Roman" panose="02020603050405020304" pitchFamily="18" charset="0"/>
                <a:ea typeface="楷体_GB2312" pitchFamily="49" charset="-122"/>
                <a:cs typeface="Times New Roman" panose="02020603050405020304" pitchFamily="18" charset="0"/>
              </a:rPr>
              <a:t>振荡所消耗的能量愈小，振荡程度越剧烈。则振荡电路的“品质”愈好。一般在要求发生谐振的回路中希望尽可能提高</a:t>
            </a:r>
            <a:r>
              <a:rPr kumimoji="1" lang="en-US" altLang="zh-CN" sz="2800" b="1" i="1" dirty="0">
                <a:solidFill>
                  <a:schemeClr val="tx2"/>
                </a:solidFill>
                <a:latin typeface="Times New Roman" pitchFamily="18" charset="0"/>
                <a:ea typeface="楷体_GB2312" pitchFamily="49" charset="-122"/>
                <a:cs typeface="Times New Roman" panose="02020603050405020304" pitchFamily="18" charset="0"/>
              </a:rPr>
              <a:t>Q</a:t>
            </a:r>
            <a:r>
              <a:rPr kumimoji="1" lang="zh-CN" altLang="en-US" sz="2800" b="1" dirty="0">
                <a:solidFill>
                  <a:schemeClr val="tx2"/>
                </a:solidFill>
                <a:latin typeface="Times New Roman" panose="02020603050405020304" pitchFamily="18" charset="0"/>
                <a:ea typeface="楷体_GB2312" pitchFamily="49" charset="-122"/>
                <a:cs typeface="Times New Roman" panose="02020603050405020304" pitchFamily="18" charset="0"/>
              </a:rPr>
              <a:t>值。</a:t>
            </a:r>
          </a:p>
        </p:txBody>
      </p:sp>
      <p:graphicFrame>
        <p:nvGraphicFramePr>
          <p:cNvPr id="6" name="Object 11"/>
          <p:cNvGraphicFramePr>
            <a:graphicFrameLocks noChangeAspect="1"/>
          </p:cNvGraphicFramePr>
          <p:nvPr>
            <p:extLst>
              <p:ext uri="{D42A27DB-BD31-4B8C-83A1-F6EECF244321}">
                <p14:modId xmlns:p14="http://schemas.microsoft.com/office/powerpoint/2010/main" val="3119005943"/>
              </p:ext>
            </p:extLst>
          </p:nvPr>
        </p:nvGraphicFramePr>
        <p:xfrm>
          <a:off x="885825" y="1264623"/>
          <a:ext cx="4492625" cy="974725"/>
        </p:xfrm>
        <a:graphic>
          <a:graphicData uri="http://schemas.openxmlformats.org/presentationml/2006/ole">
            <mc:AlternateContent xmlns:mc="http://schemas.openxmlformats.org/markup-compatibility/2006">
              <mc:Choice xmlns:v="urn:schemas-microsoft-com:vml" Requires="v">
                <p:oleObj spid="_x0000_s97336" name="Equation" r:id="rId3" imgW="1968480" imgH="457200" progId="">
                  <p:embed/>
                </p:oleObj>
              </mc:Choice>
              <mc:Fallback>
                <p:oleObj name="Equation" r:id="rId3" imgW="1968480" imgH="457200" progId="">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825" y="1264623"/>
                        <a:ext cx="4492625" cy="974725"/>
                      </a:xfrm>
                      <a:prstGeom prst="rect">
                        <a:avLst/>
                      </a:prstGeom>
                      <a:noFill/>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17961" dir="2700000" algn="ctr" rotWithShape="0">
                                <a:srgbClr val="999900"/>
                              </a:outerShdw>
                            </a:effectLst>
                          </a14:hiddenEffects>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825116172"/>
              </p:ext>
            </p:extLst>
          </p:nvPr>
        </p:nvGraphicFramePr>
        <p:xfrm>
          <a:off x="879208" y="2412817"/>
          <a:ext cx="7417377" cy="981317"/>
        </p:xfrm>
        <a:graphic>
          <a:graphicData uri="http://schemas.openxmlformats.org/presentationml/2006/ole">
            <mc:AlternateContent xmlns:mc="http://schemas.openxmlformats.org/markup-compatibility/2006">
              <mc:Choice xmlns:v="urn:schemas-microsoft-com:vml" Requires="v">
                <p:oleObj spid="_x0000_s97337" name="Equation" r:id="rId5" imgW="2692080" imgH="380880" progId="">
                  <p:embed/>
                </p:oleObj>
              </mc:Choice>
              <mc:Fallback>
                <p:oleObj name="Equation" r:id="rId5" imgW="2692080" imgH="380880" progId="">
                  <p:embed/>
                  <p:pic>
                    <p:nvPicPr>
                      <p:cNvPr id="0" name="Picture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208" y="2412817"/>
                        <a:ext cx="7417377" cy="981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4"/>
          <p:cNvSpPr>
            <a:spLocks noGrp="1"/>
          </p:cNvSpPr>
          <p:nvPr>
            <p:ph type="sldNum" sz="quarter" idx="12"/>
          </p:nvPr>
        </p:nvSpPr>
        <p:spPr/>
        <p:txBody>
          <a:bodyPr/>
          <a:lstStyle/>
          <a:p>
            <a:fld id="{4A392014-421B-4E0A-B18C-C510B3404A01}" type="slidenum">
              <a:rPr lang="en-US" altLang="zh-CN" smtClean="0"/>
              <a:pPr/>
              <a:t>68</a:t>
            </a:fld>
            <a:endParaRPr lang="en-US" altLang="zh-CN"/>
          </a:p>
        </p:txBody>
      </p:sp>
    </p:spTree>
    <p:extLst>
      <p:ext uri="{BB962C8B-B14F-4D97-AF65-F5344CB8AC3E}">
        <p14:creationId xmlns:p14="http://schemas.microsoft.com/office/powerpoint/2010/main" val="411971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ou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slide(fromBottom)">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P spid="4"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3"/>
          <p:cNvSpPr txBox="1">
            <a:spLocks noChangeArrowheads="1"/>
          </p:cNvSpPr>
          <p:nvPr/>
        </p:nvSpPr>
        <p:spPr bwMode="auto">
          <a:xfrm>
            <a:off x="72009" y="764704"/>
            <a:ext cx="903649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pPr>
            <a:r>
              <a:rPr kumimoji="1" lang="zh-CN" altLang="en-US" sz="2400" b="1" dirty="0" smtClean="0">
                <a:latin typeface="Times New Roman" panose="02020603050405020304" pitchFamily="18" charset="0"/>
                <a:cs typeface="Times New Roman" panose="02020603050405020304" pitchFamily="18" charset="0"/>
              </a:rPr>
              <a:t>一</a:t>
            </a:r>
            <a:r>
              <a:rPr kumimoji="1" lang="zh-CN" altLang="en-US" sz="2400" b="1" dirty="0">
                <a:latin typeface="Times New Roman" panose="02020603050405020304" pitchFamily="18" charset="0"/>
                <a:cs typeface="Times New Roman" panose="02020603050405020304" pitchFamily="18" charset="0"/>
              </a:rPr>
              <a:t>接收器的电路参数为</a:t>
            </a:r>
            <a:r>
              <a:rPr kumimoji="1" lang="zh-CN" altLang="en-US" sz="2400" b="1" dirty="0">
                <a:latin typeface="Times New Roman" panose="02020603050405020304" pitchFamily="18" charset="0"/>
                <a:ea typeface="仿宋_GB2312" pitchFamily="49" charset="-122"/>
                <a:cs typeface="Times New Roman" panose="02020603050405020304" pitchFamily="18" charset="0"/>
              </a:rPr>
              <a:t>：</a:t>
            </a:r>
            <a:r>
              <a:rPr kumimoji="1" lang="zh-CN" altLang="en-US" sz="2400" b="1" i="1" dirty="0">
                <a:latin typeface="Times New Roman" panose="02020603050405020304" pitchFamily="18" charset="0"/>
                <a:cs typeface="Times New Roman" panose="02020603050405020304" pitchFamily="18" charset="0"/>
                <a:sym typeface="Symbol" pitchFamily="18" charset="2"/>
              </a:rPr>
              <a:t></a:t>
            </a:r>
            <a:r>
              <a:rPr kumimoji="1" lang="en-US" altLang="zh-CN" sz="2400" b="1" dirty="0">
                <a:latin typeface="Times New Roman" panose="02020603050405020304" pitchFamily="18" charset="0"/>
                <a:cs typeface="Times New Roman" panose="02020603050405020304" pitchFamily="18" charset="0"/>
              </a:rPr>
              <a:t>=5</a:t>
            </a:r>
            <a:r>
              <a:rPr kumimoji="1" lang="en-US" altLang="zh-CN" sz="2400" b="1" dirty="0">
                <a:latin typeface="Times New Roman" panose="02020603050405020304" pitchFamily="18" charset="0"/>
                <a:cs typeface="Times New Roman" panose="02020603050405020304" pitchFamily="18" charset="0"/>
                <a:sym typeface="Symbol" pitchFamily="18" charset="2"/>
              </a:rPr>
              <a:t></a:t>
            </a:r>
            <a:r>
              <a:rPr kumimoji="1" lang="en-US" altLang="zh-CN" sz="2400" b="1" dirty="0">
                <a:latin typeface="Times New Roman" panose="02020603050405020304" pitchFamily="18" charset="0"/>
                <a:cs typeface="Times New Roman" panose="02020603050405020304" pitchFamily="18" charset="0"/>
              </a:rPr>
              <a:t>10</a:t>
            </a:r>
            <a:r>
              <a:rPr kumimoji="1" lang="en-US" altLang="zh-CN" sz="2400" b="1" baseline="30000" dirty="0">
                <a:latin typeface="Times New Roman" panose="02020603050405020304" pitchFamily="18" charset="0"/>
                <a:cs typeface="Times New Roman" panose="02020603050405020304" pitchFamily="18" charset="0"/>
              </a:rPr>
              <a:t>3</a:t>
            </a:r>
            <a:r>
              <a:rPr kumimoji="1" lang="en-US" altLang="zh-CN" sz="2400" b="1" dirty="0">
                <a:latin typeface="Times New Roman" panose="02020603050405020304" pitchFamily="18" charset="0"/>
                <a:cs typeface="Times New Roman" panose="02020603050405020304" pitchFamily="18" charset="0"/>
              </a:rPr>
              <a:t> rad/s, </a:t>
            </a:r>
            <a:r>
              <a:rPr kumimoji="1" lang="en-US" altLang="zh-CN" sz="2400" b="1" i="1" dirty="0">
                <a:latin typeface="Times New Roman" panose="02020603050405020304" pitchFamily="18" charset="0"/>
                <a:ea typeface="仿宋_GB2312" pitchFamily="49" charset="-122"/>
                <a:cs typeface="Times New Roman" panose="02020603050405020304" pitchFamily="18" charset="0"/>
              </a:rPr>
              <a:t>U</a:t>
            </a:r>
            <a:r>
              <a:rPr kumimoji="1" lang="en-US" altLang="zh-CN" sz="2400" b="1" dirty="0">
                <a:latin typeface="Times New Roman" panose="02020603050405020304" pitchFamily="18" charset="0"/>
                <a:ea typeface="仿宋_GB2312" pitchFamily="49" charset="-122"/>
                <a:cs typeface="Times New Roman" panose="02020603050405020304" pitchFamily="18" charset="0"/>
              </a:rPr>
              <a:t>=10V</a:t>
            </a:r>
            <a:r>
              <a:rPr kumimoji="1" lang="zh-CN" altLang="en-US" sz="2400" b="1" dirty="0">
                <a:latin typeface="Times New Roman" panose="02020603050405020304" pitchFamily="18" charset="0"/>
                <a:ea typeface="仿宋_GB2312" pitchFamily="49" charset="-122"/>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调</a:t>
            </a:r>
            <a:r>
              <a:rPr kumimoji="1" lang="en-US" altLang="zh-CN" sz="2400" b="1" i="1" dirty="0">
                <a:latin typeface="Times New Roman" panose="02020603050405020304" pitchFamily="18" charset="0"/>
                <a:cs typeface="Times New Roman" panose="02020603050405020304" pitchFamily="18" charset="0"/>
              </a:rPr>
              <a:t>C</a:t>
            </a:r>
            <a:r>
              <a:rPr kumimoji="1" lang="zh-CN" altLang="en-US" sz="2400" b="1" dirty="0">
                <a:latin typeface="Times New Roman" panose="02020603050405020304" pitchFamily="18" charset="0"/>
                <a:cs typeface="Times New Roman" panose="02020603050405020304" pitchFamily="18" charset="0"/>
              </a:rPr>
              <a:t>使电路中的电流最大，</a:t>
            </a:r>
            <a:r>
              <a:rPr kumimoji="1" lang="en-US" altLang="zh-CN" sz="2400" b="1" i="1" dirty="0">
                <a:latin typeface="Times New Roman" panose="02020603050405020304" pitchFamily="18" charset="0"/>
                <a:cs typeface="Times New Roman" panose="02020603050405020304" pitchFamily="18" charset="0"/>
              </a:rPr>
              <a:t>I</a:t>
            </a:r>
            <a:r>
              <a:rPr kumimoji="1" lang="en-US" altLang="zh-CN" sz="2400" b="1" baseline="-25000" dirty="0">
                <a:latin typeface="Times New Roman" panose="02020603050405020304" pitchFamily="18" charset="0"/>
                <a:cs typeface="Times New Roman" panose="02020603050405020304" pitchFamily="18" charset="0"/>
              </a:rPr>
              <a:t>max</a:t>
            </a:r>
            <a:r>
              <a:rPr kumimoji="1" lang="en-US" altLang="zh-CN" sz="2400" b="1" dirty="0">
                <a:latin typeface="Times New Roman" panose="02020603050405020304" pitchFamily="18" charset="0"/>
                <a:cs typeface="Times New Roman" panose="02020603050405020304" pitchFamily="18" charset="0"/>
              </a:rPr>
              <a:t>=200mA</a:t>
            </a:r>
            <a:r>
              <a:rPr kumimoji="1" lang="zh-CN" altLang="en-US" sz="2400" b="1" dirty="0">
                <a:latin typeface="Times New Roman" panose="02020603050405020304" pitchFamily="18" charset="0"/>
                <a:cs typeface="Times New Roman" panose="02020603050405020304" pitchFamily="18" charset="0"/>
              </a:rPr>
              <a:t>，测得电容电压为</a:t>
            </a:r>
            <a:r>
              <a:rPr kumimoji="1" lang="en-US" altLang="zh-CN" sz="2400" b="1" dirty="0">
                <a:latin typeface="Times New Roman" panose="02020603050405020304" pitchFamily="18" charset="0"/>
                <a:cs typeface="Times New Roman" panose="02020603050405020304" pitchFamily="18" charset="0"/>
              </a:rPr>
              <a:t>600V</a:t>
            </a:r>
            <a:r>
              <a:rPr kumimoji="1" lang="zh-CN" altLang="en-US" sz="2400" b="1" dirty="0">
                <a:latin typeface="Times New Roman" panose="02020603050405020304" pitchFamily="18" charset="0"/>
                <a:cs typeface="Times New Roman" panose="02020603050405020304" pitchFamily="18" charset="0"/>
              </a:rPr>
              <a:t>，求</a:t>
            </a:r>
            <a:r>
              <a:rPr kumimoji="1" lang="en-US" altLang="zh-CN" sz="2400" b="1" i="1" dirty="0">
                <a:latin typeface="Times New Roman" panose="02020603050405020304" pitchFamily="18" charset="0"/>
                <a:cs typeface="Times New Roman" panose="02020603050405020304" pitchFamily="18" charset="0"/>
              </a:rPr>
              <a:t>R</a:t>
            </a:r>
            <a:r>
              <a:rPr kumimoji="1" lang="zh-CN" altLang="en-US" sz="2400" b="1" i="1" dirty="0">
                <a:latin typeface="Times New Roman" panose="02020603050405020304" pitchFamily="18" charset="0"/>
                <a:cs typeface="Times New Roman" panose="02020603050405020304" pitchFamily="18" charset="0"/>
              </a:rPr>
              <a:t>、</a:t>
            </a:r>
            <a:r>
              <a:rPr kumimoji="1" lang="en-US" altLang="zh-CN" sz="2400" b="1" i="1" dirty="0">
                <a:latin typeface="Times New Roman" panose="02020603050405020304" pitchFamily="18" charset="0"/>
                <a:cs typeface="Times New Roman" panose="02020603050405020304" pitchFamily="18" charset="0"/>
              </a:rPr>
              <a:t>L</a:t>
            </a:r>
            <a:r>
              <a:rPr kumimoji="1" lang="zh-CN" altLang="en-US" sz="2400" b="1" i="1" dirty="0">
                <a:latin typeface="Times New Roman" panose="02020603050405020304" pitchFamily="18" charset="0"/>
                <a:cs typeface="Times New Roman" panose="02020603050405020304" pitchFamily="18" charset="0"/>
              </a:rPr>
              <a:t>、</a:t>
            </a:r>
            <a:r>
              <a:rPr kumimoji="1" lang="en-US" altLang="zh-CN" sz="2400" b="1" i="1" dirty="0">
                <a:latin typeface="Times New Roman" panose="02020603050405020304" pitchFamily="18" charset="0"/>
                <a:cs typeface="Times New Roman" panose="02020603050405020304" pitchFamily="18" charset="0"/>
              </a:rPr>
              <a:t>C</a:t>
            </a:r>
            <a:r>
              <a:rPr kumimoji="1" lang="zh-CN" altLang="en-US" sz="2400" b="1" dirty="0">
                <a:latin typeface="Times New Roman" panose="02020603050405020304" pitchFamily="18" charset="0"/>
                <a:cs typeface="Times New Roman" panose="02020603050405020304" pitchFamily="18" charset="0"/>
              </a:rPr>
              <a:t>及</a:t>
            </a:r>
            <a:r>
              <a:rPr kumimoji="1" lang="en-US" altLang="zh-CN" sz="2400" b="1" i="1" dirty="0">
                <a:latin typeface="Times New Roman" panose="02020603050405020304" pitchFamily="18" charset="0"/>
                <a:cs typeface="Times New Roman" panose="02020603050405020304" pitchFamily="18" charset="0"/>
              </a:rPr>
              <a:t>Q</a:t>
            </a:r>
            <a:r>
              <a:rPr kumimoji="1" lang="zh-CN" altLang="en-US" sz="2400" b="1" dirty="0">
                <a:latin typeface="Times New Roman" panose="02020603050405020304" pitchFamily="18" charset="0"/>
                <a:cs typeface="Times New Roman" panose="02020603050405020304" pitchFamily="18" charset="0"/>
              </a:rPr>
              <a:t>。</a:t>
            </a:r>
            <a:endParaRPr kumimoji="1" lang="zh-CN" altLang="en-US" sz="2400" b="1" dirty="0">
              <a:latin typeface="Times New Roman" panose="02020603050405020304" pitchFamily="18" charset="0"/>
              <a:ea typeface="仿宋_GB2312" pitchFamily="49" charset="-122"/>
              <a:cs typeface="Times New Roman" panose="02020603050405020304" pitchFamily="18" charset="0"/>
            </a:endParaRPr>
          </a:p>
        </p:txBody>
      </p:sp>
      <p:graphicFrame>
        <p:nvGraphicFramePr>
          <p:cNvPr id="9259" name="Object 43"/>
          <p:cNvGraphicFramePr>
            <a:graphicFrameLocks noChangeAspect="1"/>
          </p:cNvGraphicFramePr>
          <p:nvPr>
            <p:extLst>
              <p:ext uri="{D42A27DB-BD31-4B8C-83A1-F6EECF244321}">
                <p14:modId xmlns:p14="http://schemas.microsoft.com/office/powerpoint/2010/main" val="1414291324"/>
              </p:ext>
            </p:extLst>
          </p:nvPr>
        </p:nvGraphicFramePr>
        <p:xfrm>
          <a:off x="611560" y="2204864"/>
          <a:ext cx="3608387" cy="831850"/>
        </p:xfrm>
        <a:graphic>
          <a:graphicData uri="http://schemas.openxmlformats.org/presentationml/2006/ole">
            <mc:AlternateContent xmlns:mc="http://schemas.openxmlformats.org/markup-compatibility/2006">
              <mc:Choice xmlns:v="urn:schemas-microsoft-com:vml" Requires="v">
                <p:oleObj spid="_x0000_s98418" name="Equation" r:id="rId3" imgW="1765080" imgH="406080" progId="">
                  <p:embed/>
                </p:oleObj>
              </mc:Choice>
              <mc:Fallback>
                <p:oleObj name="Equation" r:id="rId3" imgW="1765080" imgH="406080"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2204864"/>
                        <a:ext cx="3608387"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60" name="Object 44"/>
          <p:cNvGraphicFramePr>
            <a:graphicFrameLocks noChangeAspect="1"/>
          </p:cNvGraphicFramePr>
          <p:nvPr>
            <p:extLst>
              <p:ext uri="{D42A27DB-BD31-4B8C-83A1-F6EECF244321}">
                <p14:modId xmlns:p14="http://schemas.microsoft.com/office/powerpoint/2010/main" val="1604365295"/>
              </p:ext>
            </p:extLst>
          </p:nvPr>
        </p:nvGraphicFramePr>
        <p:xfrm>
          <a:off x="611560" y="3122556"/>
          <a:ext cx="4233862" cy="831850"/>
        </p:xfrm>
        <a:graphic>
          <a:graphicData uri="http://schemas.openxmlformats.org/presentationml/2006/ole">
            <mc:AlternateContent xmlns:mc="http://schemas.openxmlformats.org/markup-compatibility/2006">
              <mc:Choice xmlns:v="urn:schemas-microsoft-com:vml" Requires="v">
                <p:oleObj spid="_x0000_s98419" name="Equation" r:id="rId5" imgW="2006280" imgH="393480" progId="">
                  <p:embed/>
                </p:oleObj>
              </mc:Choice>
              <mc:Fallback>
                <p:oleObj name="Equation" r:id="rId5" imgW="2006280" imgH="393480" progId="">
                  <p:embed/>
                  <p:pic>
                    <p:nvPicPr>
                      <p:cNvPr id="0" name="Picture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60" y="3122556"/>
                        <a:ext cx="4233862"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61" name="Object 45"/>
          <p:cNvGraphicFramePr>
            <a:graphicFrameLocks noChangeAspect="1"/>
          </p:cNvGraphicFramePr>
          <p:nvPr>
            <p:extLst>
              <p:ext uri="{D42A27DB-BD31-4B8C-83A1-F6EECF244321}">
                <p14:modId xmlns:p14="http://schemas.microsoft.com/office/powerpoint/2010/main" val="117947423"/>
              </p:ext>
            </p:extLst>
          </p:nvPr>
        </p:nvGraphicFramePr>
        <p:xfrm>
          <a:off x="611560" y="4040248"/>
          <a:ext cx="3862387" cy="911225"/>
        </p:xfrm>
        <a:graphic>
          <a:graphicData uri="http://schemas.openxmlformats.org/presentationml/2006/ole">
            <mc:AlternateContent xmlns:mc="http://schemas.openxmlformats.org/markup-compatibility/2006">
              <mc:Choice xmlns:v="urn:schemas-microsoft-com:vml" Requires="v">
                <p:oleObj spid="_x0000_s98420" name="Equation" r:id="rId7" imgW="1828800" imgH="431640" progId="">
                  <p:embed/>
                </p:oleObj>
              </mc:Choice>
              <mc:Fallback>
                <p:oleObj name="Equation" r:id="rId7" imgW="1828800" imgH="431640" progId="">
                  <p:embed/>
                  <p:pic>
                    <p:nvPicPr>
                      <p:cNvPr id="0" name="Picture 8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560" y="4040248"/>
                        <a:ext cx="3862387" cy="911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62" name="Object 46"/>
          <p:cNvGraphicFramePr>
            <a:graphicFrameLocks noChangeAspect="1"/>
          </p:cNvGraphicFramePr>
          <p:nvPr>
            <p:extLst>
              <p:ext uri="{D42A27DB-BD31-4B8C-83A1-F6EECF244321}">
                <p14:modId xmlns:p14="http://schemas.microsoft.com/office/powerpoint/2010/main" val="389433541"/>
              </p:ext>
            </p:extLst>
          </p:nvPr>
        </p:nvGraphicFramePr>
        <p:xfrm>
          <a:off x="611560" y="5037315"/>
          <a:ext cx="3135312" cy="1047750"/>
        </p:xfrm>
        <a:graphic>
          <a:graphicData uri="http://schemas.openxmlformats.org/presentationml/2006/ole">
            <mc:AlternateContent xmlns:mc="http://schemas.openxmlformats.org/markup-compatibility/2006">
              <mc:Choice xmlns:v="urn:schemas-microsoft-com:vml" Requires="v">
                <p:oleObj spid="_x0000_s98421" name="Equation" r:id="rId9" imgW="1231560" imgH="431640" progId="">
                  <p:embed/>
                </p:oleObj>
              </mc:Choice>
              <mc:Fallback>
                <p:oleObj name="Equation" r:id="rId9" imgW="1231560" imgH="431640" progId="">
                  <p:embed/>
                  <p:pic>
                    <p:nvPicPr>
                      <p:cNvPr id="0" name="Picture 8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560" y="5037315"/>
                        <a:ext cx="3135312" cy="1047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320" name="Group 104"/>
          <p:cNvGrpSpPr>
            <a:grpSpLocks/>
          </p:cNvGrpSpPr>
          <p:nvPr/>
        </p:nvGrpSpPr>
        <p:grpSpPr bwMode="auto">
          <a:xfrm>
            <a:off x="5940152" y="2420888"/>
            <a:ext cx="2432050" cy="2516188"/>
            <a:chOff x="3923" y="1344"/>
            <a:chExt cx="1532" cy="1585"/>
          </a:xfrm>
        </p:grpSpPr>
        <p:sp>
          <p:nvSpPr>
            <p:cNvPr id="9277" name="Oval 61"/>
            <p:cNvSpPr>
              <a:spLocks noChangeArrowheads="1"/>
            </p:cNvSpPr>
            <p:nvPr/>
          </p:nvSpPr>
          <p:spPr bwMode="auto">
            <a:xfrm>
              <a:off x="3923" y="1967"/>
              <a:ext cx="363" cy="363"/>
            </a:xfrm>
            <a:prstGeom prst="ellipse">
              <a:avLst/>
            </a:prstGeom>
            <a:solidFill>
              <a:schemeClr val="bg1"/>
            </a:solidFill>
            <a:ln w="3810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278" name="Text Box 62"/>
            <p:cNvSpPr txBox="1">
              <a:spLocks noChangeArrowheads="1"/>
            </p:cNvSpPr>
            <p:nvPr/>
          </p:nvSpPr>
          <p:spPr bwMode="auto">
            <a:xfrm>
              <a:off x="4536" y="1344"/>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kumimoji="1" lang="zh-CN" altLang="zh-CN" sz="2800" b="0">
                <a:latin typeface="Times New Roman" panose="02020603050405020304" pitchFamily="18" charset="0"/>
                <a:cs typeface="Times New Roman" panose="02020603050405020304" pitchFamily="18" charset="0"/>
              </a:endParaRPr>
            </a:p>
          </p:txBody>
        </p:sp>
        <p:sp>
          <p:nvSpPr>
            <p:cNvPr id="9279" name="Text Box 63"/>
            <p:cNvSpPr txBox="1">
              <a:spLocks noChangeArrowheads="1"/>
            </p:cNvSpPr>
            <p:nvPr/>
          </p:nvSpPr>
          <p:spPr bwMode="auto">
            <a:xfrm>
              <a:off x="4104" y="1559"/>
              <a:ext cx="244"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pPr>
              <a:r>
                <a:rPr kumimoji="1" lang="en-US" altLang="zh-CN" sz="2800" b="0">
                  <a:latin typeface="Times New Roman" panose="02020603050405020304" pitchFamily="18" charset="0"/>
                  <a:cs typeface="Times New Roman" panose="02020603050405020304" pitchFamily="18" charset="0"/>
                  <a:sym typeface="Symbol" pitchFamily="18" charset="2"/>
                </a:rPr>
                <a:t>+</a:t>
              </a:r>
            </a:p>
          </p:txBody>
        </p:sp>
        <p:sp>
          <p:nvSpPr>
            <p:cNvPr id="9280" name="Text Box 64"/>
            <p:cNvSpPr txBox="1">
              <a:spLocks noChangeArrowheads="1"/>
            </p:cNvSpPr>
            <p:nvPr/>
          </p:nvSpPr>
          <p:spPr bwMode="auto">
            <a:xfrm>
              <a:off x="4150" y="2251"/>
              <a:ext cx="184"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pPr>
              <a:r>
                <a:rPr kumimoji="1" lang="en-US" altLang="zh-CN" sz="2800" b="0">
                  <a:latin typeface="Times New Roman" panose="02020603050405020304" pitchFamily="18" charset="0"/>
                  <a:cs typeface="Times New Roman" panose="02020603050405020304" pitchFamily="18" charset="0"/>
                  <a:sym typeface="Symbol" pitchFamily="18" charset="2"/>
                </a:rPr>
                <a:t>_</a:t>
              </a:r>
            </a:p>
          </p:txBody>
        </p:sp>
        <p:grpSp>
          <p:nvGrpSpPr>
            <p:cNvPr id="9281" name="Group 65"/>
            <p:cNvGrpSpPr>
              <a:grpSpLocks/>
            </p:cNvGrpSpPr>
            <p:nvPr/>
          </p:nvGrpSpPr>
          <p:grpSpPr bwMode="auto">
            <a:xfrm>
              <a:off x="5193" y="2466"/>
              <a:ext cx="262" cy="99"/>
              <a:chOff x="1351" y="3976"/>
              <a:chExt cx="174" cy="93"/>
            </a:xfrm>
          </p:grpSpPr>
          <p:sp>
            <p:nvSpPr>
              <p:cNvPr id="9282" name="Line 66"/>
              <p:cNvSpPr>
                <a:spLocks noChangeShapeType="1"/>
              </p:cNvSpPr>
              <p:nvPr/>
            </p:nvSpPr>
            <p:spPr bwMode="auto">
              <a:xfrm>
                <a:off x="1351" y="3976"/>
                <a:ext cx="174" cy="1"/>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9283" name="Line 67"/>
              <p:cNvSpPr>
                <a:spLocks noChangeShapeType="1"/>
              </p:cNvSpPr>
              <p:nvPr/>
            </p:nvSpPr>
            <p:spPr bwMode="auto">
              <a:xfrm>
                <a:off x="1351" y="4068"/>
                <a:ext cx="174" cy="1"/>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84" name="Line 68"/>
            <p:cNvSpPr>
              <a:spLocks noChangeShapeType="1"/>
            </p:cNvSpPr>
            <p:nvPr/>
          </p:nvSpPr>
          <p:spPr bwMode="auto">
            <a:xfrm>
              <a:off x="4095" y="1461"/>
              <a:ext cx="1255"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285" name="Line 69"/>
            <p:cNvSpPr>
              <a:spLocks noChangeShapeType="1"/>
            </p:cNvSpPr>
            <p:nvPr/>
          </p:nvSpPr>
          <p:spPr bwMode="auto">
            <a:xfrm>
              <a:off x="4104" y="1468"/>
              <a:ext cx="0" cy="1452"/>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286" name="Line 70"/>
            <p:cNvSpPr>
              <a:spLocks noChangeShapeType="1"/>
            </p:cNvSpPr>
            <p:nvPr/>
          </p:nvSpPr>
          <p:spPr bwMode="auto">
            <a:xfrm>
              <a:off x="5329" y="1468"/>
              <a:ext cx="0" cy="227"/>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287" name="Line 71"/>
            <p:cNvSpPr>
              <a:spLocks noChangeShapeType="1"/>
            </p:cNvSpPr>
            <p:nvPr/>
          </p:nvSpPr>
          <p:spPr bwMode="auto">
            <a:xfrm>
              <a:off x="5329" y="2069"/>
              <a:ext cx="0" cy="397"/>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288" name="Line 72"/>
            <p:cNvSpPr>
              <a:spLocks noChangeShapeType="1"/>
            </p:cNvSpPr>
            <p:nvPr/>
          </p:nvSpPr>
          <p:spPr bwMode="auto">
            <a:xfrm>
              <a:off x="5329" y="2557"/>
              <a:ext cx="0" cy="363"/>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289" name="Line 73"/>
            <p:cNvSpPr>
              <a:spLocks noChangeShapeType="1"/>
            </p:cNvSpPr>
            <p:nvPr/>
          </p:nvSpPr>
          <p:spPr bwMode="auto">
            <a:xfrm flipV="1">
              <a:off x="5193" y="2375"/>
              <a:ext cx="257" cy="294"/>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290" name="Text Box 74"/>
            <p:cNvSpPr txBox="1">
              <a:spLocks noChangeArrowheads="1"/>
            </p:cNvSpPr>
            <p:nvPr/>
          </p:nvSpPr>
          <p:spPr bwMode="auto">
            <a:xfrm>
              <a:off x="5103" y="1706"/>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0" i="1">
                  <a:latin typeface="Times New Roman" panose="02020603050405020304" pitchFamily="18" charset="0"/>
                  <a:cs typeface="Times New Roman" panose="02020603050405020304" pitchFamily="18" charset="0"/>
                </a:rPr>
                <a:t>L</a:t>
              </a:r>
            </a:p>
          </p:txBody>
        </p:sp>
        <p:sp>
          <p:nvSpPr>
            <p:cNvPr id="9291" name="Text Box 75"/>
            <p:cNvSpPr txBox="1">
              <a:spLocks noChangeArrowheads="1"/>
            </p:cNvSpPr>
            <p:nvPr/>
          </p:nvSpPr>
          <p:spPr bwMode="auto">
            <a:xfrm>
              <a:off x="5011" y="2602"/>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0" i="1">
                  <a:latin typeface="Times New Roman" panose="02020603050405020304" pitchFamily="18" charset="0"/>
                  <a:cs typeface="Times New Roman" panose="02020603050405020304" pitchFamily="18" charset="0"/>
                </a:rPr>
                <a:t>C</a:t>
              </a:r>
            </a:p>
          </p:txBody>
        </p:sp>
        <p:sp>
          <p:nvSpPr>
            <p:cNvPr id="9292" name="Text Box 76"/>
            <p:cNvSpPr txBox="1">
              <a:spLocks noChangeArrowheads="1"/>
            </p:cNvSpPr>
            <p:nvPr/>
          </p:nvSpPr>
          <p:spPr bwMode="auto">
            <a:xfrm>
              <a:off x="4558" y="1480"/>
              <a:ext cx="2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0" i="1">
                  <a:latin typeface="Times New Roman" panose="02020603050405020304" pitchFamily="18" charset="0"/>
                  <a:cs typeface="Times New Roman" panose="02020603050405020304" pitchFamily="18" charset="0"/>
                </a:rPr>
                <a:t>R</a:t>
              </a:r>
            </a:p>
          </p:txBody>
        </p:sp>
        <p:sp>
          <p:nvSpPr>
            <p:cNvPr id="9293" name="Text Box 77"/>
            <p:cNvSpPr txBox="1">
              <a:spLocks noChangeArrowheads="1"/>
            </p:cNvSpPr>
            <p:nvPr/>
          </p:nvSpPr>
          <p:spPr bwMode="auto">
            <a:xfrm>
              <a:off x="4286" y="193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0" i="1">
                  <a:latin typeface="Times New Roman" panose="02020603050405020304" pitchFamily="18" charset="0"/>
                  <a:cs typeface="Times New Roman" panose="02020603050405020304" pitchFamily="18" charset="0"/>
                </a:rPr>
                <a:t>u</a:t>
              </a:r>
              <a:endParaRPr kumimoji="1" lang="en-US" altLang="zh-CN" sz="2800" b="0">
                <a:latin typeface="Times New Roman" panose="02020603050405020304" pitchFamily="18" charset="0"/>
                <a:cs typeface="Times New Roman" panose="02020603050405020304" pitchFamily="18" charset="0"/>
              </a:endParaRPr>
            </a:p>
          </p:txBody>
        </p:sp>
        <p:sp>
          <p:nvSpPr>
            <p:cNvPr id="9294" name="Line 78"/>
            <p:cNvSpPr>
              <a:spLocks noChangeShapeType="1"/>
            </p:cNvSpPr>
            <p:nvPr/>
          </p:nvSpPr>
          <p:spPr bwMode="auto">
            <a:xfrm>
              <a:off x="4100" y="2920"/>
              <a:ext cx="1229"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295" name="Line 79"/>
            <p:cNvSpPr>
              <a:spLocks noChangeShapeType="1"/>
            </p:cNvSpPr>
            <p:nvPr/>
          </p:nvSpPr>
          <p:spPr bwMode="auto">
            <a:xfrm flipV="1">
              <a:off x="4830" y="2285"/>
              <a:ext cx="499"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9296" name="Line 80"/>
            <p:cNvSpPr>
              <a:spLocks noChangeShapeType="1"/>
            </p:cNvSpPr>
            <p:nvPr/>
          </p:nvSpPr>
          <p:spPr bwMode="auto">
            <a:xfrm>
              <a:off x="4830" y="2285"/>
              <a:ext cx="0" cy="635"/>
            </a:xfrm>
            <a:prstGeom prst="line">
              <a:avLst/>
            </a:prstGeom>
            <a:noFill/>
            <a:ln w="28575">
              <a:solidFill>
                <a:schemeClr val="accent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9297" name="Oval 81" descr="信纸"/>
            <p:cNvSpPr>
              <a:spLocks noChangeArrowheads="1"/>
            </p:cNvSpPr>
            <p:nvPr/>
          </p:nvSpPr>
          <p:spPr bwMode="auto">
            <a:xfrm>
              <a:off x="4694" y="2421"/>
              <a:ext cx="317" cy="317"/>
            </a:xfrm>
            <a:prstGeom prst="ellipse">
              <a:avLst/>
            </a:prstGeom>
            <a:solidFill>
              <a:schemeClr val="bg1"/>
            </a:solidFill>
            <a:ln w="3810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0">
                  <a:latin typeface="Times New Roman" panose="02020603050405020304" pitchFamily="18" charset="0"/>
                  <a:ea typeface="仿宋_GB2312" pitchFamily="49" charset="-122"/>
                  <a:cs typeface="Times New Roman" panose="02020603050405020304" pitchFamily="18" charset="0"/>
                </a:rPr>
                <a:t>V</a:t>
              </a:r>
            </a:p>
          </p:txBody>
        </p:sp>
        <p:sp>
          <p:nvSpPr>
            <p:cNvPr id="9298" name="Rectangle 82"/>
            <p:cNvSpPr>
              <a:spLocks noChangeArrowheads="1"/>
            </p:cNvSpPr>
            <p:nvPr/>
          </p:nvSpPr>
          <p:spPr bwMode="auto">
            <a:xfrm>
              <a:off x="4558" y="1404"/>
              <a:ext cx="317" cy="136"/>
            </a:xfrm>
            <a:prstGeom prst="rect">
              <a:avLst/>
            </a:prstGeom>
            <a:solidFill>
              <a:schemeClr val="bg1"/>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nvGrpSpPr>
            <p:cNvPr id="9315" name="Group 99"/>
            <p:cNvGrpSpPr>
              <a:grpSpLocks/>
            </p:cNvGrpSpPr>
            <p:nvPr/>
          </p:nvGrpSpPr>
          <p:grpSpPr bwMode="auto">
            <a:xfrm rot="10800000">
              <a:off x="5320" y="1697"/>
              <a:ext cx="90" cy="363"/>
              <a:chOff x="1565" y="2614"/>
              <a:chExt cx="90" cy="486"/>
            </a:xfrm>
          </p:grpSpPr>
          <p:sp>
            <p:nvSpPr>
              <p:cNvPr id="9316" name="Arc 100"/>
              <p:cNvSpPr>
                <a:spLocks/>
              </p:cNvSpPr>
              <p:nvPr/>
            </p:nvSpPr>
            <p:spPr bwMode="auto">
              <a:xfrm rot="21600000" flipH="1" flipV="1">
                <a:off x="1565" y="2860"/>
                <a:ext cx="90" cy="116"/>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317" name="Arc 101"/>
              <p:cNvSpPr>
                <a:spLocks/>
              </p:cNvSpPr>
              <p:nvPr/>
            </p:nvSpPr>
            <p:spPr bwMode="auto">
              <a:xfrm rot="21600000" flipH="1" flipV="1">
                <a:off x="1565" y="2737"/>
                <a:ext cx="90" cy="116"/>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318" name="Arc 102"/>
              <p:cNvSpPr>
                <a:spLocks/>
              </p:cNvSpPr>
              <p:nvPr/>
            </p:nvSpPr>
            <p:spPr bwMode="auto">
              <a:xfrm rot="21600000" flipH="1" flipV="1">
                <a:off x="1565" y="2614"/>
                <a:ext cx="90" cy="116"/>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9319" name="Arc 103"/>
              <p:cNvSpPr>
                <a:spLocks/>
              </p:cNvSpPr>
              <p:nvPr/>
            </p:nvSpPr>
            <p:spPr bwMode="auto">
              <a:xfrm rot="21600000" flipH="1" flipV="1">
                <a:off x="1565" y="2984"/>
                <a:ext cx="90" cy="116"/>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grpSp>
      </p:grpSp>
      <p:sp>
        <p:nvSpPr>
          <p:cNvPr id="3" name="标题 2"/>
          <p:cNvSpPr>
            <a:spLocks noGrp="1"/>
          </p:cNvSpPr>
          <p:nvPr>
            <p:ph type="title"/>
          </p:nvPr>
        </p:nvSpPr>
        <p:spPr/>
        <p:txBody>
          <a:bodyPr/>
          <a:lstStyle/>
          <a:p>
            <a:r>
              <a:rPr lang="en-US" altLang="zh-CN" i="1" dirty="0"/>
              <a:t>RLC</a:t>
            </a:r>
            <a:r>
              <a:rPr lang="zh-CN" altLang="en-US" dirty="0"/>
              <a:t>串联谐振</a:t>
            </a:r>
          </a:p>
        </p:txBody>
      </p:sp>
      <p:sp>
        <p:nvSpPr>
          <p:cNvPr id="2" name="灯片编号占位符 1"/>
          <p:cNvSpPr>
            <a:spLocks noGrp="1"/>
          </p:cNvSpPr>
          <p:nvPr>
            <p:ph type="sldNum" sz="quarter" idx="12"/>
          </p:nvPr>
        </p:nvSpPr>
        <p:spPr/>
        <p:txBody>
          <a:bodyPr/>
          <a:lstStyle/>
          <a:p>
            <a:fld id="{ABBCC098-7D3D-443C-9382-7F234345A6F0}" type="slidenum">
              <a:rPr lang="en-US" altLang="zh-CN" smtClean="0"/>
              <a:pPr/>
              <a:t>69</a:t>
            </a:fld>
            <a:endParaRPr lang="en-US" altLang="zh-CN"/>
          </a:p>
        </p:txBody>
      </p:sp>
    </p:spTree>
    <p:extLst>
      <p:ext uri="{BB962C8B-B14F-4D97-AF65-F5344CB8AC3E}">
        <p14:creationId xmlns:p14="http://schemas.microsoft.com/office/powerpoint/2010/main" val="3215877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wipe(up)">
                                      <p:cBhvr>
                                        <p:cTn id="7" dur="500"/>
                                        <p:tgtEl>
                                          <p:spTgt spid="9219"/>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9320"/>
                                        </p:tgtEl>
                                        <p:attrNameLst>
                                          <p:attrName>style.visibility</p:attrName>
                                        </p:attrNameLst>
                                      </p:cBhvr>
                                      <p:to>
                                        <p:strVal val="visible"/>
                                      </p:to>
                                    </p:set>
                                    <p:anim calcmode="lin" valueType="num">
                                      <p:cBhvr additive="base">
                                        <p:cTn id="11" dur="500" fill="hold"/>
                                        <p:tgtEl>
                                          <p:spTgt spid="9320"/>
                                        </p:tgtEl>
                                        <p:attrNameLst>
                                          <p:attrName>ppt_x</p:attrName>
                                        </p:attrNameLst>
                                      </p:cBhvr>
                                      <p:tavLst>
                                        <p:tav tm="0">
                                          <p:val>
                                            <p:strVal val="#ppt_x"/>
                                          </p:val>
                                        </p:tav>
                                        <p:tav tm="100000">
                                          <p:val>
                                            <p:strVal val="#ppt_x"/>
                                          </p:val>
                                        </p:tav>
                                      </p:tavLst>
                                    </p:anim>
                                    <p:anim calcmode="lin" valueType="num">
                                      <p:cBhvr additive="base">
                                        <p:cTn id="12" dur="500" fill="hold"/>
                                        <p:tgtEl>
                                          <p:spTgt spid="9320"/>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259"/>
                                        </p:tgtEl>
                                        <p:attrNameLst>
                                          <p:attrName>style.visibility</p:attrName>
                                        </p:attrNameLst>
                                      </p:cBhvr>
                                      <p:to>
                                        <p:strVal val="visible"/>
                                      </p:to>
                                    </p:set>
                                    <p:animEffect transition="in" filter="wipe(left)">
                                      <p:cBhvr>
                                        <p:cTn id="17" dur="500"/>
                                        <p:tgtEl>
                                          <p:spTgt spid="92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260"/>
                                        </p:tgtEl>
                                        <p:attrNameLst>
                                          <p:attrName>style.visibility</p:attrName>
                                        </p:attrNameLst>
                                      </p:cBhvr>
                                      <p:to>
                                        <p:strVal val="visible"/>
                                      </p:to>
                                    </p:set>
                                    <p:animEffect transition="in" filter="wipe(left)">
                                      <p:cBhvr>
                                        <p:cTn id="22" dur="500"/>
                                        <p:tgtEl>
                                          <p:spTgt spid="926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261"/>
                                        </p:tgtEl>
                                        <p:attrNameLst>
                                          <p:attrName>style.visibility</p:attrName>
                                        </p:attrNameLst>
                                      </p:cBhvr>
                                      <p:to>
                                        <p:strVal val="visible"/>
                                      </p:to>
                                    </p:set>
                                    <p:animEffect transition="in" filter="wipe(left)">
                                      <p:cBhvr>
                                        <p:cTn id="27" dur="500"/>
                                        <p:tgtEl>
                                          <p:spTgt spid="92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262"/>
                                        </p:tgtEl>
                                        <p:attrNameLst>
                                          <p:attrName>style.visibility</p:attrName>
                                        </p:attrNameLst>
                                      </p:cBhvr>
                                      <p:to>
                                        <p:strVal val="visible"/>
                                      </p:to>
                                    </p:set>
                                    <p:animEffect transition="in" filter="wipe(left)">
                                      <p:cBhvr>
                                        <p:cTn id="32" dur="500"/>
                                        <p:tgtEl>
                                          <p:spTgt spid="9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2"/>
          <p:cNvSpPr>
            <a:spLocks noGrp="1" noChangeArrowheads="1"/>
          </p:cNvSpPr>
          <p:nvPr>
            <p:ph type="title"/>
          </p:nvPr>
        </p:nvSpPr>
        <p:spPr/>
        <p:txBody>
          <a:bodyPr/>
          <a:lstStyle/>
          <a:p>
            <a:pPr eaLnBrk="1" hangingPunct="1"/>
            <a:r>
              <a:rPr lang="en-US" altLang="zh-CN" smtClean="0">
                <a:ea typeface="宋体" charset="-122"/>
              </a:rPr>
              <a:t>3.1 </a:t>
            </a:r>
            <a:r>
              <a:rPr lang="zh-CN" altLang="en-US" smtClean="0">
                <a:ea typeface="宋体" charset="-122"/>
              </a:rPr>
              <a:t>正弦量的基本概念</a:t>
            </a:r>
            <a:r>
              <a:rPr lang="zh-CN" altLang="en-US" smtClean="0">
                <a:ea typeface="楷体_GB2312" pitchFamily="49" charset="-122"/>
              </a:rPr>
              <a:t>（续</a:t>
            </a:r>
            <a:r>
              <a:rPr lang="en-US" altLang="zh-CN" smtClean="0">
                <a:ea typeface="楷体_GB2312" pitchFamily="49" charset="-122"/>
              </a:rPr>
              <a:t>1</a:t>
            </a:r>
            <a:r>
              <a:rPr lang="zh-CN" altLang="en-US" smtClean="0">
                <a:ea typeface="楷体_GB2312" pitchFamily="49" charset="-122"/>
              </a:rPr>
              <a:t>）</a:t>
            </a:r>
            <a:endParaRPr lang="zh-CN" altLang="en-US" smtClean="0">
              <a:ea typeface="宋体" charset="-122"/>
            </a:endParaRPr>
          </a:p>
        </p:txBody>
      </p:sp>
      <p:sp>
        <p:nvSpPr>
          <p:cNvPr id="2056" name="Rectangle 3"/>
          <p:cNvSpPr>
            <a:spLocks noGrp="1" noChangeArrowheads="1"/>
          </p:cNvSpPr>
          <p:nvPr>
            <p:ph sz="quarter" idx="11"/>
          </p:nvPr>
        </p:nvSpPr>
        <p:spPr/>
        <p:txBody>
          <a:bodyPr/>
          <a:lstStyle/>
          <a:p>
            <a:pPr eaLnBrk="1" hangingPunct="1"/>
            <a:r>
              <a:rPr lang="zh-CN" altLang="en-US" dirty="0" smtClean="0">
                <a:ea typeface="宋体" charset="-122"/>
              </a:rPr>
              <a:t>振幅和有效值</a:t>
            </a:r>
          </a:p>
          <a:p>
            <a:pPr marL="522288" lvl="1" indent="-65088" eaLnBrk="1" hangingPunct="1">
              <a:buFont typeface="Wingdings" pitchFamily="2" charset="2"/>
              <a:buNone/>
            </a:pPr>
            <a:r>
              <a:rPr lang="zh-CN" altLang="en-US" sz="2400" dirty="0" smtClean="0"/>
              <a:t>正弦电压或电流的最大值，又叫峰值。记作 </a:t>
            </a:r>
            <a:r>
              <a:rPr lang="en-US" altLang="zh-CN" sz="2400" i="1" dirty="0" smtClean="0"/>
              <a:t>U</a:t>
            </a:r>
            <a:r>
              <a:rPr lang="en-US" altLang="zh-CN" sz="2400" baseline="-25000" dirty="0" smtClean="0"/>
              <a:t>m</a:t>
            </a:r>
            <a:r>
              <a:rPr lang="zh-CN" altLang="en-US" sz="2400" dirty="0" smtClean="0"/>
              <a:t>、</a:t>
            </a:r>
            <a:r>
              <a:rPr lang="en-US" altLang="zh-CN" sz="2400" i="1" dirty="0" err="1" smtClean="0"/>
              <a:t>I</a:t>
            </a:r>
            <a:r>
              <a:rPr lang="en-US" altLang="zh-CN" sz="2400" baseline="-25000" dirty="0" err="1" smtClean="0"/>
              <a:t>m</a:t>
            </a:r>
            <a:endParaRPr lang="en-US" altLang="zh-CN" sz="2400" baseline="-25000" dirty="0" smtClean="0"/>
          </a:p>
          <a:p>
            <a:pPr marL="522288" lvl="1" indent="-65088" eaLnBrk="1" hangingPunct="1">
              <a:buFont typeface="Wingdings" pitchFamily="2" charset="2"/>
              <a:buNone/>
            </a:pPr>
            <a:r>
              <a:rPr lang="zh-CN" altLang="en-US" sz="2400" dirty="0" smtClean="0"/>
              <a:t>在工程应用中常用有效值表示幅度，有效值表示与正弦电压或电流平均热效应相当的直流值。数学上表示为方均根（</a:t>
            </a:r>
            <a:r>
              <a:rPr lang="en-US" altLang="zh-CN" sz="2400" dirty="0" err="1" smtClean="0"/>
              <a:t>rms</a:t>
            </a:r>
            <a:r>
              <a:rPr lang="zh-CN" altLang="en-US" sz="2400" dirty="0" smtClean="0"/>
              <a:t>）值</a:t>
            </a:r>
          </a:p>
          <a:p>
            <a:pPr marL="522288" lvl="1" indent="-65088" eaLnBrk="1" hangingPunct="1">
              <a:buFont typeface="Wingdings" pitchFamily="2" charset="2"/>
              <a:buNone/>
            </a:pPr>
            <a:endParaRPr lang="en-US" altLang="zh-CN" i="1" dirty="0" smtClean="0"/>
          </a:p>
        </p:txBody>
      </p:sp>
      <p:graphicFrame>
        <p:nvGraphicFramePr>
          <p:cNvPr id="40964" name="Object 2"/>
          <p:cNvGraphicFramePr>
            <a:graphicFrameLocks noChangeAspect="1"/>
          </p:cNvGraphicFramePr>
          <p:nvPr>
            <p:extLst>
              <p:ext uri="{D42A27DB-BD31-4B8C-83A1-F6EECF244321}">
                <p14:modId xmlns:p14="http://schemas.microsoft.com/office/powerpoint/2010/main" val="1575393579"/>
              </p:ext>
            </p:extLst>
          </p:nvPr>
        </p:nvGraphicFramePr>
        <p:xfrm>
          <a:off x="1944688" y="3214688"/>
          <a:ext cx="2670175" cy="925512"/>
        </p:xfrm>
        <a:graphic>
          <a:graphicData uri="http://schemas.openxmlformats.org/presentationml/2006/ole">
            <mc:AlternateContent xmlns:mc="http://schemas.openxmlformats.org/markup-compatibility/2006">
              <mc:Choice xmlns:v="urn:schemas-microsoft-com:vml" Requires="v">
                <p:oleObj spid="_x0000_s2259" name="Equation" r:id="rId3" imgW="1282680" imgH="444240" progId="">
                  <p:embed/>
                </p:oleObj>
              </mc:Choice>
              <mc:Fallback>
                <p:oleObj name="Equation" r:id="rId3" imgW="1282680" imgH="444240" progId="">
                  <p:embed/>
                  <p:pic>
                    <p:nvPicPr>
                      <p:cNvPr id="0" name="Picture 1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4688" y="3214688"/>
                        <a:ext cx="2670175" cy="925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5" name="Object 3"/>
          <p:cNvGraphicFramePr>
            <a:graphicFrameLocks noChangeAspect="1"/>
          </p:cNvGraphicFramePr>
          <p:nvPr>
            <p:extLst>
              <p:ext uri="{D42A27DB-BD31-4B8C-83A1-F6EECF244321}">
                <p14:modId xmlns:p14="http://schemas.microsoft.com/office/powerpoint/2010/main" val="3106449238"/>
              </p:ext>
            </p:extLst>
          </p:nvPr>
        </p:nvGraphicFramePr>
        <p:xfrm>
          <a:off x="5286375" y="3214688"/>
          <a:ext cx="2574925" cy="958850"/>
        </p:xfrm>
        <a:graphic>
          <a:graphicData uri="http://schemas.openxmlformats.org/presentationml/2006/ole">
            <mc:AlternateContent xmlns:mc="http://schemas.openxmlformats.org/markup-compatibility/2006">
              <mc:Choice xmlns:v="urn:schemas-microsoft-com:vml" Requires="v">
                <p:oleObj spid="_x0000_s2260" name="Equation" r:id="rId5" imgW="1193760" imgH="444240" progId="">
                  <p:embed/>
                </p:oleObj>
              </mc:Choice>
              <mc:Fallback>
                <p:oleObj name="Equation" r:id="rId5" imgW="1193760" imgH="444240" progId="">
                  <p:embed/>
                  <p:pic>
                    <p:nvPicPr>
                      <p:cNvPr id="0" name="Picture 1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6375" y="3214688"/>
                        <a:ext cx="2574925"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66" name="Text Box 6"/>
          <p:cNvSpPr txBox="1">
            <a:spLocks noChangeArrowheads="1"/>
          </p:cNvSpPr>
          <p:nvPr/>
        </p:nvSpPr>
        <p:spPr bwMode="auto">
          <a:xfrm>
            <a:off x="857250" y="4214813"/>
            <a:ext cx="29686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对于正弦电压、电流</a:t>
            </a:r>
          </a:p>
        </p:txBody>
      </p:sp>
      <p:graphicFrame>
        <p:nvGraphicFramePr>
          <p:cNvPr id="40967" name="Object 4"/>
          <p:cNvGraphicFramePr>
            <a:graphicFrameLocks noChangeAspect="1"/>
          </p:cNvGraphicFramePr>
          <p:nvPr>
            <p:extLst>
              <p:ext uri="{D42A27DB-BD31-4B8C-83A1-F6EECF244321}">
                <p14:modId xmlns:p14="http://schemas.microsoft.com/office/powerpoint/2010/main" val="3990249766"/>
              </p:ext>
            </p:extLst>
          </p:nvPr>
        </p:nvGraphicFramePr>
        <p:xfrm>
          <a:off x="1944688" y="4757713"/>
          <a:ext cx="2713037" cy="457200"/>
        </p:xfrm>
        <a:graphic>
          <a:graphicData uri="http://schemas.openxmlformats.org/presentationml/2006/ole">
            <mc:AlternateContent xmlns:mc="http://schemas.openxmlformats.org/markup-compatibility/2006">
              <mc:Choice xmlns:v="urn:schemas-microsoft-com:vml" Requires="v">
                <p:oleObj spid="_x0000_s2261" name="Equation" r:id="rId7" imgW="1358640" imgH="228600" progId="">
                  <p:embed/>
                </p:oleObj>
              </mc:Choice>
              <mc:Fallback>
                <p:oleObj name="Equation" r:id="rId7" imgW="1358640" imgH="228600" progId="">
                  <p:embed/>
                  <p:pic>
                    <p:nvPicPr>
                      <p:cNvPr id="0" name="Picture 1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4688" y="4757713"/>
                        <a:ext cx="2713037"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8" name="Object 5"/>
          <p:cNvGraphicFramePr>
            <a:graphicFrameLocks noChangeAspect="1"/>
          </p:cNvGraphicFramePr>
          <p:nvPr>
            <p:extLst>
              <p:ext uri="{D42A27DB-BD31-4B8C-83A1-F6EECF244321}">
                <p14:modId xmlns:p14="http://schemas.microsoft.com/office/powerpoint/2010/main" val="1206346240"/>
              </p:ext>
            </p:extLst>
          </p:nvPr>
        </p:nvGraphicFramePr>
        <p:xfrm>
          <a:off x="5157788" y="4772000"/>
          <a:ext cx="2511425" cy="457200"/>
        </p:xfrm>
        <a:graphic>
          <a:graphicData uri="http://schemas.openxmlformats.org/presentationml/2006/ole">
            <mc:AlternateContent xmlns:mc="http://schemas.openxmlformats.org/markup-compatibility/2006">
              <mc:Choice xmlns:v="urn:schemas-microsoft-com:vml" Requires="v">
                <p:oleObj spid="_x0000_s2262" name="Equation" r:id="rId9" imgW="1257120" imgH="228600" progId="">
                  <p:embed/>
                </p:oleObj>
              </mc:Choice>
              <mc:Fallback>
                <p:oleObj name="Equation" r:id="rId9" imgW="1257120" imgH="228600" progId="">
                  <p:embed/>
                  <p:pic>
                    <p:nvPicPr>
                      <p:cNvPr id="0" name="Picture 17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57788" y="4772000"/>
                        <a:ext cx="251142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69" name="Text Box 9"/>
          <p:cNvSpPr txBox="1">
            <a:spLocks noChangeArrowheads="1"/>
          </p:cNvSpPr>
          <p:nvPr/>
        </p:nvSpPr>
        <p:spPr bwMode="auto">
          <a:xfrm>
            <a:off x="857250" y="5517232"/>
            <a:ext cx="38973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400" b="1">
                <a:solidFill>
                  <a:schemeClr val="tx2"/>
                </a:solidFill>
              </a:rPr>
              <a:t>有效值与振幅之间的关系为</a:t>
            </a:r>
          </a:p>
        </p:txBody>
      </p:sp>
      <p:graphicFrame>
        <p:nvGraphicFramePr>
          <p:cNvPr id="40970" name="Object 6"/>
          <p:cNvGraphicFramePr>
            <a:graphicFrameLocks noChangeAspect="1"/>
          </p:cNvGraphicFramePr>
          <p:nvPr>
            <p:extLst>
              <p:ext uri="{D42A27DB-BD31-4B8C-83A1-F6EECF244321}">
                <p14:modId xmlns:p14="http://schemas.microsoft.com/office/powerpoint/2010/main" val="3972224900"/>
              </p:ext>
            </p:extLst>
          </p:nvPr>
        </p:nvGraphicFramePr>
        <p:xfrm>
          <a:off x="4932040" y="5545038"/>
          <a:ext cx="2951163" cy="476250"/>
        </p:xfrm>
        <a:graphic>
          <a:graphicData uri="http://schemas.openxmlformats.org/presentationml/2006/ole">
            <mc:AlternateContent xmlns:mc="http://schemas.openxmlformats.org/markup-compatibility/2006">
              <mc:Choice xmlns:v="urn:schemas-microsoft-com:vml" Requires="v">
                <p:oleObj spid="_x0000_s2263" name="Equation" r:id="rId11" imgW="1574640" imgH="253800" progId="">
                  <p:embed/>
                </p:oleObj>
              </mc:Choice>
              <mc:Fallback>
                <p:oleObj name="Equation" r:id="rId11" imgW="1574640" imgH="253800" progId="">
                  <p:embed/>
                  <p:pic>
                    <p:nvPicPr>
                      <p:cNvPr id="0" name="Picture 18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32040" y="5545038"/>
                        <a:ext cx="2951163"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7</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56">
                                            <p:txEl>
                                              <p:pRg st="0" end="0"/>
                                            </p:txEl>
                                          </p:spTgt>
                                        </p:tgtEl>
                                        <p:attrNameLst>
                                          <p:attrName>style.visibility</p:attrName>
                                        </p:attrNameLst>
                                      </p:cBhvr>
                                      <p:to>
                                        <p:strVal val="visible"/>
                                      </p:to>
                                    </p:set>
                                    <p:animEffect transition="in" filter="wipe(left)">
                                      <p:cBhvr>
                                        <p:cTn id="7" dur="500"/>
                                        <p:tgtEl>
                                          <p:spTgt spid="20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56">
                                            <p:txEl>
                                              <p:pRg st="1" end="1"/>
                                            </p:txEl>
                                          </p:spTgt>
                                        </p:tgtEl>
                                        <p:attrNameLst>
                                          <p:attrName>style.visibility</p:attrName>
                                        </p:attrNameLst>
                                      </p:cBhvr>
                                      <p:to>
                                        <p:strVal val="visible"/>
                                      </p:to>
                                    </p:set>
                                    <p:animEffect transition="in" filter="wipe(left)">
                                      <p:cBhvr>
                                        <p:cTn id="12" dur="500"/>
                                        <p:tgtEl>
                                          <p:spTgt spid="20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56">
                                            <p:txEl>
                                              <p:pRg st="2" end="2"/>
                                            </p:txEl>
                                          </p:spTgt>
                                        </p:tgtEl>
                                        <p:attrNameLst>
                                          <p:attrName>style.visibility</p:attrName>
                                        </p:attrNameLst>
                                      </p:cBhvr>
                                      <p:to>
                                        <p:strVal val="visible"/>
                                      </p:to>
                                    </p:set>
                                    <p:animEffect transition="in" filter="wipe(left)">
                                      <p:cBhvr>
                                        <p:cTn id="17" dur="500"/>
                                        <p:tgtEl>
                                          <p:spTgt spid="2056">
                                            <p:txEl>
                                              <p:pRg st="2" end="2"/>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0964"/>
                                        </p:tgtEl>
                                        <p:attrNameLst>
                                          <p:attrName>style.visibility</p:attrName>
                                        </p:attrNameLst>
                                      </p:cBhvr>
                                      <p:to>
                                        <p:strVal val="visible"/>
                                      </p:to>
                                    </p:set>
                                    <p:animEffect transition="in" filter="wipe(left)">
                                      <p:cBhvr>
                                        <p:cTn id="21" dur="500"/>
                                        <p:tgtEl>
                                          <p:spTgt spid="4096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40965"/>
                                        </p:tgtEl>
                                        <p:attrNameLst>
                                          <p:attrName>style.visibility</p:attrName>
                                        </p:attrNameLst>
                                      </p:cBhvr>
                                      <p:to>
                                        <p:strVal val="visible"/>
                                      </p:to>
                                    </p:set>
                                    <p:animEffect transition="in" filter="wipe(left)">
                                      <p:cBhvr>
                                        <p:cTn id="25" dur="500"/>
                                        <p:tgtEl>
                                          <p:spTgt spid="40965"/>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40966"/>
                                        </p:tgtEl>
                                        <p:attrNameLst>
                                          <p:attrName>style.visibility</p:attrName>
                                        </p:attrNameLst>
                                      </p:cBhvr>
                                      <p:to>
                                        <p:strVal val="visible"/>
                                      </p:to>
                                    </p:set>
                                    <p:animEffect transition="in" filter="checkerboard(across)">
                                      <p:cBhvr>
                                        <p:cTn id="30" dur="500"/>
                                        <p:tgtEl>
                                          <p:spTgt spid="40966"/>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40967"/>
                                        </p:tgtEl>
                                        <p:attrNameLst>
                                          <p:attrName>style.visibility</p:attrName>
                                        </p:attrNameLst>
                                      </p:cBhvr>
                                      <p:to>
                                        <p:strVal val="visible"/>
                                      </p:to>
                                    </p:set>
                                    <p:animEffect transition="in" filter="wipe(left)">
                                      <p:cBhvr>
                                        <p:cTn id="34" dur="500"/>
                                        <p:tgtEl>
                                          <p:spTgt spid="40967"/>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40968"/>
                                        </p:tgtEl>
                                        <p:attrNameLst>
                                          <p:attrName>style.visibility</p:attrName>
                                        </p:attrNameLst>
                                      </p:cBhvr>
                                      <p:to>
                                        <p:strVal val="visible"/>
                                      </p:to>
                                    </p:set>
                                    <p:animEffect transition="in" filter="wipe(left)">
                                      <p:cBhvr>
                                        <p:cTn id="38" dur="500"/>
                                        <p:tgtEl>
                                          <p:spTgt spid="40968"/>
                                        </p:tgtEl>
                                      </p:cBhvr>
                                    </p:animEffect>
                                  </p:childTnLst>
                                </p:cTn>
                              </p:par>
                            </p:childTnLst>
                          </p:cTn>
                        </p:par>
                        <p:par>
                          <p:cTn id="39" fill="hold">
                            <p:stCondLst>
                              <p:cond delay="1500"/>
                            </p:stCondLst>
                            <p:childTnLst>
                              <p:par>
                                <p:cTn id="40" presetID="5" presetClass="entr" presetSubtype="10" fill="hold" grpId="0" nodeType="afterEffect">
                                  <p:stCondLst>
                                    <p:cond delay="0"/>
                                  </p:stCondLst>
                                  <p:childTnLst>
                                    <p:set>
                                      <p:cBhvr>
                                        <p:cTn id="41" dur="1" fill="hold">
                                          <p:stCondLst>
                                            <p:cond delay="0"/>
                                          </p:stCondLst>
                                        </p:cTn>
                                        <p:tgtEl>
                                          <p:spTgt spid="40969"/>
                                        </p:tgtEl>
                                        <p:attrNameLst>
                                          <p:attrName>style.visibility</p:attrName>
                                        </p:attrNameLst>
                                      </p:cBhvr>
                                      <p:to>
                                        <p:strVal val="visible"/>
                                      </p:to>
                                    </p:set>
                                    <p:animEffect transition="in" filter="checkerboard(across)">
                                      <p:cBhvr>
                                        <p:cTn id="42" dur="500"/>
                                        <p:tgtEl>
                                          <p:spTgt spid="40969"/>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40970"/>
                                        </p:tgtEl>
                                        <p:attrNameLst>
                                          <p:attrName>style.visibility</p:attrName>
                                        </p:attrNameLst>
                                      </p:cBhvr>
                                      <p:to>
                                        <p:strVal val="visible"/>
                                      </p:to>
                                    </p:set>
                                    <p:animEffect transition="in" filter="wipe(left)">
                                      <p:cBhvr>
                                        <p:cTn id="46" dur="500"/>
                                        <p:tgtEl>
                                          <p:spTgt spid="40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6" grpId="0" uiExpand="1" build="p"/>
      <p:bldP spid="40966" grpId="0" autoUpdateAnimBg="0"/>
      <p:bldP spid="40969"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Text Box 2"/>
          <p:cNvSpPr txBox="1">
            <a:spLocks noChangeArrowheads="1"/>
          </p:cNvSpPr>
          <p:nvPr/>
        </p:nvSpPr>
        <p:spPr bwMode="auto">
          <a:xfrm>
            <a:off x="10338" y="752734"/>
            <a:ext cx="701345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dirty="0">
                <a:solidFill>
                  <a:schemeClr val="tx2"/>
                </a:solidFill>
                <a:latin typeface="Times New Roman" panose="02020603050405020304" pitchFamily="18" charset="0"/>
                <a:cs typeface="Times New Roman" panose="02020603050405020304" pitchFamily="18" charset="0"/>
              </a:rPr>
              <a:t>三、</a:t>
            </a:r>
            <a:r>
              <a:rPr lang="en-US" altLang="zh-CN" sz="2800" b="1" i="1" dirty="0">
                <a:solidFill>
                  <a:schemeClr val="tx2"/>
                </a:solidFill>
                <a:latin typeface="Times New Roman" panose="02020603050405020304" pitchFamily="18" charset="0"/>
                <a:cs typeface="Times New Roman" panose="02020603050405020304" pitchFamily="18" charset="0"/>
              </a:rPr>
              <a:t>RLC</a:t>
            </a:r>
            <a:r>
              <a:rPr lang="zh-CN" altLang="en-US" sz="2800" b="1" dirty="0">
                <a:solidFill>
                  <a:schemeClr val="tx2"/>
                </a:solidFill>
                <a:latin typeface="Times New Roman" panose="02020603050405020304" pitchFamily="18" charset="0"/>
                <a:cs typeface="Times New Roman" panose="02020603050405020304" pitchFamily="18" charset="0"/>
              </a:rPr>
              <a:t>串联谐振电路的谐振曲线和选择性</a:t>
            </a:r>
          </a:p>
        </p:txBody>
      </p:sp>
      <p:sp>
        <p:nvSpPr>
          <p:cNvPr id="563203" name="Text Box 3"/>
          <p:cNvSpPr txBox="1">
            <a:spLocks noChangeArrowheads="1"/>
          </p:cNvSpPr>
          <p:nvPr/>
        </p:nvSpPr>
        <p:spPr bwMode="auto">
          <a:xfrm>
            <a:off x="168234" y="1288555"/>
            <a:ext cx="31582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b="1" dirty="0">
                <a:solidFill>
                  <a:srgbClr val="FF0000"/>
                </a:solidFill>
                <a:latin typeface="Times New Roman" panose="02020603050405020304" pitchFamily="18" charset="0"/>
                <a:cs typeface="Times New Roman" panose="02020603050405020304" pitchFamily="18" charset="0"/>
              </a:rPr>
              <a:t>1.  </a:t>
            </a:r>
            <a:r>
              <a:rPr lang="zh-CN" altLang="en-US" sz="2800" b="1" dirty="0">
                <a:solidFill>
                  <a:srgbClr val="FF0000"/>
                </a:solidFill>
                <a:latin typeface="Times New Roman" panose="02020603050405020304" pitchFamily="18" charset="0"/>
                <a:cs typeface="Times New Roman" panose="02020603050405020304" pitchFamily="18" charset="0"/>
              </a:rPr>
              <a:t>阻抗的频率特性</a:t>
            </a:r>
          </a:p>
        </p:txBody>
      </p:sp>
      <p:graphicFrame>
        <p:nvGraphicFramePr>
          <p:cNvPr id="563204" name="Object 4"/>
          <p:cNvGraphicFramePr>
            <a:graphicFrameLocks noChangeAspect="1"/>
          </p:cNvGraphicFramePr>
          <p:nvPr>
            <p:extLst>
              <p:ext uri="{D42A27DB-BD31-4B8C-83A1-F6EECF244321}">
                <p14:modId xmlns:p14="http://schemas.microsoft.com/office/powerpoint/2010/main" val="3158306961"/>
              </p:ext>
            </p:extLst>
          </p:nvPr>
        </p:nvGraphicFramePr>
        <p:xfrm>
          <a:off x="4307795" y="4826237"/>
          <a:ext cx="2978150" cy="992187"/>
        </p:xfrm>
        <a:graphic>
          <a:graphicData uri="http://schemas.openxmlformats.org/presentationml/2006/ole">
            <mc:AlternateContent xmlns:mc="http://schemas.openxmlformats.org/markup-compatibility/2006">
              <mc:Choice xmlns:v="urn:schemas-microsoft-com:vml" Requires="v">
                <p:oleObj spid="_x0000_s100522" name="公式" r:id="rId3" imgW="2743200" imgH="914400" progId="Equation.3">
                  <p:embed/>
                </p:oleObj>
              </mc:Choice>
              <mc:Fallback>
                <p:oleObj name="公式" r:id="rId3" imgW="2743200" imgH="914400" progId="Equation.3">
                  <p:embed/>
                  <p:pic>
                    <p:nvPicPr>
                      <p:cNvPr id="0" name="Picture 1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7795" y="4826237"/>
                        <a:ext cx="2978150" cy="992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05" name="Object 5"/>
          <p:cNvGraphicFramePr>
            <a:graphicFrameLocks noChangeAspect="1"/>
          </p:cNvGraphicFramePr>
          <p:nvPr>
            <p:extLst>
              <p:ext uri="{D42A27DB-BD31-4B8C-83A1-F6EECF244321}">
                <p14:modId xmlns:p14="http://schemas.microsoft.com/office/powerpoint/2010/main" val="3546544646"/>
              </p:ext>
            </p:extLst>
          </p:nvPr>
        </p:nvGraphicFramePr>
        <p:xfrm>
          <a:off x="3797118" y="1937825"/>
          <a:ext cx="4756150" cy="711200"/>
        </p:xfrm>
        <a:graphic>
          <a:graphicData uri="http://schemas.openxmlformats.org/presentationml/2006/ole">
            <mc:AlternateContent xmlns:mc="http://schemas.openxmlformats.org/markup-compatibility/2006">
              <mc:Choice xmlns:v="urn:schemas-microsoft-com:vml" Requires="v">
                <p:oleObj spid="_x0000_s100523" name="公式" r:id="rId5" imgW="2286000" imgH="342900" progId="Equation.3">
                  <p:embed/>
                </p:oleObj>
              </mc:Choice>
              <mc:Fallback>
                <p:oleObj name="公式" r:id="rId5" imgW="2286000" imgH="342900" progId="Equation.3">
                  <p:embed/>
                  <p:pic>
                    <p:nvPicPr>
                      <p:cNvPr id="0" name="Picture 1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7118" y="1937825"/>
                        <a:ext cx="475615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06" name="Object 6"/>
          <p:cNvGraphicFramePr>
            <a:graphicFrameLocks noChangeAspect="1"/>
          </p:cNvGraphicFramePr>
          <p:nvPr>
            <p:extLst>
              <p:ext uri="{D42A27DB-BD31-4B8C-83A1-F6EECF244321}">
                <p14:modId xmlns:p14="http://schemas.microsoft.com/office/powerpoint/2010/main" val="4152138582"/>
              </p:ext>
            </p:extLst>
          </p:nvPr>
        </p:nvGraphicFramePr>
        <p:xfrm>
          <a:off x="4307795" y="3499430"/>
          <a:ext cx="3524250" cy="666750"/>
        </p:xfrm>
        <a:graphic>
          <a:graphicData uri="http://schemas.openxmlformats.org/presentationml/2006/ole">
            <mc:AlternateContent xmlns:mc="http://schemas.openxmlformats.org/markup-compatibility/2006">
              <mc:Choice xmlns:v="urn:schemas-microsoft-com:vml" Requires="v">
                <p:oleObj spid="_x0000_s100524" name="公式" r:id="rId7" imgW="3492500" imgH="660400" progId="Equation.3">
                  <p:embed/>
                </p:oleObj>
              </mc:Choice>
              <mc:Fallback>
                <p:oleObj name="公式" r:id="rId7" imgW="3492500" imgH="660400" progId="Equation.3">
                  <p:embed/>
                  <p:pic>
                    <p:nvPicPr>
                      <p:cNvPr id="0" name="Picture 1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7795" y="3499430"/>
                        <a:ext cx="352425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07" name="Text Box 7"/>
          <p:cNvSpPr txBox="1">
            <a:spLocks noChangeArrowheads="1"/>
          </p:cNvSpPr>
          <p:nvPr/>
        </p:nvSpPr>
        <p:spPr bwMode="auto">
          <a:xfrm>
            <a:off x="3752926" y="2825812"/>
            <a:ext cx="1622425" cy="466725"/>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dirty="0">
                <a:solidFill>
                  <a:srgbClr val="FF3300"/>
                </a:solidFill>
                <a:latin typeface="Times New Roman" panose="02020603050405020304" pitchFamily="18" charset="0"/>
                <a:cs typeface="Times New Roman" panose="02020603050405020304" pitchFamily="18" charset="0"/>
              </a:rPr>
              <a:t>幅频特性</a:t>
            </a:r>
          </a:p>
        </p:txBody>
      </p:sp>
      <p:sp>
        <p:nvSpPr>
          <p:cNvPr id="563208" name="Text Box 8"/>
          <p:cNvSpPr txBox="1">
            <a:spLocks noChangeArrowheads="1"/>
          </p:cNvSpPr>
          <p:nvPr/>
        </p:nvSpPr>
        <p:spPr bwMode="auto">
          <a:xfrm>
            <a:off x="3752926" y="4359512"/>
            <a:ext cx="1698625" cy="466725"/>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dirty="0">
                <a:solidFill>
                  <a:srgbClr val="FF3300"/>
                </a:solidFill>
                <a:latin typeface="Times New Roman" panose="02020603050405020304" pitchFamily="18" charset="0"/>
                <a:cs typeface="Times New Roman" panose="02020603050405020304" pitchFamily="18" charset="0"/>
              </a:rPr>
              <a:t>相频特性</a:t>
            </a:r>
          </a:p>
        </p:txBody>
      </p:sp>
      <p:grpSp>
        <p:nvGrpSpPr>
          <p:cNvPr id="563209" name="Group 9"/>
          <p:cNvGrpSpPr>
            <a:grpSpLocks/>
          </p:cNvGrpSpPr>
          <p:nvPr/>
        </p:nvGrpSpPr>
        <p:grpSpPr bwMode="auto">
          <a:xfrm>
            <a:off x="768786" y="1581727"/>
            <a:ext cx="2806700" cy="2798763"/>
            <a:chOff x="364" y="1831"/>
            <a:chExt cx="1706" cy="1601"/>
          </a:xfrm>
        </p:grpSpPr>
        <p:grpSp>
          <p:nvGrpSpPr>
            <p:cNvPr id="563210" name="Group 10"/>
            <p:cNvGrpSpPr>
              <a:grpSpLocks/>
            </p:cNvGrpSpPr>
            <p:nvPr/>
          </p:nvGrpSpPr>
          <p:grpSpPr bwMode="auto">
            <a:xfrm>
              <a:off x="1356" y="3126"/>
              <a:ext cx="258" cy="91"/>
              <a:chOff x="1351" y="3976"/>
              <a:chExt cx="174" cy="93"/>
            </a:xfrm>
          </p:grpSpPr>
          <p:sp>
            <p:nvSpPr>
              <p:cNvPr id="563211" name="Line 11"/>
              <p:cNvSpPr>
                <a:spLocks noChangeShapeType="1"/>
              </p:cNvSpPr>
              <p:nvPr/>
            </p:nvSpPr>
            <p:spPr bwMode="auto">
              <a:xfrm>
                <a:off x="1351" y="3976"/>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212" name="Line 12"/>
              <p:cNvSpPr>
                <a:spLocks noChangeShapeType="1"/>
              </p:cNvSpPr>
              <p:nvPr/>
            </p:nvSpPr>
            <p:spPr bwMode="auto">
              <a:xfrm>
                <a:off x="1351" y="4068"/>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63213" name="Line 13"/>
            <p:cNvSpPr>
              <a:spLocks noChangeShapeType="1"/>
            </p:cNvSpPr>
            <p:nvPr/>
          </p:nvSpPr>
          <p:spPr bwMode="auto">
            <a:xfrm>
              <a:off x="1487" y="2928"/>
              <a:ext cx="1" cy="2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14" name="Line 14"/>
            <p:cNvSpPr>
              <a:spLocks noChangeShapeType="1"/>
            </p:cNvSpPr>
            <p:nvPr/>
          </p:nvSpPr>
          <p:spPr bwMode="auto">
            <a:xfrm>
              <a:off x="1488" y="3216"/>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15" name="Line 15"/>
            <p:cNvSpPr>
              <a:spLocks noChangeShapeType="1"/>
            </p:cNvSpPr>
            <p:nvPr/>
          </p:nvSpPr>
          <p:spPr bwMode="auto">
            <a:xfrm>
              <a:off x="516" y="3402"/>
              <a:ext cx="97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16" name="Line 16"/>
            <p:cNvSpPr>
              <a:spLocks noChangeShapeType="1"/>
            </p:cNvSpPr>
            <p:nvPr/>
          </p:nvSpPr>
          <p:spPr bwMode="auto">
            <a:xfrm>
              <a:off x="516" y="2358"/>
              <a:ext cx="3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17" name="Line 17"/>
            <p:cNvSpPr>
              <a:spLocks noChangeShapeType="1"/>
            </p:cNvSpPr>
            <p:nvPr/>
          </p:nvSpPr>
          <p:spPr bwMode="auto">
            <a:xfrm flipV="1">
              <a:off x="1488" y="2352"/>
              <a:ext cx="0" cy="19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63218" name="Object 18"/>
            <p:cNvGraphicFramePr>
              <a:graphicFrameLocks noChangeAspect="1"/>
            </p:cNvGraphicFramePr>
            <p:nvPr/>
          </p:nvGraphicFramePr>
          <p:xfrm>
            <a:off x="516" y="1831"/>
            <a:ext cx="159" cy="419"/>
          </p:xfrm>
          <a:graphic>
            <a:graphicData uri="http://schemas.openxmlformats.org/presentationml/2006/ole">
              <mc:AlternateContent xmlns:mc="http://schemas.openxmlformats.org/markup-compatibility/2006">
                <mc:Choice xmlns:v="urn:schemas-microsoft-com:vml" Requires="v">
                  <p:oleObj spid="_x0000_s100525" name="公式" r:id="rId9" imgW="126890" imgH="329914" progId="Equation.3">
                    <p:embed/>
                  </p:oleObj>
                </mc:Choice>
                <mc:Fallback>
                  <p:oleObj name="公式" r:id="rId9" imgW="126890" imgH="329914" progId="Equation.3">
                    <p:embed/>
                    <p:pic>
                      <p:nvPicPr>
                        <p:cNvPr id="0" name="Picture 1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6" y="1831"/>
                          <a:ext cx="159" cy="4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19" name="Text Box 19"/>
            <p:cNvSpPr txBox="1">
              <a:spLocks noChangeArrowheads="1"/>
            </p:cNvSpPr>
            <p:nvPr/>
          </p:nvSpPr>
          <p:spPr bwMode="auto">
            <a:xfrm>
              <a:off x="888" y="2022"/>
              <a:ext cx="237"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a:latin typeface="Times New Roman" panose="02020603050405020304" pitchFamily="18" charset="0"/>
                  <a:cs typeface="Times New Roman" panose="02020603050405020304" pitchFamily="18" charset="0"/>
                </a:rPr>
                <a:t>R</a:t>
              </a:r>
            </a:p>
          </p:txBody>
        </p:sp>
        <p:sp>
          <p:nvSpPr>
            <p:cNvPr id="563220" name="Text Box 20"/>
            <p:cNvSpPr txBox="1">
              <a:spLocks noChangeArrowheads="1"/>
            </p:cNvSpPr>
            <p:nvPr/>
          </p:nvSpPr>
          <p:spPr bwMode="auto">
            <a:xfrm>
              <a:off x="1583" y="2552"/>
              <a:ext cx="464"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dirty="0">
                  <a:latin typeface="Times New Roman" panose="02020603050405020304" pitchFamily="18" charset="0"/>
                  <a:cs typeface="Times New Roman" panose="02020603050405020304" pitchFamily="18" charset="0"/>
                </a:rPr>
                <a:t>j</a:t>
              </a:r>
              <a:r>
                <a:rPr lang="en-US" altLang="zh-CN" sz="2400" b="1" i="1" dirty="0">
                  <a:latin typeface="Times New Roman" panose="02020603050405020304" pitchFamily="18" charset="0"/>
                  <a:cs typeface="Times New Roman" panose="02020603050405020304" pitchFamily="18" charset="0"/>
                  <a:sym typeface="Symbol" pitchFamily="18" charset="2"/>
                </a:rPr>
                <a:t> </a:t>
              </a:r>
              <a:r>
                <a:rPr lang="en-US" altLang="zh-CN" sz="2400" b="1" i="1" dirty="0">
                  <a:latin typeface="Times New Roman" panose="02020603050405020304" pitchFamily="18" charset="0"/>
                  <a:cs typeface="Times New Roman" panose="02020603050405020304" pitchFamily="18" charset="0"/>
                </a:rPr>
                <a:t>L</a:t>
              </a:r>
            </a:p>
          </p:txBody>
        </p:sp>
        <p:sp>
          <p:nvSpPr>
            <p:cNvPr id="563221" name="Line 21"/>
            <p:cNvSpPr>
              <a:spLocks noChangeShapeType="1"/>
            </p:cNvSpPr>
            <p:nvPr/>
          </p:nvSpPr>
          <p:spPr bwMode="auto">
            <a:xfrm>
              <a:off x="1152" y="2352"/>
              <a:ext cx="336" cy="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22" name="Line 22"/>
            <p:cNvSpPr>
              <a:spLocks noChangeShapeType="1"/>
            </p:cNvSpPr>
            <p:nvPr/>
          </p:nvSpPr>
          <p:spPr bwMode="auto">
            <a:xfrm>
              <a:off x="480" y="2264"/>
              <a:ext cx="288" cy="0"/>
            </a:xfrm>
            <a:prstGeom prst="line">
              <a:avLst/>
            </a:prstGeom>
            <a:noFill/>
            <a:ln w="19050">
              <a:solidFill>
                <a:srgbClr val="FF33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23" name="Text Box 23"/>
            <p:cNvSpPr txBox="1">
              <a:spLocks noChangeArrowheads="1"/>
            </p:cNvSpPr>
            <p:nvPr/>
          </p:nvSpPr>
          <p:spPr bwMode="auto">
            <a:xfrm>
              <a:off x="374" y="2377"/>
              <a:ext cx="217"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a:t>
              </a:r>
            </a:p>
          </p:txBody>
        </p:sp>
        <p:sp>
          <p:nvSpPr>
            <p:cNvPr id="563224" name="Text Box 24"/>
            <p:cNvSpPr txBox="1">
              <a:spLocks noChangeArrowheads="1"/>
            </p:cNvSpPr>
            <p:nvPr/>
          </p:nvSpPr>
          <p:spPr bwMode="auto">
            <a:xfrm>
              <a:off x="364" y="2992"/>
              <a:ext cx="205"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_</a:t>
              </a:r>
            </a:p>
          </p:txBody>
        </p:sp>
        <p:grpSp>
          <p:nvGrpSpPr>
            <p:cNvPr id="563225" name="Group 25"/>
            <p:cNvGrpSpPr>
              <a:grpSpLocks/>
            </p:cNvGrpSpPr>
            <p:nvPr/>
          </p:nvGrpSpPr>
          <p:grpSpPr bwMode="auto">
            <a:xfrm rot="5400000">
              <a:off x="1327" y="2711"/>
              <a:ext cx="379" cy="57"/>
              <a:chOff x="1200" y="1584"/>
              <a:chExt cx="379" cy="45"/>
            </a:xfrm>
          </p:grpSpPr>
          <p:sp>
            <p:nvSpPr>
              <p:cNvPr id="563226" name="Arc 26"/>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27" name="Arc 27"/>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28" name="Arc 28"/>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29" name="Arc 29"/>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63230" name="Oval 30"/>
            <p:cNvSpPr>
              <a:spLocks noChangeArrowheads="1"/>
            </p:cNvSpPr>
            <p:nvPr/>
          </p:nvSpPr>
          <p:spPr bwMode="auto">
            <a:xfrm>
              <a:off x="468" y="3372"/>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31" name="Oval 31"/>
            <p:cNvSpPr>
              <a:spLocks noChangeArrowheads="1"/>
            </p:cNvSpPr>
            <p:nvPr/>
          </p:nvSpPr>
          <p:spPr bwMode="auto">
            <a:xfrm>
              <a:off x="468" y="2328"/>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32" name="Rectangle 32"/>
            <p:cNvSpPr>
              <a:spLocks noChangeArrowheads="1"/>
            </p:cNvSpPr>
            <p:nvPr/>
          </p:nvSpPr>
          <p:spPr bwMode="auto">
            <a:xfrm>
              <a:off x="864" y="2306"/>
              <a:ext cx="295" cy="11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63233" name="Object 33"/>
            <p:cNvGraphicFramePr>
              <a:graphicFrameLocks noChangeAspect="1"/>
            </p:cNvGraphicFramePr>
            <p:nvPr/>
          </p:nvGraphicFramePr>
          <p:xfrm>
            <a:off x="1622" y="2908"/>
            <a:ext cx="448" cy="524"/>
          </p:xfrm>
          <a:graphic>
            <a:graphicData uri="http://schemas.openxmlformats.org/presentationml/2006/ole">
              <mc:AlternateContent xmlns:mc="http://schemas.openxmlformats.org/markup-compatibility/2006">
                <mc:Choice xmlns:v="urn:schemas-microsoft-com:vml" Requires="v">
                  <p:oleObj spid="_x0000_s100526" name="公式" r:id="rId11" imgW="368140" imgH="431613" progId="Equation.3">
                    <p:embed/>
                  </p:oleObj>
                </mc:Choice>
                <mc:Fallback>
                  <p:oleObj name="公式" r:id="rId11" imgW="368140" imgH="431613" progId="Equation.3">
                    <p:embed/>
                    <p:pic>
                      <p:nvPicPr>
                        <p:cNvPr id="0" name="Picture 1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2" y="2908"/>
                          <a:ext cx="448" cy="5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34" name="Object 34"/>
            <p:cNvGraphicFramePr>
              <a:graphicFrameLocks noChangeAspect="1"/>
            </p:cNvGraphicFramePr>
            <p:nvPr/>
          </p:nvGraphicFramePr>
          <p:xfrm>
            <a:off x="380" y="2610"/>
            <a:ext cx="207" cy="433"/>
          </p:xfrm>
          <a:graphic>
            <a:graphicData uri="http://schemas.openxmlformats.org/presentationml/2006/ole">
              <mc:AlternateContent xmlns:mc="http://schemas.openxmlformats.org/markup-compatibility/2006">
                <mc:Choice xmlns:v="urn:schemas-microsoft-com:vml" Requires="v">
                  <p:oleObj spid="_x0000_s100527" name="公式" r:id="rId13" imgW="164957" imgH="342603" progId="Equation.3">
                    <p:embed/>
                  </p:oleObj>
                </mc:Choice>
                <mc:Fallback>
                  <p:oleObj name="公式" r:id="rId13" imgW="164957" imgH="342603" progId="Equation.3">
                    <p:embed/>
                    <p:pic>
                      <p:nvPicPr>
                        <p:cNvPr id="0" name="Picture 1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0" y="2610"/>
                          <a:ext cx="207" cy="4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 name="标题 1"/>
          <p:cNvSpPr>
            <a:spLocks noGrp="1"/>
          </p:cNvSpPr>
          <p:nvPr>
            <p:ph type="title"/>
          </p:nvPr>
        </p:nvSpPr>
        <p:spPr/>
        <p:txBody>
          <a:bodyPr/>
          <a:lstStyle/>
          <a:p>
            <a:r>
              <a:rPr lang="en-US" altLang="zh-CN" i="1" dirty="0" smtClean="0"/>
              <a:t>RLC</a:t>
            </a:r>
            <a:r>
              <a:rPr lang="zh-CN" altLang="en-US" dirty="0"/>
              <a:t>串联谐振</a:t>
            </a: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70</a:t>
            </a:fld>
            <a:endParaRPr lang="en-US" altLang="zh-CN"/>
          </a:p>
        </p:txBody>
      </p:sp>
    </p:spTree>
    <p:extLst>
      <p:ext uri="{BB962C8B-B14F-4D97-AF65-F5344CB8AC3E}">
        <p14:creationId xmlns:p14="http://schemas.microsoft.com/office/powerpoint/2010/main" val="522825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3202"/>
                                        </p:tgtEl>
                                        <p:attrNameLst>
                                          <p:attrName>style.visibility</p:attrName>
                                        </p:attrNameLst>
                                      </p:cBhvr>
                                      <p:to>
                                        <p:strVal val="visible"/>
                                      </p:to>
                                    </p:set>
                                    <p:anim calcmode="lin" valueType="num">
                                      <p:cBhvr additive="base">
                                        <p:cTn id="7" dur="500" fill="hold"/>
                                        <p:tgtEl>
                                          <p:spTgt spid="563202"/>
                                        </p:tgtEl>
                                        <p:attrNameLst>
                                          <p:attrName>ppt_x</p:attrName>
                                        </p:attrNameLst>
                                      </p:cBhvr>
                                      <p:tavLst>
                                        <p:tav tm="0">
                                          <p:val>
                                            <p:strVal val="#ppt_x"/>
                                          </p:val>
                                        </p:tav>
                                        <p:tav tm="100000">
                                          <p:val>
                                            <p:strVal val="#ppt_x"/>
                                          </p:val>
                                        </p:tav>
                                      </p:tavLst>
                                    </p:anim>
                                    <p:anim calcmode="lin" valueType="num">
                                      <p:cBhvr additive="base">
                                        <p:cTn id="8" dur="500" fill="hold"/>
                                        <p:tgtEl>
                                          <p:spTgt spid="56320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63203"/>
                                        </p:tgtEl>
                                        <p:attrNameLst>
                                          <p:attrName>style.visibility</p:attrName>
                                        </p:attrNameLst>
                                      </p:cBhvr>
                                      <p:to>
                                        <p:strVal val="visible"/>
                                      </p:to>
                                    </p:set>
                                    <p:anim calcmode="lin" valueType="num">
                                      <p:cBhvr additive="base">
                                        <p:cTn id="13" dur="500" fill="hold"/>
                                        <p:tgtEl>
                                          <p:spTgt spid="563203"/>
                                        </p:tgtEl>
                                        <p:attrNameLst>
                                          <p:attrName>ppt_x</p:attrName>
                                        </p:attrNameLst>
                                      </p:cBhvr>
                                      <p:tavLst>
                                        <p:tav tm="0">
                                          <p:val>
                                            <p:strVal val="0-#ppt_w/2"/>
                                          </p:val>
                                        </p:tav>
                                        <p:tav tm="100000">
                                          <p:val>
                                            <p:strVal val="#ppt_x"/>
                                          </p:val>
                                        </p:tav>
                                      </p:tavLst>
                                    </p:anim>
                                    <p:anim calcmode="lin" valueType="num">
                                      <p:cBhvr additive="base">
                                        <p:cTn id="14" dur="500" fill="hold"/>
                                        <p:tgtEl>
                                          <p:spTgt spid="563203"/>
                                        </p:tgtEl>
                                        <p:attrNameLst>
                                          <p:attrName>ppt_y</p:attrName>
                                        </p:attrNameLst>
                                      </p:cBhvr>
                                      <p:tavLst>
                                        <p:tav tm="0">
                                          <p:val>
                                            <p:strVal val="#ppt_y"/>
                                          </p:val>
                                        </p:tav>
                                        <p:tav tm="100000">
                                          <p:val>
                                            <p:strVal val="#ppt_y"/>
                                          </p:val>
                                        </p:tav>
                                      </p:tavLst>
                                    </p:anim>
                                  </p:childTnLst>
                                </p:cTn>
                              </p:par>
                            </p:childTnLst>
                          </p:cTn>
                        </p:par>
                        <p:par>
                          <p:cTn id="15" fill="hold" nodeType="afterGroup">
                            <p:stCondLst>
                              <p:cond delay="500"/>
                            </p:stCondLst>
                            <p:childTnLst>
                              <p:par>
                                <p:cTn id="16" presetID="23" presetClass="entr" presetSubtype="272" fill="hold" nodeType="afterEffect">
                                  <p:stCondLst>
                                    <p:cond delay="0"/>
                                  </p:stCondLst>
                                  <p:childTnLst>
                                    <p:set>
                                      <p:cBhvr>
                                        <p:cTn id="17" dur="1" fill="hold">
                                          <p:stCondLst>
                                            <p:cond delay="0"/>
                                          </p:stCondLst>
                                        </p:cTn>
                                        <p:tgtEl>
                                          <p:spTgt spid="563209"/>
                                        </p:tgtEl>
                                        <p:attrNameLst>
                                          <p:attrName>style.visibility</p:attrName>
                                        </p:attrNameLst>
                                      </p:cBhvr>
                                      <p:to>
                                        <p:strVal val="visible"/>
                                      </p:to>
                                    </p:set>
                                    <p:anim calcmode="lin" valueType="num">
                                      <p:cBhvr>
                                        <p:cTn id="18" dur="500" fill="hold"/>
                                        <p:tgtEl>
                                          <p:spTgt spid="563209"/>
                                        </p:tgtEl>
                                        <p:attrNameLst>
                                          <p:attrName>ppt_w</p:attrName>
                                        </p:attrNameLst>
                                      </p:cBhvr>
                                      <p:tavLst>
                                        <p:tav tm="0">
                                          <p:val>
                                            <p:strVal val="2/3*#ppt_w"/>
                                          </p:val>
                                        </p:tav>
                                        <p:tav tm="100000">
                                          <p:val>
                                            <p:strVal val="#ppt_w"/>
                                          </p:val>
                                        </p:tav>
                                      </p:tavLst>
                                    </p:anim>
                                    <p:anim calcmode="lin" valueType="num">
                                      <p:cBhvr>
                                        <p:cTn id="19" dur="500" fill="hold"/>
                                        <p:tgtEl>
                                          <p:spTgt spid="563209"/>
                                        </p:tgtEl>
                                        <p:attrNameLst>
                                          <p:attrName>ppt_h</p:attrName>
                                        </p:attrNameLst>
                                      </p:cBhvr>
                                      <p:tavLst>
                                        <p:tav tm="0">
                                          <p:val>
                                            <p:strVal val="2/3*#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1" fill="hold" nodeType="clickEffect">
                                  <p:stCondLst>
                                    <p:cond delay="0"/>
                                  </p:stCondLst>
                                  <p:childTnLst>
                                    <p:set>
                                      <p:cBhvr>
                                        <p:cTn id="23" dur="1" fill="hold">
                                          <p:stCondLst>
                                            <p:cond delay="0"/>
                                          </p:stCondLst>
                                        </p:cTn>
                                        <p:tgtEl>
                                          <p:spTgt spid="563205"/>
                                        </p:tgtEl>
                                        <p:attrNameLst>
                                          <p:attrName>style.visibility</p:attrName>
                                        </p:attrNameLst>
                                      </p:cBhvr>
                                      <p:to>
                                        <p:strVal val="visible"/>
                                      </p:to>
                                    </p:set>
                                    <p:anim calcmode="lin" valueType="num">
                                      <p:cBhvr additive="base">
                                        <p:cTn id="24" dur="500"/>
                                        <p:tgtEl>
                                          <p:spTgt spid="563205"/>
                                        </p:tgtEl>
                                        <p:attrNameLst>
                                          <p:attrName>ppt_y</p:attrName>
                                        </p:attrNameLst>
                                      </p:cBhvr>
                                      <p:tavLst>
                                        <p:tav tm="0">
                                          <p:val>
                                            <p:strVal val="#ppt_y-#ppt_h*1.125000"/>
                                          </p:val>
                                        </p:tav>
                                        <p:tav tm="100000">
                                          <p:val>
                                            <p:strVal val="#ppt_y"/>
                                          </p:val>
                                        </p:tav>
                                      </p:tavLst>
                                    </p:anim>
                                    <p:animEffect transition="in" filter="wipe(down)">
                                      <p:cBhvr>
                                        <p:cTn id="25" dur="500"/>
                                        <p:tgtEl>
                                          <p:spTgt spid="56320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63207"/>
                                        </p:tgtEl>
                                        <p:attrNameLst>
                                          <p:attrName>style.visibility</p:attrName>
                                        </p:attrNameLst>
                                      </p:cBhvr>
                                      <p:to>
                                        <p:strVal val="visible"/>
                                      </p:to>
                                    </p:set>
                                    <p:animEffect transition="in" filter="wipe(left)">
                                      <p:cBhvr>
                                        <p:cTn id="30" dur="500"/>
                                        <p:tgtEl>
                                          <p:spTgt spid="563207"/>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nodeType="clickEffect">
                                  <p:stCondLst>
                                    <p:cond delay="0"/>
                                  </p:stCondLst>
                                  <p:childTnLst>
                                    <p:set>
                                      <p:cBhvr>
                                        <p:cTn id="34" dur="1" fill="hold">
                                          <p:stCondLst>
                                            <p:cond delay="0"/>
                                          </p:stCondLst>
                                        </p:cTn>
                                        <p:tgtEl>
                                          <p:spTgt spid="563206"/>
                                        </p:tgtEl>
                                        <p:attrNameLst>
                                          <p:attrName>style.visibility</p:attrName>
                                        </p:attrNameLst>
                                      </p:cBhvr>
                                      <p:to>
                                        <p:strVal val="visible"/>
                                      </p:to>
                                    </p:set>
                                    <p:anim calcmode="lin" valueType="num">
                                      <p:cBhvr additive="base">
                                        <p:cTn id="35" dur="500"/>
                                        <p:tgtEl>
                                          <p:spTgt spid="563206"/>
                                        </p:tgtEl>
                                        <p:attrNameLst>
                                          <p:attrName>ppt_y</p:attrName>
                                        </p:attrNameLst>
                                      </p:cBhvr>
                                      <p:tavLst>
                                        <p:tav tm="0">
                                          <p:val>
                                            <p:strVal val="#ppt_y-#ppt_h*1.125000"/>
                                          </p:val>
                                        </p:tav>
                                        <p:tav tm="100000">
                                          <p:val>
                                            <p:strVal val="#ppt_y"/>
                                          </p:val>
                                        </p:tav>
                                      </p:tavLst>
                                    </p:anim>
                                    <p:animEffect transition="in" filter="wipe(down)">
                                      <p:cBhvr>
                                        <p:cTn id="36" dur="500"/>
                                        <p:tgtEl>
                                          <p:spTgt spid="56320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32" fill="hold" grpId="0" nodeType="clickEffect">
                                  <p:stCondLst>
                                    <p:cond delay="0"/>
                                  </p:stCondLst>
                                  <p:childTnLst>
                                    <p:set>
                                      <p:cBhvr>
                                        <p:cTn id="40" dur="1" fill="hold">
                                          <p:stCondLst>
                                            <p:cond delay="0"/>
                                          </p:stCondLst>
                                        </p:cTn>
                                        <p:tgtEl>
                                          <p:spTgt spid="563208"/>
                                        </p:tgtEl>
                                        <p:attrNameLst>
                                          <p:attrName>style.visibility</p:attrName>
                                        </p:attrNameLst>
                                      </p:cBhvr>
                                      <p:to>
                                        <p:strVal val="visible"/>
                                      </p:to>
                                    </p:set>
                                    <p:animEffect transition="in" filter="box(out)">
                                      <p:cBhvr>
                                        <p:cTn id="41" dur="500"/>
                                        <p:tgtEl>
                                          <p:spTgt spid="563208"/>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nodeType="clickEffect">
                                  <p:stCondLst>
                                    <p:cond delay="0"/>
                                  </p:stCondLst>
                                  <p:childTnLst>
                                    <p:set>
                                      <p:cBhvr>
                                        <p:cTn id="45" dur="1" fill="hold">
                                          <p:stCondLst>
                                            <p:cond delay="0"/>
                                          </p:stCondLst>
                                        </p:cTn>
                                        <p:tgtEl>
                                          <p:spTgt spid="563204"/>
                                        </p:tgtEl>
                                        <p:attrNameLst>
                                          <p:attrName>style.visibility</p:attrName>
                                        </p:attrNameLst>
                                      </p:cBhvr>
                                      <p:to>
                                        <p:strVal val="visible"/>
                                      </p:to>
                                    </p:set>
                                    <p:anim calcmode="lin" valueType="num">
                                      <p:cBhvr additive="base">
                                        <p:cTn id="46" dur="500"/>
                                        <p:tgtEl>
                                          <p:spTgt spid="563204"/>
                                        </p:tgtEl>
                                        <p:attrNameLst>
                                          <p:attrName>ppt_y</p:attrName>
                                        </p:attrNameLst>
                                      </p:cBhvr>
                                      <p:tavLst>
                                        <p:tav tm="0">
                                          <p:val>
                                            <p:strVal val="#ppt_y-#ppt_h*1.125000"/>
                                          </p:val>
                                        </p:tav>
                                        <p:tav tm="100000">
                                          <p:val>
                                            <p:strVal val="#ppt_y"/>
                                          </p:val>
                                        </p:tav>
                                      </p:tavLst>
                                    </p:anim>
                                    <p:animEffect transition="in" filter="wipe(down)">
                                      <p:cBhvr>
                                        <p:cTn id="47" dur="500"/>
                                        <p:tgtEl>
                                          <p:spTgt spid="563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02" grpId="0" autoUpdateAnimBg="0"/>
      <p:bldP spid="563203" grpId="0" autoUpdateAnimBg="0"/>
      <p:bldP spid="563207" grpId="0" animBg="1" autoUpdateAnimBg="0"/>
      <p:bldP spid="563208" grpId="0" animBg="1"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Text Box 2"/>
          <p:cNvSpPr txBox="1">
            <a:spLocks noChangeArrowheads="1"/>
          </p:cNvSpPr>
          <p:nvPr/>
        </p:nvSpPr>
        <p:spPr bwMode="auto">
          <a:xfrm>
            <a:off x="10338" y="752734"/>
            <a:ext cx="701345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dirty="0">
                <a:solidFill>
                  <a:schemeClr val="tx2"/>
                </a:solidFill>
                <a:latin typeface="Times New Roman" panose="02020603050405020304" pitchFamily="18" charset="0"/>
                <a:cs typeface="Times New Roman" panose="02020603050405020304" pitchFamily="18" charset="0"/>
              </a:rPr>
              <a:t>三、</a:t>
            </a:r>
            <a:r>
              <a:rPr lang="en-US" altLang="zh-CN" sz="2800" b="1" i="1" dirty="0">
                <a:solidFill>
                  <a:schemeClr val="tx2"/>
                </a:solidFill>
                <a:latin typeface="Times New Roman" panose="02020603050405020304" pitchFamily="18" charset="0"/>
                <a:cs typeface="Times New Roman" panose="02020603050405020304" pitchFamily="18" charset="0"/>
              </a:rPr>
              <a:t>RLC</a:t>
            </a:r>
            <a:r>
              <a:rPr lang="zh-CN" altLang="en-US" sz="2800" b="1" dirty="0">
                <a:solidFill>
                  <a:schemeClr val="tx2"/>
                </a:solidFill>
                <a:latin typeface="Times New Roman" panose="02020603050405020304" pitchFamily="18" charset="0"/>
                <a:cs typeface="Times New Roman" panose="02020603050405020304" pitchFamily="18" charset="0"/>
              </a:rPr>
              <a:t>串联谐振电路的谐振曲线和选择性</a:t>
            </a:r>
          </a:p>
        </p:txBody>
      </p:sp>
      <p:graphicFrame>
        <p:nvGraphicFramePr>
          <p:cNvPr id="563204" name="Object 4"/>
          <p:cNvGraphicFramePr>
            <a:graphicFrameLocks noChangeAspect="1"/>
          </p:cNvGraphicFramePr>
          <p:nvPr>
            <p:extLst>
              <p:ext uri="{D42A27DB-BD31-4B8C-83A1-F6EECF244321}">
                <p14:modId xmlns:p14="http://schemas.microsoft.com/office/powerpoint/2010/main" val="4201156271"/>
              </p:ext>
            </p:extLst>
          </p:nvPr>
        </p:nvGraphicFramePr>
        <p:xfrm>
          <a:off x="5757183" y="1595718"/>
          <a:ext cx="2978150" cy="992187"/>
        </p:xfrm>
        <a:graphic>
          <a:graphicData uri="http://schemas.openxmlformats.org/presentationml/2006/ole">
            <mc:AlternateContent xmlns:mc="http://schemas.openxmlformats.org/markup-compatibility/2006">
              <mc:Choice xmlns:v="urn:schemas-microsoft-com:vml" Requires="v">
                <p:oleObj spid="_x0000_s101434" name="公式" r:id="rId3" imgW="2743200" imgH="914400" progId="Equation.3">
                  <p:embed/>
                </p:oleObj>
              </mc:Choice>
              <mc:Fallback>
                <p:oleObj name="公式" r:id="rId3" imgW="2743200" imgH="914400" progId="Equation.3">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7183" y="1595718"/>
                        <a:ext cx="2978150" cy="992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06" name="Object 6"/>
          <p:cNvGraphicFramePr>
            <a:graphicFrameLocks noChangeAspect="1"/>
          </p:cNvGraphicFramePr>
          <p:nvPr>
            <p:extLst>
              <p:ext uri="{D42A27DB-BD31-4B8C-83A1-F6EECF244321}">
                <p14:modId xmlns:p14="http://schemas.microsoft.com/office/powerpoint/2010/main" val="182092293"/>
              </p:ext>
            </p:extLst>
          </p:nvPr>
        </p:nvGraphicFramePr>
        <p:xfrm>
          <a:off x="876300" y="1903572"/>
          <a:ext cx="3524250" cy="666750"/>
        </p:xfrm>
        <a:graphic>
          <a:graphicData uri="http://schemas.openxmlformats.org/presentationml/2006/ole">
            <mc:AlternateContent xmlns:mc="http://schemas.openxmlformats.org/markup-compatibility/2006">
              <mc:Choice xmlns:v="urn:schemas-microsoft-com:vml" Requires="v">
                <p:oleObj spid="_x0000_s101435" name="公式" r:id="rId5" imgW="3492500" imgH="660400" progId="Equation.3">
                  <p:embed/>
                </p:oleObj>
              </mc:Choice>
              <mc:Fallback>
                <p:oleObj name="公式" r:id="rId5" imgW="3492500" imgH="660400" progId="Equation.3">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300" y="1903572"/>
                        <a:ext cx="352425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07" name="Text Box 7"/>
          <p:cNvSpPr txBox="1">
            <a:spLocks noChangeArrowheads="1"/>
          </p:cNvSpPr>
          <p:nvPr/>
        </p:nvSpPr>
        <p:spPr bwMode="auto">
          <a:xfrm>
            <a:off x="307597" y="1356050"/>
            <a:ext cx="1622425" cy="466725"/>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dirty="0">
                <a:solidFill>
                  <a:srgbClr val="FF3300"/>
                </a:solidFill>
              </a:rPr>
              <a:t>幅频特性</a:t>
            </a:r>
          </a:p>
        </p:txBody>
      </p:sp>
      <p:sp>
        <p:nvSpPr>
          <p:cNvPr id="563208" name="Text Box 8"/>
          <p:cNvSpPr txBox="1">
            <a:spLocks noChangeArrowheads="1"/>
          </p:cNvSpPr>
          <p:nvPr/>
        </p:nvSpPr>
        <p:spPr bwMode="auto">
          <a:xfrm>
            <a:off x="5325171" y="1275954"/>
            <a:ext cx="1698625" cy="466725"/>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dirty="0">
                <a:solidFill>
                  <a:srgbClr val="FF3300"/>
                </a:solidFill>
              </a:rPr>
              <a:t>相频特性</a:t>
            </a:r>
          </a:p>
        </p:txBody>
      </p:sp>
      <p:sp>
        <p:nvSpPr>
          <p:cNvPr id="563235" name="Line 35"/>
          <p:cNvSpPr>
            <a:spLocks noChangeShapeType="1"/>
          </p:cNvSpPr>
          <p:nvPr/>
        </p:nvSpPr>
        <p:spPr bwMode="auto">
          <a:xfrm flipV="1">
            <a:off x="1078726" y="3188699"/>
            <a:ext cx="2800350" cy="12890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63236" name="Freeform 36"/>
          <p:cNvSpPr>
            <a:spLocks/>
          </p:cNvSpPr>
          <p:nvPr/>
        </p:nvSpPr>
        <p:spPr bwMode="auto">
          <a:xfrm>
            <a:off x="1375588" y="4590462"/>
            <a:ext cx="2362200" cy="1096962"/>
          </a:xfrm>
          <a:custGeom>
            <a:avLst/>
            <a:gdLst>
              <a:gd name="T0" fmla="*/ 0 w 1488"/>
              <a:gd name="T1" fmla="*/ 691 h 691"/>
              <a:gd name="T2" fmla="*/ 216 w 1488"/>
              <a:gd name="T3" fmla="*/ 307 h 691"/>
              <a:gd name="T4" fmla="*/ 768 w 1488"/>
              <a:gd name="T5" fmla="*/ 77 h 691"/>
              <a:gd name="T6" fmla="*/ 1488 w 1488"/>
              <a:gd name="T7" fmla="*/ 0 h 691"/>
            </a:gdLst>
            <a:ahLst/>
            <a:cxnLst>
              <a:cxn ang="0">
                <a:pos x="T0" y="T1"/>
              </a:cxn>
              <a:cxn ang="0">
                <a:pos x="T2" y="T3"/>
              </a:cxn>
              <a:cxn ang="0">
                <a:pos x="T4" y="T5"/>
              </a:cxn>
              <a:cxn ang="0">
                <a:pos x="T6" y="T7"/>
              </a:cxn>
            </a:cxnLst>
            <a:rect l="0" t="0" r="r" b="b"/>
            <a:pathLst>
              <a:path w="1488" h="691">
                <a:moveTo>
                  <a:pt x="0" y="691"/>
                </a:moveTo>
                <a:cubicBezTo>
                  <a:pt x="35" y="627"/>
                  <a:pt x="88" y="409"/>
                  <a:pt x="216" y="307"/>
                </a:cubicBezTo>
                <a:cubicBezTo>
                  <a:pt x="344" y="205"/>
                  <a:pt x="556" y="128"/>
                  <a:pt x="768" y="77"/>
                </a:cubicBezTo>
                <a:cubicBezTo>
                  <a:pt x="980" y="26"/>
                  <a:pt x="1338" y="16"/>
                  <a:pt x="1488" y="0"/>
                </a:cubicBez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63237" name="Line 37"/>
          <p:cNvSpPr>
            <a:spLocks noChangeShapeType="1"/>
          </p:cNvSpPr>
          <p:nvPr/>
        </p:nvSpPr>
        <p:spPr bwMode="auto">
          <a:xfrm>
            <a:off x="2023288" y="4069762"/>
            <a:ext cx="0" cy="8636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63238" name="Freeform 38"/>
          <p:cNvSpPr>
            <a:spLocks/>
          </p:cNvSpPr>
          <p:nvPr/>
        </p:nvSpPr>
        <p:spPr bwMode="auto">
          <a:xfrm>
            <a:off x="1227951" y="3053762"/>
            <a:ext cx="2571750" cy="1266825"/>
          </a:xfrm>
          <a:custGeom>
            <a:avLst/>
            <a:gdLst>
              <a:gd name="T0" fmla="*/ 0 w 1620"/>
              <a:gd name="T1" fmla="*/ 0 h 1126"/>
              <a:gd name="T2" fmla="*/ 192 w 1620"/>
              <a:gd name="T3" fmla="*/ 594 h 1126"/>
              <a:gd name="T4" fmla="*/ 408 w 1620"/>
              <a:gd name="T5" fmla="*/ 1044 h 1126"/>
              <a:gd name="T6" fmla="*/ 576 w 1620"/>
              <a:gd name="T7" fmla="*/ 1086 h 1126"/>
              <a:gd name="T8" fmla="*/ 834 w 1620"/>
              <a:gd name="T9" fmla="*/ 828 h 1126"/>
              <a:gd name="T10" fmla="*/ 1104 w 1620"/>
              <a:gd name="T11" fmla="*/ 582 h 1126"/>
              <a:gd name="T12" fmla="*/ 1494 w 1620"/>
              <a:gd name="T13" fmla="*/ 294 h 1126"/>
              <a:gd name="T14" fmla="*/ 1620 w 1620"/>
              <a:gd name="T15" fmla="*/ 198 h 1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0" h="1126">
                <a:moveTo>
                  <a:pt x="0" y="0"/>
                </a:moveTo>
                <a:cubicBezTo>
                  <a:pt x="62" y="210"/>
                  <a:pt x="124" y="420"/>
                  <a:pt x="192" y="594"/>
                </a:cubicBezTo>
                <a:cubicBezTo>
                  <a:pt x="260" y="768"/>
                  <a:pt x="344" y="962"/>
                  <a:pt x="408" y="1044"/>
                </a:cubicBezTo>
                <a:cubicBezTo>
                  <a:pt x="472" y="1126"/>
                  <a:pt x="505" y="1122"/>
                  <a:pt x="576" y="1086"/>
                </a:cubicBezTo>
                <a:cubicBezTo>
                  <a:pt x="647" y="1050"/>
                  <a:pt x="746" y="912"/>
                  <a:pt x="834" y="828"/>
                </a:cubicBezTo>
                <a:cubicBezTo>
                  <a:pt x="922" y="744"/>
                  <a:pt x="994" y="671"/>
                  <a:pt x="1104" y="582"/>
                </a:cubicBezTo>
                <a:cubicBezTo>
                  <a:pt x="1214" y="493"/>
                  <a:pt x="1408" y="358"/>
                  <a:pt x="1494" y="294"/>
                </a:cubicBezTo>
                <a:cubicBezTo>
                  <a:pt x="1580" y="230"/>
                  <a:pt x="1594" y="218"/>
                  <a:pt x="1620" y="198"/>
                </a:cubicBezTo>
              </a:path>
            </a:pathLst>
          </a:custGeom>
          <a:noFill/>
          <a:ln w="38100" cap="flat" cmpd="sng">
            <a:solidFill>
              <a:srgbClr val="FF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63239" name="Freeform 39"/>
          <p:cNvSpPr>
            <a:spLocks/>
          </p:cNvSpPr>
          <p:nvPr/>
        </p:nvSpPr>
        <p:spPr bwMode="auto">
          <a:xfrm>
            <a:off x="1313676" y="3425237"/>
            <a:ext cx="2295525" cy="2212975"/>
          </a:xfrm>
          <a:custGeom>
            <a:avLst/>
            <a:gdLst>
              <a:gd name="T0" fmla="*/ 0 w 1446"/>
              <a:gd name="T1" fmla="*/ 1968 h 1968"/>
              <a:gd name="T2" fmla="*/ 192 w 1446"/>
              <a:gd name="T3" fmla="*/ 1314 h 1968"/>
              <a:gd name="T4" fmla="*/ 606 w 1446"/>
              <a:gd name="T5" fmla="*/ 750 h 1968"/>
              <a:gd name="T6" fmla="*/ 1020 w 1446"/>
              <a:gd name="T7" fmla="*/ 342 h 1968"/>
              <a:gd name="T8" fmla="*/ 1446 w 1446"/>
              <a:gd name="T9" fmla="*/ 0 h 1968"/>
            </a:gdLst>
            <a:ahLst/>
            <a:cxnLst>
              <a:cxn ang="0">
                <a:pos x="T0" y="T1"/>
              </a:cxn>
              <a:cxn ang="0">
                <a:pos x="T2" y="T3"/>
              </a:cxn>
              <a:cxn ang="0">
                <a:pos x="T4" y="T5"/>
              </a:cxn>
              <a:cxn ang="0">
                <a:pos x="T6" y="T7"/>
              </a:cxn>
              <a:cxn ang="0">
                <a:pos x="T8" y="T9"/>
              </a:cxn>
            </a:cxnLst>
            <a:rect l="0" t="0" r="r" b="b"/>
            <a:pathLst>
              <a:path w="1446" h="1968">
                <a:moveTo>
                  <a:pt x="0" y="1968"/>
                </a:moveTo>
                <a:cubicBezTo>
                  <a:pt x="32" y="1859"/>
                  <a:pt x="91" y="1517"/>
                  <a:pt x="192" y="1314"/>
                </a:cubicBezTo>
                <a:cubicBezTo>
                  <a:pt x="293" y="1111"/>
                  <a:pt x="468" y="912"/>
                  <a:pt x="606" y="750"/>
                </a:cubicBezTo>
                <a:cubicBezTo>
                  <a:pt x="744" y="588"/>
                  <a:pt x="880" y="467"/>
                  <a:pt x="1020" y="342"/>
                </a:cubicBezTo>
                <a:cubicBezTo>
                  <a:pt x="1160" y="217"/>
                  <a:pt x="1357" y="71"/>
                  <a:pt x="1446" y="0"/>
                </a:cubicBezTo>
              </a:path>
            </a:pathLst>
          </a:custGeom>
          <a:noFill/>
          <a:ln w="19050" cap="flat" cmpd="sng">
            <a:solidFill>
              <a:schemeClr val="accent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63240" name="Line 40"/>
          <p:cNvSpPr>
            <a:spLocks noChangeShapeType="1"/>
          </p:cNvSpPr>
          <p:nvPr/>
        </p:nvSpPr>
        <p:spPr bwMode="auto">
          <a:xfrm>
            <a:off x="1085076" y="4292012"/>
            <a:ext cx="215265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63241" name="Text Box 41"/>
          <p:cNvSpPr txBox="1">
            <a:spLocks noChangeArrowheads="1"/>
          </p:cNvSpPr>
          <p:nvPr/>
        </p:nvSpPr>
        <p:spPr bwMode="auto">
          <a:xfrm>
            <a:off x="3161526" y="3585058"/>
            <a:ext cx="70884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b="1" i="1" dirty="0">
                <a:solidFill>
                  <a:schemeClr val="tx2"/>
                </a:solidFill>
                <a:latin typeface="Times New Roman" panose="02020603050405020304" pitchFamily="18" charset="0"/>
                <a:cs typeface="Times New Roman" panose="02020603050405020304" pitchFamily="18" charset="0"/>
                <a:sym typeface="Symbol" pitchFamily="18" charset="2"/>
              </a:rPr>
              <a:t>X</a:t>
            </a:r>
            <a:r>
              <a:rPr lang="en-US" altLang="zh-CN" b="1" dirty="0">
                <a:solidFill>
                  <a:schemeClr val="tx2"/>
                </a:solidFill>
                <a:latin typeface="Times New Roman" panose="02020603050405020304" pitchFamily="18" charset="0"/>
                <a:cs typeface="Times New Roman" panose="02020603050405020304" pitchFamily="18" charset="0"/>
                <a:sym typeface="Symbol" pitchFamily="18" charset="2"/>
              </a:rPr>
              <a:t>(</a:t>
            </a:r>
            <a:r>
              <a:rPr lang="en-US" altLang="zh-CN" b="1" i="1" dirty="0">
                <a:solidFill>
                  <a:schemeClr val="tx2"/>
                </a:solidFill>
                <a:latin typeface="Times New Roman" panose="02020603050405020304" pitchFamily="18" charset="0"/>
                <a:cs typeface="Times New Roman" panose="02020603050405020304" pitchFamily="18" charset="0"/>
                <a:sym typeface="Symbol" pitchFamily="18" charset="2"/>
              </a:rPr>
              <a:t> </a:t>
            </a:r>
            <a:r>
              <a:rPr lang="en-US" altLang="zh-CN" b="1" dirty="0">
                <a:solidFill>
                  <a:schemeClr val="tx2"/>
                </a:solidFill>
                <a:latin typeface="Times New Roman" panose="02020603050405020304" pitchFamily="18" charset="0"/>
                <a:cs typeface="Times New Roman" panose="02020603050405020304" pitchFamily="18" charset="0"/>
                <a:sym typeface="Symbol" pitchFamily="18" charset="2"/>
              </a:rPr>
              <a:t>)</a:t>
            </a:r>
            <a:endParaRPr lang="en-US" altLang="zh-CN" b="1" dirty="0">
              <a:solidFill>
                <a:schemeClr val="tx2"/>
              </a:solidFill>
              <a:latin typeface="Times New Roman" panose="02020603050405020304" pitchFamily="18" charset="0"/>
              <a:cs typeface="Times New Roman" panose="02020603050405020304" pitchFamily="18" charset="0"/>
            </a:endParaRPr>
          </a:p>
        </p:txBody>
      </p:sp>
      <p:sp>
        <p:nvSpPr>
          <p:cNvPr id="563242" name="Text Box 42"/>
          <p:cNvSpPr txBox="1">
            <a:spLocks noChangeArrowheads="1"/>
          </p:cNvSpPr>
          <p:nvPr/>
        </p:nvSpPr>
        <p:spPr bwMode="auto">
          <a:xfrm>
            <a:off x="1347013" y="3011971"/>
            <a:ext cx="793807"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b="1" i="1">
                <a:solidFill>
                  <a:srgbClr val="FF3300"/>
                </a:solidFill>
                <a:latin typeface="Times New Roman" panose="02020603050405020304" pitchFamily="18" charset="0"/>
                <a:cs typeface="Times New Roman" panose="02020603050405020304" pitchFamily="18" charset="0"/>
                <a:sym typeface="Symbol" pitchFamily="18" charset="2"/>
              </a:rPr>
              <a:t>|Z</a:t>
            </a:r>
            <a:r>
              <a:rPr lang="en-US" altLang="zh-CN" b="1">
                <a:solidFill>
                  <a:srgbClr val="FF3300"/>
                </a:solidFill>
                <a:latin typeface="Times New Roman" panose="02020603050405020304" pitchFamily="18" charset="0"/>
                <a:cs typeface="Times New Roman" panose="02020603050405020304" pitchFamily="18" charset="0"/>
                <a:sym typeface="Symbol" pitchFamily="18" charset="2"/>
              </a:rPr>
              <a:t>(</a:t>
            </a:r>
            <a:r>
              <a:rPr lang="en-US" altLang="zh-CN" b="1" i="1">
                <a:solidFill>
                  <a:srgbClr val="FF3300"/>
                </a:solidFill>
                <a:latin typeface="Times New Roman" panose="02020603050405020304" pitchFamily="18" charset="0"/>
                <a:cs typeface="Times New Roman" panose="02020603050405020304" pitchFamily="18" charset="0"/>
                <a:sym typeface="Symbol" pitchFamily="18" charset="2"/>
              </a:rPr>
              <a:t> </a:t>
            </a:r>
            <a:r>
              <a:rPr lang="en-US" altLang="zh-CN" b="1">
                <a:solidFill>
                  <a:srgbClr val="FF3300"/>
                </a:solidFill>
                <a:latin typeface="Times New Roman" panose="02020603050405020304" pitchFamily="18" charset="0"/>
                <a:cs typeface="Times New Roman" panose="02020603050405020304" pitchFamily="18" charset="0"/>
                <a:sym typeface="Symbol" pitchFamily="18" charset="2"/>
              </a:rPr>
              <a:t>)|</a:t>
            </a:r>
            <a:endParaRPr lang="en-US" altLang="zh-CN" b="1">
              <a:solidFill>
                <a:srgbClr val="FF3300"/>
              </a:solidFill>
              <a:latin typeface="Times New Roman" panose="02020603050405020304" pitchFamily="18" charset="0"/>
              <a:cs typeface="Times New Roman" panose="02020603050405020304" pitchFamily="18" charset="0"/>
            </a:endParaRPr>
          </a:p>
        </p:txBody>
      </p:sp>
      <p:sp>
        <p:nvSpPr>
          <p:cNvPr id="563243" name="Text Box 43"/>
          <p:cNvSpPr txBox="1">
            <a:spLocks noChangeArrowheads="1"/>
          </p:cNvSpPr>
          <p:nvPr/>
        </p:nvSpPr>
        <p:spPr bwMode="auto">
          <a:xfrm>
            <a:off x="2456676" y="3011971"/>
            <a:ext cx="11144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en-US" altLang="zh-CN" b="1" i="1" dirty="0">
                <a:latin typeface="Times New Roman" panose="02020603050405020304" pitchFamily="18" charset="0"/>
                <a:cs typeface="Times New Roman" panose="02020603050405020304" pitchFamily="18" charset="0"/>
                <a:sym typeface="Symbol" pitchFamily="18" charset="2"/>
              </a:rPr>
              <a:t>X</a:t>
            </a:r>
            <a:r>
              <a:rPr lang="en-US" altLang="zh-CN" b="1" i="1" baseline="-25000" dirty="0">
                <a:latin typeface="Times New Roman" panose="02020603050405020304" pitchFamily="18" charset="0"/>
                <a:cs typeface="Times New Roman" panose="02020603050405020304" pitchFamily="18" charset="0"/>
                <a:sym typeface="Symbol" pitchFamily="18" charset="2"/>
              </a:rPr>
              <a:t>L</a:t>
            </a:r>
            <a:r>
              <a:rPr lang="en-US" altLang="zh-CN" b="1" dirty="0">
                <a:latin typeface="Times New Roman" panose="02020603050405020304" pitchFamily="18" charset="0"/>
                <a:cs typeface="Times New Roman" panose="02020603050405020304" pitchFamily="18" charset="0"/>
                <a:sym typeface="Symbol" pitchFamily="18" charset="2"/>
              </a:rPr>
              <a:t>(</a:t>
            </a:r>
            <a:r>
              <a:rPr lang="en-US" altLang="zh-CN" b="1" i="1" dirty="0">
                <a:latin typeface="Times New Roman" panose="02020603050405020304" pitchFamily="18" charset="0"/>
                <a:cs typeface="Times New Roman" panose="02020603050405020304" pitchFamily="18" charset="0"/>
                <a:sym typeface="Symbol" pitchFamily="18" charset="2"/>
              </a:rPr>
              <a:t> </a:t>
            </a:r>
            <a:r>
              <a:rPr lang="en-US" altLang="zh-CN" b="1" dirty="0">
                <a:latin typeface="Times New Roman" panose="02020603050405020304" pitchFamily="18" charset="0"/>
                <a:cs typeface="Times New Roman" panose="02020603050405020304" pitchFamily="18" charset="0"/>
                <a:sym typeface="Symbol" pitchFamily="18" charset="2"/>
              </a:rPr>
              <a:t>)</a:t>
            </a:r>
            <a:endParaRPr lang="en-US" altLang="zh-CN" b="1" dirty="0">
              <a:latin typeface="Times New Roman" panose="02020603050405020304" pitchFamily="18" charset="0"/>
              <a:cs typeface="Times New Roman" panose="02020603050405020304" pitchFamily="18" charset="0"/>
            </a:endParaRPr>
          </a:p>
        </p:txBody>
      </p:sp>
      <p:sp>
        <p:nvSpPr>
          <p:cNvPr id="563244" name="Text Box 44"/>
          <p:cNvSpPr txBox="1">
            <a:spLocks noChangeArrowheads="1"/>
          </p:cNvSpPr>
          <p:nvPr/>
        </p:nvSpPr>
        <p:spPr bwMode="auto">
          <a:xfrm>
            <a:off x="2947213" y="4642333"/>
            <a:ext cx="102393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en-US" altLang="zh-CN" b="1" i="1">
                <a:latin typeface="Times New Roman" panose="02020603050405020304" pitchFamily="18" charset="0"/>
                <a:cs typeface="Times New Roman" panose="02020603050405020304" pitchFamily="18" charset="0"/>
                <a:sym typeface="Symbol" pitchFamily="18" charset="2"/>
              </a:rPr>
              <a:t>X</a:t>
            </a:r>
            <a:r>
              <a:rPr lang="en-US" altLang="zh-CN" b="1" i="1" baseline="-25000">
                <a:latin typeface="Times New Roman" panose="02020603050405020304" pitchFamily="18" charset="0"/>
                <a:cs typeface="Times New Roman" panose="02020603050405020304" pitchFamily="18" charset="0"/>
                <a:sym typeface="Symbol" pitchFamily="18" charset="2"/>
              </a:rPr>
              <a:t>C</a:t>
            </a:r>
            <a:r>
              <a:rPr lang="en-US" altLang="zh-CN" b="1">
                <a:latin typeface="Times New Roman" panose="02020603050405020304" pitchFamily="18" charset="0"/>
                <a:cs typeface="Times New Roman" panose="02020603050405020304" pitchFamily="18" charset="0"/>
                <a:sym typeface="Symbol" pitchFamily="18" charset="2"/>
              </a:rPr>
              <a:t>(</a:t>
            </a:r>
            <a:r>
              <a:rPr lang="en-US" altLang="zh-CN" b="1" i="1">
                <a:latin typeface="Times New Roman" panose="02020603050405020304" pitchFamily="18" charset="0"/>
                <a:cs typeface="Times New Roman" panose="02020603050405020304" pitchFamily="18" charset="0"/>
                <a:sym typeface="Symbol" pitchFamily="18" charset="2"/>
              </a:rPr>
              <a:t> </a:t>
            </a:r>
            <a:r>
              <a:rPr lang="en-US" altLang="zh-CN" b="1">
                <a:latin typeface="Times New Roman" panose="02020603050405020304" pitchFamily="18" charset="0"/>
                <a:cs typeface="Times New Roman" panose="02020603050405020304" pitchFamily="18" charset="0"/>
                <a:sym typeface="Symbol" pitchFamily="18" charset="2"/>
              </a:rPr>
              <a:t>)</a:t>
            </a:r>
            <a:endParaRPr lang="en-US" altLang="zh-CN" b="1">
              <a:latin typeface="Times New Roman" panose="02020603050405020304" pitchFamily="18" charset="0"/>
              <a:cs typeface="Times New Roman" panose="02020603050405020304" pitchFamily="18" charset="0"/>
            </a:endParaRPr>
          </a:p>
        </p:txBody>
      </p:sp>
      <p:sp>
        <p:nvSpPr>
          <p:cNvPr id="563245" name="Text Box 45"/>
          <p:cNvSpPr txBox="1">
            <a:spLocks noChangeArrowheads="1"/>
          </p:cNvSpPr>
          <p:nvPr/>
        </p:nvSpPr>
        <p:spPr bwMode="auto">
          <a:xfrm>
            <a:off x="664388" y="4042258"/>
            <a:ext cx="33855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b="1" i="1">
                <a:latin typeface="Times New Roman" panose="02020603050405020304" pitchFamily="18" charset="0"/>
                <a:cs typeface="Times New Roman" panose="02020603050405020304" pitchFamily="18" charset="0"/>
              </a:rPr>
              <a:t>R</a:t>
            </a:r>
            <a:endParaRPr lang="en-US" altLang="zh-CN" b="1">
              <a:latin typeface="Times New Roman" panose="02020603050405020304" pitchFamily="18" charset="0"/>
              <a:cs typeface="Times New Roman" panose="02020603050405020304" pitchFamily="18" charset="0"/>
            </a:endParaRPr>
          </a:p>
        </p:txBody>
      </p:sp>
      <p:grpSp>
        <p:nvGrpSpPr>
          <p:cNvPr id="563246" name="Group 46"/>
          <p:cNvGrpSpPr>
            <a:grpSpLocks/>
          </p:cNvGrpSpPr>
          <p:nvPr/>
        </p:nvGrpSpPr>
        <p:grpSpPr bwMode="auto">
          <a:xfrm>
            <a:off x="10338" y="2845799"/>
            <a:ext cx="4699001" cy="2765425"/>
            <a:chOff x="228" y="228"/>
            <a:chExt cx="2960" cy="1742"/>
          </a:xfrm>
        </p:grpSpPr>
        <p:sp>
          <p:nvSpPr>
            <p:cNvPr id="563247" name="Line 47"/>
            <p:cNvSpPr>
              <a:spLocks noChangeShapeType="1"/>
            </p:cNvSpPr>
            <p:nvPr/>
          </p:nvSpPr>
          <p:spPr bwMode="auto">
            <a:xfrm>
              <a:off x="569" y="1256"/>
              <a:ext cx="2532" cy="0"/>
            </a:xfrm>
            <a:prstGeom prst="line">
              <a:avLst/>
            </a:prstGeom>
            <a:noFill/>
            <a:ln w="1270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sz="2000" b="1">
                <a:latin typeface="Times New Roman" panose="02020603050405020304" pitchFamily="18" charset="0"/>
                <a:cs typeface="Times New Roman" panose="02020603050405020304" pitchFamily="18" charset="0"/>
              </a:endParaRPr>
            </a:p>
          </p:txBody>
        </p:sp>
        <p:sp>
          <p:nvSpPr>
            <p:cNvPr id="563248" name="Line 48"/>
            <p:cNvSpPr>
              <a:spLocks noChangeShapeType="1"/>
            </p:cNvSpPr>
            <p:nvPr/>
          </p:nvSpPr>
          <p:spPr bwMode="auto">
            <a:xfrm flipV="1">
              <a:off x="905" y="228"/>
              <a:ext cx="0" cy="1742"/>
            </a:xfrm>
            <a:prstGeom prst="line">
              <a:avLst/>
            </a:prstGeom>
            <a:noFill/>
            <a:ln w="1270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sz="2000" b="1">
                <a:latin typeface="Times New Roman" panose="02020603050405020304" pitchFamily="18" charset="0"/>
                <a:cs typeface="Times New Roman" panose="02020603050405020304" pitchFamily="18" charset="0"/>
              </a:endParaRPr>
            </a:p>
          </p:txBody>
        </p:sp>
        <p:sp>
          <p:nvSpPr>
            <p:cNvPr id="563249" name="Text Box 49"/>
            <p:cNvSpPr txBox="1">
              <a:spLocks noChangeArrowheads="1"/>
            </p:cNvSpPr>
            <p:nvPr/>
          </p:nvSpPr>
          <p:spPr bwMode="auto">
            <a:xfrm>
              <a:off x="1490" y="1176"/>
              <a:ext cx="32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000" b="1" i="1">
                  <a:latin typeface="Times New Roman" panose="02020603050405020304" pitchFamily="18" charset="0"/>
                  <a:cs typeface="Times New Roman" panose="02020603050405020304" pitchFamily="18" charset="0"/>
                  <a:sym typeface="Symbol" pitchFamily="18" charset="2"/>
                </a:rPr>
                <a:t> </a:t>
              </a:r>
              <a:r>
                <a:rPr lang="en-US" altLang="zh-CN" sz="2000" b="1" baseline="-25000">
                  <a:latin typeface="Times New Roman" panose="02020603050405020304" pitchFamily="18" charset="0"/>
                  <a:cs typeface="Times New Roman" panose="02020603050405020304" pitchFamily="18" charset="0"/>
                  <a:sym typeface="Symbol" pitchFamily="18" charset="2"/>
                </a:rPr>
                <a:t>0</a:t>
              </a:r>
              <a:endParaRPr lang="en-US" altLang="zh-CN" sz="2000" b="1">
                <a:latin typeface="Times New Roman" panose="02020603050405020304" pitchFamily="18" charset="0"/>
                <a:cs typeface="Times New Roman" panose="02020603050405020304" pitchFamily="18" charset="0"/>
              </a:endParaRPr>
            </a:p>
          </p:txBody>
        </p:sp>
        <p:sp>
          <p:nvSpPr>
            <p:cNvPr id="563250" name="Text Box 50"/>
            <p:cNvSpPr txBox="1">
              <a:spLocks noChangeArrowheads="1"/>
            </p:cNvSpPr>
            <p:nvPr/>
          </p:nvSpPr>
          <p:spPr bwMode="auto">
            <a:xfrm>
              <a:off x="2920" y="1213"/>
              <a:ext cx="26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000" b="1" i="1">
                  <a:latin typeface="Times New Roman" panose="02020603050405020304" pitchFamily="18" charset="0"/>
                  <a:cs typeface="Times New Roman" panose="02020603050405020304" pitchFamily="18" charset="0"/>
                  <a:sym typeface="Symbol" pitchFamily="18" charset="2"/>
                </a:rPr>
                <a:t> </a:t>
              </a:r>
              <a:endParaRPr lang="en-US" altLang="zh-CN" sz="2000" b="1">
                <a:latin typeface="Times New Roman" panose="02020603050405020304" pitchFamily="18" charset="0"/>
                <a:cs typeface="Times New Roman" panose="02020603050405020304" pitchFamily="18" charset="0"/>
              </a:endParaRPr>
            </a:p>
          </p:txBody>
        </p:sp>
        <p:sp>
          <p:nvSpPr>
            <p:cNvPr id="563251" name="Text Box 51"/>
            <p:cNvSpPr txBox="1">
              <a:spLocks noChangeArrowheads="1"/>
            </p:cNvSpPr>
            <p:nvPr/>
          </p:nvSpPr>
          <p:spPr bwMode="auto">
            <a:xfrm>
              <a:off x="228" y="246"/>
              <a:ext cx="79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000" b="1" i="1">
                  <a:latin typeface="Times New Roman" panose="02020603050405020304" pitchFamily="18" charset="0"/>
                  <a:cs typeface="Times New Roman" panose="02020603050405020304" pitchFamily="18" charset="0"/>
                  <a:sym typeface="Symbol" pitchFamily="18" charset="2"/>
                </a:rPr>
                <a:t>Z </a:t>
              </a:r>
              <a:r>
                <a:rPr lang="en-US" altLang="zh-CN" sz="2000" b="1">
                  <a:latin typeface="Times New Roman" panose="02020603050405020304" pitchFamily="18" charset="0"/>
                  <a:cs typeface="Times New Roman" panose="02020603050405020304" pitchFamily="18" charset="0"/>
                  <a:sym typeface="Symbol" pitchFamily="18" charset="2"/>
                </a:rPr>
                <a:t>(</a:t>
              </a:r>
              <a:r>
                <a:rPr lang="en-US" altLang="zh-CN" sz="2000" b="1" i="1">
                  <a:latin typeface="Times New Roman" panose="02020603050405020304" pitchFamily="18" charset="0"/>
                  <a:cs typeface="Times New Roman" panose="02020603050405020304" pitchFamily="18" charset="0"/>
                  <a:sym typeface="Symbol" pitchFamily="18" charset="2"/>
                </a:rPr>
                <a:t> </a:t>
              </a:r>
              <a:r>
                <a:rPr lang="en-US" altLang="zh-CN" sz="2000" b="1">
                  <a:latin typeface="Times New Roman" panose="02020603050405020304" pitchFamily="18" charset="0"/>
                  <a:cs typeface="Times New Roman" panose="02020603050405020304" pitchFamily="18" charset="0"/>
                  <a:sym typeface="Symbol" pitchFamily="18" charset="2"/>
                </a:rPr>
                <a:t>)</a:t>
              </a:r>
            </a:p>
          </p:txBody>
        </p:sp>
        <p:sp>
          <p:nvSpPr>
            <p:cNvPr id="563252" name="Text Box 52"/>
            <p:cNvSpPr txBox="1">
              <a:spLocks noChangeArrowheads="1"/>
            </p:cNvSpPr>
            <p:nvPr/>
          </p:nvSpPr>
          <p:spPr bwMode="auto">
            <a:xfrm>
              <a:off x="640" y="1265"/>
              <a:ext cx="233"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000" b="1" i="1">
                  <a:latin typeface="Times New Roman" panose="02020603050405020304" pitchFamily="18" charset="0"/>
                  <a:cs typeface="Times New Roman" panose="02020603050405020304" pitchFamily="18" charset="0"/>
                </a:rPr>
                <a:t>O</a:t>
              </a:r>
            </a:p>
          </p:txBody>
        </p:sp>
      </p:grpSp>
      <p:sp>
        <p:nvSpPr>
          <p:cNvPr id="563253" name="Text Box 53"/>
          <p:cNvSpPr txBox="1">
            <a:spLocks noChangeArrowheads="1"/>
          </p:cNvSpPr>
          <p:nvPr/>
        </p:nvSpPr>
        <p:spPr bwMode="auto">
          <a:xfrm>
            <a:off x="1572828" y="5451829"/>
            <a:ext cx="203132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sz="2400" b="1" dirty="0">
                <a:solidFill>
                  <a:srgbClr val="FF0000"/>
                </a:solidFill>
              </a:rPr>
              <a:t>阻抗幅频特性</a:t>
            </a:r>
          </a:p>
        </p:txBody>
      </p:sp>
      <p:sp>
        <p:nvSpPr>
          <p:cNvPr id="2" name="标题 1"/>
          <p:cNvSpPr>
            <a:spLocks noGrp="1"/>
          </p:cNvSpPr>
          <p:nvPr>
            <p:ph type="title"/>
          </p:nvPr>
        </p:nvSpPr>
        <p:spPr/>
        <p:txBody>
          <a:bodyPr/>
          <a:lstStyle/>
          <a:p>
            <a:r>
              <a:rPr lang="en-US" altLang="zh-CN" i="1" dirty="0" smtClean="0"/>
              <a:t>RLC</a:t>
            </a:r>
            <a:r>
              <a:rPr lang="zh-CN" altLang="en-US" dirty="0"/>
              <a:t>串联谐振</a:t>
            </a:r>
          </a:p>
        </p:txBody>
      </p:sp>
      <p:sp>
        <p:nvSpPr>
          <p:cNvPr id="55" name="Freeform 6"/>
          <p:cNvSpPr>
            <a:spLocks/>
          </p:cNvSpPr>
          <p:nvPr/>
        </p:nvSpPr>
        <p:spPr bwMode="auto">
          <a:xfrm>
            <a:off x="5624965" y="3633907"/>
            <a:ext cx="2455863" cy="1636713"/>
          </a:xfrm>
          <a:custGeom>
            <a:avLst/>
            <a:gdLst>
              <a:gd name="T0" fmla="*/ 23 w 1547"/>
              <a:gd name="T1" fmla="*/ 1026 h 1037"/>
              <a:gd name="T2" fmla="*/ 71 w 1547"/>
              <a:gd name="T3" fmla="*/ 1026 h 1037"/>
              <a:gd name="T4" fmla="*/ 449 w 1547"/>
              <a:gd name="T5" fmla="*/ 960 h 1037"/>
              <a:gd name="T6" fmla="*/ 575 w 1547"/>
              <a:gd name="T7" fmla="*/ 672 h 1037"/>
              <a:gd name="T8" fmla="*/ 623 w 1547"/>
              <a:gd name="T9" fmla="*/ 450 h 1037"/>
              <a:gd name="T10" fmla="*/ 827 w 1547"/>
              <a:gd name="T11" fmla="*/ 72 h 1037"/>
              <a:gd name="T12" fmla="*/ 1547 w 1547"/>
              <a:gd name="T13" fmla="*/ 18 h 1037"/>
            </a:gdLst>
            <a:ahLst/>
            <a:cxnLst>
              <a:cxn ang="0">
                <a:pos x="T0" y="T1"/>
              </a:cxn>
              <a:cxn ang="0">
                <a:pos x="T2" y="T3"/>
              </a:cxn>
              <a:cxn ang="0">
                <a:pos x="T4" y="T5"/>
              </a:cxn>
              <a:cxn ang="0">
                <a:pos x="T6" y="T7"/>
              </a:cxn>
              <a:cxn ang="0">
                <a:pos x="T8" y="T9"/>
              </a:cxn>
              <a:cxn ang="0">
                <a:pos x="T10" y="T11"/>
              </a:cxn>
              <a:cxn ang="0">
                <a:pos x="T12" y="T13"/>
              </a:cxn>
            </a:cxnLst>
            <a:rect l="0" t="0" r="r" b="b"/>
            <a:pathLst>
              <a:path w="1547" h="1037">
                <a:moveTo>
                  <a:pt x="23" y="1026"/>
                </a:moveTo>
                <a:cubicBezTo>
                  <a:pt x="14" y="1028"/>
                  <a:pt x="0" y="1037"/>
                  <a:pt x="71" y="1026"/>
                </a:cubicBezTo>
                <a:cubicBezTo>
                  <a:pt x="142" y="1015"/>
                  <a:pt x="365" y="1019"/>
                  <a:pt x="449" y="960"/>
                </a:cubicBezTo>
                <a:cubicBezTo>
                  <a:pt x="533" y="901"/>
                  <a:pt x="546" y="757"/>
                  <a:pt x="575" y="672"/>
                </a:cubicBezTo>
                <a:cubicBezTo>
                  <a:pt x="604" y="587"/>
                  <a:pt x="581" y="550"/>
                  <a:pt x="623" y="450"/>
                </a:cubicBezTo>
                <a:cubicBezTo>
                  <a:pt x="665" y="350"/>
                  <a:pt x="673" y="144"/>
                  <a:pt x="827" y="72"/>
                </a:cubicBezTo>
                <a:cubicBezTo>
                  <a:pt x="981" y="0"/>
                  <a:pt x="1397" y="29"/>
                  <a:pt x="1547" y="18"/>
                </a:cubicBez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56" name="Group 7"/>
          <p:cNvGrpSpPr>
            <a:grpSpLocks/>
          </p:cNvGrpSpPr>
          <p:nvPr/>
        </p:nvGrpSpPr>
        <p:grpSpPr bwMode="auto">
          <a:xfrm>
            <a:off x="4589915" y="3000127"/>
            <a:ext cx="4322763" cy="2633663"/>
            <a:chOff x="2968" y="352"/>
            <a:chExt cx="2723" cy="1659"/>
          </a:xfrm>
        </p:grpSpPr>
        <p:sp>
          <p:nvSpPr>
            <p:cNvPr id="57" name="Text Box 8"/>
            <p:cNvSpPr txBox="1">
              <a:spLocks noChangeArrowheads="1"/>
            </p:cNvSpPr>
            <p:nvPr/>
          </p:nvSpPr>
          <p:spPr bwMode="auto">
            <a:xfrm>
              <a:off x="2968" y="352"/>
              <a:ext cx="647"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i="1" dirty="0">
                  <a:solidFill>
                    <a:srgbClr val="FF3300"/>
                  </a:solidFill>
                  <a:latin typeface="Times New Roman" panose="02020603050405020304" pitchFamily="18" charset="0"/>
                  <a:cs typeface="Times New Roman" panose="02020603050405020304" pitchFamily="18" charset="0"/>
                  <a:sym typeface="Symbol" pitchFamily="18" charset="2"/>
                </a:rPr>
                <a:t> </a:t>
              </a:r>
              <a:r>
                <a:rPr lang="en-US" altLang="zh-CN" sz="2400" b="1" dirty="0">
                  <a:solidFill>
                    <a:srgbClr val="FF3300"/>
                  </a:solidFill>
                  <a:latin typeface="Times New Roman" panose="02020603050405020304" pitchFamily="18" charset="0"/>
                  <a:cs typeface="Times New Roman" panose="02020603050405020304" pitchFamily="18" charset="0"/>
                  <a:sym typeface="Symbol" pitchFamily="18" charset="2"/>
                </a:rPr>
                <a:t>(</a:t>
              </a:r>
              <a:r>
                <a:rPr lang="en-US" altLang="zh-CN" sz="2400" b="1" i="1" dirty="0">
                  <a:solidFill>
                    <a:srgbClr val="FF3300"/>
                  </a:solidFill>
                  <a:latin typeface="Times New Roman" panose="02020603050405020304" pitchFamily="18" charset="0"/>
                  <a:cs typeface="Times New Roman" panose="02020603050405020304" pitchFamily="18" charset="0"/>
                  <a:sym typeface="Symbol" pitchFamily="18" charset="2"/>
                </a:rPr>
                <a:t> </a:t>
              </a:r>
              <a:r>
                <a:rPr lang="en-US" altLang="zh-CN" sz="2400" b="1" dirty="0">
                  <a:solidFill>
                    <a:srgbClr val="FF3300"/>
                  </a:solidFill>
                  <a:latin typeface="Times New Roman" panose="02020603050405020304" pitchFamily="18" charset="0"/>
                  <a:cs typeface="Times New Roman" panose="02020603050405020304" pitchFamily="18" charset="0"/>
                  <a:sym typeface="Symbol" pitchFamily="18" charset="2"/>
                </a:rPr>
                <a:t>)</a:t>
              </a:r>
            </a:p>
          </p:txBody>
        </p:sp>
        <p:sp>
          <p:nvSpPr>
            <p:cNvPr id="58" name="Line 9"/>
            <p:cNvSpPr>
              <a:spLocks noChangeShapeType="1"/>
            </p:cNvSpPr>
            <p:nvPr/>
          </p:nvSpPr>
          <p:spPr bwMode="auto">
            <a:xfrm>
              <a:off x="3316" y="1276"/>
              <a:ext cx="2255" cy="0"/>
            </a:xfrm>
            <a:prstGeom prst="line">
              <a:avLst/>
            </a:prstGeom>
            <a:noFill/>
            <a:ln w="1270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9" name="Freeform 10"/>
            <p:cNvSpPr>
              <a:spLocks/>
            </p:cNvSpPr>
            <p:nvPr/>
          </p:nvSpPr>
          <p:spPr bwMode="auto">
            <a:xfrm>
              <a:off x="3612" y="474"/>
              <a:ext cx="3" cy="1537"/>
            </a:xfrm>
            <a:custGeom>
              <a:avLst/>
              <a:gdLst>
                <a:gd name="T0" fmla="*/ 3 w 3"/>
                <a:gd name="T1" fmla="*/ 1537 h 1537"/>
                <a:gd name="T2" fmla="*/ 0 w 3"/>
                <a:gd name="T3" fmla="*/ 0 h 1537"/>
              </a:gdLst>
              <a:ahLst/>
              <a:cxnLst>
                <a:cxn ang="0">
                  <a:pos x="T0" y="T1"/>
                </a:cxn>
                <a:cxn ang="0">
                  <a:pos x="T2" y="T3"/>
                </a:cxn>
              </a:cxnLst>
              <a:rect l="0" t="0" r="r" b="b"/>
              <a:pathLst>
                <a:path w="3" h="1537">
                  <a:moveTo>
                    <a:pt x="3" y="1537"/>
                  </a:moveTo>
                  <a:lnTo>
                    <a:pt x="0" y="0"/>
                  </a:lnTo>
                </a:path>
              </a:pathLst>
            </a:custGeom>
            <a:noFill/>
            <a:ln w="12700" cap="flat" cmpd="sng">
              <a:solidFill>
                <a:schemeClr val="tx1"/>
              </a:solidFill>
              <a:prstDash val="solid"/>
              <a:round/>
              <a:headEnd type="none" w="med" len="med"/>
              <a:tailEnd type="stealth"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0" name="Text Box 11"/>
            <p:cNvSpPr txBox="1">
              <a:spLocks noChangeArrowheads="1"/>
            </p:cNvSpPr>
            <p:nvPr/>
          </p:nvSpPr>
          <p:spPr bwMode="auto">
            <a:xfrm>
              <a:off x="4197" y="1177"/>
              <a:ext cx="363"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400" b="1" i="1" dirty="0">
                  <a:latin typeface="Times New Roman" panose="02020603050405020304" pitchFamily="18" charset="0"/>
                  <a:cs typeface="Times New Roman" panose="02020603050405020304" pitchFamily="18" charset="0"/>
                  <a:sym typeface="Symbol" pitchFamily="18" charset="2"/>
                </a:rPr>
                <a:t> </a:t>
              </a:r>
              <a:r>
                <a:rPr lang="en-US" altLang="zh-CN" sz="2400" b="1" baseline="-25000" dirty="0">
                  <a:latin typeface="Times New Roman" panose="02020603050405020304" pitchFamily="18" charset="0"/>
                  <a:cs typeface="Times New Roman" panose="02020603050405020304" pitchFamily="18" charset="0"/>
                  <a:sym typeface="Symbol" pitchFamily="18" charset="2"/>
                </a:rPr>
                <a:t>0</a:t>
              </a:r>
              <a:endParaRPr lang="en-US" altLang="zh-CN" sz="2400" b="1" dirty="0">
                <a:latin typeface="Times New Roman" panose="02020603050405020304" pitchFamily="18" charset="0"/>
                <a:cs typeface="Times New Roman" panose="02020603050405020304" pitchFamily="18" charset="0"/>
              </a:endParaRPr>
            </a:p>
          </p:txBody>
        </p:sp>
        <p:sp>
          <p:nvSpPr>
            <p:cNvPr id="61" name="Text Box 12"/>
            <p:cNvSpPr txBox="1">
              <a:spLocks noChangeArrowheads="1"/>
            </p:cNvSpPr>
            <p:nvPr/>
          </p:nvSpPr>
          <p:spPr bwMode="auto">
            <a:xfrm>
              <a:off x="5393" y="1214"/>
              <a:ext cx="298"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400" b="1" i="1">
                  <a:latin typeface="Times New Roman" panose="02020603050405020304" pitchFamily="18" charset="0"/>
                  <a:cs typeface="Times New Roman" panose="02020603050405020304" pitchFamily="18" charset="0"/>
                  <a:sym typeface="Symbol" pitchFamily="18" charset="2"/>
                </a:rPr>
                <a:t> </a:t>
              </a:r>
              <a:endParaRPr lang="en-US" altLang="zh-CN" sz="2400" b="1">
                <a:latin typeface="Times New Roman" panose="02020603050405020304" pitchFamily="18" charset="0"/>
                <a:cs typeface="Times New Roman" panose="02020603050405020304" pitchFamily="18" charset="0"/>
              </a:endParaRPr>
            </a:p>
          </p:txBody>
        </p:sp>
        <p:sp>
          <p:nvSpPr>
            <p:cNvPr id="62" name="Text Box 13"/>
            <p:cNvSpPr txBox="1">
              <a:spLocks noChangeArrowheads="1"/>
            </p:cNvSpPr>
            <p:nvPr/>
          </p:nvSpPr>
          <p:spPr bwMode="auto">
            <a:xfrm>
              <a:off x="3365" y="1267"/>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i="1"/>
                <a:t>O</a:t>
              </a:r>
            </a:p>
          </p:txBody>
        </p:sp>
        <p:sp>
          <p:nvSpPr>
            <p:cNvPr id="63" name="Text Box 14"/>
            <p:cNvSpPr txBox="1">
              <a:spLocks noChangeArrowheads="1"/>
            </p:cNvSpPr>
            <p:nvPr/>
          </p:nvSpPr>
          <p:spPr bwMode="auto">
            <a:xfrm>
              <a:off x="3165" y="1619"/>
              <a:ext cx="470"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latin typeface="Times New Roman" panose="02020603050405020304" pitchFamily="18" charset="0"/>
                  <a:cs typeface="Times New Roman" panose="02020603050405020304" pitchFamily="18" charset="0"/>
                  <a:sym typeface="Symbol" pitchFamily="18" charset="2"/>
                </a:rPr>
                <a:t>–/2</a:t>
              </a:r>
              <a:endParaRPr lang="en-US" altLang="zh-CN" sz="2400" b="1">
                <a:latin typeface="Times New Roman" panose="02020603050405020304" pitchFamily="18" charset="0"/>
                <a:cs typeface="Times New Roman" panose="02020603050405020304" pitchFamily="18" charset="0"/>
              </a:endParaRPr>
            </a:p>
          </p:txBody>
        </p:sp>
        <p:sp>
          <p:nvSpPr>
            <p:cNvPr id="64" name="Line 15"/>
            <p:cNvSpPr>
              <a:spLocks noChangeShapeType="1"/>
            </p:cNvSpPr>
            <p:nvPr/>
          </p:nvSpPr>
          <p:spPr bwMode="auto">
            <a:xfrm flipV="1">
              <a:off x="3612" y="1771"/>
              <a:ext cx="1703" cy="6"/>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5" name="Line 16"/>
            <p:cNvSpPr>
              <a:spLocks noChangeShapeType="1"/>
            </p:cNvSpPr>
            <p:nvPr/>
          </p:nvSpPr>
          <p:spPr bwMode="auto">
            <a:xfrm>
              <a:off x="3620" y="744"/>
              <a:ext cx="1583" cy="6"/>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6" name="Text Box 17"/>
            <p:cNvSpPr txBox="1">
              <a:spLocks noChangeArrowheads="1"/>
            </p:cNvSpPr>
            <p:nvPr/>
          </p:nvSpPr>
          <p:spPr bwMode="auto">
            <a:xfrm>
              <a:off x="3225" y="611"/>
              <a:ext cx="373"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dirty="0">
                  <a:latin typeface="Times New Roman" panose="02020603050405020304" pitchFamily="18" charset="0"/>
                  <a:cs typeface="Times New Roman" panose="02020603050405020304" pitchFamily="18" charset="0"/>
                  <a:sym typeface="Symbol" pitchFamily="18" charset="2"/>
                </a:rPr>
                <a:t>/2</a:t>
              </a:r>
              <a:endParaRPr lang="en-US" altLang="zh-CN" sz="2400" b="1" dirty="0">
                <a:latin typeface="Times New Roman" panose="02020603050405020304" pitchFamily="18" charset="0"/>
                <a:cs typeface="Times New Roman" panose="02020603050405020304" pitchFamily="18" charset="0"/>
              </a:endParaRPr>
            </a:p>
          </p:txBody>
        </p:sp>
      </p:grpSp>
      <p:sp>
        <p:nvSpPr>
          <p:cNvPr id="67" name="Text Box 18"/>
          <p:cNvSpPr txBox="1">
            <a:spLocks noChangeArrowheads="1"/>
          </p:cNvSpPr>
          <p:nvPr/>
        </p:nvSpPr>
        <p:spPr bwMode="auto">
          <a:xfrm>
            <a:off x="5577573" y="5493571"/>
            <a:ext cx="2339102"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sz="2400" b="1" dirty="0" smtClean="0">
                <a:solidFill>
                  <a:srgbClr val="FF0000"/>
                </a:solidFill>
              </a:rPr>
              <a:t>阻抗的相频特性</a:t>
            </a:r>
            <a:endParaRPr lang="zh-CN" altLang="en-US" sz="2400" b="1" dirty="0">
              <a:solidFill>
                <a:srgbClr val="FF0000"/>
              </a:solidFill>
            </a:endParaRP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71</a:t>
            </a:fld>
            <a:endParaRPr lang="en-US" altLang="zh-CN"/>
          </a:p>
        </p:txBody>
      </p:sp>
    </p:spTree>
    <p:extLst>
      <p:ext uri="{BB962C8B-B14F-4D97-AF65-F5344CB8AC3E}">
        <p14:creationId xmlns:p14="http://schemas.microsoft.com/office/powerpoint/2010/main" val="3536074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563246"/>
                                        </p:tgtEl>
                                        <p:attrNameLst>
                                          <p:attrName>style.visibility</p:attrName>
                                        </p:attrNameLst>
                                      </p:cBhvr>
                                      <p:to>
                                        <p:strVal val="visible"/>
                                      </p:to>
                                    </p:set>
                                    <p:animEffect transition="in" filter="wipe(left)">
                                      <p:cBhvr>
                                        <p:cTn id="7" dur="500"/>
                                        <p:tgtEl>
                                          <p:spTgt spid="56324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63253">
                                            <p:txEl>
                                              <p:pRg st="0" end="0"/>
                                            </p:txEl>
                                          </p:spTgt>
                                        </p:tgtEl>
                                        <p:attrNameLst>
                                          <p:attrName>style.visibility</p:attrName>
                                        </p:attrNameLst>
                                      </p:cBhvr>
                                      <p:to>
                                        <p:strVal val="visible"/>
                                      </p:to>
                                    </p:set>
                                    <p:animEffect transition="in" filter="wipe(left)">
                                      <p:cBhvr>
                                        <p:cTn id="11" dur="500"/>
                                        <p:tgtEl>
                                          <p:spTgt spid="56325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63240"/>
                                        </p:tgtEl>
                                        <p:attrNameLst>
                                          <p:attrName>style.visibility</p:attrName>
                                        </p:attrNameLst>
                                      </p:cBhvr>
                                      <p:to>
                                        <p:strVal val="visible"/>
                                      </p:to>
                                    </p:set>
                                    <p:animEffect transition="in" filter="wipe(left)">
                                      <p:cBhvr>
                                        <p:cTn id="16" dur="500"/>
                                        <p:tgtEl>
                                          <p:spTgt spid="563240"/>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63245">
                                            <p:txEl>
                                              <p:pRg st="0" end="0"/>
                                            </p:txEl>
                                          </p:spTgt>
                                        </p:tgtEl>
                                        <p:attrNameLst>
                                          <p:attrName>style.visibility</p:attrName>
                                        </p:attrNameLst>
                                      </p:cBhvr>
                                      <p:to>
                                        <p:strVal val="visible"/>
                                      </p:to>
                                    </p:set>
                                    <p:animEffect transition="in" filter="wipe(left)">
                                      <p:cBhvr>
                                        <p:cTn id="20" dur="500"/>
                                        <p:tgtEl>
                                          <p:spTgt spid="563245">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63235"/>
                                        </p:tgtEl>
                                        <p:attrNameLst>
                                          <p:attrName>style.visibility</p:attrName>
                                        </p:attrNameLst>
                                      </p:cBhvr>
                                      <p:to>
                                        <p:strVal val="visible"/>
                                      </p:to>
                                    </p:set>
                                    <p:animEffect transition="in" filter="wipe(left)">
                                      <p:cBhvr>
                                        <p:cTn id="25" dur="500"/>
                                        <p:tgtEl>
                                          <p:spTgt spid="563235"/>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563243">
                                            <p:txEl>
                                              <p:pRg st="0" end="0"/>
                                            </p:txEl>
                                          </p:spTgt>
                                        </p:tgtEl>
                                        <p:attrNameLst>
                                          <p:attrName>style.visibility</p:attrName>
                                        </p:attrNameLst>
                                      </p:cBhvr>
                                      <p:to>
                                        <p:strVal val="visible"/>
                                      </p:to>
                                    </p:set>
                                    <p:animEffect transition="in" filter="wipe(left)">
                                      <p:cBhvr>
                                        <p:cTn id="29" dur="500"/>
                                        <p:tgtEl>
                                          <p:spTgt spid="563243">
                                            <p:txEl>
                                              <p:pRg st="0" end="0"/>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63236"/>
                                        </p:tgtEl>
                                        <p:attrNameLst>
                                          <p:attrName>style.visibility</p:attrName>
                                        </p:attrNameLst>
                                      </p:cBhvr>
                                      <p:to>
                                        <p:strVal val="visible"/>
                                      </p:to>
                                    </p:set>
                                    <p:animEffect transition="in" filter="wipe(left)">
                                      <p:cBhvr>
                                        <p:cTn id="34" dur="500"/>
                                        <p:tgtEl>
                                          <p:spTgt spid="563236"/>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563244">
                                            <p:txEl>
                                              <p:pRg st="0" end="0"/>
                                            </p:txEl>
                                          </p:spTgt>
                                        </p:tgtEl>
                                        <p:attrNameLst>
                                          <p:attrName>style.visibility</p:attrName>
                                        </p:attrNameLst>
                                      </p:cBhvr>
                                      <p:to>
                                        <p:strVal val="visible"/>
                                      </p:to>
                                    </p:set>
                                    <p:animEffect transition="in" filter="wipe(left)">
                                      <p:cBhvr>
                                        <p:cTn id="38" dur="500"/>
                                        <p:tgtEl>
                                          <p:spTgt spid="563244">
                                            <p:txEl>
                                              <p:pRg st="0" end="0"/>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63239"/>
                                        </p:tgtEl>
                                        <p:attrNameLst>
                                          <p:attrName>style.visibility</p:attrName>
                                        </p:attrNameLst>
                                      </p:cBhvr>
                                      <p:to>
                                        <p:strVal val="visible"/>
                                      </p:to>
                                    </p:set>
                                    <p:animEffect transition="in" filter="wipe(left)">
                                      <p:cBhvr>
                                        <p:cTn id="43" dur="500"/>
                                        <p:tgtEl>
                                          <p:spTgt spid="563239"/>
                                        </p:tgtEl>
                                      </p:cBhvr>
                                    </p:animEffect>
                                  </p:childTnLst>
                                </p:cTn>
                              </p:par>
                            </p:childTnLst>
                          </p:cTn>
                        </p:par>
                        <p:par>
                          <p:cTn id="44" fill="hold" nodeType="afterGroup">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563241">
                                            <p:txEl>
                                              <p:pRg st="0" end="0"/>
                                            </p:txEl>
                                          </p:spTgt>
                                        </p:tgtEl>
                                        <p:attrNameLst>
                                          <p:attrName>style.visibility</p:attrName>
                                        </p:attrNameLst>
                                      </p:cBhvr>
                                      <p:to>
                                        <p:strVal val="visible"/>
                                      </p:to>
                                    </p:set>
                                    <p:animEffect transition="in" filter="wipe(left)">
                                      <p:cBhvr>
                                        <p:cTn id="47" dur="500"/>
                                        <p:tgtEl>
                                          <p:spTgt spid="563241">
                                            <p:txEl>
                                              <p:pRg st="0" end="0"/>
                                            </p:txEl>
                                          </p:spTgt>
                                        </p:tgtEl>
                                      </p:cBhvr>
                                    </p:animEffect>
                                  </p:childTnLst>
                                </p:cTn>
                              </p:par>
                            </p:childTnLst>
                          </p:cTn>
                        </p:par>
                        <p:par>
                          <p:cTn id="48" fill="hold" nodeType="afterGroup">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563237"/>
                                        </p:tgtEl>
                                        <p:attrNameLst>
                                          <p:attrName>style.visibility</p:attrName>
                                        </p:attrNameLst>
                                      </p:cBhvr>
                                      <p:to>
                                        <p:strVal val="visible"/>
                                      </p:to>
                                    </p:set>
                                    <p:animEffect transition="in" filter="wipe(left)">
                                      <p:cBhvr>
                                        <p:cTn id="51" dur="500"/>
                                        <p:tgtEl>
                                          <p:spTgt spid="563237"/>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63238"/>
                                        </p:tgtEl>
                                        <p:attrNameLst>
                                          <p:attrName>style.visibility</p:attrName>
                                        </p:attrNameLst>
                                      </p:cBhvr>
                                      <p:to>
                                        <p:strVal val="visible"/>
                                      </p:to>
                                    </p:set>
                                    <p:animEffect transition="in" filter="wipe(left)">
                                      <p:cBhvr>
                                        <p:cTn id="56" dur="500"/>
                                        <p:tgtEl>
                                          <p:spTgt spid="563238"/>
                                        </p:tgtEl>
                                      </p:cBhvr>
                                    </p:animEffect>
                                  </p:childTnLst>
                                </p:cTn>
                              </p:par>
                            </p:childTnLst>
                          </p:cTn>
                        </p:par>
                        <p:par>
                          <p:cTn id="57" fill="hold" nodeType="afterGroup">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563242">
                                            <p:txEl>
                                              <p:pRg st="0" end="0"/>
                                            </p:txEl>
                                          </p:spTgt>
                                        </p:tgtEl>
                                        <p:attrNameLst>
                                          <p:attrName>style.visibility</p:attrName>
                                        </p:attrNameLst>
                                      </p:cBhvr>
                                      <p:to>
                                        <p:strVal val="visible"/>
                                      </p:to>
                                    </p:set>
                                    <p:animEffect transition="in" filter="wipe(left)">
                                      <p:cBhvr>
                                        <p:cTn id="60" dur="500"/>
                                        <p:tgtEl>
                                          <p:spTgt spid="563242">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499"/>
                                          </p:stCondLst>
                                        </p:cTn>
                                        <p:tgtEl>
                                          <p:spTgt spid="56"/>
                                        </p:tgtEl>
                                        <p:attrNameLst>
                                          <p:attrName>style.visibility</p:attrName>
                                        </p:attrNameLst>
                                      </p:cBhvr>
                                      <p:to>
                                        <p:strVal val="visible"/>
                                      </p:to>
                                    </p:set>
                                  </p:childTnLst>
                                </p:cTn>
                              </p:par>
                            </p:childTnLst>
                          </p:cTn>
                        </p:par>
                        <p:par>
                          <p:cTn id="65" fill="hold">
                            <p:stCondLst>
                              <p:cond delay="500"/>
                            </p:stCondLst>
                            <p:childTnLst>
                              <p:par>
                                <p:cTn id="66" presetID="23" presetClass="entr" presetSubtype="288" fill="hold" grpId="0" nodeType="afterEffect">
                                  <p:stCondLst>
                                    <p:cond delay="0"/>
                                  </p:stCondLst>
                                  <p:childTnLst>
                                    <p:set>
                                      <p:cBhvr>
                                        <p:cTn id="67" dur="1" fill="hold">
                                          <p:stCondLst>
                                            <p:cond delay="0"/>
                                          </p:stCondLst>
                                        </p:cTn>
                                        <p:tgtEl>
                                          <p:spTgt spid="67"/>
                                        </p:tgtEl>
                                        <p:attrNameLst>
                                          <p:attrName>style.visibility</p:attrName>
                                        </p:attrNameLst>
                                      </p:cBhvr>
                                      <p:to>
                                        <p:strVal val="visible"/>
                                      </p:to>
                                    </p:set>
                                    <p:anim calcmode="lin" valueType="num">
                                      <p:cBhvr>
                                        <p:cTn id="68" dur="500" fill="hold"/>
                                        <p:tgtEl>
                                          <p:spTgt spid="67"/>
                                        </p:tgtEl>
                                        <p:attrNameLst>
                                          <p:attrName>ppt_w</p:attrName>
                                        </p:attrNameLst>
                                      </p:cBhvr>
                                      <p:tavLst>
                                        <p:tav tm="0">
                                          <p:val>
                                            <p:strVal val="4/3*#ppt_w"/>
                                          </p:val>
                                        </p:tav>
                                        <p:tav tm="100000">
                                          <p:val>
                                            <p:strVal val="#ppt_w"/>
                                          </p:val>
                                        </p:tav>
                                      </p:tavLst>
                                    </p:anim>
                                    <p:anim calcmode="lin" valueType="num">
                                      <p:cBhvr>
                                        <p:cTn id="69" dur="500" fill="hold"/>
                                        <p:tgtEl>
                                          <p:spTgt spid="67"/>
                                        </p:tgtEl>
                                        <p:attrNameLst>
                                          <p:attrName>ppt_h</p:attrName>
                                        </p:attrNameLst>
                                      </p:cBhvr>
                                      <p:tavLst>
                                        <p:tav tm="0">
                                          <p:val>
                                            <p:strVal val="4/3*#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wipe(left)">
                                      <p:cBhvr>
                                        <p:cTn id="7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5" grpId="0" animBg="1"/>
      <p:bldP spid="563236" grpId="0" animBg="1"/>
      <p:bldP spid="563237" grpId="0" animBg="1"/>
      <p:bldP spid="563238" grpId="0" animBg="1"/>
      <p:bldP spid="563239" grpId="0" animBg="1"/>
      <p:bldP spid="563240" grpId="0" animBg="1"/>
      <p:bldP spid="563241" grpId="0" build="p" autoUpdateAnimBg="0" advAuto="0"/>
      <p:bldP spid="563242" grpId="0" build="p" autoUpdateAnimBg="0" advAuto="0"/>
      <p:bldP spid="563243" grpId="0" build="p" autoUpdateAnimBg="0" advAuto="0"/>
      <p:bldP spid="563244" grpId="0" build="p" autoUpdateAnimBg="0" advAuto="0"/>
      <p:bldP spid="563245" grpId="0" build="p" autoUpdateAnimBg="0" advAuto="0"/>
      <p:bldP spid="563253" grpId="0" build="p" autoUpdateAnimBg="0" advAuto="0"/>
      <p:bldP spid="55" grpId="0" animBg="1"/>
      <p:bldP spid="67"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Text Box 2"/>
          <p:cNvSpPr txBox="1">
            <a:spLocks noChangeArrowheads="1"/>
          </p:cNvSpPr>
          <p:nvPr/>
        </p:nvSpPr>
        <p:spPr bwMode="auto">
          <a:xfrm>
            <a:off x="29070" y="836712"/>
            <a:ext cx="27077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b="1" dirty="0">
                <a:solidFill>
                  <a:srgbClr val="FF0000"/>
                </a:solidFill>
                <a:latin typeface="Times New Roman" panose="02020603050405020304" pitchFamily="18" charset="0"/>
                <a:cs typeface="Times New Roman" panose="02020603050405020304" pitchFamily="18" charset="0"/>
              </a:rPr>
              <a:t>2. </a:t>
            </a:r>
            <a:r>
              <a:rPr lang="zh-CN" altLang="en-US" sz="2800" b="1" dirty="0">
                <a:solidFill>
                  <a:srgbClr val="FF0000"/>
                </a:solidFill>
                <a:latin typeface="Times New Roman" panose="02020603050405020304" pitchFamily="18" charset="0"/>
                <a:cs typeface="Times New Roman" panose="02020603050405020304" pitchFamily="18" charset="0"/>
              </a:rPr>
              <a:t>电流谐振曲线</a:t>
            </a:r>
          </a:p>
        </p:txBody>
      </p:sp>
      <p:sp>
        <p:nvSpPr>
          <p:cNvPr id="564227" name="Text Box 3"/>
          <p:cNvSpPr txBox="1">
            <a:spLocks noChangeArrowheads="1"/>
          </p:cNvSpPr>
          <p:nvPr/>
        </p:nvSpPr>
        <p:spPr bwMode="auto">
          <a:xfrm>
            <a:off x="747431" y="1549242"/>
            <a:ext cx="775885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dirty="0">
                <a:solidFill>
                  <a:schemeClr val="tx2"/>
                </a:solidFill>
              </a:rPr>
              <a:t>谐振曲线</a:t>
            </a:r>
            <a:r>
              <a:rPr lang="zh-CN" altLang="en-US" sz="2800" b="1" dirty="0" smtClean="0">
                <a:solidFill>
                  <a:schemeClr val="tx2"/>
                </a:solidFill>
              </a:rPr>
              <a:t>：图示电压</a:t>
            </a:r>
            <a:r>
              <a:rPr lang="zh-CN" altLang="en-US" sz="2800" b="1" dirty="0">
                <a:solidFill>
                  <a:schemeClr val="tx2"/>
                </a:solidFill>
              </a:rPr>
              <a:t>、</a:t>
            </a:r>
            <a:r>
              <a:rPr lang="zh-CN" altLang="en-US" sz="2800" b="1" dirty="0" smtClean="0">
                <a:solidFill>
                  <a:schemeClr val="tx2"/>
                </a:solidFill>
              </a:rPr>
              <a:t>电流随频率变化的</a:t>
            </a:r>
            <a:r>
              <a:rPr lang="zh-CN" altLang="en-US" sz="2800" b="1" dirty="0">
                <a:solidFill>
                  <a:schemeClr val="tx2"/>
                </a:solidFill>
              </a:rPr>
              <a:t>关系。</a:t>
            </a:r>
          </a:p>
        </p:txBody>
      </p:sp>
      <p:sp>
        <p:nvSpPr>
          <p:cNvPr id="564228" name="Text Box 4"/>
          <p:cNvSpPr txBox="1">
            <a:spLocks noChangeArrowheads="1"/>
          </p:cNvSpPr>
          <p:nvPr/>
        </p:nvSpPr>
        <p:spPr bwMode="auto">
          <a:xfrm>
            <a:off x="747431" y="2358264"/>
            <a:ext cx="19880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dirty="0">
                <a:solidFill>
                  <a:schemeClr val="tx2"/>
                </a:solidFill>
              </a:rPr>
              <a:t>幅值关系：</a:t>
            </a:r>
          </a:p>
        </p:txBody>
      </p:sp>
      <p:graphicFrame>
        <p:nvGraphicFramePr>
          <p:cNvPr id="564229" name="Object 5"/>
          <p:cNvGraphicFramePr>
            <a:graphicFrameLocks noChangeAspect="1"/>
          </p:cNvGraphicFramePr>
          <p:nvPr>
            <p:extLst>
              <p:ext uri="{D42A27DB-BD31-4B8C-83A1-F6EECF244321}">
                <p14:modId xmlns:p14="http://schemas.microsoft.com/office/powerpoint/2010/main" val="127103636"/>
              </p:ext>
            </p:extLst>
          </p:nvPr>
        </p:nvGraphicFramePr>
        <p:xfrm>
          <a:off x="2945695" y="2247987"/>
          <a:ext cx="3362325" cy="1084262"/>
        </p:xfrm>
        <a:graphic>
          <a:graphicData uri="http://schemas.openxmlformats.org/presentationml/2006/ole">
            <mc:AlternateContent xmlns:mc="http://schemas.openxmlformats.org/markup-compatibility/2006">
              <mc:Choice xmlns:v="urn:schemas-microsoft-com:vml" Requires="v">
                <p:oleObj spid="_x0000_s102430" name="Equation" r:id="rId3" imgW="1688367" imgH="545863" progId="Equation.3">
                  <p:embed/>
                </p:oleObj>
              </mc:Choice>
              <mc:Fallback>
                <p:oleObj name="Equation" r:id="rId3" imgW="1688367" imgH="545863" progId="Equation.3">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5695" y="2247987"/>
                        <a:ext cx="3362325" cy="1084262"/>
                      </a:xfrm>
                      <a:prstGeom prst="rect">
                        <a:avLst/>
                      </a:prstGeom>
                      <a:solidFill>
                        <a:srgbClr val="FFFF00"/>
                      </a:solidFill>
                      <a:effectLst>
                        <a:outerShdw dist="17961" dir="2700000" algn="ctr" rotWithShape="0">
                          <a:srgbClr val="999900"/>
                        </a:outerShdw>
                      </a:effectLst>
                    </p:spPr>
                  </p:pic>
                </p:oleObj>
              </mc:Fallback>
            </mc:AlternateContent>
          </a:graphicData>
        </a:graphic>
      </p:graphicFrame>
      <p:grpSp>
        <p:nvGrpSpPr>
          <p:cNvPr id="564243" name="Group 19"/>
          <p:cNvGrpSpPr>
            <a:grpSpLocks/>
          </p:cNvGrpSpPr>
          <p:nvPr/>
        </p:nvGrpSpPr>
        <p:grpSpPr bwMode="auto">
          <a:xfrm>
            <a:off x="1597496" y="3324543"/>
            <a:ext cx="4192588" cy="2954338"/>
            <a:chOff x="2922" y="149"/>
            <a:chExt cx="2641" cy="1861"/>
          </a:xfrm>
        </p:grpSpPr>
        <p:sp>
          <p:nvSpPr>
            <p:cNvPr id="564244" name="Freeform 20"/>
            <p:cNvSpPr>
              <a:spLocks/>
            </p:cNvSpPr>
            <p:nvPr/>
          </p:nvSpPr>
          <p:spPr bwMode="auto">
            <a:xfrm>
              <a:off x="3439" y="530"/>
              <a:ext cx="1324" cy="794"/>
            </a:xfrm>
            <a:custGeom>
              <a:avLst/>
              <a:gdLst>
                <a:gd name="T0" fmla="*/ 0 w 2346"/>
                <a:gd name="T1" fmla="*/ 1863 h 1863"/>
                <a:gd name="T2" fmla="*/ 165 w 2346"/>
                <a:gd name="T3" fmla="*/ 1464 h 1863"/>
                <a:gd name="T4" fmla="*/ 327 w 2346"/>
                <a:gd name="T5" fmla="*/ 1035 h 1863"/>
                <a:gd name="T6" fmla="*/ 618 w 2346"/>
                <a:gd name="T7" fmla="*/ 198 h 1863"/>
                <a:gd name="T8" fmla="*/ 780 w 2346"/>
                <a:gd name="T9" fmla="*/ 9 h 1863"/>
                <a:gd name="T10" fmla="*/ 960 w 2346"/>
                <a:gd name="T11" fmla="*/ 147 h 1863"/>
                <a:gd name="T12" fmla="*/ 1281 w 2346"/>
                <a:gd name="T13" fmla="*/ 570 h 1863"/>
                <a:gd name="T14" fmla="*/ 1521 w 2346"/>
                <a:gd name="T15" fmla="*/ 798 h 1863"/>
                <a:gd name="T16" fmla="*/ 1812 w 2346"/>
                <a:gd name="T17" fmla="*/ 990 h 1863"/>
                <a:gd name="T18" fmla="*/ 2085 w 2346"/>
                <a:gd name="T19" fmla="*/ 1116 h 1863"/>
                <a:gd name="T20" fmla="*/ 2346 w 2346"/>
                <a:gd name="T21" fmla="*/ 1206 h 1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6" h="1863">
                  <a:moveTo>
                    <a:pt x="0" y="1863"/>
                  </a:moveTo>
                  <a:cubicBezTo>
                    <a:pt x="27" y="1797"/>
                    <a:pt x="111" y="1602"/>
                    <a:pt x="165" y="1464"/>
                  </a:cubicBezTo>
                  <a:cubicBezTo>
                    <a:pt x="219" y="1326"/>
                    <a:pt x="252" y="1246"/>
                    <a:pt x="327" y="1035"/>
                  </a:cubicBezTo>
                  <a:cubicBezTo>
                    <a:pt x="402" y="824"/>
                    <a:pt x="543" y="369"/>
                    <a:pt x="618" y="198"/>
                  </a:cubicBezTo>
                  <a:cubicBezTo>
                    <a:pt x="693" y="27"/>
                    <a:pt x="723" y="18"/>
                    <a:pt x="780" y="9"/>
                  </a:cubicBezTo>
                  <a:cubicBezTo>
                    <a:pt x="837" y="0"/>
                    <a:pt x="877" y="54"/>
                    <a:pt x="960" y="147"/>
                  </a:cubicBezTo>
                  <a:cubicBezTo>
                    <a:pt x="1043" y="240"/>
                    <a:pt x="1188" y="462"/>
                    <a:pt x="1281" y="570"/>
                  </a:cubicBezTo>
                  <a:cubicBezTo>
                    <a:pt x="1374" y="678"/>
                    <a:pt x="1433" y="728"/>
                    <a:pt x="1521" y="798"/>
                  </a:cubicBezTo>
                  <a:cubicBezTo>
                    <a:pt x="1609" y="868"/>
                    <a:pt x="1718" y="937"/>
                    <a:pt x="1812" y="990"/>
                  </a:cubicBezTo>
                  <a:cubicBezTo>
                    <a:pt x="1906" y="1043"/>
                    <a:pt x="1996" y="1080"/>
                    <a:pt x="2085" y="1116"/>
                  </a:cubicBezTo>
                  <a:cubicBezTo>
                    <a:pt x="2174" y="1152"/>
                    <a:pt x="2292" y="1187"/>
                    <a:pt x="2346" y="1206"/>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sz="2400" b="1">
                <a:latin typeface="Times New Roman" panose="02020603050405020304" pitchFamily="18" charset="0"/>
                <a:cs typeface="Times New Roman" panose="02020603050405020304" pitchFamily="18" charset="0"/>
              </a:endParaRPr>
            </a:p>
          </p:txBody>
        </p:sp>
        <p:sp>
          <p:nvSpPr>
            <p:cNvPr id="564245" name="Line 21"/>
            <p:cNvSpPr>
              <a:spLocks noChangeShapeType="1"/>
            </p:cNvSpPr>
            <p:nvPr/>
          </p:nvSpPr>
          <p:spPr bwMode="auto">
            <a:xfrm>
              <a:off x="3104" y="1552"/>
              <a:ext cx="2340" cy="0"/>
            </a:xfrm>
            <a:prstGeom prst="line">
              <a:avLst/>
            </a:prstGeom>
            <a:noFill/>
            <a:ln w="1270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sz="2400" b="1">
                <a:latin typeface="Times New Roman" panose="02020603050405020304" pitchFamily="18" charset="0"/>
                <a:cs typeface="Times New Roman" panose="02020603050405020304" pitchFamily="18" charset="0"/>
              </a:endParaRPr>
            </a:p>
          </p:txBody>
        </p:sp>
        <p:sp>
          <p:nvSpPr>
            <p:cNvPr id="564246" name="Line 22"/>
            <p:cNvSpPr>
              <a:spLocks noChangeShapeType="1"/>
            </p:cNvSpPr>
            <p:nvPr/>
          </p:nvSpPr>
          <p:spPr bwMode="auto">
            <a:xfrm flipV="1">
              <a:off x="3415" y="248"/>
              <a:ext cx="5" cy="1708"/>
            </a:xfrm>
            <a:prstGeom prst="line">
              <a:avLst/>
            </a:prstGeom>
            <a:noFill/>
            <a:ln w="1270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sz="2400" b="1">
                <a:latin typeface="Times New Roman" panose="02020603050405020304" pitchFamily="18" charset="0"/>
                <a:cs typeface="Times New Roman" panose="02020603050405020304" pitchFamily="18" charset="0"/>
              </a:endParaRPr>
            </a:p>
          </p:txBody>
        </p:sp>
        <p:sp>
          <p:nvSpPr>
            <p:cNvPr id="564247" name="Line 23"/>
            <p:cNvSpPr>
              <a:spLocks noChangeShapeType="1"/>
            </p:cNvSpPr>
            <p:nvPr/>
          </p:nvSpPr>
          <p:spPr bwMode="auto">
            <a:xfrm>
              <a:off x="3893" y="550"/>
              <a:ext cx="0" cy="100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sz="2400" b="1">
                <a:latin typeface="Times New Roman" panose="02020603050405020304" pitchFamily="18" charset="0"/>
                <a:cs typeface="Times New Roman" panose="02020603050405020304" pitchFamily="18" charset="0"/>
              </a:endParaRPr>
            </a:p>
          </p:txBody>
        </p:sp>
        <p:sp>
          <p:nvSpPr>
            <p:cNvPr id="564248" name="Text Box 24"/>
            <p:cNvSpPr txBox="1">
              <a:spLocks noChangeArrowheads="1"/>
            </p:cNvSpPr>
            <p:nvPr/>
          </p:nvSpPr>
          <p:spPr bwMode="auto">
            <a:xfrm>
              <a:off x="3756" y="1475"/>
              <a:ext cx="363"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400" b="1" i="1">
                  <a:latin typeface="Times New Roman" panose="02020603050405020304" pitchFamily="18" charset="0"/>
                  <a:cs typeface="Times New Roman" panose="02020603050405020304" pitchFamily="18" charset="0"/>
                  <a:sym typeface="Symbol" pitchFamily="18" charset="2"/>
                </a:rPr>
                <a:t> </a:t>
              </a:r>
              <a:r>
                <a:rPr lang="en-US" altLang="zh-CN" sz="2400" b="1" baseline="-25000">
                  <a:latin typeface="Times New Roman" panose="02020603050405020304" pitchFamily="18" charset="0"/>
                  <a:cs typeface="Times New Roman" panose="02020603050405020304" pitchFamily="18" charset="0"/>
                  <a:sym typeface="Symbol" pitchFamily="18" charset="2"/>
                </a:rPr>
                <a:t>0</a:t>
              </a:r>
              <a:endParaRPr lang="en-US" altLang="zh-CN" sz="2400" b="1">
                <a:latin typeface="Times New Roman" panose="02020603050405020304" pitchFamily="18" charset="0"/>
                <a:cs typeface="Times New Roman" panose="02020603050405020304" pitchFamily="18" charset="0"/>
              </a:endParaRPr>
            </a:p>
          </p:txBody>
        </p:sp>
        <p:sp>
          <p:nvSpPr>
            <p:cNvPr id="564249" name="Text Box 25"/>
            <p:cNvSpPr txBox="1">
              <a:spLocks noChangeArrowheads="1"/>
            </p:cNvSpPr>
            <p:nvPr/>
          </p:nvSpPr>
          <p:spPr bwMode="auto">
            <a:xfrm>
              <a:off x="5265" y="1488"/>
              <a:ext cx="298"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400" b="1" i="1">
                  <a:latin typeface="Times New Roman" panose="02020603050405020304" pitchFamily="18" charset="0"/>
                  <a:cs typeface="Times New Roman" panose="02020603050405020304" pitchFamily="18" charset="0"/>
                  <a:sym typeface="Symbol" pitchFamily="18" charset="2"/>
                </a:rPr>
                <a:t> </a:t>
              </a:r>
              <a:endParaRPr lang="en-US" altLang="zh-CN" sz="2400" b="1">
                <a:latin typeface="Times New Roman" panose="02020603050405020304" pitchFamily="18" charset="0"/>
                <a:cs typeface="Times New Roman" panose="02020603050405020304" pitchFamily="18" charset="0"/>
              </a:endParaRPr>
            </a:p>
          </p:txBody>
        </p:sp>
        <p:sp>
          <p:nvSpPr>
            <p:cNvPr id="564250" name="Text Box 26"/>
            <p:cNvSpPr txBox="1">
              <a:spLocks noChangeArrowheads="1"/>
            </p:cNvSpPr>
            <p:nvPr/>
          </p:nvSpPr>
          <p:spPr bwMode="auto">
            <a:xfrm>
              <a:off x="3160" y="1539"/>
              <a:ext cx="257"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400" b="1" i="1">
                  <a:latin typeface="Times New Roman" panose="02020603050405020304" pitchFamily="18" charset="0"/>
                  <a:cs typeface="Times New Roman" panose="02020603050405020304" pitchFamily="18" charset="0"/>
                </a:rPr>
                <a:t>O</a:t>
              </a:r>
            </a:p>
          </p:txBody>
        </p:sp>
        <p:sp>
          <p:nvSpPr>
            <p:cNvPr id="564251" name="Text Box 27"/>
            <p:cNvSpPr txBox="1">
              <a:spLocks noChangeArrowheads="1"/>
            </p:cNvSpPr>
            <p:nvPr/>
          </p:nvSpPr>
          <p:spPr bwMode="auto">
            <a:xfrm>
              <a:off x="4211" y="485"/>
              <a:ext cx="55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i="1" dirty="0">
                  <a:solidFill>
                    <a:srgbClr val="FF0000"/>
                  </a:solidFill>
                  <a:latin typeface="Times New Roman" panose="02020603050405020304" pitchFamily="18" charset="0"/>
                  <a:cs typeface="Times New Roman" panose="02020603050405020304" pitchFamily="18" charset="0"/>
                  <a:sym typeface="Symbol" pitchFamily="18" charset="2"/>
                </a:rPr>
                <a:t>I</a:t>
              </a:r>
              <a:r>
                <a:rPr lang="en-US" altLang="zh-CN" sz="2400" b="1" dirty="0">
                  <a:solidFill>
                    <a:srgbClr val="FF0000"/>
                  </a:solidFill>
                  <a:latin typeface="Times New Roman" panose="02020603050405020304" pitchFamily="18" charset="0"/>
                  <a:cs typeface="Times New Roman" panose="02020603050405020304" pitchFamily="18" charset="0"/>
                  <a:sym typeface="Symbol" pitchFamily="18" charset="2"/>
                </a:rPr>
                <a:t>(</a:t>
              </a:r>
              <a:r>
                <a:rPr lang="en-US" altLang="zh-CN" sz="2400" b="1" i="1" dirty="0">
                  <a:solidFill>
                    <a:srgbClr val="FF0000"/>
                  </a:solidFill>
                  <a:latin typeface="Times New Roman" panose="02020603050405020304" pitchFamily="18" charset="0"/>
                  <a:cs typeface="Times New Roman" panose="02020603050405020304" pitchFamily="18" charset="0"/>
                  <a:sym typeface="Symbol" pitchFamily="18" charset="2"/>
                </a:rPr>
                <a:t> </a:t>
              </a:r>
              <a:r>
                <a:rPr lang="en-US" altLang="zh-CN" sz="2400" b="1" dirty="0">
                  <a:solidFill>
                    <a:srgbClr val="FF0000"/>
                  </a:solidFill>
                  <a:latin typeface="Times New Roman" panose="02020603050405020304" pitchFamily="18" charset="0"/>
                  <a:cs typeface="Times New Roman" panose="02020603050405020304" pitchFamily="18" charset="0"/>
                  <a:sym typeface="Symbol" pitchFamily="18" charset="2"/>
                </a:rPr>
                <a:t>)</a:t>
              </a:r>
            </a:p>
          </p:txBody>
        </p:sp>
        <p:sp>
          <p:nvSpPr>
            <p:cNvPr id="564252" name="Text Box 28"/>
            <p:cNvSpPr txBox="1">
              <a:spLocks noChangeArrowheads="1"/>
            </p:cNvSpPr>
            <p:nvPr/>
          </p:nvSpPr>
          <p:spPr bwMode="auto">
            <a:xfrm>
              <a:off x="2922" y="149"/>
              <a:ext cx="55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i="1" dirty="0">
                  <a:solidFill>
                    <a:srgbClr val="FF0000"/>
                  </a:solidFill>
                  <a:latin typeface="Times New Roman" panose="02020603050405020304" pitchFamily="18" charset="0"/>
                  <a:cs typeface="Times New Roman" panose="02020603050405020304" pitchFamily="18" charset="0"/>
                  <a:sym typeface="Symbol" pitchFamily="18" charset="2"/>
                </a:rPr>
                <a:t>I</a:t>
              </a:r>
              <a:r>
                <a:rPr lang="en-US" altLang="zh-CN" sz="2400" b="1" dirty="0">
                  <a:solidFill>
                    <a:srgbClr val="FF0000"/>
                  </a:solidFill>
                  <a:latin typeface="Times New Roman" panose="02020603050405020304" pitchFamily="18" charset="0"/>
                  <a:cs typeface="Times New Roman" panose="02020603050405020304" pitchFamily="18" charset="0"/>
                  <a:sym typeface="Symbol" pitchFamily="18" charset="2"/>
                </a:rPr>
                <a:t>(</a:t>
              </a:r>
              <a:r>
                <a:rPr lang="en-US" altLang="zh-CN" sz="2400" b="1" i="1" dirty="0">
                  <a:solidFill>
                    <a:srgbClr val="FF0000"/>
                  </a:solidFill>
                  <a:latin typeface="Times New Roman" panose="02020603050405020304" pitchFamily="18" charset="0"/>
                  <a:cs typeface="Times New Roman" panose="02020603050405020304" pitchFamily="18" charset="0"/>
                  <a:sym typeface="Symbol" pitchFamily="18" charset="2"/>
                </a:rPr>
                <a:t> </a:t>
              </a:r>
              <a:r>
                <a:rPr lang="en-US" altLang="zh-CN" sz="2400" b="1" dirty="0">
                  <a:solidFill>
                    <a:srgbClr val="FF0000"/>
                  </a:solidFill>
                  <a:latin typeface="Times New Roman" panose="02020603050405020304" pitchFamily="18" charset="0"/>
                  <a:cs typeface="Times New Roman" panose="02020603050405020304" pitchFamily="18" charset="0"/>
                  <a:sym typeface="Symbol" pitchFamily="18" charset="2"/>
                </a:rPr>
                <a:t>)</a:t>
              </a:r>
            </a:p>
          </p:txBody>
        </p:sp>
        <p:sp>
          <p:nvSpPr>
            <p:cNvPr id="564253" name="Line 29"/>
            <p:cNvSpPr>
              <a:spLocks noChangeShapeType="1"/>
            </p:cNvSpPr>
            <p:nvPr/>
          </p:nvSpPr>
          <p:spPr bwMode="auto">
            <a:xfrm flipV="1">
              <a:off x="3415" y="515"/>
              <a:ext cx="466" cy="1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sz="2400" b="1">
                <a:latin typeface="Times New Roman" panose="02020603050405020304" pitchFamily="18" charset="0"/>
                <a:cs typeface="Times New Roman" panose="02020603050405020304" pitchFamily="18" charset="0"/>
              </a:endParaRPr>
            </a:p>
          </p:txBody>
        </p:sp>
        <p:sp>
          <p:nvSpPr>
            <p:cNvPr id="564254" name="Text Box 30"/>
            <p:cNvSpPr txBox="1">
              <a:spLocks noChangeArrowheads="1"/>
            </p:cNvSpPr>
            <p:nvPr/>
          </p:nvSpPr>
          <p:spPr bwMode="auto">
            <a:xfrm>
              <a:off x="3007" y="386"/>
              <a:ext cx="43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400" b="1" i="1">
                  <a:latin typeface="Times New Roman" panose="02020603050405020304" pitchFamily="18" charset="0"/>
                  <a:cs typeface="Times New Roman" panose="02020603050405020304" pitchFamily="18" charset="0"/>
                </a:rPr>
                <a:t>U</a:t>
              </a:r>
              <a:r>
                <a:rPr lang="en-US" altLang="zh-CN" sz="2400" b="1">
                  <a:latin typeface="Times New Roman" panose="02020603050405020304" pitchFamily="18" charset="0"/>
                  <a:cs typeface="Times New Roman" panose="02020603050405020304" pitchFamily="18" charset="0"/>
                </a:rPr>
                <a:t>/</a:t>
              </a:r>
              <a:r>
                <a:rPr lang="en-US" altLang="zh-CN" sz="2400" b="1" i="1">
                  <a:latin typeface="Times New Roman" panose="02020603050405020304" pitchFamily="18" charset="0"/>
                  <a:cs typeface="Times New Roman" panose="02020603050405020304" pitchFamily="18" charset="0"/>
                </a:rPr>
                <a:t>R</a:t>
              </a:r>
              <a:endParaRPr lang="en-US" altLang="zh-CN" sz="2400" b="1">
                <a:latin typeface="Times New Roman" panose="02020603050405020304" pitchFamily="18" charset="0"/>
                <a:cs typeface="Times New Roman" panose="02020603050405020304" pitchFamily="18" charset="0"/>
              </a:endParaRPr>
            </a:p>
          </p:txBody>
        </p:sp>
        <p:sp>
          <p:nvSpPr>
            <p:cNvPr id="564255" name="Text Box 31"/>
            <p:cNvSpPr txBox="1">
              <a:spLocks noChangeArrowheads="1"/>
            </p:cNvSpPr>
            <p:nvPr/>
          </p:nvSpPr>
          <p:spPr bwMode="auto">
            <a:xfrm>
              <a:off x="4055" y="1719"/>
              <a:ext cx="128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sz="2400" b="1" dirty="0">
                  <a:solidFill>
                    <a:schemeClr val="tx2"/>
                  </a:solidFill>
                  <a:latin typeface="Times New Roman" panose="02020603050405020304" pitchFamily="18" charset="0"/>
                  <a:cs typeface="Times New Roman" panose="02020603050405020304" pitchFamily="18" charset="0"/>
                </a:rPr>
                <a:t>电流谐振曲线</a:t>
              </a:r>
            </a:p>
          </p:txBody>
        </p:sp>
      </p:grpSp>
      <p:sp>
        <p:nvSpPr>
          <p:cNvPr id="2" name="标题 1"/>
          <p:cNvSpPr>
            <a:spLocks noGrp="1"/>
          </p:cNvSpPr>
          <p:nvPr>
            <p:ph type="title"/>
          </p:nvPr>
        </p:nvSpPr>
        <p:spPr/>
        <p:txBody>
          <a:bodyPr/>
          <a:lstStyle/>
          <a:p>
            <a:r>
              <a:rPr lang="en-US" altLang="zh-CN" i="1" dirty="0" smtClean="0"/>
              <a:t>RLC</a:t>
            </a:r>
            <a:r>
              <a:rPr lang="zh-CN" altLang="en-US" dirty="0"/>
              <a:t>串联谐振</a:t>
            </a: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72</a:t>
            </a:fld>
            <a:endParaRPr lang="en-US" altLang="zh-CN"/>
          </a:p>
        </p:txBody>
      </p:sp>
    </p:spTree>
    <p:extLst>
      <p:ext uri="{BB962C8B-B14F-4D97-AF65-F5344CB8AC3E}">
        <p14:creationId xmlns:p14="http://schemas.microsoft.com/office/powerpoint/2010/main" val="3288247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64226"/>
                                        </p:tgtEl>
                                        <p:attrNameLst>
                                          <p:attrName>style.visibility</p:attrName>
                                        </p:attrNameLst>
                                      </p:cBhvr>
                                      <p:to>
                                        <p:strVal val="visible"/>
                                      </p:to>
                                    </p:set>
                                    <p:anim calcmode="lin" valueType="num">
                                      <p:cBhvr additive="base">
                                        <p:cTn id="7" dur="500" fill="hold"/>
                                        <p:tgtEl>
                                          <p:spTgt spid="564226"/>
                                        </p:tgtEl>
                                        <p:attrNameLst>
                                          <p:attrName>ppt_x</p:attrName>
                                        </p:attrNameLst>
                                      </p:cBhvr>
                                      <p:tavLst>
                                        <p:tav tm="0">
                                          <p:val>
                                            <p:strVal val="0-#ppt_w/2"/>
                                          </p:val>
                                        </p:tav>
                                        <p:tav tm="100000">
                                          <p:val>
                                            <p:strVal val="#ppt_x"/>
                                          </p:val>
                                        </p:tav>
                                      </p:tavLst>
                                    </p:anim>
                                    <p:anim calcmode="lin" valueType="num">
                                      <p:cBhvr additive="base">
                                        <p:cTn id="8" dur="500" fill="hold"/>
                                        <p:tgtEl>
                                          <p:spTgt spid="5642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64227"/>
                                        </p:tgtEl>
                                        <p:attrNameLst>
                                          <p:attrName>style.visibility</p:attrName>
                                        </p:attrNameLst>
                                      </p:cBhvr>
                                      <p:to>
                                        <p:strVal val="visible"/>
                                      </p:to>
                                    </p:set>
                                    <p:animEffect transition="in" filter="wipe(left)">
                                      <p:cBhvr>
                                        <p:cTn id="13" dur="500"/>
                                        <p:tgtEl>
                                          <p:spTgt spid="56422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64228"/>
                                        </p:tgtEl>
                                        <p:attrNameLst>
                                          <p:attrName>style.visibility</p:attrName>
                                        </p:attrNameLst>
                                      </p:cBhvr>
                                      <p:to>
                                        <p:strVal val="visible"/>
                                      </p:to>
                                    </p:set>
                                    <p:anim calcmode="lin" valueType="num">
                                      <p:cBhvr additive="base">
                                        <p:cTn id="18" dur="500" fill="hold"/>
                                        <p:tgtEl>
                                          <p:spTgt spid="564228"/>
                                        </p:tgtEl>
                                        <p:attrNameLst>
                                          <p:attrName>ppt_x</p:attrName>
                                        </p:attrNameLst>
                                      </p:cBhvr>
                                      <p:tavLst>
                                        <p:tav tm="0">
                                          <p:val>
                                            <p:strVal val="0-#ppt_w/2"/>
                                          </p:val>
                                        </p:tav>
                                        <p:tav tm="100000">
                                          <p:val>
                                            <p:strVal val="#ppt_x"/>
                                          </p:val>
                                        </p:tav>
                                      </p:tavLst>
                                    </p:anim>
                                    <p:anim calcmode="lin" valueType="num">
                                      <p:cBhvr additive="base">
                                        <p:cTn id="19" dur="500" fill="hold"/>
                                        <p:tgtEl>
                                          <p:spTgt spid="564228"/>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564229"/>
                                        </p:tgtEl>
                                        <p:attrNameLst>
                                          <p:attrName>style.visibility</p:attrName>
                                        </p:attrNameLst>
                                      </p:cBhvr>
                                      <p:to>
                                        <p:strVal val="visible"/>
                                      </p:to>
                                    </p:set>
                                    <p:animEffect transition="in" filter="dissolve">
                                      <p:cBhvr>
                                        <p:cTn id="24" dur="500"/>
                                        <p:tgtEl>
                                          <p:spTgt spid="56422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564243"/>
                                        </p:tgtEl>
                                        <p:attrNameLst>
                                          <p:attrName>style.visibility</p:attrName>
                                        </p:attrNameLst>
                                      </p:cBhvr>
                                      <p:to>
                                        <p:strVal val="visible"/>
                                      </p:to>
                                    </p:set>
                                    <p:animEffect transition="in" filter="wipe(left)">
                                      <p:cBhvr>
                                        <p:cTn id="29" dur="500"/>
                                        <p:tgtEl>
                                          <p:spTgt spid="564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26" grpId="0" autoUpdateAnimBg="0"/>
      <p:bldP spid="564227" grpId="0" autoUpdateAnimBg="0"/>
      <p:bldP spid="564228"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Text Box 2"/>
          <p:cNvSpPr txBox="1">
            <a:spLocks noChangeArrowheads="1"/>
          </p:cNvSpPr>
          <p:nvPr/>
        </p:nvSpPr>
        <p:spPr bwMode="auto">
          <a:xfrm>
            <a:off x="577850" y="1249701"/>
            <a:ext cx="8349174" cy="93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1500" algn="l">
              <a:defRPr kumimoji="1" sz="2400">
                <a:solidFill>
                  <a:schemeClr val="tx1"/>
                </a:solidFill>
                <a:latin typeface="Times New Roman" pitchFamily="18" charset="0"/>
                <a:ea typeface="宋体" pitchFamily="2" charset="-122"/>
              </a:defRPr>
            </a:lvl1pPr>
            <a:lvl2pPr marL="762000" algn="l">
              <a:defRPr kumimoji="1" sz="2400">
                <a:solidFill>
                  <a:schemeClr val="tx1"/>
                </a:solidFill>
                <a:latin typeface="Times New Roman" pitchFamily="18" charset="0"/>
                <a:ea typeface="宋体" pitchFamily="2" charset="-122"/>
              </a:defRPr>
            </a:lvl2pPr>
            <a:lvl3pPr marL="952500" algn="l">
              <a:defRPr kumimoji="1" sz="2400">
                <a:solidFill>
                  <a:schemeClr val="tx1"/>
                </a:solidFill>
                <a:latin typeface="Times New Roman" pitchFamily="18" charset="0"/>
                <a:ea typeface="宋体" pitchFamily="2" charset="-122"/>
              </a:defRPr>
            </a:lvl3pPr>
            <a:lvl4pPr algn="l">
              <a:defRPr kumimoji="1" sz="2400">
                <a:solidFill>
                  <a:schemeClr val="tx1"/>
                </a:solidFill>
                <a:latin typeface="Times New Roman" pitchFamily="18" charset="0"/>
                <a:ea typeface="宋体" pitchFamily="2" charset="-122"/>
              </a:defRPr>
            </a:lvl4pPr>
            <a:lvl5pPr algn="l">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20000"/>
              </a:lnSpc>
            </a:pPr>
            <a:r>
              <a:rPr lang="zh-CN" altLang="en-US" b="1" dirty="0">
                <a:solidFill>
                  <a:schemeClr val="tx2"/>
                </a:solidFill>
              </a:rPr>
              <a:t>为了方便与不同谐振电路之间进行比较，把电流谐振曲线的横、纵坐标分别除以</a:t>
            </a:r>
            <a:r>
              <a:rPr lang="en-US" altLang="zh-CN" b="1" i="1" dirty="0">
                <a:solidFill>
                  <a:schemeClr val="tx2"/>
                </a:solidFill>
                <a:latin typeface="Symbol" pitchFamily="18" charset="2"/>
              </a:rPr>
              <a:t>w</a:t>
            </a:r>
            <a:r>
              <a:rPr lang="en-US" altLang="zh-CN" b="1" baseline="-25000" dirty="0">
                <a:solidFill>
                  <a:schemeClr val="tx2"/>
                </a:solidFill>
              </a:rPr>
              <a:t>0</a:t>
            </a:r>
            <a:r>
              <a:rPr lang="zh-CN" altLang="en-US" b="1" dirty="0">
                <a:solidFill>
                  <a:schemeClr val="tx2"/>
                </a:solidFill>
              </a:rPr>
              <a:t>和</a:t>
            </a:r>
            <a:r>
              <a:rPr lang="en-US" altLang="zh-CN" b="1" i="1" dirty="0">
                <a:solidFill>
                  <a:schemeClr val="tx2"/>
                </a:solidFill>
              </a:rPr>
              <a:t>I</a:t>
            </a:r>
            <a:r>
              <a:rPr lang="en-US" altLang="zh-CN" b="1" dirty="0">
                <a:solidFill>
                  <a:schemeClr val="tx2"/>
                </a:solidFill>
              </a:rPr>
              <a:t>(</a:t>
            </a:r>
            <a:r>
              <a:rPr lang="en-US" altLang="zh-CN" b="1" i="1" dirty="0">
                <a:solidFill>
                  <a:schemeClr val="tx2"/>
                </a:solidFill>
                <a:latin typeface="Symbol" pitchFamily="18" charset="2"/>
              </a:rPr>
              <a:t>w</a:t>
            </a:r>
            <a:r>
              <a:rPr lang="en-US" altLang="zh-CN" b="1" baseline="-25000" dirty="0">
                <a:solidFill>
                  <a:schemeClr val="tx2"/>
                </a:solidFill>
              </a:rPr>
              <a:t>0</a:t>
            </a:r>
            <a:r>
              <a:rPr lang="en-US" altLang="zh-CN" b="1" dirty="0">
                <a:solidFill>
                  <a:schemeClr val="tx2"/>
                </a:solidFill>
              </a:rPr>
              <a:t>)</a:t>
            </a:r>
            <a:r>
              <a:rPr lang="zh-CN" altLang="en-US" b="1" dirty="0">
                <a:solidFill>
                  <a:schemeClr val="tx2"/>
                </a:solidFill>
              </a:rPr>
              <a:t>，</a:t>
            </a:r>
            <a:r>
              <a:rPr lang="zh-CN" altLang="en-US" b="1" dirty="0" smtClean="0">
                <a:solidFill>
                  <a:schemeClr val="tx2"/>
                </a:solidFill>
              </a:rPr>
              <a:t>即进行归一化：</a:t>
            </a:r>
            <a:endParaRPr lang="zh-CN" altLang="en-US" b="1" dirty="0">
              <a:solidFill>
                <a:schemeClr val="tx2"/>
              </a:solidFill>
            </a:endParaRPr>
          </a:p>
        </p:txBody>
      </p:sp>
      <p:sp>
        <p:nvSpPr>
          <p:cNvPr id="567300" name="Text Box 4"/>
          <p:cNvSpPr txBox="1">
            <a:spLocks noChangeArrowheads="1"/>
          </p:cNvSpPr>
          <p:nvPr/>
        </p:nvSpPr>
        <p:spPr bwMode="auto">
          <a:xfrm>
            <a:off x="162920" y="769017"/>
            <a:ext cx="288893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50000"/>
              </a:spcBef>
            </a:pPr>
            <a:r>
              <a:rPr lang="en-US" altLang="zh-CN" sz="2800" b="1" dirty="0" smtClean="0">
                <a:solidFill>
                  <a:srgbClr val="FF0000"/>
                </a:solidFill>
                <a:latin typeface="Times New Roman" panose="02020603050405020304" pitchFamily="18" charset="0"/>
                <a:cs typeface="Times New Roman" panose="02020603050405020304" pitchFamily="18" charset="0"/>
              </a:rPr>
              <a:t>3</a:t>
            </a:r>
            <a:r>
              <a:rPr lang="zh-CN" altLang="en-US" sz="2800" b="1" dirty="0" smtClean="0">
                <a:solidFill>
                  <a:srgbClr val="FF0000"/>
                </a:solidFill>
                <a:latin typeface="Times New Roman" panose="02020603050405020304" pitchFamily="18" charset="0"/>
                <a:cs typeface="Times New Roman" panose="02020603050405020304" pitchFamily="18" charset="0"/>
              </a:rPr>
              <a:t>、</a:t>
            </a:r>
            <a:r>
              <a:rPr lang="zh-CN" altLang="zh-CN" sz="2800" b="1" dirty="0" smtClean="0">
                <a:solidFill>
                  <a:srgbClr val="FF0000"/>
                </a:solidFill>
                <a:latin typeface="Times New Roman" panose="02020603050405020304" pitchFamily="18" charset="0"/>
                <a:cs typeface="Times New Roman" panose="02020603050405020304" pitchFamily="18" charset="0"/>
              </a:rPr>
              <a:t>通用</a:t>
            </a:r>
            <a:r>
              <a:rPr lang="zh-CN" altLang="zh-CN" sz="2800" b="1" dirty="0">
                <a:solidFill>
                  <a:srgbClr val="FF0000"/>
                </a:solidFill>
                <a:latin typeface="Times New Roman" panose="02020603050405020304" pitchFamily="18" charset="0"/>
                <a:cs typeface="Times New Roman" panose="02020603050405020304" pitchFamily="18" charset="0"/>
              </a:rPr>
              <a:t>谐振曲线</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graphicFrame>
        <p:nvGraphicFramePr>
          <p:cNvPr id="567301" name="Object 5"/>
          <p:cNvGraphicFramePr>
            <a:graphicFrameLocks noChangeAspect="1"/>
          </p:cNvGraphicFramePr>
          <p:nvPr>
            <p:extLst>
              <p:ext uri="{D42A27DB-BD31-4B8C-83A1-F6EECF244321}">
                <p14:modId xmlns:p14="http://schemas.microsoft.com/office/powerpoint/2010/main" val="3838255324"/>
              </p:ext>
            </p:extLst>
          </p:nvPr>
        </p:nvGraphicFramePr>
        <p:xfrm>
          <a:off x="577850" y="3337704"/>
          <a:ext cx="7989887" cy="1257300"/>
        </p:xfrm>
        <a:graphic>
          <a:graphicData uri="http://schemas.openxmlformats.org/presentationml/2006/ole">
            <mc:AlternateContent xmlns:mc="http://schemas.openxmlformats.org/markup-compatibility/2006">
              <mc:Choice xmlns:v="urn:schemas-microsoft-com:vml" Requires="v">
                <p:oleObj spid="_x0000_s103510" name="Equation" r:id="rId3" imgW="4267080" imgH="672840" progId="">
                  <p:embed/>
                </p:oleObj>
              </mc:Choice>
              <mc:Fallback>
                <p:oleObj name="Equation" r:id="rId3" imgW="4267080" imgH="672840" progId="">
                  <p:embed/>
                  <p:pic>
                    <p:nvPicPr>
                      <p:cNvPr id="0" name="Picture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50" y="3337704"/>
                        <a:ext cx="7989887" cy="1257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7302" name="Object 6"/>
          <p:cNvGraphicFramePr>
            <a:graphicFrameLocks noChangeAspect="1"/>
          </p:cNvGraphicFramePr>
          <p:nvPr>
            <p:extLst>
              <p:ext uri="{D42A27DB-BD31-4B8C-83A1-F6EECF244321}">
                <p14:modId xmlns:p14="http://schemas.microsoft.com/office/powerpoint/2010/main" val="2025609552"/>
              </p:ext>
            </p:extLst>
          </p:nvPr>
        </p:nvGraphicFramePr>
        <p:xfrm>
          <a:off x="1421512" y="4594091"/>
          <a:ext cx="4972050" cy="1260475"/>
        </p:xfrm>
        <a:graphic>
          <a:graphicData uri="http://schemas.openxmlformats.org/presentationml/2006/ole">
            <mc:AlternateContent xmlns:mc="http://schemas.openxmlformats.org/markup-compatibility/2006">
              <mc:Choice xmlns:v="urn:schemas-microsoft-com:vml" Requires="v">
                <p:oleObj spid="_x0000_s103511" name="Equation" r:id="rId5" imgW="2654280" imgH="672840" progId="">
                  <p:embed/>
                </p:oleObj>
              </mc:Choice>
              <mc:Fallback>
                <p:oleObj name="Equation" r:id="rId5" imgW="2654280" imgH="672840" progId="">
                  <p:embed/>
                  <p:pic>
                    <p:nvPicPr>
                      <p:cNvPr id="0" name="Picture 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1512" y="4594091"/>
                        <a:ext cx="4972050" cy="1260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7303" name="Object 7"/>
          <p:cNvGraphicFramePr>
            <a:graphicFrameLocks noChangeAspect="1"/>
          </p:cNvGraphicFramePr>
          <p:nvPr>
            <p:extLst>
              <p:ext uri="{D42A27DB-BD31-4B8C-83A1-F6EECF244321}">
                <p14:modId xmlns:p14="http://schemas.microsoft.com/office/powerpoint/2010/main" val="129961269"/>
              </p:ext>
            </p:extLst>
          </p:nvPr>
        </p:nvGraphicFramePr>
        <p:xfrm>
          <a:off x="2268175" y="2228430"/>
          <a:ext cx="5324480" cy="964220"/>
        </p:xfrm>
        <a:graphic>
          <a:graphicData uri="http://schemas.openxmlformats.org/presentationml/2006/ole">
            <mc:AlternateContent xmlns:mc="http://schemas.openxmlformats.org/markup-compatibility/2006">
              <mc:Choice xmlns:v="urn:schemas-microsoft-com:vml" Requires="v">
                <p:oleObj spid="_x0000_s103512" name="Equation" r:id="rId7" imgW="2133360" imgH="431640" progId="">
                  <p:embed/>
                </p:oleObj>
              </mc:Choice>
              <mc:Fallback>
                <p:oleObj name="Equation" r:id="rId7" imgW="2133360" imgH="431640" progId="">
                  <p:embed/>
                  <p:pic>
                    <p:nvPicPr>
                      <p:cNvPr id="0" name="Picture 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8175" y="2228430"/>
                        <a:ext cx="5324480" cy="9642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lang="en-US" altLang="zh-CN" i="1" dirty="0" smtClean="0"/>
              <a:t>RLC</a:t>
            </a:r>
            <a:r>
              <a:rPr lang="zh-CN" altLang="en-US" dirty="0"/>
              <a:t>串联谐振</a:t>
            </a: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73</a:t>
            </a:fld>
            <a:endParaRPr lang="en-US" altLang="zh-CN"/>
          </a:p>
        </p:txBody>
      </p:sp>
    </p:spTree>
    <p:extLst>
      <p:ext uri="{BB962C8B-B14F-4D97-AF65-F5344CB8AC3E}">
        <p14:creationId xmlns:p14="http://schemas.microsoft.com/office/powerpoint/2010/main" val="2116486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673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67298">
                                            <p:txEl>
                                              <p:pRg st="0" end="0"/>
                                            </p:txEl>
                                          </p:spTgt>
                                        </p:tgtEl>
                                        <p:attrNameLst>
                                          <p:attrName>style.visibility</p:attrName>
                                        </p:attrNameLst>
                                      </p:cBhvr>
                                      <p:to>
                                        <p:strVal val="visible"/>
                                      </p:to>
                                    </p:set>
                                    <p:animEffect transition="in" filter="wipe(left)">
                                      <p:cBhvr>
                                        <p:cTn id="11" dur="500"/>
                                        <p:tgtEl>
                                          <p:spTgt spid="567298">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32" fill="hold" nodeType="clickEffect">
                                  <p:stCondLst>
                                    <p:cond delay="0"/>
                                  </p:stCondLst>
                                  <p:childTnLst>
                                    <p:set>
                                      <p:cBhvr>
                                        <p:cTn id="15" dur="1" fill="hold">
                                          <p:stCondLst>
                                            <p:cond delay="0"/>
                                          </p:stCondLst>
                                        </p:cTn>
                                        <p:tgtEl>
                                          <p:spTgt spid="567303"/>
                                        </p:tgtEl>
                                        <p:attrNameLst>
                                          <p:attrName>style.visibility</p:attrName>
                                        </p:attrNameLst>
                                      </p:cBhvr>
                                      <p:to>
                                        <p:strVal val="visible"/>
                                      </p:to>
                                    </p:set>
                                    <p:animEffect transition="in" filter="box(out)">
                                      <p:cBhvr>
                                        <p:cTn id="16" dur="500"/>
                                        <p:tgtEl>
                                          <p:spTgt spid="56730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567301"/>
                                        </p:tgtEl>
                                        <p:attrNameLst>
                                          <p:attrName>style.visibility</p:attrName>
                                        </p:attrNameLst>
                                      </p:cBhvr>
                                      <p:to>
                                        <p:strVal val="visible"/>
                                      </p:to>
                                    </p:set>
                                    <p:animEffect transition="in" filter="wipe(left)">
                                      <p:cBhvr>
                                        <p:cTn id="21" dur="500"/>
                                        <p:tgtEl>
                                          <p:spTgt spid="56730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567302"/>
                                        </p:tgtEl>
                                        <p:attrNameLst>
                                          <p:attrName>style.visibility</p:attrName>
                                        </p:attrNameLst>
                                      </p:cBhvr>
                                      <p:to>
                                        <p:strVal val="visible"/>
                                      </p:to>
                                    </p:set>
                                    <p:animEffect transition="in" filter="wipe(left)">
                                      <p:cBhvr>
                                        <p:cTn id="26" dur="500"/>
                                        <p:tgtEl>
                                          <p:spTgt spid="567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298" grpId="0" build="p" autoUpdateAnimBg="0"/>
      <p:bldP spid="567300"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Text Box 2"/>
          <p:cNvSpPr txBox="1">
            <a:spLocks noChangeArrowheads="1"/>
          </p:cNvSpPr>
          <p:nvPr/>
        </p:nvSpPr>
        <p:spPr bwMode="auto">
          <a:xfrm>
            <a:off x="1301295" y="5063752"/>
            <a:ext cx="6381750"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lgn="l">
              <a:defRPr kumimoji="1" sz="2400">
                <a:solidFill>
                  <a:schemeClr val="tx1"/>
                </a:solidFill>
                <a:latin typeface="Times New Roman" pitchFamily="18" charset="0"/>
                <a:ea typeface="宋体" pitchFamily="2" charset="-122"/>
              </a:defRPr>
            </a:lvl1pPr>
            <a:lvl2pPr marL="857250" algn="l">
              <a:defRPr kumimoji="1" sz="2400">
                <a:solidFill>
                  <a:schemeClr val="tx1"/>
                </a:solidFill>
                <a:latin typeface="Times New Roman" pitchFamily="18" charset="0"/>
                <a:ea typeface="宋体" pitchFamily="2" charset="-122"/>
              </a:defRPr>
            </a:lvl2pPr>
            <a:lvl3pPr marL="1047750" algn="l">
              <a:defRPr kumimoji="1" sz="2400">
                <a:solidFill>
                  <a:schemeClr val="tx1"/>
                </a:solidFill>
                <a:latin typeface="Times New Roman" pitchFamily="18" charset="0"/>
                <a:ea typeface="宋体" pitchFamily="2" charset="-122"/>
              </a:defRPr>
            </a:lvl3pPr>
            <a:lvl4pPr algn="l">
              <a:defRPr kumimoji="1" sz="2400">
                <a:solidFill>
                  <a:schemeClr val="tx1"/>
                </a:solidFill>
                <a:latin typeface="Times New Roman" pitchFamily="18" charset="0"/>
                <a:ea typeface="宋体" pitchFamily="2" charset="-122"/>
              </a:defRPr>
            </a:lvl4pPr>
            <a:lvl5pPr algn="l">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indent="0">
              <a:lnSpc>
                <a:spcPct val="120000"/>
              </a:lnSpc>
            </a:pPr>
            <a:r>
              <a:rPr lang="en-US" altLang="zh-CN" sz="2800" b="1" i="1" dirty="0">
                <a:solidFill>
                  <a:schemeClr val="tx2"/>
                </a:solidFill>
              </a:rPr>
              <a:t>Q</a:t>
            </a:r>
            <a:r>
              <a:rPr lang="zh-CN" altLang="en-US" sz="2800" b="1" dirty="0">
                <a:solidFill>
                  <a:schemeClr val="tx2"/>
                </a:solidFill>
              </a:rPr>
              <a:t>越大，谐振曲线越</a:t>
            </a:r>
            <a:r>
              <a:rPr lang="zh-CN" altLang="en-US" sz="2800" b="1" dirty="0" smtClean="0">
                <a:solidFill>
                  <a:schemeClr val="tx2"/>
                </a:solidFill>
              </a:rPr>
              <a:t>尖，选择性</a:t>
            </a:r>
            <a:r>
              <a:rPr lang="zh-CN" altLang="en-US" sz="2800" b="1" dirty="0">
                <a:solidFill>
                  <a:schemeClr val="tx2"/>
                </a:solidFill>
              </a:rPr>
              <a:t>越好。</a:t>
            </a:r>
          </a:p>
        </p:txBody>
      </p:sp>
      <p:grpSp>
        <p:nvGrpSpPr>
          <p:cNvPr id="568323" name="Group 3"/>
          <p:cNvGrpSpPr>
            <a:grpSpLocks/>
          </p:cNvGrpSpPr>
          <p:nvPr/>
        </p:nvGrpSpPr>
        <p:grpSpPr bwMode="auto">
          <a:xfrm>
            <a:off x="1753733" y="1114287"/>
            <a:ext cx="5229225" cy="3813178"/>
            <a:chOff x="1104" y="168"/>
            <a:chExt cx="3294" cy="2402"/>
          </a:xfrm>
        </p:grpSpPr>
        <p:sp>
          <p:nvSpPr>
            <p:cNvPr id="568324" name="Text Box 4"/>
            <p:cNvSpPr txBox="1">
              <a:spLocks noChangeArrowheads="1"/>
            </p:cNvSpPr>
            <p:nvPr/>
          </p:nvSpPr>
          <p:spPr bwMode="auto">
            <a:xfrm>
              <a:off x="3369" y="1901"/>
              <a:ext cx="56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a:latin typeface="Times New Roman" panose="02020603050405020304" pitchFamily="18" charset="0"/>
                  <a:cs typeface="Times New Roman" panose="02020603050405020304" pitchFamily="18" charset="0"/>
                </a:rPr>
                <a:t>Q</a:t>
              </a:r>
              <a:r>
                <a:rPr lang="en-US" altLang="zh-CN" sz="2400" b="1">
                  <a:latin typeface="Times New Roman" panose="02020603050405020304" pitchFamily="18" charset="0"/>
                  <a:cs typeface="Times New Roman" panose="02020603050405020304" pitchFamily="18" charset="0"/>
                </a:rPr>
                <a:t>=10</a:t>
              </a:r>
            </a:p>
          </p:txBody>
        </p:sp>
        <p:sp>
          <p:nvSpPr>
            <p:cNvPr id="568325" name="Text Box 5"/>
            <p:cNvSpPr txBox="1">
              <a:spLocks noChangeArrowheads="1"/>
            </p:cNvSpPr>
            <p:nvPr/>
          </p:nvSpPr>
          <p:spPr bwMode="auto">
            <a:xfrm>
              <a:off x="3399" y="1499"/>
              <a:ext cx="4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a:latin typeface="Times New Roman" panose="02020603050405020304" pitchFamily="18" charset="0"/>
                  <a:cs typeface="Times New Roman" panose="02020603050405020304" pitchFamily="18" charset="0"/>
                </a:rPr>
                <a:t>Q</a:t>
              </a:r>
              <a:r>
                <a:rPr lang="en-US" altLang="zh-CN" sz="2400" b="1">
                  <a:latin typeface="Times New Roman" panose="02020603050405020304" pitchFamily="18" charset="0"/>
                  <a:cs typeface="Times New Roman" panose="02020603050405020304" pitchFamily="18" charset="0"/>
                </a:rPr>
                <a:t>=1</a:t>
              </a:r>
            </a:p>
          </p:txBody>
        </p:sp>
        <p:sp>
          <p:nvSpPr>
            <p:cNvPr id="568326" name="Text Box 6"/>
            <p:cNvSpPr txBox="1">
              <a:spLocks noChangeArrowheads="1"/>
            </p:cNvSpPr>
            <p:nvPr/>
          </p:nvSpPr>
          <p:spPr bwMode="auto">
            <a:xfrm>
              <a:off x="3399" y="869"/>
              <a:ext cx="60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a:latin typeface="Times New Roman" panose="02020603050405020304" pitchFamily="18" charset="0"/>
                  <a:cs typeface="Times New Roman" panose="02020603050405020304" pitchFamily="18" charset="0"/>
                </a:rPr>
                <a:t>Q</a:t>
              </a:r>
              <a:r>
                <a:rPr lang="en-US" altLang="zh-CN" sz="2400" b="1">
                  <a:latin typeface="Times New Roman" panose="02020603050405020304" pitchFamily="18" charset="0"/>
                  <a:cs typeface="Times New Roman" panose="02020603050405020304" pitchFamily="18" charset="0"/>
                </a:rPr>
                <a:t>=0.5</a:t>
              </a:r>
            </a:p>
          </p:txBody>
        </p:sp>
        <p:sp>
          <p:nvSpPr>
            <p:cNvPr id="568327" name="Freeform 7"/>
            <p:cNvSpPr>
              <a:spLocks/>
            </p:cNvSpPr>
            <p:nvPr/>
          </p:nvSpPr>
          <p:spPr bwMode="auto">
            <a:xfrm>
              <a:off x="1659" y="396"/>
              <a:ext cx="2337" cy="1884"/>
            </a:xfrm>
            <a:custGeom>
              <a:avLst/>
              <a:gdLst>
                <a:gd name="T0" fmla="*/ 0 w 2337"/>
                <a:gd name="T1" fmla="*/ 1884 h 1884"/>
                <a:gd name="T2" fmla="*/ 420 w 2337"/>
                <a:gd name="T3" fmla="*/ 516 h 1884"/>
                <a:gd name="T4" fmla="*/ 690 w 2337"/>
                <a:gd name="T5" fmla="*/ 63 h 1884"/>
                <a:gd name="T6" fmla="*/ 975 w 2337"/>
                <a:gd name="T7" fmla="*/ 138 h 1884"/>
                <a:gd name="T8" fmla="*/ 1347 w 2337"/>
                <a:gd name="T9" fmla="*/ 462 h 1884"/>
                <a:gd name="T10" fmla="*/ 1608 w 2337"/>
                <a:gd name="T11" fmla="*/ 660 h 1884"/>
                <a:gd name="T12" fmla="*/ 1905 w 2337"/>
                <a:gd name="T13" fmla="*/ 840 h 1884"/>
                <a:gd name="T14" fmla="*/ 2337 w 2337"/>
                <a:gd name="T15" fmla="*/ 1026 h 18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7" h="1884">
                  <a:moveTo>
                    <a:pt x="0" y="1884"/>
                  </a:moveTo>
                  <a:cubicBezTo>
                    <a:pt x="70" y="1656"/>
                    <a:pt x="305" y="820"/>
                    <a:pt x="420" y="516"/>
                  </a:cubicBezTo>
                  <a:cubicBezTo>
                    <a:pt x="535" y="212"/>
                    <a:pt x="597" y="126"/>
                    <a:pt x="690" y="63"/>
                  </a:cubicBezTo>
                  <a:cubicBezTo>
                    <a:pt x="783" y="0"/>
                    <a:pt x="866" y="72"/>
                    <a:pt x="975" y="138"/>
                  </a:cubicBezTo>
                  <a:cubicBezTo>
                    <a:pt x="1084" y="204"/>
                    <a:pt x="1242" y="375"/>
                    <a:pt x="1347" y="462"/>
                  </a:cubicBezTo>
                  <a:cubicBezTo>
                    <a:pt x="1452" y="549"/>
                    <a:pt x="1515" y="597"/>
                    <a:pt x="1608" y="660"/>
                  </a:cubicBezTo>
                  <a:cubicBezTo>
                    <a:pt x="1701" y="723"/>
                    <a:pt x="1784" y="779"/>
                    <a:pt x="1905" y="840"/>
                  </a:cubicBezTo>
                  <a:cubicBezTo>
                    <a:pt x="2026" y="901"/>
                    <a:pt x="2247" y="987"/>
                    <a:pt x="2337" y="1026"/>
                  </a:cubicBezTo>
                </a:path>
              </a:pathLst>
            </a:custGeom>
            <a:noFill/>
            <a:ln w="19050" cap="flat" cmpd="sng">
              <a:solidFill>
                <a:schemeClr val="accent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68328" name="Freeform 8"/>
            <p:cNvSpPr>
              <a:spLocks/>
            </p:cNvSpPr>
            <p:nvPr/>
          </p:nvSpPr>
          <p:spPr bwMode="auto">
            <a:xfrm>
              <a:off x="1656" y="431"/>
              <a:ext cx="2346" cy="1855"/>
            </a:xfrm>
            <a:custGeom>
              <a:avLst/>
              <a:gdLst>
                <a:gd name="T0" fmla="*/ 0 w 2346"/>
                <a:gd name="T1" fmla="*/ 1855 h 1855"/>
                <a:gd name="T2" fmla="*/ 246 w 2346"/>
                <a:gd name="T3" fmla="*/ 1231 h 1855"/>
                <a:gd name="T4" fmla="*/ 528 w 2346"/>
                <a:gd name="T5" fmla="*/ 385 h 1855"/>
                <a:gd name="T6" fmla="*/ 672 w 2346"/>
                <a:gd name="T7" fmla="*/ 79 h 1855"/>
                <a:gd name="T8" fmla="*/ 798 w 2346"/>
                <a:gd name="T9" fmla="*/ 10 h 1855"/>
                <a:gd name="T10" fmla="*/ 948 w 2346"/>
                <a:gd name="T11" fmla="*/ 142 h 1855"/>
                <a:gd name="T12" fmla="*/ 1188 w 2346"/>
                <a:gd name="T13" fmla="*/ 475 h 1855"/>
                <a:gd name="T14" fmla="*/ 1458 w 2346"/>
                <a:gd name="T15" fmla="*/ 763 h 1855"/>
                <a:gd name="T16" fmla="*/ 1878 w 2346"/>
                <a:gd name="T17" fmla="*/ 1039 h 1855"/>
                <a:gd name="T18" fmla="*/ 2346 w 2346"/>
                <a:gd name="T19" fmla="*/ 12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6" h="1855">
                  <a:moveTo>
                    <a:pt x="0" y="1855"/>
                  </a:moveTo>
                  <a:cubicBezTo>
                    <a:pt x="41" y="1751"/>
                    <a:pt x="158" y="1476"/>
                    <a:pt x="246" y="1231"/>
                  </a:cubicBezTo>
                  <a:cubicBezTo>
                    <a:pt x="334" y="986"/>
                    <a:pt x="457" y="577"/>
                    <a:pt x="528" y="385"/>
                  </a:cubicBezTo>
                  <a:cubicBezTo>
                    <a:pt x="599" y="193"/>
                    <a:pt x="627" y="141"/>
                    <a:pt x="672" y="79"/>
                  </a:cubicBezTo>
                  <a:cubicBezTo>
                    <a:pt x="717" y="17"/>
                    <a:pt x="752" y="0"/>
                    <a:pt x="798" y="10"/>
                  </a:cubicBezTo>
                  <a:cubicBezTo>
                    <a:pt x="844" y="20"/>
                    <a:pt x="883" y="65"/>
                    <a:pt x="948" y="142"/>
                  </a:cubicBezTo>
                  <a:cubicBezTo>
                    <a:pt x="1013" y="219"/>
                    <a:pt x="1103" y="372"/>
                    <a:pt x="1188" y="475"/>
                  </a:cubicBezTo>
                  <a:cubicBezTo>
                    <a:pt x="1273" y="578"/>
                    <a:pt x="1343" y="669"/>
                    <a:pt x="1458" y="763"/>
                  </a:cubicBezTo>
                  <a:cubicBezTo>
                    <a:pt x="1573" y="857"/>
                    <a:pt x="1730" y="964"/>
                    <a:pt x="1878" y="1039"/>
                  </a:cubicBezTo>
                  <a:cubicBezTo>
                    <a:pt x="2026" y="1114"/>
                    <a:pt x="2249" y="1177"/>
                    <a:pt x="2346" y="1213"/>
                  </a:cubicBezTo>
                </a:path>
              </a:pathLst>
            </a:custGeom>
            <a:noFill/>
            <a:ln w="19050" cap="flat" cmpd="sng">
              <a:solidFill>
                <a:schemeClr val="accent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68329" name="Freeform 9"/>
            <p:cNvSpPr>
              <a:spLocks/>
            </p:cNvSpPr>
            <p:nvPr/>
          </p:nvSpPr>
          <p:spPr bwMode="auto">
            <a:xfrm>
              <a:off x="1656" y="433"/>
              <a:ext cx="2334" cy="1859"/>
            </a:xfrm>
            <a:custGeom>
              <a:avLst/>
              <a:gdLst>
                <a:gd name="T0" fmla="*/ 0 w 2334"/>
                <a:gd name="T1" fmla="*/ 1859 h 1859"/>
                <a:gd name="T2" fmla="*/ 462 w 2334"/>
                <a:gd name="T3" fmla="*/ 1682 h 1859"/>
                <a:gd name="T4" fmla="*/ 645 w 2334"/>
                <a:gd name="T5" fmla="*/ 1343 h 1859"/>
                <a:gd name="T6" fmla="*/ 714 w 2334"/>
                <a:gd name="T7" fmla="*/ 851 h 1859"/>
                <a:gd name="T8" fmla="*/ 747 w 2334"/>
                <a:gd name="T9" fmla="*/ 242 h 1859"/>
                <a:gd name="T10" fmla="*/ 771 w 2334"/>
                <a:gd name="T11" fmla="*/ 8 h 1859"/>
                <a:gd name="T12" fmla="*/ 798 w 2334"/>
                <a:gd name="T13" fmla="*/ 293 h 1859"/>
                <a:gd name="T14" fmla="*/ 855 w 2334"/>
                <a:gd name="T15" fmla="*/ 1040 h 1859"/>
                <a:gd name="T16" fmla="*/ 1020 w 2334"/>
                <a:gd name="T17" fmla="*/ 1535 h 1859"/>
                <a:gd name="T18" fmla="*/ 1527 w 2334"/>
                <a:gd name="T19" fmla="*/ 1733 h 1859"/>
                <a:gd name="T20" fmla="*/ 2334 w 2334"/>
                <a:gd name="T21" fmla="*/ 1787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4" h="1859">
                  <a:moveTo>
                    <a:pt x="0" y="1859"/>
                  </a:moveTo>
                  <a:cubicBezTo>
                    <a:pt x="77" y="1830"/>
                    <a:pt x="355" y="1768"/>
                    <a:pt x="462" y="1682"/>
                  </a:cubicBezTo>
                  <a:cubicBezTo>
                    <a:pt x="569" y="1596"/>
                    <a:pt x="603" y="1481"/>
                    <a:pt x="645" y="1343"/>
                  </a:cubicBezTo>
                  <a:cubicBezTo>
                    <a:pt x="687" y="1205"/>
                    <a:pt x="697" y="1034"/>
                    <a:pt x="714" y="851"/>
                  </a:cubicBezTo>
                  <a:cubicBezTo>
                    <a:pt x="731" y="668"/>
                    <a:pt x="738" y="382"/>
                    <a:pt x="747" y="242"/>
                  </a:cubicBezTo>
                  <a:cubicBezTo>
                    <a:pt x="756" y="102"/>
                    <a:pt x="763" y="0"/>
                    <a:pt x="771" y="8"/>
                  </a:cubicBezTo>
                  <a:cubicBezTo>
                    <a:pt x="779" y="16"/>
                    <a:pt x="784" y="121"/>
                    <a:pt x="798" y="293"/>
                  </a:cubicBezTo>
                  <a:cubicBezTo>
                    <a:pt x="812" y="465"/>
                    <a:pt x="818" y="833"/>
                    <a:pt x="855" y="1040"/>
                  </a:cubicBezTo>
                  <a:cubicBezTo>
                    <a:pt x="892" y="1247"/>
                    <a:pt x="908" y="1419"/>
                    <a:pt x="1020" y="1535"/>
                  </a:cubicBezTo>
                  <a:cubicBezTo>
                    <a:pt x="1132" y="1651"/>
                    <a:pt x="1308" y="1691"/>
                    <a:pt x="1527" y="1733"/>
                  </a:cubicBezTo>
                  <a:cubicBezTo>
                    <a:pt x="1746" y="1775"/>
                    <a:pt x="2166" y="1776"/>
                    <a:pt x="2334" y="1787"/>
                  </a:cubicBezTo>
                </a:path>
              </a:pathLst>
            </a:custGeom>
            <a:noFill/>
            <a:ln w="19050" cap="flat" cmpd="sng">
              <a:solidFill>
                <a:srgbClr val="FF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68330" name="Line 10"/>
            <p:cNvSpPr>
              <a:spLocks noChangeShapeType="1"/>
            </p:cNvSpPr>
            <p:nvPr/>
          </p:nvSpPr>
          <p:spPr bwMode="auto">
            <a:xfrm>
              <a:off x="2424" y="457"/>
              <a:ext cx="0" cy="185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68331" name="Line 11"/>
            <p:cNvSpPr>
              <a:spLocks noChangeShapeType="1"/>
            </p:cNvSpPr>
            <p:nvPr/>
          </p:nvSpPr>
          <p:spPr bwMode="auto">
            <a:xfrm>
              <a:off x="1656" y="978"/>
              <a:ext cx="1533"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68332" name="Line 12"/>
            <p:cNvSpPr>
              <a:spLocks noChangeShapeType="1"/>
            </p:cNvSpPr>
            <p:nvPr/>
          </p:nvSpPr>
          <p:spPr bwMode="auto">
            <a:xfrm>
              <a:off x="2130" y="978"/>
              <a:ext cx="0" cy="1314"/>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68333" name="Line 13"/>
            <p:cNvSpPr>
              <a:spLocks noChangeShapeType="1"/>
            </p:cNvSpPr>
            <p:nvPr/>
          </p:nvSpPr>
          <p:spPr bwMode="auto">
            <a:xfrm>
              <a:off x="2904" y="978"/>
              <a:ext cx="0" cy="1314"/>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68334" name="Line 14"/>
            <p:cNvSpPr>
              <a:spLocks noChangeShapeType="1"/>
            </p:cNvSpPr>
            <p:nvPr/>
          </p:nvSpPr>
          <p:spPr bwMode="auto">
            <a:xfrm flipV="1">
              <a:off x="1461" y="2280"/>
              <a:ext cx="2865" cy="6"/>
            </a:xfrm>
            <a:prstGeom prst="line">
              <a:avLst/>
            </a:prstGeom>
            <a:noFill/>
            <a:ln w="1270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68335" name="Line 15"/>
            <p:cNvSpPr>
              <a:spLocks noChangeShapeType="1"/>
            </p:cNvSpPr>
            <p:nvPr/>
          </p:nvSpPr>
          <p:spPr bwMode="auto">
            <a:xfrm flipV="1">
              <a:off x="1650" y="204"/>
              <a:ext cx="3" cy="2334"/>
            </a:xfrm>
            <a:prstGeom prst="line">
              <a:avLst/>
            </a:prstGeom>
            <a:noFill/>
            <a:ln w="1270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68336" name="Text Box 16"/>
            <p:cNvSpPr txBox="1">
              <a:spLocks noChangeArrowheads="1"/>
            </p:cNvSpPr>
            <p:nvPr/>
          </p:nvSpPr>
          <p:spPr bwMode="auto">
            <a:xfrm>
              <a:off x="2321" y="2279"/>
              <a:ext cx="213"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400" b="1">
                  <a:latin typeface="Times New Roman" panose="02020603050405020304" pitchFamily="18" charset="0"/>
                  <a:cs typeface="Times New Roman" panose="02020603050405020304" pitchFamily="18" charset="0"/>
                </a:rPr>
                <a:t>1</a:t>
              </a:r>
            </a:p>
          </p:txBody>
        </p:sp>
        <p:sp>
          <p:nvSpPr>
            <p:cNvPr id="568337" name="Text Box 17"/>
            <p:cNvSpPr txBox="1">
              <a:spLocks noChangeArrowheads="1"/>
            </p:cNvSpPr>
            <p:nvPr/>
          </p:nvSpPr>
          <p:spPr bwMode="auto">
            <a:xfrm>
              <a:off x="2802" y="2237"/>
              <a:ext cx="29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en-US" altLang="zh-CN" sz="2400" b="1">
                  <a:latin typeface="Times New Roman" panose="02020603050405020304" pitchFamily="18" charset="0"/>
                  <a:cs typeface="Times New Roman" panose="02020603050405020304" pitchFamily="18" charset="0"/>
                  <a:sym typeface="Symbol" pitchFamily="18" charset="2"/>
                </a:rPr>
                <a:t></a:t>
              </a:r>
              <a:r>
                <a:rPr lang="en-US" altLang="zh-CN" sz="2400" b="1" baseline="-25000">
                  <a:latin typeface="Times New Roman" panose="02020603050405020304" pitchFamily="18" charset="0"/>
                  <a:cs typeface="Times New Roman" panose="02020603050405020304" pitchFamily="18" charset="0"/>
                  <a:sym typeface="Symbol" pitchFamily="18" charset="2"/>
                </a:rPr>
                <a:t>2</a:t>
              </a:r>
              <a:endParaRPr lang="en-US" altLang="zh-CN" sz="2400" b="1">
                <a:latin typeface="Times New Roman" panose="02020603050405020304" pitchFamily="18" charset="0"/>
                <a:cs typeface="Times New Roman" panose="02020603050405020304" pitchFamily="18" charset="0"/>
              </a:endParaRPr>
            </a:p>
          </p:txBody>
        </p:sp>
        <p:sp>
          <p:nvSpPr>
            <p:cNvPr id="568338" name="Text Box 18"/>
            <p:cNvSpPr txBox="1">
              <a:spLocks noChangeArrowheads="1"/>
            </p:cNvSpPr>
            <p:nvPr/>
          </p:nvSpPr>
          <p:spPr bwMode="auto">
            <a:xfrm>
              <a:off x="2013" y="2224"/>
              <a:ext cx="29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en-US" altLang="zh-CN" sz="2400" b="1">
                  <a:latin typeface="Times New Roman" panose="02020603050405020304" pitchFamily="18" charset="0"/>
                  <a:cs typeface="Times New Roman" panose="02020603050405020304" pitchFamily="18" charset="0"/>
                  <a:sym typeface="Symbol" pitchFamily="18" charset="2"/>
                </a:rPr>
                <a:t></a:t>
              </a:r>
              <a:r>
                <a:rPr lang="en-US" altLang="zh-CN" sz="2400" b="1" baseline="-25000">
                  <a:latin typeface="Times New Roman" panose="02020603050405020304" pitchFamily="18" charset="0"/>
                  <a:cs typeface="Times New Roman" panose="02020603050405020304" pitchFamily="18" charset="0"/>
                  <a:sym typeface="Symbol" pitchFamily="18" charset="2"/>
                </a:rPr>
                <a:t>1</a:t>
              </a:r>
              <a:endParaRPr lang="en-US" altLang="zh-CN" sz="2400" b="1">
                <a:latin typeface="Times New Roman" panose="02020603050405020304" pitchFamily="18" charset="0"/>
                <a:cs typeface="Times New Roman" panose="02020603050405020304" pitchFamily="18" charset="0"/>
              </a:endParaRPr>
            </a:p>
          </p:txBody>
        </p:sp>
        <p:graphicFrame>
          <p:nvGraphicFramePr>
            <p:cNvPr id="568339" name="Object 19"/>
            <p:cNvGraphicFramePr>
              <a:graphicFrameLocks noChangeAspect="1"/>
            </p:cNvGraphicFramePr>
            <p:nvPr/>
          </p:nvGraphicFramePr>
          <p:xfrm>
            <a:off x="1191" y="168"/>
            <a:ext cx="458" cy="594"/>
          </p:xfrm>
          <a:graphic>
            <a:graphicData uri="http://schemas.openxmlformats.org/presentationml/2006/ole">
              <mc:AlternateContent xmlns:mc="http://schemas.openxmlformats.org/markup-compatibility/2006">
                <mc:Choice xmlns:v="urn:schemas-microsoft-com:vml" Requires="v">
                  <p:oleObj spid="_x0000_s104478" name="公式" r:id="rId3" imgW="342751" imgH="444307" progId="Equation.3">
                    <p:embed/>
                  </p:oleObj>
                </mc:Choice>
                <mc:Fallback>
                  <p:oleObj name="公式" r:id="rId3" imgW="342751" imgH="444307" progId="Equation.3">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1" y="168"/>
                          <a:ext cx="458" cy="5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8340" name="Text Box 20"/>
            <p:cNvSpPr txBox="1">
              <a:spLocks noChangeArrowheads="1"/>
            </p:cNvSpPr>
            <p:nvPr/>
          </p:nvSpPr>
          <p:spPr bwMode="auto">
            <a:xfrm>
              <a:off x="1104" y="839"/>
              <a:ext cx="553"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400" b="1" dirty="0">
                  <a:latin typeface="Times New Roman" panose="02020603050405020304" pitchFamily="18" charset="0"/>
                  <a:cs typeface="Times New Roman" panose="02020603050405020304" pitchFamily="18" charset="0"/>
                </a:rPr>
                <a:t>0.707</a:t>
              </a:r>
            </a:p>
          </p:txBody>
        </p:sp>
        <p:sp>
          <p:nvSpPr>
            <p:cNvPr id="568341" name="Text Box 21"/>
            <p:cNvSpPr txBox="1">
              <a:spLocks noChangeArrowheads="1"/>
            </p:cNvSpPr>
            <p:nvPr/>
          </p:nvSpPr>
          <p:spPr bwMode="auto">
            <a:xfrm>
              <a:off x="1437" y="2261"/>
              <a:ext cx="213"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400" b="1">
                  <a:latin typeface="Times New Roman" panose="02020603050405020304" pitchFamily="18" charset="0"/>
                  <a:cs typeface="Times New Roman" panose="02020603050405020304" pitchFamily="18" charset="0"/>
                </a:rPr>
                <a:t>0</a:t>
              </a:r>
            </a:p>
          </p:txBody>
        </p:sp>
        <p:sp>
          <p:nvSpPr>
            <p:cNvPr id="568342" name="Text Box 22"/>
            <p:cNvSpPr txBox="1">
              <a:spLocks noChangeArrowheads="1"/>
            </p:cNvSpPr>
            <p:nvPr/>
          </p:nvSpPr>
          <p:spPr bwMode="auto">
            <a:xfrm>
              <a:off x="4102" y="2237"/>
              <a:ext cx="29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en-US" altLang="zh-CN" sz="2400" b="1">
                  <a:latin typeface="Times New Roman" panose="02020603050405020304" pitchFamily="18" charset="0"/>
                  <a:cs typeface="Times New Roman" panose="02020603050405020304" pitchFamily="18" charset="0"/>
                  <a:sym typeface="Symbol" pitchFamily="18" charset="2"/>
                </a:rPr>
                <a:t></a:t>
              </a:r>
              <a:endParaRPr lang="en-US" altLang="zh-CN" sz="2400" b="1">
                <a:latin typeface="Times New Roman" panose="02020603050405020304" pitchFamily="18" charset="0"/>
                <a:cs typeface="Times New Roman" panose="02020603050405020304" pitchFamily="18" charset="0"/>
              </a:endParaRPr>
            </a:p>
          </p:txBody>
        </p:sp>
      </p:grpSp>
      <p:sp>
        <p:nvSpPr>
          <p:cNvPr id="2" name="标题 1"/>
          <p:cNvSpPr>
            <a:spLocks noGrp="1"/>
          </p:cNvSpPr>
          <p:nvPr>
            <p:ph type="title"/>
          </p:nvPr>
        </p:nvSpPr>
        <p:spPr/>
        <p:txBody>
          <a:bodyPr/>
          <a:lstStyle/>
          <a:p>
            <a:r>
              <a:rPr lang="en-US" altLang="zh-CN" i="1" dirty="0" smtClean="0"/>
              <a:t>RLC</a:t>
            </a:r>
            <a:r>
              <a:rPr lang="zh-CN" altLang="en-US" dirty="0"/>
              <a:t>串联谐振</a:t>
            </a: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74</a:t>
            </a:fld>
            <a:endParaRPr lang="en-US" altLang="zh-CN"/>
          </a:p>
        </p:txBody>
      </p:sp>
    </p:spTree>
    <p:extLst>
      <p:ext uri="{BB962C8B-B14F-4D97-AF65-F5344CB8AC3E}">
        <p14:creationId xmlns:p14="http://schemas.microsoft.com/office/powerpoint/2010/main" val="10146676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nodeType="clickEffect">
                                  <p:stCondLst>
                                    <p:cond delay="0"/>
                                  </p:stCondLst>
                                  <p:childTnLst>
                                    <p:set>
                                      <p:cBhvr>
                                        <p:cTn id="6" dur="1" fill="hold">
                                          <p:stCondLst>
                                            <p:cond delay="0"/>
                                          </p:stCondLst>
                                        </p:cTn>
                                        <p:tgtEl>
                                          <p:spTgt spid="568323"/>
                                        </p:tgtEl>
                                        <p:attrNameLst>
                                          <p:attrName>style.visibility</p:attrName>
                                        </p:attrNameLst>
                                      </p:cBhvr>
                                      <p:to>
                                        <p:strVal val="visible"/>
                                      </p:to>
                                    </p:set>
                                    <p:anim calcmode="lin" valueType="num">
                                      <p:cBhvr>
                                        <p:cTn id="7" dur="500" fill="hold"/>
                                        <p:tgtEl>
                                          <p:spTgt spid="568323"/>
                                        </p:tgtEl>
                                        <p:attrNameLst>
                                          <p:attrName>ppt_w</p:attrName>
                                        </p:attrNameLst>
                                      </p:cBhvr>
                                      <p:tavLst>
                                        <p:tav tm="0">
                                          <p:val>
                                            <p:strVal val="4/3*#ppt_w"/>
                                          </p:val>
                                        </p:tav>
                                        <p:tav tm="100000">
                                          <p:val>
                                            <p:strVal val="#ppt_w"/>
                                          </p:val>
                                        </p:tav>
                                      </p:tavLst>
                                    </p:anim>
                                    <p:anim calcmode="lin" valueType="num">
                                      <p:cBhvr>
                                        <p:cTn id="8" dur="500" fill="hold"/>
                                        <p:tgtEl>
                                          <p:spTgt spid="568323"/>
                                        </p:tgtEl>
                                        <p:attrNameLst>
                                          <p:attrName>ppt_h</p:attrName>
                                        </p:attrNameLst>
                                      </p:cBhvr>
                                      <p:tavLst>
                                        <p:tav tm="0">
                                          <p:val>
                                            <p:strVal val="4/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68322"/>
                                        </p:tgtEl>
                                        <p:attrNameLst>
                                          <p:attrName>style.visibility</p:attrName>
                                        </p:attrNameLst>
                                      </p:cBhvr>
                                      <p:to>
                                        <p:strVal val="visible"/>
                                      </p:to>
                                    </p:set>
                                    <p:animEffect transition="in" filter="wipe(left)">
                                      <p:cBhvr>
                                        <p:cTn id="13" dur="500"/>
                                        <p:tgtEl>
                                          <p:spTgt spid="568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2"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i="1" dirty="0" smtClean="0"/>
              <a:t>RLC</a:t>
            </a:r>
            <a:r>
              <a:rPr lang="zh-CN" altLang="en-US" dirty="0"/>
              <a:t>串联谐振</a:t>
            </a:r>
          </a:p>
        </p:txBody>
      </p:sp>
      <p:sp>
        <p:nvSpPr>
          <p:cNvPr id="3" name="Text Box 17"/>
          <p:cNvSpPr txBox="1">
            <a:spLocks noChangeArrowheads="1"/>
          </p:cNvSpPr>
          <p:nvPr/>
        </p:nvSpPr>
        <p:spPr bwMode="auto">
          <a:xfrm>
            <a:off x="297835" y="1205349"/>
            <a:ext cx="7988300" cy="265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666750">
              <a:defRPr>
                <a:solidFill>
                  <a:schemeClr val="tx1"/>
                </a:solidFill>
                <a:latin typeface="Arial" charset="0"/>
                <a:ea typeface="宋体" charset="-122"/>
              </a:defRPr>
            </a:lvl1pPr>
            <a:lvl2pPr marL="857250">
              <a:defRPr>
                <a:solidFill>
                  <a:schemeClr val="tx1"/>
                </a:solidFill>
                <a:latin typeface="Arial" charset="0"/>
                <a:ea typeface="宋体" charset="-122"/>
              </a:defRPr>
            </a:lvl2pPr>
            <a:lvl3pPr marL="1047750">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fontAlgn="base">
              <a:spcBef>
                <a:spcPct val="0"/>
              </a:spcBef>
              <a:spcAft>
                <a:spcPct val="0"/>
              </a:spcAft>
              <a:defRPr>
                <a:solidFill>
                  <a:schemeClr val="tx1"/>
                </a:solidFill>
                <a:latin typeface="Arial" charset="0"/>
                <a:ea typeface="宋体" charset="-122"/>
              </a:defRPr>
            </a:lvl6pPr>
            <a:lvl7pPr fontAlgn="base">
              <a:spcBef>
                <a:spcPct val="0"/>
              </a:spcBef>
              <a:spcAft>
                <a:spcPct val="0"/>
              </a:spcAft>
              <a:defRPr>
                <a:solidFill>
                  <a:schemeClr val="tx1"/>
                </a:solidFill>
                <a:latin typeface="Arial" charset="0"/>
                <a:ea typeface="宋体" charset="-122"/>
              </a:defRPr>
            </a:lvl7pPr>
            <a:lvl8pPr fontAlgn="base">
              <a:spcBef>
                <a:spcPct val="0"/>
              </a:spcBef>
              <a:spcAft>
                <a:spcPct val="0"/>
              </a:spcAft>
              <a:defRPr>
                <a:solidFill>
                  <a:schemeClr val="tx1"/>
                </a:solidFill>
                <a:latin typeface="Arial" charset="0"/>
                <a:ea typeface="宋体" charset="-122"/>
              </a:defRPr>
            </a:lvl8pPr>
            <a:lvl9pPr fontAlgn="base">
              <a:spcBef>
                <a:spcPct val="0"/>
              </a:spcBef>
              <a:spcAft>
                <a:spcPct val="0"/>
              </a:spcAft>
              <a:defRPr>
                <a:solidFill>
                  <a:schemeClr val="tx1"/>
                </a:solidFill>
                <a:latin typeface="Arial" charset="0"/>
                <a:ea typeface="宋体" charset="-122"/>
              </a:defRPr>
            </a:lvl9pPr>
          </a:lstStyle>
          <a:p>
            <a:pPr algn="just">
              <a:lnSpc>
                <a:spcPct val="120000"/>
              </a:lnSpc>
            </a:pPr>
            <a:r>
              <a:rPr kumimoji="1" lang="zh-CN" altLang="en-US" sz="2800" b="1" dirty="0">
                <a:solidFill>
                  <a:schemeClr val="tx2"/>
                </a:solidFill>
                <a:latin typeface="楷体_GB2312" pitchFamily="49" charset="-122"/>
                <a:ea typeface="楷体_GB2312" pitchFamily="49" charset="-122"/>
              </a:rPr>
              <a:t>在谐振点响应出现峰值，当</a:t>
            </a:r>
            <a:r>
              <a:rPr kumimoji="1" lang="zh-CN" altLang="en-US" sz="2800" b="1" i="1" dirty="0">
                <a:solidFill>
                  <a:schemeClr val="tx2"/>
                </a:solidFill>
                <a:latin typeface="楷体_GB2312" pitchFamily="49" charset="-122"/>
                <a:ea typeface="楷体_GB2312" pitchFamily="49" charset="-122"/>
                <a:sym typeface="Symbol" pitchFamily="18" charset="2"/>
              </a:rPr>
              <a:t></a:t>
            </a:r>
            <a:r>
              <a:rPr kumimoji="1" lang="zh-CN" altLang="en-US" sz="2800" b="1" i="1" dirty="0">
                <a:solidFill>
                  <a:schemeClr val="tx2"/>
                </a:solidFill>
                <a:latin typeface="楷体_GB2312" pitchFamily="49" charset="-122"/>
                <a:ea typeface="楷体_GB2312" pitchFamily="49" charset="-122"/>
              </a:rPr>
              <a:t> </a:t>
            </a:r>
            <a:r>
              <a:rPr kumimoji="1" lang="zh-CN" altLang="en-US" sz="2800" b="1" dirty="0">
                <a:solidFill>
                  <a:schemeClr val="tx2"/>
                </a:solidFill>
                <a:latin typeface="楷体_GB2312" pitchFamily="49" charset="-122"/>
                <a:ea typeface="楷体_GB2312" pitchFamily="49" charset="-122"/>
              </a:rPr>
              <a:t>偏离</a:t>
            </a:r>
            <a:r>
              <a:rPr kumimoji="1" lang="zh-CN" altLang="en-US" sz="2800" b="1" i="1" dirty="0">
                <a:solidFill>
                  <a:schemeClr val="tx2"/>
                </a:solidFill>
                <a:latin typeface="楷体_GB2312" pitchFamily="49" charset="-122"/>
                <a:ea typeface="楷体_GB2312" pitchFamily="49" charset="-122"/>
                <a:sym typeface="Symbol" pitchFamily="18" charset="2"/>
              </a:rPr>
              <a:t></a:t>
            </a:r>
            <a:r>
              <a:rPr kumimoji="1" lang="en-US" altLang="zh-CN" sz="2800" b="1" baseline="-25000" dirty="0">
                <a:solidFill>
                  <a:schemeClr val="tx2"/>
                </a:solidFill>
                <a:latin typeface="楷体_GB2312" pitchFamily="49" charset="-122"/>
                <a:ea typeface="楷体_GB2312" pitchFamily="49" charset="-122"/>
              </a:rPr>
              <a:t>0</a:t>
            </a:r>
            <a:r>
              <a:rPr kumimoji="1" lang="zh-CN" altLang="en-US" sz="2800" b="1" dirty="0">
                <a:solidFill>
                  <a:schemeClr val="tx2"/>
                </a:solidFill>
                <a:latin typeface="楷体_GB2312" pitchFamily="49" charset="-122"/>
                <a:ea typeface="楷体_GB2312" pitchFamily="49" charset="-122"/>
              </a:rPr>
              <a:t>时，输出下降。即串联谐振电路对不同频率信号有不同的响应，对谐振信号最突出</a:t>
            </a:r>
            <a:r>
              <a:rPr kumimoji="1" lang="en-US" altLang="zh-CN" sz="2800" b="1" dirty="0">
                <a:solidFill>
                  <a:schemeClr val="tx2"/>
                </a:solidFill>
                <a:latin typeface="楷体_GB2312" pitchFamily="49" charset="-122"/>
                <a:ea typeface="楷体_GB2312" pitchFamily="49" charset="-122"/>
              </a:rPr>
              <a:t>(</a:t>
            </a:r>
            <a:r>
              <a:rPr kumimoji="1" lang="zh-CN" altLang="en-US" sz="2800" b="1" dirty="0">
                <a:solidFill>
                  <a:schemeClr val="tx2"/>
                </a:solidFill>
                <a:latin typeface="楷体_GB2312" pitchFamily="49" charset="-122"/>
                <a:ea typeface="楷体_GB2312" pitchFamily="49" charset="-122"/>
              </a:rPr>
              <a:t>响应最大</a:t>
            </a:r>
            <a:r>
              <a:rPr kumimoji="1" lang="en-US" altLang="zh-CN" sz="2800" b="1" dirty="0">
                <a:solidFill>
                  <a:schemeClr val="tx2"/>
                </a:solidFill>
                <a:latin typeface="楷体_GB2312" pitchFamily="49" charset="-122"/>
                <a:ea typeface="楷体_GB2312" pitchFamily="49" charset="-122"/>
              </a:rPr>
              <a:t>)</a:t>
            </a:r>
            <a:r>
              <a:rPr kumimoji="1" lang="zh-CN" altLang="en-US" sz="2800" b="1" dirty="0">
                <a:solidFill>
                  <a:schemeClr val="tx2"/>
                </a:solidFill>
                <a:latin typeface="楷体_GB2312" pitchFamily="49" charset="-122"/>
                <a:ea typeface="楷体_GB2312" pitchFamily="49" charset="-122"/>
              </a:rPr>
              <a:t>，而对远离谐振频率的信号具有抑制能力。这种对不同输入信号的选择能力称为“选择性”。</a:t>
            </a:r>
          </a:p>
        </p:txBody>
      </p:sp>
      <p:sp>
        <p:nvSpPr>
          <p:cNvPr id="4" name="Text Box 19"/>
          <p:cNvSpPr txBox="1">
            <a:spLocks noChangeArrowheads="1"/>
          </p:cNvSpPr>
          <p:nvPr/>
        </p:nvSpPr>
        <p:spPr bwMode="auto">
          <a:xfrm>
            <a:off x="35496" y="773549"/>
            <a:ext cx="3844925" cy="5191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marL="342900" indent="-342900">
              <a:defRPr>
                <a:solidFill>
                  <a:schemeClr val="tx1"/>
                </a:solidFill>
                <a:latin typeface="Arial" charset="0"/>
                <a:ea typeface="宋体" charset="-122"/>
              </a:defRPr>
            </a:lvl1pPr>
            <a:lvl2pPr marL="800100" indent="-342900">
              <a:defRPr>
                <a:solidFill>
                  <a:schemeClr val="tx1"/>
                </a:solidFill>
                <a:latin typeface="Arial" charset="0"/>
                <a:ea typeface="宋体" charset="-122"/>
              </a:defRPr>
            </a:lvl2pPr>
            <a:lvl3pPr marL="1257300" indent="-342900">
              <a:defRPr>
                <a:solidFill>
                  <a:schemeClr val="tx1"/>
                </a:solidFill>
                <a:latin typeface="Arial" charset="0"/>
                <a:ea typeface="宋体" charset="-122"/>
              </a:defRPr>
            </a:lvl3pPr>
            <a:lvl4pPr marL="1714500" indent="-342900">
              <a:defRPr>
                <a:solidFill>
                  <a:schemeClr val="tx1"/>
                </a:solidFill>
                <a:latin typeface="Arial" charset="0"/>
                <a:ea typeface="宋体" charset="-122"/>
              </a:defRPr>
            </a:lvl4pPr>
            <a:lvl5pPr marL="2171700" indent="-342900">
              <a:defRPr>
                <a:solidFill>
                  <a:schemeClr val="tx1"/>
                </a:solidFill>
                <a:latin typeface="Arial" charset="0"/>
                <a:ea typeface="宋体" charset="-122"/>
              </a:defRPr>
            </a:lvl5pPr>
            <a:lvl6pPr marL="2628900" indent="-342900" fontAlgn="base">
              <a:spcBef>
                <a:spcPct val="0"/>
              </a:spcBef>
              <a:spcAft>
                <a:spcPct val="0"/>
              </a:spcAft>
              <a:defRPr>
                <a:solidFill>
                  <a:schemeClr val="tx1"/>
                </a:solidFill>
                <a:latin typeface="Arial" charset="0"/>
                <a:ea typeface="宋体" charset="-122"/>
              </a:defRPr>
            </a:lvl6pPr>
            <a:lvl7pPr marL="3086100" indent="-342900" fontAlgn="base">
              <a:spcBef>
                <a:spcPct val="0"/>
              </a:spcBef>
              <a:spcAft>
                <a:spcPct val="0"/>
              </a:spcAft>
              <a:defRPr>
                <a:solidFill>
                  <a:schemeClr val="tx1"/>
                </a:solidFill>
                <a:latin typeface="Arial" charset="0"/>
                <a:ea typeface="宋体" charset="-122"/>
              </a:defRPr>
            </a:lvl7pPr>
            <a:lvl8pPr marL="3543300" indent="-342900" fontAlgn="base">
              <a:spcBef>
                <a:spcPct val="0"/>
              </a:spcBef>
              <a:spcAft>
                <a:spcPct val="0"/>
              </a:spcAft>
              <a:defRPr>
                <a:solidFill>
                  <a:schemeClr val="tx1"/>
                </a:solidFill>
                <a:latin typeface="Arial" charset="0"/>
                <a:ea typeface="宋体" charset="-122"/>
              </a:defRPr>
            </a:lvl8pPr>
            <a:lvl9pPr marL="4000500" indent="-342900" fontAlgn="base">
              <a:spcBef>
                <a:spcPct val="0"/>
              </a:spcBef>
              <a:spcAft>
                <a:spcPct val="0"/>
              </a:spcAft>
              <a:defRPr>
                <a:solidFill>
                  <a:schemeClr val="tx1"/>
                </a:solidFill>
                <a:latin typeface="Arial" charset="0"/>
                <a:ea typeface="宋体" charset="-122"/>
              </a:defRPr>
            </a:lvl9pPr>
          </a:lstStyle>
          <a:p>
            <a:pPr algn="ctr">
              <a:spcBef>
                <a:spcPct val="10000"/>
              </a:spcBef>
              <a:buFont typeface="Wingdings" pitchFamily="2" charset="2"/>
              <a:buAutoNum type="circleNumDbPlain"/>
            </a:pPr>
            <a:r>
              <a:rPr kumimoji="1" lang="zh-CN" altLang="en-US" sz="2800" b="1" dirty="0">
                <a:solidFill>
                  <a:srgbClr val="FF0000"/>
                </a:solidFill>
                <a:latin typeface="Times New Roman" pitchFamily="18" charset="0"/>
                <a:ea typeface="楷体_GB2312" pitchFamily="49" charset="-122"/>
              </a:rPr>
              <a:t>谐振电路具有选择性</a:t>
            </a:r>
            <a:r>
              <a:rPr kumimoji="1" lang="zh-CN" altLang="en-US" sz="2800" b="1" dirty="0">
                <a:solidFill>
                  <a:srgbClr val="FF0000"/>
                </a:solidFill>
                <a:latin typeface="Times New Roman" pitchFamily="18" charset="0"/>
              </a:rPr>
              <a:t> </a:t>
            </a:r>
          </a:p>
        </p:txBody>
      </p:sp>
      <p:sp>
        <p:nvSpPr>
          <p:cNvPr id="5" name="Text Box 37"/>
          <p:cNvSpPr txBox="1">
            <a:spLocks noChangeArrowheads="1"/>
          </p:cNvSpPr>
          <p:nvPr/>
        </p:nvSpPr>
        <p:spPr bwMode="auto">
          <a:xfrm>
            <a:off x="35496" y="3942199"/>
            <a:ext cx="5173662" cy="5191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marL="342900" indent="-342900">
              <a:defRPr>
                <a:solidFill>
                  <a:schemeClr val="tx1"/>
                </a:solidFill>
                <a:latin typeface="Arial" charset="0"/>
                <a:ea typeface="宋体" charset="-122"/>
              </a:defRPr>
            </a:lvl1pPr>
            <a:lvl2pPr marL="800100" indent="-342900">
              <a:defRPr>
                <a:solidFill>
                  <a:schemeClr val="tx1"/>
                </a:solidFill>
                <a:latin typeface="Arial" charset="0"/>
                <a:ea typeface="宋体" charset="-122"/>
              </a:defRPr>
            </a:lvl2pPr>
            <a:lvl3pPr marL="1257300" indent="-342900">
              <a:defRPr>
                <a:solidFill>
                  <a:schemeClr val="tx1"/>
                </a:solidFill>
                <a:latin typeface="Arial" charset="0"/>
                <a:ea typeface="宋体" charset="-122"/>
              </a:defRPr>
            </a:lvl3pPr>
            <a:lvl4pPr marL="1714500" indent="-342900">
              <a:defRPr>
                <a:solidFill>
                  <a:schemeClr val="tx1"/>
                </a:solidFill>
                <a:latin typeface="Arial" charset="0"/>
                <a:ea typeface="宋体" charset="-122"/>
              </a:defRPr>
            </a:lvl4pPr>
            <a:lvl5pPr marL="2171700" indent="-342900">
              <a:defRPr>
                <a:solidFill>
                  <a:schemeClr val="tx1"/>
                </a:solidFill>
                <a:latin typeface="Arial" charset="0"/>
                <a:ea typeface="宋体" charset="-122"/>
              </a:defRPr>
            </a:lvl5pPr>
            <a:lvl6pPr marL="2628900" indent="-342900" fontAlgn="base">
              <a:spcBef>
                <a:spcPct val="0"/>
              </a:spcBef>
              <a:spcAft>
                <a:spcPct val="0"/>
              </a:spcAft>
              <a:defRPr>
                <a:solidFill>
                  <a:schemeClr val="tx1"/>
                </a:solidFill>
                <a:latin typeface="Arial" charset="0"/>
                <a:ea typeface="宋体" charset="-122"/>
              </a:defRPr>
            </a:lvl6pPr>
            <a:lvl7pPr marL="3086100" indent="-342900" fontAlgn="base">
              <a:spcBef>
                <a:spcPct val="0"/>
              </a:spcBef>
              <a:spcAft>
                <a:spcPct val="0"/>
              </a:spcAft>
              <a:defRPr>
                <a:solidFill>
                  <a:schemeClr val="tx1"/>
                </a:solidFill>
                <a:latin typeface="Arial" charset="0"/>
                <a:ea typeface="宋体" charset="-122"/>
              </a:defRPr>
            </a:lvl7pPr>
            <a:lvl8pPr marL="3543300" indent="-342900" fontAlgn="base">
              <a:spcBef>
                <a:spcPct val="0"/>
              </a:spcBef>
              <a:spcAft>
                <a:spcPct val="0"/>
              </a:spcAft>
              <a:defRPr>
                <a:solidFill>
                  <a:schemeClr val="tx1"/>
                </a:solidFill>
                <a:latin typeface="Arial" charset="0"/>
                <a:ea typeface="宋体" charset="-122"/>
              </a:defRPr>
            </a:lvl8pPr>
            <a:lvl9pPr marL="4000500" indent="-342900" fontAlgn="base">
              <a:spcBef>
                <a:spcPct val="0"/>
              </a:spcBef>
              <a:spcAft>
                <a:spcPct val="0"/>
              </a:spcAft>
              <a:defRPr>
                <a:solidFill>
                  <a:schemeClr val="tx1"/>
                </a:solidFill>
                <a:latin typeface="Arial" charset="0"/>
                <a:ea typeface="宋体" charset="-122"/>
              </a:defRPr>
            </a:lvl9pPr>
          </a:lstStyle>
          <a:p>
            <a:pPr algn="ctr">
              <a:spcBef>
                <a:spcPct val="10000"/>
              </a:spcBef>
              <a:buFont typeface="Wingdings" pitchFamily="2" charset="2"/>
              <a:buAutoNum type="circleNumDbPlain" startAt="2"/>
            </a:pPr>
            <a:r>
              <a:rPr kumimoji="1" lang="zh-CN" altLang="en-US" sz="2800" b="1" dirty="0">
                <a:solidFill>
                  <a:srgbClr val="FF0000"/>
                </a:solidFill>
                <a:latin typeface="Times New Roman" pitchFamily="18" charset="0"/>
                <a:ea typeface="楷体_GB2312" pitchFamily="49" charset="-122"/>
              </a:rPr>
              <a:t>谐振电路的选择性与</a:t>
            </a:r>
            <a:r>
              <a:rPr kumimoji="1" lang="en-US" altLang="zh-CN" sz="2800" b="1" i="1" dirty="0">
                <a:solidFill>
                  <a:srgbClr val="FF0000"/>
                </a:solidFill>
                <a:latin typeface="Times New Roman" pitchFamily="18" charset="0"/>
                <a:ea typeface="楷体_GB2312" pitchFamily="49" charset="-122"/>
              </a:rPr>
              <a:t>Q</a:t>
            </a:r>
            <a:r>
              <a:rPr kumimoji="1" lang="zh-CN" altLang="en-US" sz="2800" b="1" dirty="0">
                <a:solidFill>
                  <a:srgbClr val="FF0000"/>
                </a:solidFill>
                <a:latin typeface="Times New Roman" pitchFamily="18" charset="0"/>
                <a:ea typeface="楷体_GB2312" pitchFamily="49" charset="-122"/>
              </a:rPr>
              <a:t>成正比</a:t>
            </a:r>
            <a:r>
              <a:rPr kumimoji="1" lang="zh-CN" altLang="en-US" sz="2800" b="1" dirty="0">
                <a:solidFill>
                  <a:srgbClr val="FF0000"/>
                </a:solidFill>
                <a:latin typeface="Times New Roman" pitchFamily="18" charset="0"/>
              </a:rPr>
              <a:t> </a:t>
            </a:r>
          </a:p>
        </p:txBody>
      </p:sp>
      <p:sp>
        <p:nvSpPr>
          <p:cNvPr id="6" name="Text Box 38"/>
          <p:cNvSpPr txBox="1">
            <a:spLocks noChangeArrowheads="1"/>
          </p:cNvSpPr>
          <p:nvPr/>
        </p:nvSpPr>
        <p:spPr bwMode="auto">
          <a:xfrm>
            <a:off x="224810" y="4445436"/>
            <a:ext cx="8286750"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a:solidFill>
                  <a:schemeClr val="tx1"/>
                </a:solidFill>
                <a:latin typeface="Arial" charset="0"/>
                <a:ea typeface="宋体" charset="-122"/>
              </a:defRPr>
            </a:lvl1pPr>
            <a:lvl2pPr marL="857250">
              <a:defRPr>
                <a:solidFill>
                  <a:schemeClr val="tx1"/>
                </a:solidFill>
                <a:latin typeface="Arial" charset="0"/>
                <a:ea typeface="宋体" charset="-122"/>
              </a:defRPr>
            </a:lvl2pPr>
            <a:lvl3pPr marL="1047750">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fontAlgn="base">
              <a:spcBef>
                <a:spcPct val="0"/>
              </a:spcBef>
              <a:spcAft>
                <a:spcPct val="0"/>
              </a:spcAft>
              <a:defRPr>
                <a:solidFill>
                  <a:schemeClr val="tx1"/>
                </a:solidFill>
                <a:latin typeface="Arial" charset="0"/>
                <a:ea typeface="宋体" charset="-122"/>
              </a:defRPr>
            </a:lvl6pPr>
            <a:lvl7pPr fontAlgn="base">
              <a:spcBef>
                <a:spcPct val="0"/>
              </a:spcBef>
              <a:spcAft>
                <a:spcPct val="0"/>
              </a:spcAft>
              <a:defRPr>
                <a:solidFill>
                  <a:schemeClr val="tx1"/>
                </a:solidFill>
                <a:latin typeface="Arial" charset="0"/>
                <a:ea typeface="宋体" charset="-122"/>
              </a:defRPr>
            </a:lvl7pPr>
            <a:lvl8pPr fontAlgn="base">
              <a:spcBef>
                <a:spcPct val="0"/>
              </a:spcBef>
              <a:spcAft>
                <a:spcPct val="0"/>
              </a:spcAft>
              <a:defRPr>
                <a:solidFill>
                  <a:schemeClr val="tx1"/>
                </a:solidFill>
                <a:latin typeface="Arial" charset="0"/>
                <a:ea typeface="宋体" charset="-122"/>
              </a:defRPr>
            </a:lvl8pPr>
            <a:lvl9pPr fontAlgn="base">
              <a:spcBef>
                <a:spcPct val="0"/>
              </a:spcBef>
              <a:spcAft>
                <a:spcPct val="0"/>
              </a:spcAft>
              <a:defRPr>
                <a:solidFill>
                  <a:schemeClr val="tx1"/>
                </a:solidFill>
                <a:latin typeface="Arial" charset="0"/>
                <a:ea typeface="宋体" charset="-122"/>
              </a:defRPr>
            </a:lvl9pPr>
          </a:lstStyle>
          <a:p>
            <a:pPr algn="just">
              <a:lnSpc>
                <a:spcPct val="120000"/>
              </a:lnSpc>
            </a:pPr>
            <a:r>
              <a:rPr kumimoji="1" lang="en-US" altLang="zh-CN" sz="2800" b="1" i="1" dirty="0">
                <a:solidFill>
                  <a:schemeClr val="tx2"/>
                </a:solidFill>
                <a:latin typeface="Times New Roman" pitchFamily="18" charset="0"/>
                <a:ea typeface="楷体_GB2312" pitchFamily="49" charset="-122"/>
              </a:rPr>
              <a:t>Q</a:t>
            </a:r>
            <a:r>
              <a:rPr kumimoji="1" lang="zh-CN" altLang="en-US" sz="2800" b="1" dirty="0">
                <a:solidFill>
                  <a:schemeClr val="tx2"/>
                </a:solidFill>
                <a:latin typeface="楷体_GB2312" pitchFamily="49" charset="-122"/>
                <a:ea typeface="楷体_GB2312" pitchFamily="49" charset="-122"/>
              </a:rPr>
              <a:t>越大，谐振曲线越陡，电路对非谐振频率的信号具有越强的抑制能力，所以选择性越好。因此</a:t>
            </a:r>
            <a:r>
              <a:rPr kumimoji="1" lang="en-US" altLang="zh-CN" sz="2800" b="1" i="1" dirty="0">
                <a:solidFill>
                  <a:schemeClr val="tx2"/>
                </a:solidFill>
                <a:latin typeface="Times New Roman" pitchFamily="18" charset="0"/>
                <a:ea typeface="楷体_GB2312" pitchFamily="49" charset="-122"/>
              </a:rPr>
              <a:t>Q</a:t>
            </a:r>
            <a:r>
              <a:rPr kumimoji="1" lang="zh-CN" altLang="en-US" sz="2800" b="1" dirty="0">
                <a:solidFill>
                  <a:schemeClr val="tx2"/>
                </a:solidFill>
                <a:latin typeface="楷体_GB2312" pitchFamily="49" charset="-122"/>
                <a:ea typeface="楷体_GB2312" pitchFamily="49" charset="-122"/>
              </a:rPr>
              <a:t>是反映谐振电路性质的一个重要指标。</a:t>
            </a:r>
          </a:p>
        </p:txBody>
      </p:sp>
      <p:sp>
        <p:nvSpPr>
          <p:cNvPr id="7" name="灯片编号占位符 6"/>
          <p:cNvSpPr>
            <a:spLocks noGrp="1"/>
          </p:cNvSpPr>
          <p:nvPr>
            <p:ph type="sldNum" sz="quarter" idx="12"/>
          </p:nvPr>
        </p:nvSpPr>
        <p:spPr/>
        <p:txBody>
          <a:bodyPr/>
          <a:lstStyle/>
          <a:p>
            <a:fld id="{4A392014-421B-4E0A-B18C-C510B3404A01}" type="slidenum">
              <a:rPr lang="en-US" altLang="zh-CN" smtClean="0"/>
              <a:pPr/>
              <a:t>75</a:t>
            </a:fld>
            <a:endParaRPr lang="en-US" altLang="zh-CN"/>
          </a:p>
        </p:txBody>
      </p:sp>
    </p:spTree>
    <p:extLst>
      <p:ext uri="{BB962C8B-B14F-4D97-AF65-F5344CB8AC3E}">
        <p14:creationId xmlns:p14="http://schemas.microsoft.com/office/powerpoint/2010/main" val="190153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slide(fromBottom)">
                                      <p:cBhvr>
                                        <p:cTn id="2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p:bldP spid="5" grpId="0"/>
      <p:bldP spid="6"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1" name="Text Box 21"/>
          <p:cNvSpPr txBox="1">
            <a:spLocks noChangeArrowheads="1"/>
          </p:cNvSpPr>
          <p:nvPr/>
        </p:nvSpPr>
        <p:spPr bwMode="auto">
          <a:xfrm>
            <a:off x="107504" y="799655"/>
            <a:ext cx="4602542" cy="52322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marL="342900" indent="-342900">
              <a:defRPr>
                <a:solidFill>
                  <a:schemeClr val="tx1"/>
                </a:solidFill>
                <a:latin typeface="Arial" charset="0"/>
                <a:ea typeface="宋体" charset="-122"/>
              </a:defRPr>
            </a:lvl1pPr>
            <a:lvl2pPr marL="800100" indent="-342900">
              <a:defRPr>
                <a:solidFill>
                  <a:schemeClr val="tx1"/>
                </a:solidFill>
                <a:latin typeface="Arial" charset="0"/>
                <a:ea typeface="宋体" charset="-122"/>
              </a:defRPr>
            </a:lvl2pPr>
            <a:lvl3pPr marL="1257300" indent="-342900">
              <a:defRPr>
                <a:solidFill>
                  <a:schemeClr val="tx1"/>
                </a:solidFill>
                <a:latin typeface="Arial" charset="0"/>
                <a:ea typeface="宋体" charset="-122"/>
              </a:defRPr>
            </a:lvl3pPr>
            <a:lvl4pPr marL="1714500" indent="-342900">
              <a:defRPr>
                <a:solidFill>
                  <a:schemeClr val="tx1"/>
                </a:solidFill>
                <a:latin typeface="Arial" charset="0"/>
                <a:ea typeface="宋体" charset="-122"/>
              </a:defRPr>
            </a:lvl4pPr>
            <a:lvl5pPr marL="2171700" indent="-342900">
              <a:defRPr>
                <a:solidFill>
                  <a:schemeClr val="tx1"/>
                </a:solidFill>
                <a:latin typeface="Arial" charset="0"/>
                <a:ea typeface="宋体" charset="-122"/>
              </a:defRPr>
            </a:lvl5pPr>
            <a:lvl6pPr marL="2628900" indent="-342900" fontAlgn="base">
              <a:spcBef>
                <a:spcPct val="0"/>
              </a:spcBef>
              <a:spcAft>
                <a:spcPct val="0"/>
              </a:spcAft>
              <a:defRPr>
                <a:solidFill>
                  <a:schemeClr val="tx1"/>
                </a:solidFill>
                <a:latin typeface="Arial" charset="0"/>
                <a:ea typeface="宋体" charset="-122"/>
              </a:defRPr>
            </a:lvl6pPr>
            <a:lvl7pPr marL="3086100" indent="-342900" fontAlgn="base">
              <a:spcBef>
                <a:spcPct val="0"/>
              </a:spcBef>
              <a:spcAft>
                <a:spcPct val="0"/>
              </a:spcAft>
              <a:defRPr>
                <a:solidFill>
                  <a:schemeClr val="tx1"/>
                </a:solidFill>
                <a:latin typeface="Arial" charset="0"/>
                <a:ea typeface="宋体" charset="-122"/>
              </a:defRPr>
            </a:lvl7pPr>
            <a:lvl8pPr marL="3543300" indent="-342900" fontAlgn="base">
              <a:spcBef>
                <a:spcPct val="0"/>
              </a:spcBef>
              <a:spcAft>
                <a:spcPct val="0"/>
              </a:spcAft>
              <a:defRPr>
                <a:solidFill>
                  <a:schemeClr val="tx1"/>
                </a:solidFill>
                <a:latin typeface="Arial" charset="0"/>
                <a:ea typeface="宋体" charset="-122"/>
              </a:defRPr>
            </a:lvl8pPr>
            <a:lvl9pPr marL="4000500" indent="-342900" fontAlgn="base">
              <a:spcBef>
                <a:spcPct val="0"/>
              </a:spcBef>
              <a:spcAft>
                <a:spcPct val="0"/>
              </a:spcAft>
              <a:defRPr>
                <a:solidFill>
                  <a:schemeClr val="tx1"/>
                </a:solidFill>
                <a:latin typeface="Arial" charset="0"/>
                <a:ea typeface="宋体" charset="-122"/>
              </a:defRPr>
            </a:lvl9pPr>
          </a:lstStyle>
          <a:p>
            <a:pPr algn="ctr">
              <a:spcBef>
                <a:spcPct val="10000"/>
              </a:spcBef>
              <a:buFont typeface="Wingdings" pitchFamily="2" charset="2"/>
              <a:buAutoNum type="circleNumDbPlain" startAt="3"/>
            </a:pPr>
            <a:r>
              <a:rPr kumimoji="1" lang="zh-CN" altLang="en-US" sz="2800" b="1" dirty="0">
                <a:solidFill>
                  <a:srgbClr val="FF0000"/>
                </a:solidFill>
                <a:latin typeface="Times New Roman" pitchFamily="18" charset="0"/>
                <a:ea typeface="楷体_GB2312" pitchFamily="49" charset="-122"/>
              </a:rPr>
              <a:t>谐振电路的有效工作频段</a:t>
            </a:r>
            <a:r>
              <a:rPr kumimoji="1" lang="zh-CN" altLang="en-US" sz="2800" b="1" dirty="0">
                <a:solidFill>
                  <a:srgbClr val="FF0000"/>
                </a:solidFill>
                <a:latin typeface="Times New Roman" pitchFamily="18" charset="0"/>
              </a:rPr>
              <a:t> </a:t>
            </a:r>
          </a:p>
        </p:txBody>
      </p:sp>
      <p:sp>
        <p:nvSpPr>
          <p:cNvPr id="20502" name="Text Box 22"/>
          <p:cNvSpPr txBox="1">
            <a:spLocks noChangeArrowheads="1"/>
          </p:cNvSpPr>
          <p:nvPr/>
        </p:nvSpPr>
        <p:spPr bwMode="auto">
          <a:xfrm>
            <a:off x="874157" y="1369369"/>
            <a:ext cx="1943100" cy="461665"/>
          </a:xfrm>
          <a:prstGeom prst="rect">
            <a:avLst/>
          </a:prstGeom>
          <a:noFill/>
          <a:ln>
            <a:noFill/>
          </a:ln>
          <a:effectLst/>
        </p:spPr>
        <p:txBody>
          <a:bodyPr lIns="198000" rIns="198000">
            <a:spAutoFit/>
          </a:bodyPr>
          <a:lstStyle/>
          <a:p>
            <a:pPr algn="l">
              <a:spcBef>
                <a:spcPct val="50000"/>
              </a:spcBef>
            </a:pPr>
            <a:r>
              <a:rPr lang="zh-CN" altLang="en-US" sz="2400" b="1" dirty="0">
                <a:solidFill>
                  <a:srgbClr val="FF0000"/>
                </a:solidFill>
                <a:latin typeface="Arial" charset="0"/>
              </a:rPr>
              <a:t>半功率点</a:t>
            </a:r>
          </a:p>
        </p:txBody>
      </p:sp>
      <p:sp>
        <p:nvSpPr>
          <p:cNvPr id="20503" name="Text Box 23"/>
          <p:cNvSpPr txBox="1">
            <a:spLocks noChangeArrowheads="1"/>
          </p:cNvSpPr>
          <p:nvPr/>
        </p:nvSpPr>
        <p:spPr bwMode="auto">
          <a:xfrm>
            <a:off x="2576354" y="1306533"/>
            <a:ext cx="6192837"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400" b="1" dirty="0">
                <a:solidFill>
                  <a:schemeClr val="tx2"/>
                </a:solidFill>
                <a:latin typeface="楷体_GB2312" pitchFamily="49" charset="-122"/>
              </a:rPr>
              <a:t>声学研究表明，如信号功率不低于原有最大值一半，人的听觉辨别不出。</a:t>
            </a:r>
          </a:p>
        </p:txBody>
      </p:sp>
      <p:graphicFrame>
        <p:nvGraphicFramePr>
          <p:cNvPr id="20521" name="Object 41"/>
          <p:cNvGraphicFramePr>
            <a:graphicFrameLocks/>
          </p:cNvGraphicFramePr>
          <p:nvPr>
            <p:extLst>
              <p:ext uri="{D42A27DB-BD31-4B8C-83A1-F6EECF244321}">
                <p14:modId xmlns:p14="http://schemas.microsoft.com/office/powerpoint/2010/main" val="3756616299"/>
              </p:ext>
            </p:extLst>
          </p:nvPr>
        </p:nvGraphicFramePr>
        <p:xfrm>
          <a:off x="6847523" y="3241697"/>
          <a:ext cx="1741487" cy="2414587"/>
        </p:xfrm>
        <a:graphic>
          <a:graphicData uri="http://schemas.openxmlformats.org/presentationml/2006/ole">
            <mc:AlternateContent xmlns:mc="http://schemas.openxmlformats.org/markup-compatibility/2006">
              <mc:Choice xmlns:v="urn:schemas-microsoft-com:vml" Requires="v">
                <p:oleObj spid="_x0000_s105561" name="Equation" r:id="rId3" imgW="660240" imgH="1117440" progId="">
                  <p:embed/>
                </p:oleObj>
              </mc:Choice>
              <mc:Fallback>
                <p:oleObj name="Equation" r:id="rId3" imgW="660240" imgH="1117440" progId="">
                  <p:embed/>
                  <p:pic>
                    <p:nvPicPr>
                      <p:cNvPr id="0" name="Picture 6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7523" y="3241697"/>
                        <a:ext cx="1741487" cy="2414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522" name="Group 42"/>
          <p:cNvGrpSpPr>
            <a:grpSpLocks/>
          </p:cNvGrpSpPr>
          <p:nvPr/>
        </p:nvGrpSpPr>
        <p:grpSpPr bwMode="auto">
          <a:xfrm>
            <a:off x="309999" y="3007777"/>
            <a:ext cx="3870325" cy="2795587"/>
            <a:chOff x="793" y="1577"/>
            <a:chExt cx="2438" cy="1761"/>
          </a:xfrm>
        </p:grpSpPr>
        <p:sp>
          <p:nvSpPr>
            <p:cNvPr id="20523" name="Line 43"/>
            <p:cNvSpPr>
              <a:spLocks noChangeShapeType="1"/>
            </p:cNvSpPr>
            <p:nvPr/>
          </p:nvSpPr>
          <p:spPr bwMode="auto">
            <a:xfrm>
              <a:off x="1382" y="1734"/>
              <a:ext cx="1541" cy="0"/>
            </a:xfrm>
            <a:prstGeom prst="line">
              <a:avLst/>
            </a:prstGeom>
            <a:noFill/>
            <a:ln w="2857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524" name="Line 44"/>
            <p:cNvSpPr>
              <a:spLocks noChangeShapeType="1"/>
            </p:cNvSpPr>
            <p:nvPr/>
          </p:nvSpPr>
          <p:spPr bwMode="auto">
            <a:xfrm>
              <a:off x="1858" y="1734"/>
              <a:ext cx="0" cy="1314"/>
            </a:xfrm>
            <a:prstGeom prst="line">
              <a:avLst/>
            </a:prstGeom>
            <a:noFill/>
            <a:ln w="2857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525" name="Line 45"/>
            <p:cNvSpPr>
              <a:spLocks noChangeShapeType="1"/>
            </p:cNvSpPr>
            <p:nvPr/>
          </p:nvSpPr>
          <p:spPr bwMode="auto">
            <a:xfrm>
              <a:off x="2636" y="1734"/>
              <a:ext cx="0" cy="1314"/>
            </a:xfrm>
            <a:prstGeom prst="line">
              <a:avLst/>
            </a:prstGeom>
            <a:noFill/>
            <a:ln w="2857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526" name="Text Box 46"/>
            <p:cNvSpPr txBox="1">
              <a:spLocks noChangeArrowheads="1"/>
            </p:cNvSpPr>
            <p:nvPr/>
          </p:nvSpPr>
          <p:spPr bwMode="auto">
            <a:xfrm>
              <a:off x="2122" y="2776"/>
              <a:ext cx="229" cy="330"/>
            </a:xfrm>
            <a:prstGeom prst="rect">
              <a:avLst/>
            </a:prstGeom>
            <a:noFill/>
            <a:ln w="1905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kumimoji="1" lang="en-US" altLang="zh-CN" sz="2800" b="1" dirty="0">
                  <a:solidFill>
                    <a:schemeClr val="tx2"/>
                  </a:solidFill>
                  <a:latin typeface="Times New Roman" panose="02020603050405020304" pitchFamily="18" charset="0"/>
                  <a:cs typeface="Times New Roman" panose="02020603050405020304" pitchFamily="18" charset="0"/>
                </a:rPr>
                <a:t>1</a:t>
              </a:r>
            </a:p>
          </p:txBody>
        </p:sp>
        <p:sp>
          <p:nvSpPr>
            <p:cNvPr id="20527" name="Text Box 47"/>
            <p:cNvSpPr txBox="1">
              <a:spLocks noChangeArrowheads="1"/>
            </p:cNvSpPr>
            <p:nvPr/>
          </p:nvSpPr>
          <p:spPr bwMode="auto">
            <a:xfrm>
              <a:off x="2596" y="3011"/>
              <a:ext cx="635" cy="327"/>
            </a:xfrm>
            <a:prstGeom prst="rect">
              <a:avLst/>
            </a:prstGeom>
            <a:noFill/>
            <a:ln w="1905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kumimoji="1" lang="en-US" altLang="zh-CN" sz="2800" b="1" i="1" dirty="0">
                  <a:solidFill>
                    <a:schemeClr val="tx2"/>
                  </a:solidFill>
                  <a:latin typeface="Times New Roman" panose="02020603050405020304" pitchFamily="18" charset="0"/>
                  <a:cs typeface="Times New Roman" panose="02020603050405020304" pitchFamily="18" charset="0"/>
                  <a:sym typeface="Symbol" pitchFamily="18" charset="2"/>
                </a:rPr>
                <a:t></a:t>
              </a:r>
              <a:r>
                <a:rPr kumimoji="1" lang="en-US" altLang="zh-CN" sz="2800" b="1" i="1" baseline="-25000" dirty="0">
                  <a:solidFill>
                    <a:schemeClr val="tx2"/>
                  </a:solidFill>
                  <a:latin typeface="Times New Roman" panose="02020603050405020304" pitchFamily="18" charset="0"/>
                  <a:cs typeface="Times New Roman" panose="02020603050405020304" pitchFamily="18" charset="0"/>
                  <a:sym typeface="Symbol" pitchFamily="18" charset="2"/>
                </a:rPr>
                <a:t>2</a:t>
              </a:r>
              <a:endParaRPr kumimoji="1" lang="en-US" altLang="zh-CN" sz="2800" b="1" i="1" dirty="0">
                <a:solidFill>
                  <a:schemeClr val="tx2"/>
                </a:solidFill>
                <a:latin typeface="Times New Roman" panose="02020603050405020304" pitchFamily="18" charset="0"/>
                <a:cs typeface="Times New Roman" panose="02020603050405020304" pitchFamily="18" charset="0"/>
              </a:endParaRPr>
            </a:p>
          </p:txBody>
        </p:sp>
        <p:sp>
          <p:nvSpPr>
            <p:cNvPr id="20528" name="Text Box 48"/>
            <p:cNvSpPr txBox="1">
              <a:spLocks noChangeArrowheads="1"/>
            </p:cNvSpPr>
            <p:nvPr/>
          </p:nvSpPr>
          <p:spPr bwMode="auto">
            <a:xfrm>
              <a:off x="1643" y="3011"/>
              <a:ext cx="492" cy="327"/>
            </a:xfrm>
            <a:prstGeom prst="rect">
              <a:avLst/>
            </a:prstGeom>
            <a:noFill/>
            <a:ln w="1905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kumimoji="1" lang="en-US" altLang="zh-CN" sz="2800" b="1" i="1" dirty="0">
                  <a:solidFill>
                    <a:schemeClr val="tx2"/>
                  </a:solidFill>
                  <a:latin typeface="Times New Roman" panose="02020603050405020304" pitchFamily="18" charset="0"/>
                  <a:cs typeface="Times New Roman" panose="02020603050405020304" pitchFamily="18" charset="0"/>
                  <a:sym typeface="Symbol" pitchFamily="18" charset="2"/>
                </a:rPr>
                <a:t></a:t>
              </a:r>
              <a:r>
                <a:rPr kumimoji="1" lang="en-US" altLang="zh-CN" sz="2800" b="1" baseline="-25000" dirty="0">
                  <a:solidFill>
                    <a:schemeClr val="tx2"/>
                  </a:solidFill>
                  <a:latin typeface="Times New Roman" panose="02020603050405020304" pitchFamily="18" charset="0"/>
                  <a:cs typeface="Times New Roman" panose="02020603050405020304" pitchFamily="18" charset="0"/>
                  <a:sym typeface="Symbol" pitchFamily="18" charset="2"/>
                </a:rPr>
                <a:t>1</a:t>
              </a:r>
              <a:endParaRPr kumimoji="1" lang="en-US" altLang="zh-CN" sz="2800" b="1" dirty="0">
                <a:solidFill>
                  <a:schemeClr val="tx2"/>
                </a:solidFill>
                <a:latin typeface="Times New Roman" panose="02020603050405020304" pitchFamily="18" charset="0"/>
                <a:cs typeface="Times New Roman" panose="02020603050405020304" pitchFamily="18" charset="0"/>
              </a:endParaRPr>
            </a:p>
          </p:txBody>
        </p:sp>
        <p:sp>
          <p:nvSpPr>
            <p:cNvPr id="20529" name="Text Box 49"/>
            <p:cNvSpPr txBox="1">
              <a:spLocks noChangeArrowheads="1"/>
            </p:cNvSpPr>
            <p:nvPr/>
          </p:nvSpPr>
          <p:spPr bwMode="auto">
            <a:xfrm>
              <a:off x="793" y="1577"/>
              <a:ext cx="620" cy="327"/>
            </a:xfrm>
            <a:prstGeom prst="rect">
              <a:avLst/>
            </a:prstGeom>
            <a:noFill/>
            <a:ln w="1905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kumimoji="1" lang="en-US" altLang="zh-CN" sz="2800" b="1" dirty="0">
                  <a:solidFill>
                    <a:schemeClr val="tx2"/>
                  </a:solidFill>
                  <a:latin typeface="Times New Roman" panose="02020603050405020304" pitchFamily="18" charset="0"/>
                  <a:cs typeface="Times New Roman" panose="02020603050405020304" pitchFamily="18" charset="0"/>
                </a:rPr>
                <a:t>0.707</a:t>
              </a:r>
            </a:p>
          </p:txBody>
        </p:sp>
      </p:grpSp>
      <p:grpSp>
        <p:nvGrpSpPr>
          <p:cNvPr id="20544" name="Group 64"/>
          <p:cNvGrpSpPr>
            <a:grpSpLocks/>
          </p:cNvGrpSpPr>
          <p:nvPr/>
        </p:nvGrpSpPr>
        <p:grpSpPr bwMode="auto">
          <a:xfrm>
            <a:off x="108386" y="1942565"/>
            <a:ext cx="6021388" cy="3827463"/>
            <a:chOff x="244" y="1292"/>
            <a:chExt cx="3793" cy="2411"/>
          </a:xfrm>
        </p:grpSpPr>
        <p:graphicFrame>
          <p:nvGraphicFramePr>
            <p:cNvPr id="20545" name="Object 65"/>
            <p:cNvGraphicFramePr>
              <a:graphicFrameLocks noChangeAspect="1"/>
            </p:cNvGraphicFramePr>
            <p:nvPr>
              <p:extLst>
                <p:ext uri="{D42A27DB-BD31-4B8C-83A1-F6EECF244321}">
                  <p14:modId xmlns:p14="http://schemas.microsoft.com/office/powerpoint/2010/main" val="3657087817"/>
                </p:ext>
              </p:extLst>
            </p:nvPr>
          </p:nvGraphicFramePr>
          <p:xfrm>
            <a:off x="244" y="1292"/>
            <a:ext cx="618" cy="540"/>
          </p:xfrm>
          <a:graphic>
            <a:graphicData uri="http://schemas.openxmlformats.org/presentationml/2006/ole">
              <mc:AlternateContent xmlns:mc="http://schemas.openxmlformats.org/markup-compatibility/2006">
                <mc:Choice xmlns:v="urn:schemas-microsoft-com:vml" Requires="v">
                  <p:oleObj spid="_x0000_s105562" name="Equation" r:id="rId5" imgW="495000" imgH="431640" progId="">
                    <p:embed/>
                  </p:oleObj>
                </mc:Choice>
                <mc:Fallback>
                  <p:oleObj name="Equation" r:id="rId5" imgW="495000" imgH="431640" progId="">
                    <p:embed/>
                    <p:pic>
                      <p:nvPicPr>
                        <p:cNvPr id="0" name="Picture 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 y="1292"/>
                          <a:ext cx="618" cy="5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46" name="Text Box 66"/>
            <p:cNvSpPr txBox="1">
              <a:spLocks noChangeArrowheads="1"/>
            </p:cNvSpPr>
            <p:nvPr/>
          </p:nvSpPr>
          <p:spPr bwMode="auto">
            <a:xfrm>
              <a:off x="3353" y="3086"/>
              <a:ext cx="6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0" i="1" dirty="0">
                  <a:solidFill>
                    <a:schemeClr val="tx2"/>
                  </a:solidFill>
                  <a:latin typeface="Times New Roman" panose="02020603050405020304" pitchFamily="18" charset="0"/>
                  <a:cs typeface="Times New Roman" panose="02020603050405020304" pitchFamily="18" charset="0"/>
                </a:rPr>
                <a:t>Q</a:t>
              </a:r>
              <a:r>
                <a:rPr kumimoji="1" lang="en-US" altLang="zh-CN" sz="2800" b="0" dirty="0">
                  <a:solidFill>
                    <a:schemeClr val="tx2"/>
                  </a:solidFill>
                  <a:latin typeface="Times New Roman" panose="02020603050405020304" pitchFamily="18" charset="0"/>
                  <a:cs typeface="Times New Roman" panose="02020603050405020304" pitchFamily="18" charset="0"/>
                </a:rPr>
                <a:t>=10</a:t>
              </a:r>
            </a:p>
          </p:txBody>
        </p:sp>
        <p:sp>
          <p:nvSpPr>
            <p:cNvPr id="20547" name="Text Box 67"/>
            <p:cNvSpPr txBox="1">
              <a:spLocks noChangeArrowheads="1"/>
            </p:cNvSpPr>
            <p:nvPr/>
          </p:nvSpPr>
          <p:spPr bwMode="auto">
            <a:xfrm>
              <a:off x="3353" y="2723"/>
              <a:ext cx="5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0" i="1">
                  <a:solidFill>
                    <a:schemeClr val="tx2"/>
                  </a:solidFill>
                  <a:latin typeface="Times New Roman" panose="02020603050405020304" pitchFamily="18" charset="0"/>
                  <a:cs typeface="Times New Roman" panose="02020603050405020304" pitchFamily="18" charset="0"/>
                </a:rPr>
                <a:t>Q</a:t>
              </a:r>
              <a:r>
                <a:rPr kumimoji="1" lang="en-US" altLang="zh-CN" sz="2800" b="0">
                  <a:solidFill>
                    <a:schemeClr val="tx2"/>
                  </a:solidFill>
                  <a:latin typeface="Times New Roman" panose="02020603050405020304" pitchFamily="18" charset="0"/>
                  <a:cs typeface="Times New Roman" panose="02020603050405020304" pitchFamily="18" charset="0"/>
                </a:rPr>
                <a:t>=1</a:t>
              </a:r>
            </a:p>
          </p:txBody>
        </p:sp>
        <p:sp>
          <p:nvSpPr>
            <p:cNvPr id="20548" name="Text Box 68"/>
            <p:cNvSpPr txBox="1">
              <a:spLocks noChangeArrowheads="1"/>
            </p:cNvSpPr>
            <p:nvPr/>
          </p:nvSpPr>
          <p:spPr bwMode="auto">
            <a:xfrm>
              <a:off x="3353" y="2315"/>
              <a:ext cx="6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0" i="1" dirty="0">
                  <a:solidFill>
                    <a:schemeClr val="tx2"/>
                  </a:solidFill>
                  <a:latin typeface="Times New Roman" panose="02020603050405020304" pitchFamily="18" charset="0"/>
                  <a:cs typeface="Times New Roman" panose="02020603050405020304" pitchFamily="18" charset="0"/>
                </a:rPr>
                <a:t>Q</a:t>
              </a:r>
              <a:r>
                <a:rPr kumimoji="1" lang="en-US" altLang="zh-CN" sz="2800" b="0" dirty="0">
                  <a:solidFill>
                    <a:schemeClr val="tx2"/>
                  </a:solidFill>
                  <a:latin typeface="Times New Roman" panose="02020603050405020304" pitchFamily="18" charset="0"/>
                  <a:cs typeface="Times New Roman" panose="02020603050405020304" pitchFamily="18" charset="0"/>
                </a:rPr>
                <a:t>=0.5</a:t>
              </a:r>
            </a:p>
          </p:txBody>
        </p:sp>
        <p:sp>
          <p:nvSpPr>
            <p:cNvPr id="20549" name="Freeform 69"/>
            <p:cNvSpPr>
              <a:spLocks/>
            </p:cNvSpPr>
            <p:nvPr/>
          </p:nvSpPr>
          <p:spPr bwMode="auto">
            <a:xfrm>
              <a:off x="963" y="1545"/>
              <a:ext cx="2349" cy="1884"/>
            </a:xfrm>
            <a:custGeom>
              <a:avLst/>
              <a:gdLst>
                <a:gd name="T0" fmla="*/ 0 w 2337"/>
                <a:gd name="T1" fmla="*/ 1884 h 1884"/>
                <a:gd name="T2" fmla="*/ 420 w 2337"/>
                <a:gd name="T3" fmla="*/ 516 h 1884"/>
                <a:gd name="T4" fmla="*/ 690 w 2337"/>
                <a:gd name="T5" fmla="*/ 63 h 1884"/>
                <a:gd name="T6" fmla="*/ 975 w 2337"/>
                <a:gd name="T7" fmla="*/ 138 h 1884"/>
                <a:gd name="T8" fmla="*/ 1347 w 2337"/>
                <a:gd name="T9" fmla="*/ 462 h 1884"/>
                <a:gd name="T10" fmla="*/ 1608 w 2337"/>
                <a:gd name="T11" fmla="*/ 660 h 1884"/>
                <a:gd name="T12" fmla="*/ 1905 w 2337"/>
                <a:gd name="T13" fmla="*/ 840 h 1884"/>
                <a:gd name="T14" fmla="*/ 2337 w 2337"/>
                <a:gd name="T15" fmla="*/ 1026 h 18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7" h="1884">
                  <a:moveTo>
                    <a:pt x="0" y="1884"/>
                  </a:moveTo>
                  <a:cubicBezTo>
                    <a:pt x="70" y="1656"/>
                    <a:pt x="305" y="820"/>
                    <a:pt x="420" y="516"/>
                  </a:cubicBezTo>
                  <a:cubicBezTo>
                    <a:pt x="535" y="212"/>
                    <a:pt x="597" y="126"/>
                    <a:pt x="690" y="63"/>
                  </a:cubicBezTo>
                  <a:cubicBezTo>
                    <a:pt x="783" y="0"/>
                    <a:pt x="866" y="72"/>
                    <a:pt x="975" y="138"/>
                  </a:cubicBezTo>
                  <a:cubicBezTo>
                    <a:pt x="1084" y="204"/>
                    <a:pt x="1242" y="375"/>
                    <a:pt x="1347" y="462"/>
                  </a:cubicBezTo>
                  <a:cubicBezTo>
                    <a:pt x="1452" y="549"/>
                    <a:pt x="1515" y="597"/>
                    <a:pt x="1608" y="660"/>
                  </a:cubicBezTo>
                  <a:cubicBezTo>
                    <a:pt x="1701" y="723"/>
                    <a:pt x="1784" y="779"/>
                    <a:pt x="1905" y="840"/>
                  </a:cubicBezTo>
                  <a:cubicBezTo>
                    <a:pt x="2026" y="901"/>
                    <a:pt x="2247" y="987"/>
                    <a:pt x="2337" y="1026"/>
                  </a:cubicBezTo>
                </a:path>
              </a:pathLst>
            </a:custGeom>
            <a:noFill/>
            <a:ln w="28575" cap="flat"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550" name="Freeform 70"/>
            <p:cNvSpPr>
              <a:spLocks/>
            </p:cNvSpPr>
            <p:nvPr/>
          </p:nvSpPr>
          <p:spPr bwMode="auto">
            <a:xfrm>
              <a:off x="960" y="1580"/>
              <a:ext cx="2358" cy="1855"/>
            </a:xfrm>
            <a:custGeom>
              <a:avLst/>
              <a:gdLst>
                <a:gd name="T0" fmla="*/ 0 w 2346"/>
                <a:gd name="T1" fmla="*/ 1855 h 1855"/>
                <a:gd name="T2" fmla="*/ 246 w 2346"/>
                <a:gd name="T3" fmla="*/ 1231 h 1855"/>
                <a:gd name="T4" fmla="*/ 528 w 2346"/>
                <a:gd name="T5" fmla="*/ 385 h 1855"/>
                <a:gd name="T6" fmla="*/ 672 w 2346"/>
                <a:gd name="T7" fmla="*/ 79 h 1855"/>
                <a:gd name="T8" fmla="*/ 798 w 2346"/>
                <a:gd name="T9" fmla="*/ 10 h 1855"/>
                <a:gd name="T10" fmla="*/ 948 w 2346"/>
                <a:gd name="T11" fmla="*/ 142 h 1855"/>
                <a:gd name="T12" fmla="*/ 1188 w 2346"/>
                <a:gd name="T13" fmla="*/ 475 h 1855"/>
                <a:gd name="T14" fmla="*/ 1458 w 2346"/>
                <a:gd name="T15" fmla="*/ 763 h 1855"/>
                <a:gd name="T16" fmla="*/ 1878 w 2346"/>
                <a:gd name="T17" fmla="*/ 1039 h 1855"/>
                <a:gd name="T18" fmla="*/ 2346 w 2346"/>
                <a:gd name="T19" fmla="*/ 12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6" h="1855">
                  <a:moveTo>
                    <a:pt x="0" y="1855"/>
                  </a:moveTo>
                  <a:cubicBezTo>
                    <a:pt x="41" y="1751"/>
                    <a:pt x="158" y="1476"/>
                    <a:pt x="246" y="1231"/>
                  </a:cubicBezTo>
                  <a:cubicBezTo>
                    <a:pt x="334" y="986"/>
                    <a:pt x="457" y="577"/>
                    <a:pt x="528" y="385"/>
                  </a:cubicBezTo>
                  <a:cubicBezTo>
                    <a:pt x="599" y="193"/>
                    <a:pt x="627" y="141"/>
                    <a:pt x="672" y="79"/>
                  </a:cubicBezTo>
                  <a:cubicBezTo>
                    <a:pt x="717" y="17"/>
                    <a:pt x="752" y="0"/>
                    <a:pt x="798" y="10"/>
                  </a:cubicBezTo>
                  <a:cubicBezTo>
                    <a:pt x="844" y="20"/>
                    <a:pt x="883" y="65"/>
                    <a:pt x="948" y="142"/>
                  </a:cubicBezTo>
                  <a:cubicBezTo>
                    <a:pt x="1013" y="219"/>
                    <a:pt x="1103" y="372"/>
                    <a:pt x="1188" y="475"/>
                  </a:cubicBezTo>
                  <a:cubicBezTo>
                    <a:pt x="1273" y="578"/>
                    <a:pt x="1343" y="669"/>
                    <a:pt x="1458" y="763"/>
                  </a:cubicBezTo>
                  <a:cubicBezTo>
                    <a:pt x="1573" y="857"/>
                    <a:pt x="1730" y="964"/>
                    <a:pt x="1878" y="1039"/>
                  </a:cubicBezTo>
                  <a:cubicBezTo>
                    <a:pt x="2026" y="1114"/>
                    <a:pt x="2249" y="1177"/>
                    <a:pt x="2346" y="1213"/>
                  </a:cubicBezTo>
                </a:path>
              </a:pathLst>
            </a:custGeom>
            <a:noFill/>
            <a:ln w="28575" cap="flat" cmpd="sng">
              <a:solidFill>
                <a:srgbClr val="00FF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551" name="Freeform 71"/>
            <p:cNvSpPr>
              <a:spLocks/>
            </p:cNvSpPr>
            <p:nvPr/>
          </p:nvSpPr>
          <p:spPr bwMode="auto">
            <a:xfrm>
              <a:off x="960" y="1582"/>
              <a:ext cx="2346" cy="1859"/>
            </a:xfrm>
            <a:custGeom>
              <a:avLst/>
              <a:gdLst>
                <a:gd name="T0" fmla="*/ 0 w 2334"/>
                <a:gd name="T1" fmla="*/ 1859 h 1859"/>
                <a:gd name="T2" fmla="*/ 462 w 2334"/>
                <a:gd name="T3" fmla="*/ 1682 h 1859"/>
                <a:gd name="T4" fmla="*/ 645 w 2334"/>
                <a:gd name="T5" fmla="*/ 1343 h 1859"/>
                <a:gd name="T6" fmla="*/ 714 w 2334"/>
                <a:gd name="T7" fmla="*/ 851 h 1859"/>
                <a:gd name="T8" fmla="*/ 747 w 2334"/>
                <a:gd name="T9" fmla="*/ 242 h 1859"/>
                <a:gd name="T10" fmla="*/ 771 w 2334"/>
                <a:gd name="T11" fmla="*/ 8 h 1859"/>
                <a:gd name="T12" fmla="*/ 798 w 2334"/>
                <a:gd name="T13" fmla="*/ 293 h 1859"/>
                <a:gd name="T14" fmla="*/ 855 w 2334"/>
                <a:gd name="T15" fmla="*/ 1040 h 1859"/>
                <a:gd name="T16" fmla="*/ 1020 w 2334"/>
                <a:gd name="T17" fmla="*/ 1535 h 1859"/>
                <a:gd name="T18" fmla="*/ 1527 w 2334"/>
                <a:gd name="T19" fmla="*/ 1733 h 1859"/>
                <a:gd name="T20" fmla="*/ 2334 w 2334"/>
                <a:gd name="T21" fmla="*/ 1787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4" h="1859">
                  <a:moveTo>
                    <a:pt x="0" y="1859"/>
                  </a:moveTo>
                  <a:cubicBezTo>
                    <a:pt x="77" y="1830"/>
                    <a:pt x="355" y="1768"/>
                    <a:pt x="462" y="1682"/>
                  </a:cubicBezTo>
                  <a:cubicBezTo>
                    <a:pt x="569" y="1596"/>
                    <a:pt x="603" y="1481"/>
                    <a:pt x="645" y="1343"/>
                  </a:cubicBezTo>
                  <a:cubicBezTo>
                    <a:pt x="687" y="1205"/>
                    <a:pt x="697" y="1034"/>
                    <a:pt x="714" y="851"/>
                  </a:cubicBezTo>
                  <a:cubicBezTo>
                    <a:pt x="731" y="668"/>
                    <a:pt x="738" y="382"/>
                    <a:pt x="747" y="242"/>
                  </a:cubicBezTo>
                  <a:cubicBezTo>
                    <a:pt x="756" y="102"/>
                    <a:pt x="763" y="0"/>
                    <a:pt x="771" y="8"/>
                  </a:cubicBezTo>
                  <a:cubicBezTo>
                    <a:pt x="779" y="16"/>
                    <a:pt x="784" y="121"/>
                    <a:pt x="798" y="293"/>
                  </a:cubicBezTo>
                  <a:cubicBezTo>
                    <a:pt x="812" y="465"/>
                    <a:pt x="818" y="833"/>
                    <a:pt x="855" y="1040"/>
                  </a:cubicBezTo>
                  <a:cubicBezTo>
                    <a:pt x="892" y="1247"/>
                    <a:pt x="908" y="1419"/>
                    <a:pt x="1020" y="1535"/>
                  </a:cubicBezTo>
                  <a:cubicBezTo>
                    <a:pt x="1132" y="1651"/>
                    <a:pt x="1308" y="1691"/>
                    <a:pt x="1527" y="1733"/>
                  </a:cubicBezTo>
                  <a:cubicBezTo>
                    <a:pt x="1746" y="1775"/>
                    <a:pt x="2166" y="1776"/>
                    <a:pt x="2334" y="1787"/>
                  </a:cubicBezTo>
                </a:path>
              </a:pathLst>
            </a:custGeom>
            <a:noFill/>
            <a:ln w="28575" cap="flat" cmpd="sng">
              <a:solidFill>
                <a:srgbClr val="FF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552" name="Line 72"/>
            <p:cNvSpPr>
              <a:spLocks noChangeShapeType="1"/>
            </p:cNvSpPr>
            <p:nvPr/>
          </p:nvSpPr>
          <p:spPr bwMode="auto">
            <a:xfrm>
              <a:off x="1732" y="1606"/>
              <a:ext cx="0" cy="1853"/>
            </a:xfrm>
            <a:prstGeom prst="line">
              <a:avLst/>
            </a:prstGeom>
            <a:noFill/>
            <a:ln w="2857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0553" name="Line 73"/>
            <p:cNvSpPr>
              <a:spLocks noChangeShapeType="1"/>
            </p:cNvSpPr>
            <p:nvPr/>
          </p:nvSpPr>
          <p:spPr bwMode="auto">
            <a:xfrm flipV="1">
              <a:off x="764" y="3429"/>
              <a:ext cx="2880" cy="6"/>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554" name="Line 74"/>
            <p:cNvSpPr>
              <a:spLocks noChangeShapeType="1"/>
            </p:cNvSpPr>
            <p:nvPr/>
          </p:nvSpPr>
          <p:spPr bwMode="auto">
            <a:xfrm flipV="1">
              <a:off x="954" y="1353"/>
              <a:ext cx="3" cy="2334"/>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20555" name="Text Box 75"/>
            <p:cNvSpPr txBox="1">
              <a:spLocks noChangeArrowheads="1"/>
            </p:cNvSpPr>
            <p:nvPr/>
          </p:nvSpPr>
          <p:spPr bwMode="auto">
            <a:xfrm>
              <a:off x="687" y="3453"/>
              <a:ext cx="23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kumimoji="1" lang="en-US" altLang="zh-CN" sz="2000" b="0" i="1">
                  <a:solidFill>
                    <a:schemeClr val="bg1"/>
                  </a:solidFill>
                  <a:ea typeface="宋体" charset="-122"/>
                </a:rPr>
                <a:t>O</a:t>
              </a:r>
            </a:p>
          </p:txBody>
        </p:sp>
        <p:sp>
          <p:nvSpPr>
            <p:cNvPr id="20556" name="Text Box 76"/>
            <p:cNvSpPr txBox="1">
              <a:spLocks noChangeArrowheads="1"/>
            </p:cNvSpPr>
            <p:nvPr/>
          </p:nvSpPr>
          <p:spPr bwMode="auto">
            <a:xfrm>
              <a:off x="3489" y="3358"/>
              <a:ext cx="29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kumimoji="1" lang="en-US" altLang="zh-CN" sz="2800" b="0" i="1" dirty="0">
                  <a:solidFill>
                    <a:schemeClr val="tx2"/>
                  </a:solidFill>
                  <a:latin typeface="Times New Roman" panose="02020603050405020304" pitchFamily="18" charset="0"/>
                  <a:cs typeface="Times New Roman" panose="02020603050405020304" pitchFamily="18" charset="0"/>
                  <a:sym typeface="Symbol" pitchFamily="18" charset="2"/>
                </a:rPr>
                <a:t></a:t>
              </a:r>
              <a:endParaRPr kumimoji="1" lang="en-US" altLang="zh-CN" sz="2800" b="0" i="1" dirty="0">
                <a:solidFill>
                  <a:schemeClr val="tx2"/>
                </a:solidFill>
                <a:latin typeface="Times New Roman" panose="02020603050405020304" pitchFamily="18" charset="0"/>
                <a:cs typeface="Times New Roman" panose="02020603050405020304" pitchFamily="18" charset="0"/>
              </a:endParaRPr>
            </a:p>
          </p:txBody>
        </p:sp>
      </p:grpSp>
      <p:sp>
        <p:nvSpPr>
          <p:cNvPr id="20558" name="Text Box 78"/>
          <p:cNvSpPr txBox="1">
            <a:spLocks noChangeArrowheads="1"/>
          </p:cNvSpPr>
          <p:nvPr/>
        </p:nvSpPr>
        <p:spPr bwMode="auto">
          <a:xfrm>
            <a:off x="1997303" y="5793051"/>
            <a:ext cx="1835150" cy="528638"/>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8000" rIns="198000">
            <a:spAutoFit/>
          </a:bodyPr>
          <a:lstStyle/>
          <a:p>
            <a:pPr>
              <a:spcBef>
                <a:spcPct val="50000"/>
              </a:spcBef>
            </a:pPr>
            <a:r>
              <a:rPr lang="zh-CN" altLang="en-US" sz="2800" b="1" dirty="0">
                <a:solidFill>
                  <a:schemeClr val="tx2"/>
                </a:solidFill>
                <a:latin typeface="Arial" charset="0"/>
              </a:rPr>
              <a:t>半功率点</a:t>
            </a:r>
          </a:p>
        </p:txBody>
      </p:sp>
      <p:grpSp>
        <p:nvGrpSpPr>
          <p:cNvPr id="20574" name="Group 94"/>
          <p:cNvGrpSpPr>
            <a:grpSpLocks/>
          </p:cNvGrpSpPr>
          <p:nvPr/>
        </p:nvGrpSpPr>
        <p:grpSpPr bwMode="auto">
          <a:xfrm>
            <a:off x="4535329" y="2559071"/>
            <a:ext cx="3529012" cy="609600"/>
            <a:chOff x="2935" y="1407"/>
            <a:chExt cx="2223" cy="384"/>
          </a:xfrm>
        </p:grpSpPr>
        <p:graphicFrame>
          <p:nvGraphicFramePr>
            <p:cNvPr id="20543" name="Object 63"/>
            <p:cNvGraphicFramePr>
              <a:graphicFrameLocks noChangeAspect="1"/>
            </p:cNvGraphicFramePr>
            <p:nvPr>
              <p:extLst>
                <p:ext uri="{D42A27DB-BD31-4B8C-83A1-F6EECF244321}">
                  <p14:modId xmlns:p14="http://schemas.microsoft.com/office/powerpoint/2010/main" val="3415616187"/>
                </p:ext>
              </p:extLst>
            </p:nvPr>
          </p:nvGraphicFramePr>
          <p:xfrm>
            <a:off x="2935" y="1407"/>
            <a:ext cx="2223" cy="384"/>
          </p:xfrm>
          <a:graphic>
            <a:graphicData uri="http://schemas.openxmlformats.org/presentationml/2006/ole">
              <mc:AlternateContent xmlns:mc="http://schemas.openxmlformats.org/markup-compatibility/2006">
                <mc:Choice xmlns:v="urn:schemas-microsoft-com:vml" Requires="v">
                  <p:oleObj spid="_x0000_s105563" name="Equation" r:id="rId7" imgW="1549080" imgH="266400" progId="">
                    <p:embed/>
                  </p:oleObj>
                </mc:Choice>
                <mc:Fallback>
                  <p:oleObj name="Equation" r:id="rId7" imgW="1549080" imgH="266400" progId="">
                    <p:embed/>
                    <p:pic>
                      <p:nvPicPr>
                        <p:cNvPr id="0" name="Picture 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5" y="1407"/>
                          <a:ext cx="2223"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73" name="Line 93"/>
            <p:cNvSpPr>
              <a:spLocks noChangeShapeType="1"/>
            </p:cNvSpPr>
            <p:nvPr/>
          </p:nvSpPr>
          <p:spPr bwMode="auto">
            <a:xfrm flipV="1">
              <a:off x="3742" y="1661"/>
              <a:ext cx="136" cy="45"/>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 name="标题 1"/>
          <p:cNvSpPr>
            <a:spLocks noGrp="1"/>
          </p:cNvSpPr>
          <p:nvPr>
            <p:ph type="title"/>
          </p:nvPr>
        </p:nvSpPr>
        <p:spPr/>
        <p:txBody>
          <a:bodyPr/>
          <a:lstStyle/>
          <a:p>
            <a:r>
              <a:rPr lang="en-US" altLang="zh-CN" i="1" dirty="0" smtClean="0"/>
              <a:t>RLC</a:t>
            </a:r>
            <a:r>
              <a:rPr lang="zh-CN" altLang="en-US" dirty="0"/>
              <a:t>串联谐振</a:t>
            </a: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76</a:t>
            </a:fld>
            <a:endParaRPr lang="en-US" altLang="zh-CN"/>
          </a:p>
        </p:txBody>
      </p:sp>
    </p:spTree>
    <p:extLst>
      <p:ext uri="{BB962C8B-B14F-4D97-AF65-F5344CB8AC3E}">
        <p14:creationId xmlns:p14="http://schemas.microsoft.com/office/powerpoint/2010/main" val="1049902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501"/>
                                        </p:tgtEl>
                                        <p:attrNameLst>
                                          <p:attrName>style.visibility</p:attrName>
                                        </p:attrNameLst>
                                      </p:cBhvr>
                                      <p:to>
                                        <p:strVal val="visible"/>
                                      </p:to>
                                    </p:set>
                                    <p:anim calcmode="lin" valueType="num">
                                      <p:cBhvr additive="base">
                                        <p:cTn id="7" dur="500" fill="hold"/>
                                        <p:tgtEl>
                                          <p:spTgt spid="20501"/>
                                        </p:tgtEl>
                                        <p:attrNameLst>
                                          <p:attrName>ppt_x</p:attrName>
                                        </p:attrNameLst>
                                      </p:cBhvr>
                                      <p:tavLst>
                                        <p:tav tm="0">
                                          <p:val>
                                            <p:strVal val="0-#ppt_w/2"/>
                                          </p:val>
                                        </p:tav>
                                        <p:tav tm="100000">
                                          <p:val>
                                            <p:strVal val="#ppt_x"/>
                                          </p:val>
                                        </p:tav>
                                      </p:tavLst>
                                    </p:anim>
                                    <p:anim calcmode="lin" valueType="num">
                                      <p:cBhvr additive="base">
                                        <p:cTn id="8" dur="500" fill="hold"/>
                                        <p:tgtEl>
                                          <p:spTgt spid="2050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502"/>
                                        </p:tgtEl>
                                        <p:attrNameLst>
                                          <p:attrName>style.visibility</p:attrName>
                                        </p:attrNameLst>
                                      </p:cBhvr>
                                      <p:to>
                                        <p:strVal val="visible"/>
                                      </p:to>
                                    </p:set>
                                    <p:anim calcmode="lin" valueType="num">
                                      <p:cBhvr additive="base">
                                        <p:cTn id="13" dur="500" fill="hold"/>
                                        <p:tgtEl>
                                          <p:spTgt spid="20502"/>
                                        </p:tgtEl>
                                        <p:attrNameLst>
                                          <p:attrName>ppt_x</p:attrName>
                                        </p:attrNameLst>
                                      </p:cBhvr>
                                      <p:tavLst>
                                        <p:tav tm="0">
                                          <p:val>
                                            <p:strVal val="0-#ppt_w/2"/>
                                          </p:val>
                                        </p:tav>
                                        <p:tav tm="100000">
                                          <p:val>
                                            <p:strVal val="#ppt_x"/>
                                          </p:val>
                                        </p:tav>
                                      </p:tavLst>
                                    </p:anim>
                                    <p:anim calcmode="lin" valueType="num">
                                      <p:cBhvr additive="base">
                                        <p:cTn id="14" dur="500" fill="hold"/>
                                        <p:tgtEl>
                                          <p:spTgt spid="2050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iterate type="lt">
                                    <p:tmPct val="100000"/>
                                  </p:iterate>
                                  <p:childTnLst>
                                    <p:set>
                                      <p:cBhvr>
                                        <p:cTn id="18" dur="1" fill="hold">
                                          <p:stCondLst>
                                            <p:cond delay="0"/>
                                          </p:stCondLst>
                                        </p:cTn>
                                        <p:tgtEl>
                                          <p:spTgt spid="20503"/>
                                        </p:tgtEl>
                                        <p:attrNameLst>
                                          <p:attrName>style.visibility</p:attrName>
                                        </p:attrNameLst>
                                      </p:cBhvr>
                                      <p:to>
                                        <p:strVal val="visible"/>
                                      </p:to>
                                    </p:set>
                                    <p:animEffect transition="in" filter="wipe(left)">
                                      <p:cBhvr>
                                        <p:cTn id="19" dur="100"/>
                                        <p:tgtEl>
                                          <p:spTgt spid="2050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20544"/>
                                        </p:tgtEl>
                                        <p:attrNameLst>
                                          <p:attrName>style.visibility</p:attrName>
                                        </p:attrNameLst>
                                      </p:cBhvr>
                                      <p:to>
                                        <p:strVal val="visible"/>
                                      </p:to>
                                    </p:set>
                                    <p:animEffect transition="in" filter="blinds(horizontal)">
                                      <p:cBhvr>
                                        <p:cTn id="24" dur="500"/>
                                        <p:tgtEl>
                                          <p:spTgt spid="20544"/>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nodeType="clickEffect">
                                  <p:stCondLst>
                                    <p:cond delay="0"/>
                                  </p:stCondLst>
                                  <p:childTnLst>
                                    <p:set>
                                      <p:cBhvr>
                                        <p:cTn id="28" dur="1" fill="hold">
                                          <p:stCondLst>
                                            <p:cond delay="0"/>
                                          </p:stCondLst>
                                        </p:cTn>
                                        <p:tgtEl>
                                          <p:spTgt spid="20574"/>
                                        </p:tgtEl>
                                        <p:attrNameLst>
                                          <p:attrName>style.visibility</p:attrName>
                                        </p:attrNameLst>
                                      </p:cBhvr>
                                      <p:to>
                                        <p:strVal val="visible"/>
                                      </p:to>
                                    </p:set>
                                    <p:anim calcmode="lin" valueType="num">
                                      <p:cBhvr>
                                        <p:cTn id="29" dur="1000" fill="hold"/>
                                        <p:tgtEl>
                                          <p:spTgt spid="20574"/>
                                        </p:tgtEl>
                                        <p:attrNameLst>
                                          <p:attrName>ppt_w</p:attrName>
                                        </p:attrNameLst>
                                      </p:cBhvr>
                                      <p:tavLst>
                                        <p:tav tm="0">
                                          <p:val>
                                            <p:strVal val="#ppt_w*0.70"/>
                                          </p:val>
                                        </p:tav>
                                        <p:tav tm="100000">
                                          <p:val>
                                            <p:strVal val="#ppt_w"/>
                                          </p:val>
                                        </p:tav>
                                      </p:tavLst>
                                    </p:anim>
                                    <p:anim calcmode="lin" valueType="num">
                                      <p:cBhvr>
                                        <p:cTn id="30" dur="1000" fill="hold"/>
                                        <p:tgtEl>
                                          <p:spTgt spid="20574"/>
                                        </p:tgtEl>
                                        <p:attrNameLst>
                                          <p:attrName>ppt_h</p:attrName>
                                        </p:attrNameLst>
                                      </p:cBhvr>
                                      <p:tavLst>
                                        <p:tav tm="0">
                                          <p:val>
                                            <p:strVal val="#ppt_h"/>
                                          </p:val>
                                        </p:tav>
                                        <p:tav tm="100000">
                                          <p:val>
                                            <p:strVal val="#ppt_h"/>
                                          </p:val>
                                        </p:tav>
                                      </p:tavLst>
                                    </p:anim>
                                    <p:animEffect transition="in" filter="fade">
                                      <p:cBhvr>
                                        <p:cTn id="31" dur="1000"/>
                                        <p:tgtEl>
                                          <p:spTgt spid="2057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0558"/>
                                        </p:tgtEl>
                                        <p:attrNameLst>
                                          <p:attrName>style.visibility</p:attrName>
                                        </p:attrNameLst>
                                      </p:cBhvr>
                                      <p:to>
                                        <p:strVal val="visible"/>
                                      </p:to>
                                    </p:set>
                                    <p:animEffect transition="in" filter="wipe(left)">
                                      <p:cBhvr>
                                        <p:cTn id="36" dur="500"/>
                                        <p:tgtEl>
                                          <p:spTgt spid="2055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20522"/>
                                        </p:tgtEl>
                                        <p:attrNameLst>
                                          <p:attrName>style.visibility</p:attrName>
                                        </p:attrNameLst>
                                      </p:cBhvr>
                                      <p:to>
                                        <p:strVal val="visible"/>
                                      </p:to>
                                    </p:set>
                                    <p:animEffect transition="in" filter="wipe(up)">
                                      <p:cBhvr>
                                        <p:cTn id="41" dur="1000"/>
                                        <p:tgtEl>
                                          <p:spTgt spid="20522"/>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20521"/>
                                        </p:tgtEl>
                                        <p:attrNameLst>
                                          <p:attrName>style.visibility</p:attrName>
                                        </p:attrNameLst>
                                      </p:cBhvr>
                                      <p:to>
                                        <p:strVal val="visible"/>
                                      </p:to>
                                    </p:set>
                                    <p:animEffect transition="in" filter="blinds(horizontal)">
                                      <p:cBhvr>
                                        <p:cTn id="46" dur="500"/>
                                        <p:tgtEl>
                                          <p:spTgt spid="20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1" grpId="0"/>
      <p:bldP spid="20502" grpId="0"/>
      <p:bldP spid="20503" grpId="0"/>
      <p:bldP spid="2055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9348" name="Object 4"/>
          <p:cNvGraphicFramePr>
            <a:graphicFrameLocks noChangeAspect="1"/>
          </p:cNvGraphicFramePr>
          <p:nvPr>
            <p:extLst>
              <p:ext uri="{D42A27DB-BD31-4B8C-83A1-F6EECF244321}">
                <p14:modId xmlns:p14="http://schemas.microsoft.com/office/powerpoint/2010/main" val="1912589444"/>
              </p:ext>
            </p:extLst>
          </p:nvPr>
        </p:nvGraphicFramePr>
        <p:xfrm>
          <a:off x="272512" y="1528400"/>
          <a:ext cx="2743200" cy="1206500"/>
        </p:xfrm>
        <a:graphic>
          <a:graphicData uri="http://schemas.openxmlformats.org/presentationml/2006/ole">
            <mc:AlternateContent xmlns:mc="http://schemas.openxmlformats.org/markup-compatibility/2006">
              <mc:Choice xmlns:v="urn:schemas-microsoft-com:vml" Requires="v">
                <p:oleObj spid="_x0000_s106722" name="Equation" r:id="rId3" imgW="2743200" imgH="1206500" progId="">
                  <p:embed/>
                </p:oleObj>
              </mc:Choice>
              <mc:Fallback>
                <p:oleObj name="Equation" r:id="rId3" imgW="2743200" imgH="1206500" progId="">
                  <p:embed/>
                  <p:pic>
                    <p:nvPicPr>
                      <p:cNvPr id="0" name="Picture 1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512" y="1528400"/>
                        <a:ext cx="2743200" cy="1206500"/>
                      </a:xfrm>
                      <a:prstGeom prst="rect">
                        <a:avLst/>
                      </a:prstGeom>
                      <a:solidFill>
                        <a:srgbClr val="FFFF66"/>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9349" name="Object 5"/>
          <p:cNvGraphicFramePr>
            <a:graphicFrameLocks noChangeAspect="1"/>
          </p:cNvGraphicFramePr>
          <p:nvPr>
            <p:extLst>
              <p:ext uri="{D42A27DB-BD31-4B8C-83A1-F6EECF244321}">
                <p14:modId xmlns:p14="http://schemas.microsoft.com/office/powerpoint/2010/main" val="1370016159"/>
              </p:ext>
            </p:extLst>
          </p:nvPr>
        </p:nvGraphicFramePr>
        <p:xfrm>
          <a:off x="6213181" y="1608797"/>
          <a:ext cx="2222500" cy="862013"/>
        </p:xfrm>
        <a:graphic>
          <a:graphicData uri="http://schemas.openxmlformats.org/presentationml/2006/ole">
            <mc:AlternateContent xmlns:mc="http://schemas.openxmlformats.org/markup-compatibility/2006">
              <mc:Choice xmlns:v="urn:schemas-microsoft-com:vml" Requires="v">
                <p:oleObj spid="_x0000_s106723" name="公式" r:id="rId5" imgW="2222500" imgH="863600" progId="Equation.3">
                  <p:embed/>
                </p:oleObj>
              </mc:Choice>
              <mc:Fallback>
                <p:oleObj name="公式" r:id="rId5" imgW="2222500" imgH="863600" progId="Equation.3">
                  <p:embed/>
                  <p:pic>
                    <p:nvPicPr>
                      <p:cNvPr id="0" name="Picture 1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3181" y="1608797"/>
                        <a:ext cx="2222500" cy="86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9350" name="Object 6"/>
          <p:cNvGraphicFramePr>
            <a:graphicFrameLocks noChangeAspect="1"/>
          </p:cNvGraphicFramePr>
          <p:nvPr>
            <p:extLst>
              <p:ext uri="{D42A27DB-BD31-4B8C-83A1-F6EECF244321}">
                <p14:modId xmlns:p14="http://schemas.microsoft.com/office/powerpoint/2010/main" val="2599311623"/>
              </p:ext>
            </p:extLst>
          </p:nvPr>
        </p:nvGraphicFramePr>
        <p:xfrm>
          <a:off x="3461820" y="1627847"/>
          <a:ext cx="2438400" cy="862013"/>
        </p:xfrm>
        <a:graphic>
          <a:graphicData uri="http://schemas.openxmlformats.org/presentationml/2006/ole">
            <mc:AlternateContent xmlns:mc="http://schemas.openxmlformats.org/markup-compatibility/2006">
              <mc:Choice xmlns:v="urn:schemas-microsoft-com:vml" Requires="v">
                <p:oleObj spid="_x0000_s106724" name="公式" r:id="rId7" imgW="2438400" imgH="863600" progId="Equation.3">
                  <p:embed/>
                </p:oleObj>
              </mc:Choice>
              <mc:Fallback>
                <p:oleObj name="公式" r:id="rId7" imgW="2438400" imgH="863600" progId="Equation.3">
                  <p:embed/>
                  <p:pic>
                    <p:nvPicPr>
                      <p:cNvPr id="0" name="Picture 17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1820" y="1627847"/>
                        <a:ext cx="2438400" cy="86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9351" name="Object 7"/>
          <p:cNvGraphicFramePr>
            <a:graphicFrameLocks noChangeAspect="1"/>
          </p:cNvGraphicFramePr>
          <p:nvPr>
            <p:extLst>
              <p:ext uri="{D42A27DB-BD31-4B8C-83A1-F6EECF244321}">
                <p14:modId xmlns:p14="http://schemas.microsoft.com/office/powerpoint/2010/main" val="3336505022"/>
              </p:ext>
            </p:extLst>
          </p:nvPr>
        </p:nvGraphicFramePr>
        <p:xfrm>
          <a:off x="1892126" y="2922560"/>
          <a:ext cx="1574800" cy="368300"/>
        </p:xfrm>
        <a:graphic>
          <a:graphicData uri="http://schemas.openxmlformats.org/presentationml/2006/ole">
            <mc:AlternateContent xmlns:mc="http://schemas.openxmlformats.org/markup-compatibility/2006">
              <mc:Choice xmlns:v="urn:schemas-microsoft-com:vml" Requires="v">
                <p:oleObj spid="_x0000_s106725" name="公式" r:id="rId9" imgW="1574800" imgH="368300" progId="Equation.3">
                  <p:embed/>
                </p:oleObj>
              </mc:Choice>
              <mc:Fallback>
                <p:oleObj name="公式" r:id="rId9" imgW="1574800" imgH="368300" progId="Equation.3">
                  <p:embed/>
                  <p:pic>
                    <p:nvPicPr>
                      <p:cNvPr id="0" name="Picture 17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92126" y="2922560"/>
                        <a:ext cx="15748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9352" name="Object 8"/>
          <p:cNvGraphicFramePr>
            <a:graphicFrameLocks noChangeAspect="1"/>
          </p:cNvGraphicFramePr>
          <p:nvPr>
            <p:extLst>
              <p:ext uri="{D42A27DB-BD31-4B8C-83A1-F6EECF244321}">
                <p14:modId xmlns:p14="http://schemas.microsoft.com/office/powerpoint/2010/main" val="3011593799"/>
              </p:ext>
            </p:extLst>
          </p:nvPr>
        </p:nvGraphicFramePr>
        <p:xfrm>
          <a:off x="3570893" y="2708895"/>
          <a:ext cx="531813" cy="773113"/>
        </p:xfrm>
        <a:graphic>
          <a:graphicData uri="http://schemas.openxmlformats.org/presentationml/2006/ole">
            <mc:AlternateContent xmlns:mc="http://schemas.openxmlformats.org/markup-compatibility/2006">
              <mc:Choice xmlns:v="urn:schemas-microsoft-com:vml" Requires="v">
                <p:oleObj spid="_x0000_s106726" name="公式" r:id="rId11" imgW="533169" imgH="774364" progId="Equation.3">
                  <p:embed/>
                </p:oleObj>
              </mc:Choice>
              <mc:Fallback>
                <p:oleObj name="公式" r:id="rId11" imgW="533169" imgH="774364" progId="Equation.3">
                  <p:embed/>
                  <p:pic>
                    <p:nvPicPr>
                      <p:cNvPr id="0" name="Picture 17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0893" y="2708895"/>
                        <a:ext cx="531813" cy="773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9353" name="Rectangle 9"/>
          <p:cNvSpPr>
            <a:spLocks noChangeArrowheads="1"/>
          </p:cNvSpPr>
          <p:nvPr/>
        </p:nvSpPr>
        <p:spPr bwMode="auto">
          <a:xfrm>
            <a:off x="296740" y="2833842"/>
            <a:ext cx="1266693"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800" b="1" dirty="0">
                <a:solidFill>
                  <a:schemeClr val="tx2"/>
                </a:solidFill>
                <a:latin typeface="Times New Roman" panose="02020603050405020304" pitchFamily="18" charset="0"/>
                <a:cs typeface="Times New Roman" panose="02020603050405020304" pitchFamily="18" charset="0"/>
              </a:rPr>
              <a:t>通频带</a:t>
            </a:r>
          </a:p>
        </p:txBody>
      </p:sp>
      <p:graphicFrame>
        <p:nvGraphicFramePr>
          <p:cNvPr id="569354" name="Object 10"/>
          <p:cNvGraphicFramePr>
            <a:graphicFrameLocks noChangeAspect="1"/>
          </p:cNvGraphicFramePr>
          <p:nvPr>
            <p:extLst>
              <p:ext uri="{D42A27DB-BD31-4B8C-83A1-F6EECF244321}">
                <p14:modId xmlns:p14="http://schemas.microsoft.com/office/powerpoint/2010/main" val="3062643359"/>
              </p:ext>
            </p:extLst>
          </p:nvPr>
        </p:nvGraphicFramePr>
        <p:xfrm>
          <a:off x="1869806" y="3552328"/>
          <a:ext cx="3810000" cy="800100"/>
        </p:xfrm>
        <a:graphic>
          <a:graphicData uri="http://schemas.openxmlformats.org/presentationml/2006/ole">
            <mc:AlternateContent xmlns:mc="http://schemas.openxmlformats.org/markup-compatibility/2006">
              <mc:Choice xmlns:v="urn:schemas-microsoft-com:vml" Requires="v">
                <p:oleObj spid="_x0000_s106727" name="公式" r:id="rId13" imgW="3810000" imgH="800100" progId="Equation.3">
                  <p:embed/>
                </p:oleObj>
              </mc:Choice>
              <mc:Fallback>
                <p:oleObj name="公式" r:id="rId13" imgW="3810000" imgH="800100" progId="Equation.3">
                  <p:embed/>
                  <p:pic>
                    <p:nvPicPr>
                      <p:cNvPr id="0" name="Picture 17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69806" y="3552328"/>
                        <a:ext cx="3810000"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9355" name="Object 11"/>
          <p:cNvGraphicFramePr>
            <a:graphicFrameLocks noChangeAspect="1"/>
          </p:cNvGraphicFramePr>
          <p:nvPr>
            <p:extLst>
              <p:ext uri="{D42A27DB-BD31-4B8C-83A1-F6EECF244321}">
                <p14:modId xmlns:p14="http://schemas.microsoft.com/office/powerpoint/2010/main" val="9012102"/>
              </p:ext>
            </p:extLst>
          </p:nvPr>
        </p:nvGraphicFramePr>
        <p:xfrm>
          <a:off x="6422756" y="3585370"/>
          <a:ext cx="1282700" cy="773113"/>
        </p:xfrm>
        <a:graphic>
          <a:graphicData uri="http://schemas.openxmlformats.org/presentationml/2006/ole">
            <mc:AlternateContent xmlns:mc="http://schemas.openxmlformats.org/markup-compatibility/2006">
              <mc:Choice xmlns:v="urn:schemas-microsoft-com:vml" Requires="v">
                <p:oleObj spid="_x0000_s106728" name="公式" r:id="rId15" imgW="1282700" imgH="774700" progId="Equation.3">
                  <p:embed/>
                </p:oleObj>
              </mc:Choice>
              <mc:Fallback>
                <p:oleObj name="公式" r:id="rId15" imgW="1282700" imgH="774700" progId="Equation.3">
                  <p:embed/>
                  <p:pic>
                    <p:nvPicPr>
                      <p:cNvPr id="0" name="Picture 17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22756" y="3585370"/>
                        <a:ext cx="1282700" cy="773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9356" name="Rectangle 12"/>
          <p:cNvSpPr>
            <a:spLocks noChangeArrowheads="1"/>
          </p:cNvSpPr>
          <p:nvPr/>
        </p:nvSpPr>
        <p:spPr bwMode="auto">
          <a:xfrm>
            <a:off x="558126" y="4423307"/>
            <a:ext cx="621516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800" b="1" i="1" dirty="0">
                <a:solidFill>
                  <a:schemeClr val="tx2"/>
                </a:solidFill>
                <a:latin typeface="Times New Roman" panose="02020603050405020304" pitchFamily="18" charset="0"/>
                <a:cs typeface="Times New Roman" panose="02020603050405020304" pitchFamily="18" charset="0"/>
              </a:rPr>
              <a:t>Q</a:t>
            </a:r>
            <a:r>
              <a:rPr lang="zh-CN" altLang="en-US" sz="2800" b="1" dirty="0">
                <a:solidFill>
                  <a:schemeClr val="tx2"/>
                </a:solidFill>
                <a:latin typeface="Times New Roman" panose="02020603050405020304" pitchFamily="18" charset="0"/>
                <a:cs typeface="Times New Roman" panose="02020603050405020304" pitchFamily="18" charset="0"/>
              </a:rPr>
              <a:t>越大，谐振曲线越尖。通频带越窄。</a:t>
            </a:r>
          </a:p>
        </p:txBody>
      </p:sp>
      <p:grpSp>
        <p:nvGrpSpPr>
          <p:cNvPr id="569357" name="Group 13"/>
          <p:cNvGrpSpPr>
            <a:grpSpLocks/>
          </p:cNvGrpSpPr>
          <p:nvPr/>
        </p:nvGrpSpPr>
        <p:grpSpPr bwMode="auto">
          <a:xfrm>
            <a:off x="321809" y="882235"/>
            <a:ext cx="3702739" cy="523876"/>
            <a:chOff x="692" y="340"/>
            <a:chExt cx="2121" cy="330"/>
          </a:xfrm>
        </p:grpSpPr>
        <p:sp>
          <p:nvSpPr>
            <p:cNvPr id="569358" name="Text Box 14"/>
            <p:cNvSpPr txBox="1">
              <a:spLocks noChangeArrowheads="1"/>
            </p:cNvSpPr>
            <p:nvPr/>
          </p:nvSpPr>
          <p:spPr bwMode="auto">
            <a:xfrm>
              <a:off x="1674" y="340"/>
              <a:ext cx="1139"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sz="2800" b="1" dirty="0">
                  <a:solidFill>
                    <a:schemeClr val="tx2"/>
                  </a:solidFill>
                  <a:latin typeface="Times New Roman" panose="02020603050405020304" pitchFamily="18" charset="0"/>
                  <a:cs typeface="Times New Roman" panose="02020603050405020304" pitchFamily="18" charset="0"/>
                </a:rPr>
                <a:t>称为通频带</a:t>
              </a:r>
            </a:p>
          </p:txBody>
        </p:sp>
        <p:graphicFrame>
          <p:nvGraphicFramePr>
            <p:cNvPr id="569359" name="Object 15"/>
            <p:cNvGraphicFramePr>
              <a:graphicFrameLocks noChangeAspect="1"/>
            </p:cNvGraphicFramePr>
            <p:nvPr/>
          </p:nvGraphicFramePr>
          <p:xfrm>
            <a:off x="692" y="376"/>
            <a:ext cx="992" cy="232"/>
          </p:xfrm>
          <a:graphic>
            <a:graphicData uri="http://schemas.openxmlformats.org/presentationml/2006/ole">
              <mc:AlternateContent xmlns:mc="http://schemas.openxmlformats.org/markup-compatibility/2006">
                <mc:Choice xmlns:v="urn:schemas-microsoft-com:vml" Requires="v">
                  <p:oleObj spid="_x0000_s106729" name="公式" r:id="rId17" imgW="1574800" imgH="368300" progId="Equation.3">
                    <p:embed/>
                  </p:oleObj>
                </mc:Choice>
                <mc:Fallback>
                  <p:oleObj name="公式" r:id="rId17" imgW="1574800" imgH="368300" progId="Equation.3">
                    <p:embed/>
                    <p:pic>
                      <p:nvPicPr>
                        <p:cNvPr id="0" name="Picture 17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 y="376"/>
                          <a:ext cx="992"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 name="标题 1"/>
          <p:cNvSpPr>
            <a:spLocks noGrp="1"/>
          </p:cNvSpPr>
          <p:nvPr>
            <p:ph type="title"/>
          </p:nvPr>
        </p:nvSpPr>
        <p:spPr/>
        <p:txBody>
          <a:bodyPr/>
          <a:lstStyle/>
          <a:p>
            <a:r>
              <a:rPr lang="en-US" altLang="zh-CN" i="1" dirty="0" smtClean="0"/>
              <a:t>RLC</a:t>
            </a:r>
            <a:r>
              <a:rPr lang="zh-CN" altLang="en-US" dirty="0"/>
              <a:t>串联谐振</a:t>
            </a:r>
          </a:p>
        </p:txBody>
      </p:sp>
      <p:sp>
        <p:nvSpPr>
          <p:cNvPr id="15" name="Text Box 5"/>
          <p:cNvSpPr txBox="1">
            <a:spLocks noChangeArrowheads="1"/>
          </p:cNvSpPr>
          <p:nvPr/>
        </p:nvSpPr>
        <p:spPr bwMode="auto">
          <a:xfrm>
            <a:off x="400267" y="4975712"/>
            <a:ext cx="7993063" cy="13849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8000" rIns="198000">
            <a:spAutoFit/>
          </a:bodyPr>
          <a:lstStyle/>
          <a:p>
            <a:pPr algn="l">
              <a:lnSpc>
                <a:spcPct val="150000"/>
              </a:lnSpc>
              <a:spcBef>
                <a:spcPct val="50000"/>
              </a:spcBef>
            </a:pPr>
            <a:r>
              <a:rPr kumimoji="1" lang="zh-CN" altLang="en-US" sz="2800" b="1" dirty="0" smtClean="0">
                <a:solidFill>
                  <a:schemeClr val="tx2"/>
                </a:solidFill>
                <a:latin typeface="Times New Roman" panose="02020603050405020304" pitchFamily="18" charset="0"/>
                <a:cs typeface="Times New Roman" panose="02020603050405020304" pitchFamily="18" charset="0"/>
              </a:rPr>
              <a:t>通</a:t>
            </a:r>
            <a:r>
              <a:rPr kumimoji="1" lang="zh-CN" altLang="en-US" sz="2800" b="1" dirty="0">
                <a:solidFill>
                  <a:schemeClr val="tx2"/>
                </a:solidFill>
                <a:latin typeface="Times New Roman" panose="02020603050405020304" pitchFamily="18" charset="0"/>
                <a:cs typeface="Times New Roman" panose="02020603050405020304" pitchFamily="18" charset="0"/>
              </a:rPr>
              <a:t>频带规定了谐振电路允许通过信号的频率范围。是比较和设计谐振电路的指标。</a:t>
            </a: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77</a:t>
            </a:fld>
            <a:endParaRPr lang="en-US" altLang="zh-CN"/>
          </a:p>
        </p:txBody>
      </p:sp>
    </p:spTree>
    <p:extLst>
      <p:ext uri="{BB962C8B-B14F-4D97-AF65-F5344CB8AC3E}">
        <p14:creationId xmlns:p14="http://schemas.microsoft.com/office/powerpoint/2010/main" val="34050146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569348"/>
                                        </p:tgtEl>
                                        <p:attrNameLst>
                                          <p:attrName>style.visibility</p:attrName>
                                        </p:attrNameLst>
                                      </p:cBhvr>
                                      <p:to>
                                        <p:strVal val="visible"/>
                                      </p:to>
                                    </p:set>
                                    <p:animEffect transition="in" filter="box(out)">
                                      <p:cBhvr>
                                        <p:cTn id="7" dur="500"/>
                                        <p:tgtEl>
                                          <p:spTgt spid="5693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569350"/>
                                        </p:tgtEl>
                                        <p:attrNameLst>
                                          <p:attrName>style.visibility</p:attrName>
                                        </p:attrNameLst>
                                      </p:cBhvr>
                                      <p:to>
                                        <p:strVal val="visible"/>
                                      </p:to>
                                    </p:set>
                                    <p:animEffect transition="in" filter="box(out)">
                                      <p:cBhvr>
                                        <p:cTn id="12" dur="500"/>
                                        <p:tgtEl>
                                          <p:spTgt spid="56935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569349"/>
                                        </p:tgtEl>
                                        <p:attrNameLst>
                                          <p:attrName>style.visibility</p:attrName>
                                        </p:attrNameLst>
                                      </p:cBhvr>
                                      <p:to>
                                        <p:strVal val="visible"/>
                                      </p:to>
                                    </p:set>
                                    <p:animEffect transition="in" filter="box(out)">
                                      <p:cBhvr>
                                        <p:cTn id="17" dur="500"/>
                                        <p:tgtEl>
                                          <p:spTgt spid="5693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69353">
                                            <p:txEl>
                                              <p:pRg st="0" end="0"/>
                                            </p:txEl>
                                          </p:spTgt>
                                        </p:tgtEl>
                                        <p:attrNameLst>
                                          <p:attrName>style.visibility</p:attrName>
                                        </p:attrNameLst>
                                      </p:cBhvr>
                                      <p:to>
                                        <p:strVal val="visible"/>
                                      </p:to>
                                    </p:set>
                                    <p:animEffect transition="in" filter="box(out)">
                                      <p:cBhvr>
                                        <p:cTn id="22" dur="500"/>
                                        <p:tgtEl>
                                          <p:spTgt spid="569353">
                                            <p:txEl>
                                              <p:pRg st="0" end="0"/>
                                            </p:txEl>
                                          </p:spTgt>
                                        </p:tgtEl>
                                      </p:cBhvr>
                                    </p:animEffect>
                                  </p:childTnLst>
                                </p:cTn>
                              </p:par>
                            </p:childTnLst>
                          </p:cTn>
                        </p:par>
                        <p:par>
                          <p:cTn id="23" fill="hold" nodeType="afterGroup">
                            <p:stCondLst>
                              <p:cond delay="500"/>
                            </p:stCondLst>
                            <p:childTnLst>
                              <p:par>
                                <p:cTn id="24" presetID="4" presetClass="entr" presetSubtype="32" fill="hold" nodeType="afterEffect">
                                  <p:stCondLst>
                                    <p:cond delay="0"/>
                                  </p:stCondLst>
                                  <p:childTnLst>
                                    <p:set>
                                      <p:cBhvr>
                                        <p:cTn id="25" dur="1" fill="hold">
                                          <p:stCondLst>
                                            <p:cond delay="0"/>
                                          </p:stCondLst>
                                        </p:cTn>
                                        <p:tgtEl>
                                          <p:spTgt spid="569351"/>
                                        </p:tgtEl>
                                        <p:attrNameLst>
                                          <p:attrName>style.visibility</p:attrName>
                                        </p:attrNameLst>
                                      </p:cBhvr>
                                      <p:to>
                                        <p:strVal val="visible"/>
                                      </p:to>
                                    </p:set>
                                    <p:animEffect transition="in" filter="box(out)">
                                      <p:cBhvr>
                                        <p:cTn id="26" dur="500"/>
                                        <p:tgtEl>
                                          <p:spTgt spid="56935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32" fill="hold" nodeType="clickEffect">
                                  <p:stCondLst>
                                    <p:cond delay="0"/>
                                  </p:stCondLst>
                                  <p:childTnLst>
                                    <p:set>
                                      <p:cBhvr>
                                        <p:cTn id="30" dur="1" fill="hold">
                                          <p:stCondLst>
                                            <p:cond delay="0"/>
                                          </p:stCondLst>
                                        </p:cTn>
                                        <p:tgtEl>
                                          <p:spTgt spid="569352"/>
                                        </p:tgtEl>
                                        <p:attrNameLst>
                                          <p:attrName>style.visibility</p:attrName>
                                        </p:attrNameLst>
                                      </p:cBhvr>
                                      <p:to>
                                        <p:strVal val="visible"/>
                                      </p:to>
                                    </p:set>
                                    <p:animEffect transition="in" filter="box(out)">
                                      <p:cBhvr>
                                        <p:cTn id="31" dur="500"/>
                                        <p:tgtEl>
                                          <p:spTgt spid="56935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32" fill="hold" nodeType="clickEffect">
                                  <p:stCondLst>
                                    <p:cond delay="0"/>
                                  </p:stCondLst>
                                  <p:childTnLst>
                                    <p:set>
                                      <p:cBhvr>
                                        <p:cTn id="35" dur="1" fill="hold">
                                          <p:stCondLst>
                                            <p:cond delay="0"/>
                                          </p:stCondLst>
                                        </p:cTn>
                                        <p:tgtEl>
                                          <p:spTgt spid="569354"/>
                                        </p:tgtEl>
                                        <p:attrNameLst>
                                          <p:attrName>style.visibility</p:attrName>
                                        </p:attrNameLst>
                                      </p:cBhvr>
                                      <p:to>
                                        <p:strVal val="visible"/>
                                      </p:to>
                                    </p:set>
                                    <p:animEffect transition="in" filter="box(out)">
                                      <p:cBhvr>
                                        <p:cTn id="36" dur="500"/>
                                        <p:tgtEl>
                                          <p:spTgt spid="56935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32" fill="hold" nodeType="clickEffect">
                                  <p:stCondLst>
                                    <p:cond delay="0"/>
                                  </p:stCondLst>
                                  <p:childTnLst>
                                    <p:set>
                                      <p:cBhvr>
                                        <p:cTn id="40" dur="1" fill="hold">
                                          <p:stCondLst>
                                            <p:cond delay="0"/>
                                          </p:stCondLst>
                                        </p:cTn>
                                        <p:tgtEl>
                                          <p:spTgt spid="569355"/>
                                        </p:tgtEl>
                                        <p:attrNameLst>
                                          <p:attrName>style.visibility</p:attrName>
                                        </p:attrNameLst>
                                      </p:cBhvr>
                                      <p:to>
                                        <p:strVal val="visible"/>
                                      </p:to>
                                    </p:set>
                                    <p:animEffect transition="in" filter="box(out)">
                                      <p:cBhvr>
                                        <p:cTn id="41" dur="500"/>
                                        <p:tgtEl>
                                          <p:spTgt spid="56935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ntr" presetSubtype="32" fill="hold" grpId="0" nodeType="clickEffect">
                                  <p:stCondLst>
                                    <p:cond delay="0"/>
                                  </p:stCondLst>
                                  <p:childTnLst>
                                    <p:set>
                                      <p:cBhvr>
                                        <p:cTn id="45" dur="1" fill="hold">
                                          <p:stCondLst>
                                            <p:cond delay="0"/>
                                          </p:stCondLst>
                                        </p:cTn>
                                        <p:tgtEl>
                                          <p:spTgt spid="569356">
                                            <p:txEl>
                                              <p:pRg st="0" end="0"/>
                                            </p:txEl>
                                          </p:spTgt>
                                        </p:tgtEl>
                                        <p:attrNameLst>
                                          <p:attrName>style.visibility</p:attrName>
                                        </p:attrNameLst>
                                      </p:cBhvr>
                                      <p:to>
                                        <p:strVal val="visible"/>
                                      </p:to>
                                    </p:set>
                                    <p:animEffect transition="in" filter="box(out)">
                                      <p:cBhvr>
                                        <p:cTn id="46" dur="500"/>
                                        <p:tgtEl>
                                          <p:spTgt spid="569356">
                                            <p:txEl>
                                              <p:pRg st="0" end="0"/>
                                            </p:txEl>
                                          </p:spTgt>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53" grpId="0" build="p" autoUpdateAnimBg="0"/>
      <p:bldP spid="569356" grpId="0" build="p" autoUpdateAnimBg="0"/>
      <p:bldP spid="15"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60246" y="794170"/>
            <a:ext cx="1152525" cy="523220"/>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b="1" dirty="0" smtClean="0">
                <a:solidFill>
                  <a:schemeClr val="tx2"/>
                </a:solidFill>
                <a:latin typeface="Times New Roman" panose="02020603050405020304" pitchFamily="18" charset="0"/>
                <a:cs typeface="Times New Roman" panose="02020603050405020304" pitchFamily="18" charset="0"/>
              </a:rPr>
              <a:t>例</a:t>
            </a:r>
            <a:endParaRPr kumimoji="1" lang="en-US" altLang="zh-CN" sz="2800" b="1" dirty="0">
              <a:solidFill>
                <a:schemeClr val="tx2"/>
              </a:solidFill>
              <a:latin typeface="Times New Roman" panose="02020603050405020304" pitchFamily="18" charset="0"/>
              <a:cs typeface="Times New Roman" panose="02020603050405020304" pitchFamily="18" charset="0"/>
            </a:endParaRPr>
          </a:p>
        </p:txBody>
      </p:sp>
      <p:sp>
        <p:nvSpPr>
          <p:cNvPr id="17411" name="Text Box 3"/>
          <p:cNvSpPr txBox="1">
            <a:spLocks noChangeArrowheads="1"/>
          </p:cNvSpPr>
          <p:nvPr/>
        </p:nvSpPr>
        <p:spPr bwMode="auto">
          <a:xfrm>
            <a:off x="3861119" y="610970"/>
            <a:ext cx="5076825" cy="129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pPr>
            <a:r>
              <a:rPr kumimoji="1" lang="zh-CN" altLang="en-US" sz="2800" b="1" dirty="0">
                <a:solidFill>
                  <a:schemeClr val="tx2"/>
                </a:solidFill>
                <a:latin typeface="Times New Roman" panose="02020603050405020304" pitchFamily="18" charset="0"/>
                <a:cs typeface="Times New Roman" panose="02020603050405020304" pitchFamily="18" charset="0"/>
              </a:rPr>
              <a:t>讨论一接收器的输出电压</a:t>
            </a:r>
            <a:r>
              <a:rPr kumimoji="1" lang="en-US" altLang="zh-CN" sz="2800" b="1" i="1" dirty="0">
                <a:solidFill>
                  <a:schemeClr val="tx2"/>
                </a:solidFill>
                <a:latin typeface="Times New Roman" panose="02020603050405020304" pitchFamily="18" charset="0"/>
                <a:cs typeface="Times New Roman" panose="02020603050405020304" pitchFamily="18" charset="0"/>
              </a:rPr>
              <a:t>U</a:t>
            </a:r>
            <a:r>
              <a:rPr kumimoji="1" lang="en-US" altLang="zh-CN" sz="2800" b="1" i="1" baseline="-25000" dirty="0">
                <a:solidFill>
                  <a:schemeClr val="tx2"/>
                </a:solidFill>
                <a:latin typeface="Times New Roman" panose="02020603050405020304" pitchFamily="18" charset="0"/>
                <a:cs typeface="Times New Roman" panose="02020603050405020304" pitchFamily="18" charset="0"/>
              </a:rPr>
              <a:t>R </a:t>
            </a:r>
            <a:r>
              <a:rPr kumimoji="1" lang="zh-CN" altLang="en-US" sz="2800" b="1" dirty="0">
                <a:solidFill>
                  <a:schemeClr val="tx2"/>
                </a:solidFill>
                <a:latin typeface="Times New Roman" panose="02020603050405020304" pitchFamily="18" charset="0"/>
                <a:cs typeface="Times New Roman" panose="02020603050405020304" pitchFamily="18" charset="0"/>
              </a:rPr>
              <a:t>，</a:t>
            </a:r>
            <a:endParaRPr kumimoji="1" lang="zh-CN" altLang="en-US" sz="2800" b="1" i="1" baseline="-25000" dirty="0">
              <a:solidFill>
                <a:schemeClr val="tx2"/>
              </a:solidFill>
              <a:latin typeface="Times New Roman" panose="02020603050405020304" pitchFamily="18" charset="0"/>
              <a:cs typeface="Times New Roman" panose="02020603050405020304" pitchFamily="18" charset="0"/>
            </a:endParaRPr>
          </a:p>
          <a:p>
            <a:pPr algn="l">
              <a:lnSpc>
                <a:spcPct val="150000"/>
              </a:lnSpc>
            </a:pPr>
            <a:r>
              <a:rPr kumimoji="1" lang="zh-CN" altLang="en-US" sz="2800" b="1" dirty="0">
                <a:solidFill>
                  <a:schemeClr val="tx2"/>
                </a:solidFill>
                <a:latin typeface="Times New Roman" panose="02020603050405020304" pitchFamily="18" charset="0"/>
                <a:cs typeface="Times New Roman" panose="02020603050405020304" pitchFamily="18" charset="0"/>
              </a:rPr>
              <a:t>参数为</a:t>
            </a:r>
          </a:p>
        </p:txBody>
      </p:sp>
      <p:sp>
        <p:nvSpPr>
          <p:cNvPr id="17412" name="Text Box 4"/>
          <p:cNvSpPr txBox="1">
            <a:spLocks noChangeArrowheads="1"/>
          </p:cNvSpPr>
          <p:nvPr/>
        </p:nvSpPr>
        <p:spPr bwMode="auto">
          <a:xfrm>
            <a:off x="3851274" y="1713465"/>
            <a:ext cx="5086669" cy="164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pPr>
            <a:r>
              <a:rPr kumimoji="1" lang="en-US" altLang="zh-CN" sz="2800" b="1" i="1" dirty="0">
                <a:solidFill>
                  <a:schemeClr val="tx2"/>
                </a:solidFill>
                <a:latin typeface="Times New Roman" panose="02020603050405020304" pitchFamily="18" charset="0"/>
                <a:cs typeface="Times New Roman" panose="02020603050405020304" pitchFamily="18" charset="0"/>
              </a:rPr>
              <a:t>               </a:t>
            </a:r>
            <a:r>
              <a:rPr kumimoji="1" lang="en-US" altLang="zh-CN" sz="2800" b="1" i="1" dirty="0" smtClean="0">
                <a:solidFill>
                  <a:schemeClr val="tx2"/>
                </a:solidFill>
                <a:latin typeface="Times New Roman" panose="02020603050405020304" pitchFamily="18" charset="0"/>
                <a:cs typeface="Times New Roman" panose="02020603050405020304" pitchFamily="18" charset="0"/>
              </a:rPr>
              <a:t>U</a:t>
            </a:r>
            <a:r>
              <a:rPr kumimoji="1" lang="en-US" altLang="zh-CN" sz="2800" b="1" baseline="-25000" dirty="0" smtClean="0">
                <a:solidFill>
                  <a:schemeClr val="tx2"/>
                </a:solidFill>
                <a:latin typeface="Times New Roman" panose="02020603050405020304" pitchFamily="18" charset="0"/>
                <a:cs typeface="Times New Roman" panose="02020603050405020304" pitchFamily="18" charset="0"/>
              </a:rPr>
              <a:t>0</a:t>
            </a:r>
            <a:r>
              <a:rPr kumimoji="1" lang="en-US" altLang="zh-CN" sz="2800" b="1" dirty="0" smtClean="0">
                <a:solidFill>
                  <a:schemeClr val="tx2"/>
                </a:solidFill>
                <a:latin typeface="Times New Roman" panose="02020603050405020304" pitchFamily="18" charset="0"/>
                <a:cs typeface="Times New Roman" panose="02020603050405020304" pitchFamily="18" charset="0"/>
              </a:rPr>
              <a:t>=</a:t>
            </a:r>
            <a:r>
              <a:rPr kumimoji="1" lang="en-US" altLang="zh-CN" sz="2800" b="1" i="1" dirty="0" smtClean="0">
                <a:solidFill>
                  <a:schemeClr val="tx2"/>
                </a:solidFill>
                <a:latin typeface="Times New Roman" panose="02020603050405020304" pitchFamily="18" charset="0"/>
                <a:cs typeface="Times New Roman" panose="02020603050405020304" pitchFamily="18" charset="0"/>
              </a:rPr>
              <a:t>U</a:t>
            </a:r>
            <a:r>
              <a:rPr kumimoji="1" lang="en-US" altLang="zh-CN" sz="2800" b="1" baseline="-25000" dirty="0" smtClean="0">
                <a:solidFill>
                  <a:schemeClr val="tx2"/>
                </a:solidFill>
                <a:latin typeface="Times New Roman" panose="02020603050405020304" pitchFamily="18" charset="0"/>
                <a:cs typeface="Times New Roman" panose="02020603050405020304" pitchFamily="18" charset="0"/>
              </a:rPr>
              <a:t>1</a:t>
            </a:r>
            <a:r>
              <a:rPr kumimoji="1" lang="en-US" altLang="zh-CN" sz="2800" b="1" dirty="0" smtClean="0">
                <a:solidFill>
                  <a:schemeClr val="tx2"/>
                </a:solidFill>
                <a:latin typeface="Times New Roman" panose="02020603050405020304" pitchFamily="18" charset="0"/>
                <a:cs typeface="Times New Roman" panose="02020603050405020304" pitchFamily="18" charset="0"/>
              </a:rPr>
              <a:t>=</a:t>
            </a:r>
            <a:r>
              <a:rPr kumimoji="1" lang="en-US" altLang="zh-CN" sz="2800" b="1" i="1" dirty="0" smtClean="0">
                <a:solidFill>
                  <a:schemeClr val="tx2"/>
                </a:solidFill>
                <a:latin typeface="Times New Roman" panose="02020603050405020304" pitchFamily="18" charset="0"/>
                <a:cs typeface="Times New Roman" panose="02020603050405020304" pitchFamily="18" charset="0"/>
              </a:rPr>
              <a:t>U</a:t>
            </a:r>
            <a:r>
              <a:rPr kumimoji="1" lang="en-US" altLang="zh-CN" sz="2800" b="1" baseline="-25000" dirty="0" smtClean="0">
                <a:solidFill>
                  <a:schemeClr val="tx2"/>
                </a:solidFill>
                <a:latin typeface="Times New Roman" panose="02020603050405020304" pitchFamily="18" charset="0"/>
                <a:cs typeface="Times New Roman" panose="02020603050405020304" pitchFamily="18" charset="0"/>
              </a:rPr>
              <a:t>2</a:t>
            </a:r>
            <a:r>
              <a:rPr kumimoji="1" lang="en-US" altLang="zh-CN" sz="2800" b="1" dirty="0" smtClean="0">
                <a:solidFill>
                  <a:schemeClr val="tx2"/>
                </a:solidFill>
                <a:latin typeface="Times New Roman" panose="02020603050405020304" pitchFamily="18" charset="0"/>
                <a:cs typeface="Times New Roman" panose="02020603050405020304" pitchFamily="18" charset="0"/>
              </a:rPr>
              <a:t>=10mV</a:t>
            </a:r>
            <a:r>
              <a:rPr kumimoji="1" lang="en-US" altLang="zh-CN" sz="2800" b="1" dirty="0">
                <a:solidFill>
                  <a:schemeClr val="tx2"/>
                </a:solidFill>
                <a:latin typeface="Times New Roman" panose="02020603050405020304" pitchFamily="18" charset="0"/>
                <a:cs typeface="Times New Roman" panose="02020603050405020304" pitchFamily="18" charset="0"/>
              </a:rPr>
              <a:t>, </a:t>
            </a:r>
          </a:p>
          <a:p>
            <a:pPr algn="just">
              <a:lnSpc>
                <a:spcPct val="120000"/>
              </a:lnSpc>
            </a:pPr>
            <a:r>
              <a:rPr kumimoji="1" lang="zh-CN" altLang="en-US" sz="2800" b="1" dirty="0">
                <a:solidFill>
                  <a:schemeClr val="tx2"/>
                </a:solidFill>
                <a:latin typeface="Times New Roman" panose="02020603050405020304" pitchFamily="18" charset="0"/>
                <a:cs typeface="Times New Roman" panose="02020603050405020304" pitchFamily="18" charset="0"/>
              </a:rPr>
              <a:t>当电容调</a:t>
            </a:r>
            <a:r>
              <a:rPr kumimoji="1" lang="zh-CN" altLang="en-US" sz="2800" b="1" dirty="0" smtClean="0">
                <a:solidFill>
                  <a:schemeClr val="tx2"/>
                </a:solidFill>
                <a:latin typeface="Times New Roman" panose="02020603050405020304" pitchFamily="18" charset="0"/>
                <a:cs typeface="Times New Roman" panose="02020603050405020304" pitchFamily="18" charset="0"/>
              </a:rPr>
              <a:t>至</a:t>
            </a:r>
            <a:r>
              <a:rPr kumimoji="1" lang="en-US" altLang="zh-CN" sz="2800" b="1" i="1" dirty="0" smtClean="0">
                <a:solidFill>
                  <a:schemeClr val="tx2"/>
                </a:solidFill>
                <a:latin typeface="Times New Roman" panose="02020603050405020304" pitchFamily="18" charset="0"/>
                <a:cs typeface="Times New Roman" panose="02020603050405020304" pitchFamily="18" charset="0"/>
              </a:rPr>
              <a:t>C</a:t>
            </a:r>
            <a:r>
              <a:rPr kumimoji="1" lang="en-US" altLang="zh-CN" sz="2800" b="1" dirty="0" smtClean="0">
                <a:solidFill>
                  <a:schemeClr val="tx2"/>
                </a:solidFill>
                <a:latin typeface="Times New Roman" panose="02020603050405020304" pitchFamily="18" charset="0"/>
                <a:cs typeface="Times New Roman" panose="02020603050405020304" pitchFamily="18" charset="0"/>
              </a:rPr>
              <a:t>=150pF</a:t>
            </a:r>
            <a:r>
              <a:rPr kumimoji="1" lang="zh-CN" altLang="en-US" sz="2800" b="1" dirty="0">
                <a:solidFill>
                  <a:schemeClr val="tx2"/>
                </a:solidFill>
                <a:latin typeface="Times New Roman" panose="02020603050405020304" pitchFamily="18" charset="0"/>
                <a:cs typeface="Times New Roman" panose="02020603050405020304" pitchFamily="18" charset="0"/>
              </a:rPr>
              <a:t>时谐振。 </a:t>
            </a:r>
          </a:p>
          <a:p>
            <a:pPr algn="just">
              <a:lnSpc>
                <a:spcPct val="120000"/>
              </a:lnSpc>
            </a:pPr>
            <a:r>
              <a:rPr kumimoji="1" lang="en-US" altLang="zh-CN" sz="2800" b="1" i="1" dirty="0">
                <a:solidFill>
                  <a:schemeClr val="tx2"/>
                </a:solidFill>
                <a:latin typeface="Symbol" panose="05050102010706020507" pitchFamily="18" charset="2"/>
                <a:cs typeface="Times New Roman" panose="02020603050405020304" pitchFamily="18" charset="0"/>
              </a:rPr>
              <a:t>w</a:t>
            </a:r>
            <a:r>
              <a:rPr kumimoji="1" lang="en-US" altLang="zh-CN" sz="2800" b="1" baseline="-25000" dirty="0">
                <a:solidFill>
                  <a:schemeClr val="tx2"/>
                </a:solidFill>
                <a:latin typeface="Times New Roman" panose="02020603050405020304" pitchFamily="18" charset="0"/>
                <a:cs typeface="Times New Roman" panose="02020603050405020304" pitchFamily="18" charset="0"/>
              </a:rPr>
              <a:t>0</a:t>
            </a:r>
            <a:r>
              <a:rPr kumimoji="1" lang="en-US" altLang="zh-CN" sz="2800" b="1" dirty="0">
                <a:solidFill>
                  <a:schemeClr val="tx2"/>
                </a:solidFill>
                <a:latin typeface="Times New Roman" panose="02020603050405020304" pitchFamily="18" charset="0"/>
                <a:cs typeface="Times New Roman" panose="02020603050405020304" pitchFamily="18" charset="0"/>
              </a:rPr>
              <a:t>=5.5</a:t>
            </a:r>
            <a:r>
              <a:rPr kumimoji="1" lang="en-US" altLang="zh-CN" sz="2800" b="1" dirty="0">
                <a:solidFill>
                  <a:schemeClr val="tx2"/>
                </a:solidFill>
                <a:latin typeface="Times New Roman" panose="02020603050405020304" pitchFamily="18" charset="0"/>
                <a:cs typeface="Times New Roman" panose="02020603050405020304" pitchFamily="18" charset="0"/>
                <a:sym typeface="Symbol" pitchFamily="18" charset="2"/>
              </a:rPr>
              <a:t></a:t>
            </a:r>
            <a:r>
              <a:rPr kumimoji="1" lang="en-US" altLang="zh-CN" sz="2800" b="1" dirty="0">
                <a:solidFill>
                  <a:schemeClr val="tx2"/>
                </a:solidFill>
                <a:latin typeface="Times New Roman" panose="02020603050405020304" pitchFamily="18" charset="0"/>
                <a:cs typeface="Times New Roman" panose="02020603050405020304" pitchFamily="18" charset="0"/>
              </a:rPr>
              <a:t>10</a:t>
            </a:r>
            <a:r>
              <a:rPr kumimoji="1" lang="en-US" altLang="zh-CN" sz="2800" b="1" baseline="30000" dirty="0">
                <a:solidFill>
                  <a:schemeClr val="tx2"/>
                </a:solidFill>
                <a:latin typeface="Times New Roman" panose="02020603050405020304" pitchFamily="18" charset="0"/>
                <a:cs typeface="Times New Roman" panose="02020603050405020304" pitchFamily="18" charset="0"/>
              </a:rPr>
              <a:t>6</a:t>
            </a:r>
            <a:r>
              <a:rPr kumimoji="1" lang="en-US" altLang="zh-CN" sz="2800" b="1" dirty="0">
                <a:solidFill>
                  <a:schemeClr val="tx2"/>
                </a:solidFill>
                <a:latin typeface="Times New Roman" panose="02020603050405020304" pitchFamily="18" charset="0"/>
                <a:cs typeface="Times New Roman" panose="02020603050405020304" pitchFamily="18" charset="0"/>
              </a:rPr>
              <a:t>rad/s,    </a:t>
            </a:r>
            <a:r>
              <a:rPr kumimoji="1" lang="en-US" altLang="zh-CN" sz="2800" b="1" i="1" dirty="0">
                <a:solidFill>
                  <a:schemeClr val="tx2"/>
                </a:solidFill>
                <a:latin typeface="Times New Roman" panose="02020603050405020304" pitchFamily="18" charset="0"/>
                <a:cs typeface="Times New Roman" panose="02020603050405020304" pitchFamily="18" charset="0"/>
              </a:rPr>
              <a:t>f</a:t>
            </a:r>
            <a:r>
              <a:rPr kumimoji="1" lang="en-US" altLang="zh-CN" sz="2800" b="1" baseline="-25000" dirty="0">
                <a:solidFill>
                  <a:schemeClr val="tx2"/>
                </a:solidFill>
                <a:latin typeface="Times New Roman" panose="02020603050405020304" pitchFamily="18" charset="0"/>
                <a:cs typeface="Times New Roman" panose="02020603050405020304" pitchFamily="18" charset="0"/>
              </a:rPr>
              <a:t>0</a:t>
            </a:r>
            <a:r>
              <a:rPr kumimoji="1" lang="en-US" altLang="zh-CN" sz="2800" b="1" dirty="0">
                <a:solidFill>
                  <a:schemeClr val="tx2"/>
                </a:solidFill>
                <a:latin typeface="Times New Roman" panose="02020603050405020304" pitchFamily="18" charset="0"/>
                <a:cs typeface="Times New Roman" panose="02020603050405020304" pitchFamily="18" charset="0"/>
              </a:rPr>
              <a:t>=820 kHz</a:t>
            </a:r>
          </a:p>
        </p:txBody>
      </p:sp>
      <p:grpSp>
        <p:nvGrpSpPr>
          <p:cNvPr id="17446" name="Group 38"/>
          <p:cNvGrpSpPr>
            <a:grpSpLocks/>
          </p:cNvGrpSpPr>
          <p:nvPr/>
        </p:nvGrpSpPr>
        <p:grpSpPr bwMode="auto">
          <a:xfrm>
            <a:off x="684213" y="3546932"/>
            <a:ext cx="7600950" cy="2701925"/>
            <a:chOff x="580" y="2065"/>
            <a:chExt cx="4788" cy="1702"/>
          </a:xfrm>
        </p:grpSpPr>
        <p:sp>
          <p:nvSpPr>
            <p:cNvPr id="17447" name="Text Box 39"/>
            <p:cNvSpPr txBox="1">
              <a:spLocks noChangeArrowheads="1"/>
            </p:cNvSpPr>
            <p:nvPr/>
          </p:nvSpPr>
          <p:spPr bwMode="auto">
            <a:xfrm>
              <a:off x="822" y="2366"/>
              <a:ext cx="70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dirty="0">
                  <a:solidFill>
                    <a:schemeClr val="tx2"/>
                  </a:solidFill>
                  <a:latin typeface="Times New Roman" panose="02020603050405020304" pitchFamily="18" charset="0"/>
                  <a:cs typeface="Times New Roman" panose="02020603050405020304" pitchFamily="18" charset="0"/>
                </a:rPr>
                <a:t>f </a:t>
              </a:r>
              <a:r>
                <a:rPr kumimoji="1" lang="en-US" altLang="zh-CN" sz="2400" b="1" dirty="0">
                  <a:solidFill>
                    <a:schemeClr val="tx2"/>
                  </a:solidFill>
                  <a:latin typeface="Times New Roman" panose="02020603050405020304" pitchFamily="18" charset="0"/>
                  <a:cs typeface="Times New Roman" panose="02020603050405020304" pitchFamily="18" charset="0"/>
                </a:rPr>
                <a:t>(kHz)</a:t>
              </a:r>
            </a:p>
          </p:txBody>
        </p:sp>
        <p:sp>
          <p:nvSpPr>
            <p:cNvPr id="17448" name="Text Box 40"/>
            <p:cNvSpPr txBox="1">
              <a:spLocks noChangeArrowheads="1"/>
            </p:cNvSpPr>
            <p:nvPr/>
          </p:nvSpPr>
          <p:spPr bwMode="auto">
            <a:xfrm>
              <a:off x="1779" y="2077"/>
              <a:ext cx="79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smtClean="0">
                  <a:solidFill>
                    <a:schemeClr val="tx2"/>
                  </a:solidFill>
                  <a:latin typeface="Times New Roman" panose="02020603050405020304" pitchFamily="18" charset="0"/>
                  <a:cs typeface="Times New Roman" panose="02020603050405020304" pitchFamily="18" charset="0"/>
                </a:rPr>
                <a:t>0</a:t>
              </a:r>
              <a:r>
                <a:rPr lang="zh-CN" altLang="en-US" sz="2400" b="1" dirty="0" smtClean="0">
                  <a:solidFill>
                    <a:schemeClr val="tx2"/>
                  </a:solidFill>
                  <a:latin typeface="Times New Roman" panose="02020603050405020304" pitchFamily="18" charset="0"/>
                  <a:cs typeface="Times New Roman" panose="02020603050405020304" pitchFamily="18" charset="0"/>
                </a:rPr>
                <a:t>号电</a:t>
              </a:r>
              <a:r>
                <a:rPr kumimoji="1" lang="zh-CN" altLang="en-US" sz="2400" b="1" dirty="0" smtClean="0">
                  <a:solidFill>
                    <a:schemeClr val="tx2"/>
                  </a:solidFill>
                  <a:latin typeface="Times New Roman" panose="02020603050405020304" pitchFamily="18" charset="0"/>
                  <a:cs typeface="Times New Roman" panose="02020603050405020304" pitchFamily="18" charset="0"/>
                </a:rPr>
                <a:t>台</a:t>
              </a:r>
              <a:endParaRPr kumimoji="1" lang="zh-CN" altLang="en-US" sz="2400" b="1" dirty="0">
                <a:solidFill>
                  <a:schemeClr val="tx2"/>
                </a:solidFill>
                <a:latin typeface="Times New Roman" panose="02020603050405020304" pitchFamily="18" charset="0"/>
                <a:cs typeface="Times New Roman" panose="02020603050405020304" pitchFamily="18" charset="0"/>
              </a:endParaRPr>
            </a:p>
          </p:txBody>
        </p:sp>
        <p:sp>
          <p:nvSpPr>
            <p:cNvPr id="17449" name="Text Box 41"/>
            <p:cNvSpPr txBox="1">
              <a:spLocks noChangeArrowheads="1"/>
            </p:cNvSpPr>
            <p:nvPr/>
          </p:nvSpPr>
          <p:spPr bwMode="auto">
            <a:xfrm>
              <a:off x="2933" y="2065"/>
              <a:ext cx="79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chemeClr val="tx2"/>
                  </a:solidFill>
                  <a:latin typeface="Times New Roman" panose="02020603050405020304" pitchFamily="18" charset="0"/>
                  <a:cs typeface="Times New Roman" panose="02020603050405020304" pitchFamily="18" charset="0"/>
                </a:rPr>
                <a:t>1</a:t>
              </a:r>
              <a:r>
                <a:rPr kumimoji="1" lang="zh-CN" altLang="en-US" sz="2400" b="1" dirty="0" smtClean="0">
                  <a:solidFill>
                    <a:schemeClr val="tx2"/>
                  </a:solidFill>
                  <a:latin typeface="Times New Roman" panose="02020603050405020304" pitchFamily="18" charset="0"/>
                  <a:cs typeface="Times New Roman" panose="02020603050405020304" pitchFamily="18" charset="0"/>
                </a:rPr>
                <a:t>号电台</a:t>
              </a:r>
              <a:endParaRPr kumimoji="1" lang="zh-CN" altLang="en-US" sz="2400" b="1" dirty="0">
                <a:solidFill>
                  <a:schemeClr val="tx2"/>
                </a:solidFill>
                <a:latin typeface="Times New Roman" panose="02020603050405020304" pitchFamily="18" charset="0"/>
                <a:cs typeface="Times New Roman" panose="02020603050405020304" pitchFamily="18" charset="0"/>
              </a:endParaRPr>
            </a:p>
          </p:txBody>
        </p:sp>
        <p:sp>
          <p:nvSpPr>
            <p:cNvPr id="17450" name="Text Box 42"/>
            <p:cNvSpPr txBox="1">
              <a:spLocks noChangeArrowheads="1"/>
            </p:cNvSpPr>
            <p:nvPr/>
          </p:nvSpPr>
          <p:spPr bwMode="auto">
            <a:xfrm>
              <a:off x="4434" y="2077"/>
              <a:ext cx="79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smtClean="0">
                  <a:solidFill>
                    <a:schemeClr val="tx2"/>
                  </a:solidFill>
                  <a:latin typeface="Times New Roman" panose="02020603050405020304" pitchFamily="18" charset="0"/>
                  <a:cs typeface="Times New Roman" panose="02020603050405020304" pitchFamily="18" charset="0"/>
                </a:rPr>
                <a:t>2</a:t>
              </a:r>
              <a:r>
                <a:rPr kumimoji="1" lang="zh-CN" altLang="en-US" sz="2400" b="1" dirty="0" smtClean="0">
                  <a:solidFill>
                    <a:schemeClr val="tx2"/>
                  </a:solidFill>
                  <a:latin typeface="Times New Roman" panose="02020603050405020304" pitchFamily="18" charset="0"/>
                  <a:cs typeface="Times New Roman" panose="02020603050405020304" pitchFamily="18" charset="0"/>
                </a:rPr>
                <a:t>号电台</a:t>
              </a:r>
              <a:endParaRPr kumimoji="1" lang="zh-CN" altLang="en-US" sz="2400" b="1" dirty="0">
                <a:solidFill>
                  <a:schemeClr val="tx2"/>
                </a:solidFill>
                <a:latin typeface="Times New Roman" panose="02020603050405020304" pitchFamily="18" charset="0"/>
                <a:cs typeface="Times New Roman" panose="02020603050405020304" pitchFamily="18" charset="0"/>
              </a:endParaRPr>
            </a:p>
          </p:txBody>
        </p:sp>
        <p:sp>
          <p:nvSpPr>
            <p:cNvPr id="17451" name="Text Box 43"/>
            <p:cNvSpPr txBox="1">
              <a:spLocks noChangeArrowheads="1"/>
            </p:cNvSpPr>
            <p:nvPr/>
          </p:nvSpPr>
          <p:spPr bwMode="auto">
            <a:xfrm>
              <a:off x="952" y="2630"/>
              <a:ext cx="41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dirty="0">
                  <a:solidFill>
                    <a:schemeClr val="tx2"/>
                  </a:solidFill>
                  <a:latin typeface="Times New Roman" panose="02020603050405020304" pitchFamily="18" charset="0"/>
                  <a:cs typeface="Times New Roman" panose="02020603050405020304" pitchFamily="18" charset="0"/>
                  <a:sym typeface="Symbol" pitchFamily="18" charset="2"/>
                </a:rPr>
                <a:t> </a:t>
              </a:r>
              <a:r>
                <a:rPr kumimoji="1" lang="en-US" altLang="zh-CN" sz="2400" b="1" i="1" dirty="0">
                  <a:solidFill>
                    <a:schemeClr val="tx2"/>
                  </a:solidFill>
                  <a:latin typeface="Times New Roman" panose="02020603050405020304" pitchFamily="18" charset="0"/>
                  <a:cs typeface="Times New Roman" panose="02020603050405020304" pitchFamily="18" charset="0"/>
                </a:rPr>
                <a:t>L</a:t>
              </a:r>
              <a:endParaRPr kumimoji="1" lang="en-US" altLang="zh-CN" sz="2400" b="1" dirty="0">
                <a:solidFill>
                  <a:schemeClr val="tx2"/>
                </a:solidFill>
                <a:latin typeface="Times New Roman" panose="02020603050405020304" pitchFamily="18" charset="0"/>
                <a:cs typeface="Times New Roman" panose="02020603050405020304" pitchFamily="18" charset="0"/>
              </a:endParaRPr>
            </a:p>
          </p:txBody>
        </p:sp>
        <p:sp>
          <p:nvSpPr>
            <p:cNvPr id="17452" name="Text Box 44"/>
            <p:cNvSpPr txBox="1">
              <a:spLocks noChangeArrowheads="1"/>
            </p:cNvSpPr>
            <p:nvPr/>
          </p:nvSpPr>
          <p:spPr bwMode="auto">
            <a:xfrm>
              <a:off x="1984" y="2366"/>
              <a:ext cx="40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chemeClr val="tx2"/>
                  </a:solidFill>
                  <a:latin typeface="Times New Roman" panose="02020603050405020304" pitchFamily="18" charset="0"/>
                  <a:cs typeface="Times New Roman" panose="02020603050405020304" pitchFamily="18" charset="0"/>
                </a:rPr>
                <a:t>820</a:t>
              </a:r>
            </a:p>
          </p:txBody>
        </p:sp>
        <p:sp>
          <p:nvSpPr>
            <p:cNvPr id="17453" name="Text Box 45"/>
            <p:cNvSpPr txBox="1">
              <a:spLocks noChangeArrowheads="1"/>
            </p:cNvSpPr>
            <p:nvPr/>
          </p:nvSpPr>
          <p:spPr bwMode="auto">
            <a:xfrm>
              <a:off x="3136" y="2366"/>
              <a:ext cx="40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chemeClr val="tx2"/>
                  </a:solidFill>
                  <a:latin typeface="Times New Roman" panose="02020603050405020304" pitchFamily="18" charset="0"/>
                  <a:cs typeface="Times New Roman" panose="02020603050405020304" pitchFamily="18" charset="0"/>
                </a:rPr>
                <a:t>640</a:t>
              </a:r>
            </a:p>
          </p:txBody>
        </p:sp>
        <p:sp>
          <p:nvSpPr>
            <p:cNvPr id="17454" name="Text Box 46"/>
            <p:cNvSpPr txBox="1">
              <a:spLocks noChangeArrowheads="1"/>
            </p:cNvSpPr>
            <p:nvPr/>
          </p:nvSpPr>
          <p:spPr bwMode="auto">
            <a:xfrm>
              <a:off x="4557" y="2366"/>
              <a:ext cx="50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chemeClr val="tx2"/>
                  </a:solidFill>
                  <a:latin typeface="Times New Roman" panose="02020603050405020304" pitchFamily="18" charset="0"/>
                  <a:cs typeface="Times New Roman" panose="02020603050405020304" pitchFamily="18" charset="0"/>
                </a:rPr>
                <a:t>1026</a:t>
              </a:r>
            </a:p>
          </p:txBody>
        </p:sp>
        <p:sp>
          <p:nvSpPr>
            <p:cNvPr id="17455" name="Text Box 47"/>
            <p:cNvSpPr txBox="1">
              <a:spLocks noChangeArrowheads="1"/>
            </p:cNvSpPr>
            <p:nvPr/>
          </p:nvSpPr>
          <p:spPr bwMode="auto">
            <a:xfrm>
              <a:off x="1072" y="3230"/>
              <a:ext cx="24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chemeClr val="tx2"/>
                  </a:solidFill>
                  <a:latin typeface="Times New Roman" panose="02020603050405020304" pitchFamily="18" charset="0"/>
                  <a:cs typeface="Times New Roman" panose="02020603050405020304" pitchFamily="18" charset="0"/>
                </a:rPr>
                <a:t>X</a:t>
              </a:r>
            </a:p>
          </p:txBody>
        </p:sp>
        <p:sp>
          <p:nvSpPr>
            <p:cNvPr id="17456" name="Text Box 48"/>
            <p:cNvSpPr txBox="1">
              <a:spLocks noChangeArrowheads="1"/>
            </p:cNvSpPr>
            <p:nvPr/>
          </p:nvSpPr>
          <p:spPr bwMode="auto">
            <a:xfrm>
              <a:off x="1936" y="2966"/>
              <a:ext cx="56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chemeClr val="tx2"/>
                  </a:solidFill>
                  <a:latin typeface="Times New Roman" panose="02020603050405020304" pitchFamily="18" charset="0"/>
                  <a:cs typeface="Times New Roman" panose="02020603050405020304" pitchFamily="18" charset="0"/>
                </a:rPr>
                <a:t>-1290</a:t>
              </a:r>
            </a:p>
          </p:txBody>
        </p:sp>
        <p:sp>
          <p:nvSpPr>
            <p:cNvPr id="17457" name="Text Box 49"/>
            <p:cNvSpPr txBox="1">
              <a:spLocks noChangeArrowheads="1"/>
            </p:cNvSpPr>
            <p:nvPr/>
          </p:nvSpPr>
          <p:spPr bwMode="auto">
            <a:xfrm>
              <a:off x="3056" y="2966"/>
              <a:ext cx="60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chemeClr val="tx2"/>
                  </a:solidFill>
                  <a:latin typeface="Times New Roman" panose="02020603050405020304" pitchFamily="18" charset="0"/>
                  <a:cs typeface="Times New Roman" panose="02020603050405020304" pitchFamily="18" charset="0"/>
                </a:rPr>
                <a:t>–1660</a:t>
              </a:r>
            </a:p>
          </p:txBody>
        </p:sp>
        <p:sp>
          <p:nvSpPr>
            <p:cNvPr id="17458" name="Text Box 50"/>
            <p:cNvSpPr txBox="1">
              <a:spLocks noChangeArrowheads="1"/>
            </p:cNvSpPr>
            <p:nvPr/>
          </p:nvSpPr>
          <p:spPr bwMode="auto">
            <a:xfrm>
              <a:off x="4557" y="2966"/>
              <a:ext cx="56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chemeClr val="tx2"/>
                  </a:solidFill>
                  <a:latin typeface="Times New Roman" panose="02020603050405020304" pitchFamily="18" charset="0"/>
                  <a:cs typeface="Times New Roman" panose="02020603050405020304" pitchFamily="18" charset="0"/>
                </a:rPr>
                <a:t>-1034</a:t>
              </a:r>
            </a:p>
          </p:txBody>
        </p:sp>
        <p:sp>
          <p:nvSpPr>
            <p:cNvPr id="17459" name="Text Box 51"/>
            <p:cNvSpPr txBox="1">
              <a:spLocks noChangeArrowheads="1"/>
            </p:cNvSpPr>
            <p:nvPr/>
          </p:nvSpPr>
          <p:spPr bwMode="auto">
            <a:xfrm>
              <a:off x="2080" y="3230"/>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chemeClr val="tx2"/>
                  </a:solidFill>
                  <a:latin typeface="Times New Roman" panose="02020603050405020304" pitchFamily="18" charset="0"/>
                  <a:cs typeface="Times New Roman" panose="02020603050405020304" pitchFamily="18" charset="0"/>
                </a:rPr>
                <a:t>0</a:t>
              </a:r>
            </a:p>
          </p:txBody>
        </p:sp>
        <p:sp>
          <p:nvSpPr>
            <p:cNvPr id="17460" name="Text Box 52"/>
            <p:cNvSpPr txBox="1">
              <a:spLocks noChangeArrowheads="1"/>
            </p:cNvSpPr>
            <p:nvPr/>
          </p:nvSpPr>
          <p:spPr bwMode="auto">
            <a:xfrm>
              <a:off x="3080" y="3230"/>
              <a:ext cx="55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chemeClr val="tx2"/>
                  </a:solidFill>
                  <a:latin typeface="Times New Roman" panose="02020603050405020304" pitchFamily="18" charset="0"/>
                  <a:cs typeface="Times New Roman" panose="02020603050405020304" pitchFamily="18" charset="0"/>
                </a:rPr>
                <a:t>– 660</a:t>
              </a:r>
            </a:p>
          </p:txBody>
        </p:sp>
        <p:sp>
          <p:nvSpPr>
            <p:cNvPr id="17461" name="Text Box 53"/>
            <p:cNvSpPr txBox="1">
              <a:spLocks noChangeArrowheads="1"/>
            </p:cNvSpPr>
            <p:nvPr/>
          </p:nvSpPr>
          <p:spPr bwMode="auto">
            <a:xfrm>
              <a:off x="4653" y="3230"/>
              <a:ext cx="40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chemeClr val="tx2"/>
                  </a:solidFill>
                  <a:latin typeface="Times New Roman" panose="02020603050405020304" pitchFamily="18" charset="0"/>
                  <a:cs typeface="Times New Roman" panose="02020603050405020304" pitchFamily="18" charset="0"/>
                </a:rPr>
                <a:t>577</a:t>
              </a:r>
            </a:p>
          </p:txBody>
        </p:sp>
        <p:sp>
          <p:nvSpPr>
            <p:cNvPr id="17462" name="Text Box 54"/>
            <p:cNvSpPr txBox="1">
              <a:spLocks noChangeArrowheads="1"/>
            </p:cNvSpPr>
            <p:nvPr/>
          </p:nvSpPr>
          <p:spPr bwMode="auto">
            <a:xfrm>
              <a:off x="1936" y="2662"/>
              <a:ext cx="50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chemeClr val="tx2"/>
                  </a:solidFill>
                  <a:latin typeface="Times New Roman" panose="02020603050405020304" pitchFamily="18" charset="0"/>
                  <a:cs typeface="Times New Roman" panose="02020603050405020304" pitchFamily="18" charset="0"/>
                </a:rPr>
                <a:t>1290</a:t>
              </a:r>
            </a:p>
          </p:txBody>
        </p:sp>
        <p:sp>
          <p:nvSpPr>
            <p:cNvPr id="17463" name="Text Box 55"/>
            <p:cNvSpPr txBox="1">
              <a:spLocks noChangeArrowheads="1"/>
            </p:cNvSpPr>
            <p:nvPr/>
          </p:nvSpPr>
          <p:spPr bwMode="auto">
            <a:xfrm>
              <a:off x="3088" y="2662"/>
              <a:ext cx="50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chemeClr val="tx2"/>
                  </a:solidFill>
                  <a:latin typeface="Times New Roman" panose="02020603050405020304" pitchFamily="18" charset="0"/>
                  <a:cs typeface="Times New Roman" panose="02020603050405020304" pitchFamily="18" charset="0"/>
                </a:rPr>
                <a:t>1000</a:t>
              </a:r>
            </a:p>
          </p:txBody>
        </p:sp>
        <p:sp>
          <p:nvSpPr>
            <p:cNvPr id="17464" name="Text Box 56"/>
            <p:cNvSpPr txBox="1">
              <a:spLocks noChangeArrowheads="1"/>
            </p:cNvSpPr>
            <p:nvPr/>
          </p:nvSpPr>
          <p:spPr bwMode="auto">
            <a:xfrm>
              <a:off x="4557" y="2662"/>
              <a:ext cx="49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chemeClr val="tx2"/>
                  </a:solidFill>
                  <a:latin typeface="Times New Roman" panose="02020603050405020304" pitchFamily="18" charset="0"/>
                  <a:cs typeface="Times New Roman" panose="02020603050405020304" pitchFamily="18" charset="0"/>
                </a:rPr>
                <a:t>1611</a:t>
              </a:r>
            </a:p>
          </p:txBody>
        </p:sp>
        <p:sp>
          <p:nvSpPr>
            <p:cNvPr id="17465" name="Text Box 57"/>
            <p:cNvSpPr txBox="1">
              <a:spLocks noChangeArrowheads="1"/>
            </p:cNvSpPr>
            <p:nvPr/>
          </p:nvSpPr>
          <p:spPr bwMode="auto">
            <a:xfrm>
              <a:off x="1890" y="3472"/>
              <a:ext cx="7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chemeClr val="tx2"/>
                  </a:solidFill>
                  <a:latin typeface="Times New Roman" panose="02020603050405020304" pitchFamily="18" charset="0"/>
                  <a:cs typeface="Times New Roman" panose="02020603050405020304" pitchFamily="18" charset="0"/>
                </a:rPr>
                <a:t>U</a:t>
              </a:r>
              <a:r>
                <a:rPr kumimoji="1" lang="en-US" altLang="zh-CN" sz="2400" b="1" i="1" baseline="-25000">
                  <a:solidFill>
                    <a:schemeClr val="tx2"/>
                  </a:solidFill>
                  <a:latin typeface="Times New Roman" panose="02020603050405020304" pitchFamily="18" charset="0"/>
                  <a:cs typeface="Times New Roman" panose="02020603050405020304" pitchFamily="18" charset="0"/>
                </a:rPr>
                <a:t>R</a:t>
              </a:r>
              <a:r>
                <a:rPr kumimoji="1" lang="en-US" altLang="zh-CN" sz="2400" b="1" baseline="-25000">
                  <a:solidFill>
                    <a:schemeClr val="tx2"/>
                  </a:solidFill>
                  <a:latin typeface="Times New Roman" panose="02020603050405020304" pitchFamily="18" charset="0"/>
                  <a:cs typeface="Times New Roman" panose="02020603050405020304" pitchFamily="18" charset="0"/>
                </a:rPr>
                <a:t>0</a:t>
              </a:r>
              <a:r>
                <a:rPr kumimoji="1" lang="en-US" altLang="zh-CN" sz="2400" b="1">
                  <a:solidFill>
                    <a:schemeClr val="tx2"/>
                  </a:solidFill>
                  <a:latin typeface="Times New Roman" panose="02020603050405020304" pitchFamily="18" charset="0"/>
                  <a:cs typeface="Times New Roman" panose="02020603050405020304" pitchFamily="18" charset="0"/>
                </a:rPr>
                <a:t>=10</a:t>
              </a:r>
            </a:p>
          </p:txBody>
        </p:sp>
        <p:sp>
          <p:nvSpPr>
            <p:cNvPr id="17466" name="Text Box 58"/>
            <p:cNvSpPr txBox="1">
              <a:spLocks noChangeArrowheads="1"/>
            </p:cNvSpPr>
            <p:nvPr/>
          </p:nvSpPr>
          <p:spPr bwMode="auto">
            <a:xfrm>
              <a:off x="2946" y="3472"/>
              <a:ext cx="95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chemeClr val="tx2"/>
                  </a:solidFill>
                  <a:latin typeface="Times New Roman" panose="02020603050405020304" pitchFamily="18" charset="0"/>
                  <a:cs typeface="Times New Roman" panose="02020603050405020304" pitchFamily="18" charset="0"/>
                </a:rPr>
                <a:t>U</a:t>
              </a:r>
              <a:r>
                <a:rPr kumimoji="1" lang="en-US" altLang="zh-CN" sz="2400" b="1" i="1" baseline="-25000">
                  <a:solidFill>
                    <a:schemeClr val="tx2"/>
                  </a:solidFill>
                  <a:latin typeface="Times New Roman" panose="02020603050405020304" pitchFamily="18" charset="0"/>
                  <a:cs typeface="Times New Roman" panose="02020603050405020304" pitchFamily="18" charset="0"/>
                </a:rPr>
                <a:t>R</a:t>
              </a:r>
              <a:r>
                <a:rPr kumimoji="1" lang="en-US" altLang="zh-CN" sz="2400" b="1" baseline="-25000">
                  <a:solidFill>
                    <a:schemeClr val="tx2"/>
                  </a:solidFill>
                  <a:latin typeface="Times New Roman" panose="02020603050405020304" pitchFamily="18" charset="0"/>
                  <a:cs typeface="Times New Roman" panose="02020603050405020304" pitchFamily="18" charset="0"/>
                </a:rPr>
                <a:t>1</a:t>
              </a:r>
              <a:r>
                <a:rPr kumimoji="1" lang="en-US" altLang="zh-CN" sz="2400" b="1">
                  <a:solidFill>
                    <a:schemeClr val="tx2"/>
                  </a:solidFill>
                  <a:latin typeface="Times New Roman" panose="02020603050405020304" pitchFamily="18" charset="0"/>
                  <a:cs typeface="Times New Roman" panose="02020603050405020304" pitchFamily="18" charset="0"/>
                </a:rPr>
                <a:t>=0.304</a:t>
              </a:r>
            </a:p>
          </p:txBody>
        </p:sp>
        <p:sp>
          <p:nvSpPr>
            <p:cNvPr id="17467" name="Text Box 59"/>
            <p:cNvSpPr txBox="1">
              <a:spLocks noChangeArrowheads="1"/>
            </p:cNvSpPr>
            <p:nvPr/>
          </p:nvSpPr>
          <p:spPr bwMode="auto">
            <a:xfrm>
              <a:off x="4415" y="3472"/>
              <a:ext cx="95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chemeClr val="tx2"/>
                  </a:solidFill>
                  <a:latin typeface="Times New Roman" panose="02020603050405020304" pitchFamily="18" charset="0"/>
                  <a:cs typeface="Times New Roman" panose="02020603050405020304" pitchFamily="18" charset="0"/>
                </a:rPr>
                <a:t>U</a:t>
              </a:r>
              <a:r>
                <a:rPr kumimoji="1" lang="en-US" altLang="zh-CN" sz="2400" b="1" i="1" baseline="-25000">
                  <a:solidFill>
                    <a:schemeClr val="tx2"/>
                  </a:solidFill>
                  <a:latin typeface="Times New Roman" panose="02020603050405020304" pitchFamily="18" charset="0"/>
                  <a:cs typeface="Times New Roman" panose="02020603050405020304" pitchFamily="18" charset="0"/>
                </a:rPr>
                <a:t>R</a:t>
              </a:r>
              <a:r>
                <a:rPr kumimoji="1" lang="en-US" altLang="zh-CN" sz="2400" b="1" baseline="-25000">
                  <a:solidFill>
                    <a:schemeClr val="tx2"/>
                  </a:solidFill>
                  <a:latin typeface="Times New Roman" panose="02020603050405020304" pitchFamily="18" charset="0"/>
                  <a:cs typeface="Times New Roman" panose="02020603050405020304" pitchFamily="18" charset="0"/>
                </a:rPr>
                <a:t>2</a:t>
              </a:r>
              <a:r>
                <a:rPr kumimoji="1" lang="en-US" altLang="zh-CN" sz="2400" b="1">
                  <a:solidFill>
                    <a:schemeClr val="tx2"/>
                  </a:solidFill>
                  <a:latin typeface="Times New Roman" panose="02020603050405020304" pitchFamily="18" charset="0"/>
                  <a:cs typeface="Times New Roman" panose="02020603050405020304" pitchFamily="18" charset="0"/>
                </a:rPr>
                <a:t>=0.346</a:t>
              </a:r>
            </a:p>
          </p:txBody>
        </p:sp>
        <p:sp>
          <p:nvSpPr>
            <p:cNvPr id="17468" name="Text Box 60"/>
            <p:cNvSpPr txBox="1">
              <a:spLocks noChangeArrowheads="1"/>
            </p:cNvSpPr>
            <p:nvPr/>
          </p:nvSpPr>
          <p:spPr bwMode="auto">
            <a:xfrm>
              <a:off x="580" y="3476"/>
              <a:ext cx="97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chemeClr val="tx2"/>
                  </a:solidFill>
                  <a:latin typeface="Times New Roman" panose="02020603050405020304" pitchFamily="18" charset="0"/>
                  <a:cs typeface="Times New Roman" panose="02020603050405020304" pitchFamily="18" charset="0"/>
                </a:rPr>
                <a:t>U</a:t>
              </a:r>
              <a:r>
                <a:rPr kumimoji="1" lang="en-US" altLang="zh-CN" sz="2400" b="1" i="1" baseline="-25000">
                  <a:solidFill>
                    <a:schemeClr val="tx2"/>
                  </a:solidFill>
                  <a:latin typeface="Times New Roman" panose="02020603050405020304" pitchFamily="18" charset="0"/>
                  <a:cs typeface="Times New Roman" panose="02020603050405020304" pitchFamily="18" charset="0"/>
                </a:rPr>
                <a:t>R</a:t>
              </a:r>
              <a:r>
                <a:rPr kumimoji="1" lang="en-US" altLang="zh-CN" sz="2400" b="1" i="1">
                  <a:solidFill>
                    <a:schemeClr val="tx2"/>
                  </a:solidFill>
                  <a:latin typeface="Times New Roman" panose="02020603050405020304" pitchFamily="18" charset="0"/>
                  <a:cs typeface="Times New Roman" panose="02020603050405020304" pitchFamily="18" charset="0"/>
                </a:rPr>
                <a:t>=UR/|Z|</a:t>
              </a:r>
              <a:endParaRPr kumimoji="1" lang="en-US" altLang="zh-CN" sz="2400" b="1">
                <a:solidFill>
                  <a:schemeClr val="tx2"/>
                </a:solidFill>
                <a:latin typeface="Times New Roman" panose="02020603050405020304" pitchFamily="18" charset="0"/>
                <a:cs typeface="Times New Roman" panose="02020603050405020304" pitchFamily="18" charset="0"/>
              </a:endParaRPr>
            </a:p>
          </p:txBody>
        </p:sp>
        <p:graphicFrame>
          <p:nvGraphicFramePr>
            <p:cNvPr id="17469" name="Object 61"/>
            <p:cNvGraphicFramePr>
              <a:graphicFrameLocks noChangeAspect="1"/>
            </p:cNvGraphicFramePr>
            <p:nvPr>
              <p:extLst>
                <p:ext uri="{D42A27DB-BD31-4B8C-83A1-F6EECF244321}">
                  <p14:modId xmlns:p14="http://schemas.microsoft.com/office/powerpoint/2010/main" val="1674570290"/>
                </p:ext>
              </p:extLst>
            </p:nvPr>
          </p:nvGraphicFramePr>
          <p:xfrm>
            <a:off x="1031" y="2899"/>
            <a:ext cx="300" cy="404"/>
          </p:xfrm>
          <a:graphic>
            <a:graphicData uri="http://schemas.openxmlformats.org/presentationml/2006/ole">
              <mc:AlternateContent xmlns:mc="http://schemas.openxmlformats.org/markup-compatibility/2006">
                <mc:Choice xmlns:v="urn:schemas-microsoft-com:vml" Requires="v">
                  <p:oleObj spid="_x0000_s107550" name="Equation" r:id="rId3" imgW="291960" imgH="393480" progId="">
                    <p:embed/>
                  </p:oleObj>
                </mc:Choice>
                <mc:Fallback>
                  <p:oleObj name="Equation" r:id="rId3" imgW="291960" imgH="393480"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 y="2899"/>
                          <a:ext cx="300" cy="4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532" name="Group 124"/>
          <p:cNvGrpSpPr>
            <a:grpSpLocks/>
          </p:cNvGrpSpPr>
          <p:nvPr/>
        </p:nvGrpSpPr>
        <p:grpSpPr bwMode="auto">
          <a:xfrm>
            <a:off x="1116013" y="651709"/>
            <a:ext cx="2492375" cy="2754312"/>
            <a:chOff x="839" y="343"/>
            <a:chExt cx="1570" cy="1735"/>
          </a:xfrm>
        </p:grpSpPr>
        <p:sp>
          <p:nvSpPr>
            <p:cNvPr id="17414" name="Text Box 6"/>
            <p:cNvSpPr txBox="1">
              <a:spLocks noChangeArrowheads="1"/>
            </p:cNvSpPr>
            <p:nvPr/>
          </p:nvSpPr>
          <p:spPr bwMode="auto">
            <a:xfrm>
              <a:off x="1282" y="343"/>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kumimoji="1" lang="zh-CN" altLang="zh-CN" sz="2400" b="1">
                <a:solidFill>
                  <a:schemeClr val="bg1"/>
                </a:solidFill>
                <a:latin typeface="Times New Roman" panose="02020603050405020304" pitchFamily="18" charset="0"/>
                <a:cs typeface="Times New Roman" panose="02020603050405020304" pitchFamily="18" charset="0"/>
              </a:endParaRPr>
            </a:p>
          </p:txBody>
        </p:sp>
        <p:sp>
          <p:nvSpPr>
            <p:cNvPr id="17485" name="Oval 77"/>
            <p:cNvSpPr>
              <a:spLocks noChangeArrowheads="1"/>
            </p:cNvSpPr>
            <p:nvPr/>
          </p:nvSpPr>
          <p:spPr bwMode="auto">
            <a:xfrm>
              <a:off x="839" y="1524"/>
              <a:ext cx="363" cy="363"/>
            </a:xfrm>
            <a:prstGeom prst="ellipse">
              <a:avLst/>
            </a:prstGeom>
            <a:solidFill>
              <a:schemeClr val="bg1"/>
            </a:solidFill>
            <a:ln w="3810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7486" name="Oval 78"/>
            <p:cNvSpPr>
              <a:spLocks noChangeArrowheads="1"/>
            </p:cNvSpPr>
            <p:nvPr/>
          </p:nvSpPr>
          <p:spPr bwMode="auto">
            <a:xfrm>
              <a:off x="839" y="1071"/>
              <a:ext cx="363" cy="363"/>
            </a:xfrm>
            <a:prstGeom prst="ellipse">
              <a:avLst/>
            </a:prstGeom>
            <a:solidFill>
              <a:schemeClr val="bg1"/>
            </a:solidFill>
            <a:ln w="3810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7487" name="Oval 79"/>
            <p:cNvSpPr>
              <a:spLocks noChangeArrowheads="1"/>
            </p:cNvSpPr>
            <p:nvPr/>
          </p:nvSpPr>
          <p:spPr bwMode="auto">
            <a:xfrm>
              <a:off x="839" y="572"/>
              <a:ext cx="363" cy="363"/>
            </a:xfrm>
            <a:prstGeom prst="ellipse">
              <a:avLst/>
            </a:prstGeom>
            <a:solidFill>
              <a:schemeClr val="bg1"/>
            </a:solidFill>
            <a:ln w="3810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7488" name="Text Box 80"/>
            <p:cNvSpPr txBox="1">
              <a:spLocks noChangeArrowheads="1"/>
            </p:cNvSpPr>
            <p:nvPr/>
          </p:nvSpPr>
          <p:spPr bwMode="auto">
            <a:xfrm>
              <a:off x="1157" y="436"/>
              <a:ext cx="244"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pPr>
              <a:r>
                <a:rPr kumimoji="1" lang="en-US" altLang="zh-CN" sz="2800" b="1" dirty="0">
                  <a:solidFill>
                    <a:schemeClr val="tx2"/>
                  </a:solidFill>
                  <a:latin typeface="Times New Roman" panose="02020603050405020304" pitchFamily="18" charset="0"/>
                  <a:cs typeface="Times New Roman" panose="02020603050405020304" pitchFamily="18" charset="0"/>
                  <a:sym typeface="Symbol" pitchFamily="18" charset="2"/>
                </a:rPr>
                <a:t>+</a:t>
              </a:r>
            </a:p>
          </p:txBody>
        </p:sp>
        <p:sp>
          <p:nvSpPr>
            <p:cNvPr id="17489" name="Text Box 81"/>
            <p:cNvSpPr txBox="1">
              <a:spLocks noChangeArrowheads="1"/>
            </p:cNvSpPr>
            <p:nvPr/>
          </p:nvSpPr>
          <p:spPr bwMode="auto">
            <a:xfrm>
              <a:off x="1157" y="708"/>
              <a:ext cx="184"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pPr>
              <a:r>
                <a:rPr kumimoji="1" lang="en-US" altLang="zh-CN" sz="2800" b="1">
                  <a:solidFill>
                    <a:schemeClr val="tx2"/>
                  </a:solidFill>
                  <a:latin typeface="Times New Roman" panose="02020603050405020304" pitchFamily="18" charset="0"/>
                  <a:cs typeface="Times New Roman" panose="02020603050405020304" pitchFamily="18" charset="0"/>
                  <a:sym typeface="Symbol" pitchFamily="18" charset="2"/>
                </a:rPr>
                <a:t>_</a:t>
              </a:r>
            </a:p>
          </p:txBody>
        </p:sp>
        <p:grpSp>
          <p:nvGrpSpPr>
            <p:cNvPr id="17490" name="Group 82"/>
            <p:cNvGrpSpPr>
              <a:grpSpLocks/>
            </p:cNvGrpSpPr>
            <p:nvPr/>
          </p:nvGrpSpPr>
          <p:grpSpPr bwMode="auto">
            <a:xfrm>
              <a:off x="2147" y="1500"/>
              <a:ext cx="262" cy="99"/>
              <a:chOff x="1351" y="3976"/>
              <a:chExt cx="174" cy="93"/>
            </a:xfrm>
          </p:grpSpPr>
          <p:sp>
            <p:nvSpPr>
              <p:cNvPr id="17491" name="Line 83"/>
              <p:cNvSpPr>
                <a:spLocks noChangeShapeType="1"/>
              </p:cNvSpPr>
              <p:nvPr/>
            </p:nvSpPr>
            <p:spPr bwMode="auto">
              <a:xfrm>
                <a:off x="1351" y="3976"/>
                <a:ext cx="174" cy="1"/>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anose="02020603050405020304" pitchFamily="18" charset="0"/>
                  <a:cs typeface="Times New Roman" panose="02020603050405020304" pitchFamily="18" charset="0"/>
                </a:endParaRPr>
              </a:p>
            </p:txBody>
          </p:sp>
          <p:sp>
            <p:nvSpPr>
              <p:cNvPr id="17492" name="Line 84"/>
              <p:cNvSpPr>
                <a:spLocks noChangeShapeType="1"/>
              </p:cNvSpPr>
              <p:nvPr/>
            </p:nvSpPr>
            <p:spPr bwMode="auto">
              <a:xfrm>
                <a:off x="1351" y="4068"/>
                <a:ext cx="174" cy="1"/>
              </a:xfrm>
              <a:prstGeom prst="line">
                <a:avLst/>
              </a:prstGeom>
              <a:noFill/>
              <a:ln w="571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anose="02020603050405020304" pitchFamily="18" charset="0"/>
                  <a:cs typeface="Times New Roman" panose="02020603050405020304" pitchFamily="18" charset="0"/>
                </a:endParaRPr>
              </a:p>
            </p:txBody>
          </p:sp>
        </p:grpSp>
        <p:sp>
          <p:nvSpPr>
            <p:cNvPr id="17493" name="Line 85"/>
            <p:cNvSpPr>
              <a:spLocks noChangeShapeType="1"/>
            </p:cNvSpPr>
            <p:nvPr/>
          </p:nvSpPr>
          <p:spPr bwMode="auto">
            <a:xfrm>
              <a:off x="1023" y="486"/>
              <a:ext cx="1255" cy="0"/>
            </a:xfrm>
            <a:prstGeom prst="line">
              <a:avLst/>
            </a:prstGeom>
            <a:noFill/>
            <a:ln w="2857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7494" name="Text Box 86"/>
            <p:cNvSpPr txBox="1">
              <a:spLocks noChangeArrowheads="1"/>
            </p:cNvSpPr>
            <p:nvPr/>
          </p:nvSpPr>
          <p:spPr bwMode="auto">
            <a:xfrm>
              <a:off x="1157" y="935"/>
              <a:ext cx="244"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pPr>
              <a:r>
                <a:rPr kumimoji="1" lang="en-US" altLang="zh-CN" sz="2800" b="1">
                  <a:solidFill>
                    <a:schemeClr val="tx2"/>
                  </a:solidFill>
                  <a:latin typeface="Times New Roman" panose="02020603050405020304" pitchFamily="18" charset="0"/>
                  <a:cs typeface="Times New Roman" panose="02020603050405020304" pitchFamily="18" charset="0"/>
                  <a:sym typeface="Symbol" pitchFamily="18" charset="2"/>
                </a:rPr>
                <a:t>+</a:t>
              </a:r>
            </a:p>
          </p:txBody>
        </p:sp>
        <p:sp>
          <p:nvSpPr>
            <p:cNvPr id="17495" name="Text Box 87"/>
            <p:cNvSpPr txBox="1">
              <a:spLocks noChangeArrowheads="1"/>
            </p:cNvSpPr>
            <p:nvPr/>
          </p:nvSpPr>
          <p:spPr bwMode="auto">
            <a:xfrm>
              <a:off x="1157" y="1161"/>
              <a:ext cx="185"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pPr>
              <a:r>
                <a:rPr kumimoji="1" lang="en-US" altLang="zh-CN" sz="2800" b="1">
                  <a:solidFill>
                    <a:schemeClr val="tx2"/>
                  </a:solidFill>
                  <a:latin typeface="Times New Roman" panose="02020603050405020304" pitchFamily="18" charset="0"/>
                  <a:cs typeface="Times New Roman" panose="02020603050405020304" pitchFamily="18" charset="0"/>
                  <a:sym typeface="Symbol" pitchFamily="18" charset="2"/>
                </a:rPr>
                <a:t>_</a:t>
              </a:r>
            </a:p>
          </p:txBody>
        </p:sp>
        <p:sp>
          <p:nvSpPr>
            <p:cNvPr id="17496" name="Text Box 88"/>
            <p:cNvSpPr txBox="1">
              <a:spLocks noChangeArrowheads="1"/>
            </p:cNvSpPr>
            <p:nvPr/>
          </p:nvSpPr>
          <p:spPr bwMode="auto">
            <a:xfrm>
              <a:off x="1157" y="1388"/>
              <a:ext cx="244"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pPr>
              <a:r>
                <a:rPr kumimoji="1" lang="en-US" altLang="zh-CN" sz="2800" b="1" dirty="0">
                  <a:solidFill>
                    <a:schemeClr val="tx2"/>
                  </a:solidFill>
                  <a:latin typeface="Times New Roman" panose="02020603050405020304" pitchFamily="18" charset="0"/>
                  <a:cs typeface="Times New Roman" panose="02020603050405020304" pitchFamily="18" charset="0"/>
                  <a:sym typeface="Symbol" pitchFamily="18" charset="2"/>
                </a:rPr>
                <a:t>+</a:t>
              </a:r>
            </a:p>
          </p:txBody>
        </p:sp>
        <p:sp>
          <p:nvSpPr>
            <p:cNvPr id="17497" name="Line 89"/>
            <p:cNvSpPr>
              <a:spLocks noChangeShapeType="1"/>
            </p:cNvSpPr>
            <p:nvPr/>
          </p:nvSpPr>
          <p:spPr bwMode="auto">
            <a:xfrm>
              <a:off x="1021" y="481"/>
              <a:ext cx="0" cy="1584"/>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7498" name="Line 90"/>
            <p:cNvSpPr>
              <a:spLocks noChangeShapeType="1"/>
            </p:cNvSpPr>
            <p:nvPr/>
          </p:nvSpPr>
          <p:spPr bwMode="auto">
            <a:xfrm>
              <a:off x="2291" y="481"/>
              <a:ext cx="0" cy="318"/>
            </a:xfrm>
            <a:prstGeom prst="line">
              <a:avLst/>
            </a:prstGeom>
            <a:noFill/>
            <a:ln w="2857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7499" name="Line 91"/>
            <p:cNvSpPr>
              <a:spLocks noChangeShapeType="1"/>
            </p:cNvSpPr>
            <p:nvPr/>
          </p:nvSpPr>
          <p:spPr bwMode="auto">
            <a:xfrm flipH="1">
              <a:off x="2278" y="1162"/>
              <a:ext cx="12" cy="344"/>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7500" name="Line 92"/>
            <p:cNvSpPr>
              <a:spLocks noChangeShapeType="1"/>
            </p:cNvSpPr>
            <p:nvPr/>
          </p:nvSpPr>
          <p:spPr bwMode="auto">
            <a:xfrm>
              <a:off x="2278" y="1590"/>
              <a:ext cx="0" cy="48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7501" name="Line 93"/>
            <p:cNvSpPr>
              <a:spLocks noChangeShapeType="1"/>
            </p:cNvSpPr>
            <p:nvPr/>
          </p:nvSpPr>
          <p:spPr bwMode="auto">
            <a:xfrm flipV="1">
              <a:off x="2152" y="1368"/>
              <a:ext cx="257" cy="294"/>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7502" name="Text Box 94"/>
            <p:cNvSpPr txBox="1">
              <a:spLocks noChangeArrowheads="1"/>
            </p:cNvSpPr>
            <p:nvPr/>
          </p:nvSpPr>
          <p:spPr bwMode="auto">
            <a:xfrm>
              <a:off x="2064" y="845"/>
              <a:ext cx="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i="1" dirty="0">
                  <a:solidFill>
                    <a:schemeClr val="tx2"/>
                  </a:solidFill>
                  <a:latin typeface="Times New Roman" panose="02020603050405020304" pitchFamily="18" charset="0"/>
                  <a:cs typeface="Times New Roman" panose="02020603050405020304" pitchFamily="18" charset="0"/>
                </a:rPr>
                <a:t>L</a:t>
              </a:r>
            </a:p>
          </p:txBody>
        </p:sp>
        <p:sp>
          <p:nvSpPr>
            <p:cNvPr id="17503" name="Text Box 95"/>
            <p:cNvSpPr txBox="1">
              <a:spLocks noChangeArrowheads="1"/>
            </p:cNvSpPr>
            <p:nvPr/>
          </p:nvSpPr>
          <p:spPr bwMode="auto">
            <a:xfrm>
              <a:off x="1928" y="1297"/>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dirty="0">
                  <a:solidFill>
                    <a:schemeClr val="tx2"/>
                  </a:solidFill>
                  <a:latin typeface="Times New Roman" panose="02020603050405020304" pitchFamily="18" charset="0"/>
                  <a:cs typeface="Times New Roman" panose="02020603050405020304" pitchFamily="18" charset="0"/>
                </a:rPr>
                <a:t>C</a:t>
              </a:r>
            </a:p>
          </p:txBody>
        </p:sp>
        <p:sp>
          <p:nvSpPr>
            <p:cNvPr id="17504" name="Text Box 96"/>
            <p:cNvSpPr txBox="1">
              <a:spLocks noChangeArrowheads="1"/>
            </p:cNvSpPr>
            <p:nvPr/>
          </p:nvSpPr>
          <p:spPr bwMode="auto">
            <a:xfrm>
              <a:off x="1565" y="527"/>
              <a:ext cx="26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dirty="0">
                  <a:solidFill>
                    <a:schemeClr val="tx2"/>
                  </a:solidFill>
                  <a:latin typeface="Times New Roman" panose="02020603050405020304" pitchFamily="18" charset="0"/>
                  <a:cs typeface="Times New Roman" panose="02020603050405020304" pitchFamily="18" charset="0"/>
                </a:rPr>
                <a:t>R</a:t>
              </a:r>
            </a:p>
          </p:txBody>
        </p:sp>
        <p:sp>
          <p:nvSpPr>
            <p:cNvPr id="17505" name="Text Box 97"/>
            <p:cNvSpPr txBox="1">
              <a:spLocks noChangeArrowheads="1"/>
            </p:cNvSpPr>
            <p:nvPr/>
          </p:nvSpPr>
          <p:spPr bwMode="auto">
            <a:xfrm>
              <a:off x="1202" y="572"/>
              <a:ext cx="3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dirty="0" smtClean="0">
                  <a:solidFill>
                    <a:schemeClr val="tx2"/>
                  </a:solidFill>
                  <a:latin typeface="Times New Roman" panose="02020603050405020304" pitchFamily="18" charset="0"/>
                  <a:cs typeface="Times New Roman" panose="02020603050405020304" pitchFamily="18" charset="0"/>
                </a:rPr>
                <a:t>u</a:t>
              </a:r>
              <a:r>
                <a:rPr kumimoji="1" lang="en-US" altLang="zh-CN" sz="2800" b="1" baseline="-25000" dirty="0" smtClean="0">
                  <a:solidFill>
                    <a:schemeClr val="tx2"/>
                  </a:solidFill>
                  <a:latin typeface="Times New Roman" panose="02020603050405020304" pitchFamily="18" charset="0"/>
                  <a:cs typeface="Times New Roman" panose="02020603050405020304" pitchFamily="18" charset="0"/>
                </a:rPr>
                <a:t>0</a:t>
              </a:r>
              <a:endParaRPr kumimoji="1" lang="en-US" altLang="zh-CN" sz="2800" b="1" dirty="0">
                <a:solidFill>
                  <a:schemeClr val="tx2"/>
                </a:solidFill>
                <a:latin typeface="Times New Roman" panose="02020603050405020304" pitchFamily="18" charset="0"/>
                <a:cs typeface="Times New Roman" panose="02020603050405020304" pitchFamily="18" charset="0"/>
              </a:endParaRPr>
            </a:p>
          </p:txBody>
        </p:sp>
        <p:sp>
          <p:nvSpPr>
            <p:cNvPr id="17506" name="Text Box 98"/>
            <p:cNvSpPr txBox="1">
              <a:spLocks noChangeArrowheads="1"/>
            </p:cNvSpPr>
            <p:nvPr/>
          </p:nvSpPr>
          <p:spPr bwMode="auto">
            <a:xfrm>
              <a:off x="1216" y="1071"/>
              <a:ext cx="3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dirty="0" smtClean="0">
                  <a:solidFill>
                    <a:schemeClr val="tx2"/>
                  </a:solidFill>
                  <a:latin typeface="Times New Roman" panose="02020603050405020304" pitchFamily="18" charset="0"/>
                  <a:cs typeface="Times New Roman" panose="02020603050405020304" pitchFamily="18" charset="0"/>
                </a:rPr>
                <a:t>u</a:t>
              </a:r>
              <a:r>
                <a:rPr kumimoji="1" lang="en-US" altLang="zh-CN" sz="2800" b="1" baseline="-25000" dirty="0" smtClean="0">
                  <a:solidFill>
                    <a:schemeClr val="tx2"/>
                  </a:solidFill>
                  <a:latin typeface="Times New Roman" panose="02020603050405020304" pitchFamily="18" charset="0"/>
                  <a:cs typeface="Times New Roman" panose="02020603050405020304" pitchFamily="18" charset="0"/>
                </a:rPr>
                <a:t>1</a:t>
              </a:r>
              <a:endParaRPr kumimoji="1" lang="en-US" altLang="zh-CN" sz="2800" b="1" dirty="0">
                <a:solidFill>
                  <a:schemeClr val="tx2"/>
                </a:solidFill>
                <a:latin typeface="Times New Roman" panose="02020603050405020304" pitchFamily="18" charset="0"/>
                <a:cs typeface="Times New Roman" panose="02020603050405020304" pitchFamily="18" charset="0"/>
              </a:endParaRPr>
            </a:p>
          </p:txBody>
        </p:sp>
        <p:sp>
          <p:nvSpPr>
            <p:cNvPr id="17507" name="Text Box 99"/>
            <p:cNvSpPr txBox="1">
              <a:spLocks noChangeArrowheads="1"/>
            </p:cNvSpPr>
            <p:nvPr/>
          </p:nvSpPr>
          <p:spPr bwMode="auto">
            <a:xfrm>
              <a:off x="1202" y="1615"/>
              <a:ext cx="3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dirty="0" smtClean="0">
                  <a:solidFill>
                    <a:schemeClr val="tx2"/>
                  </a:solidFill>
                  <a:latin typeface="Times New Roman" panose="02020603050405020304" pitchFamily="18" charset="0"/>
                  <a:cs typeface="Times New Roman" panose="02020603050405020304" pitchFamily="18" charset="0"/>
                </a:rPr>
                <a:t>u</a:t>
              </a:r>
              <a:r>
                <a:rPr kumimoji="1" lang="en-US" altLang="zh-CN" sz="2800" b="1" baseline="-25000" dirty="0" smtClean="0">
                  <a:solidFill>
                    <a:schemeClr val="tx2"/>
                  </a:solidFill>
                  <a:latin typeface="Times New Roman" panose="02020603050405020304" pitchFamily="18" charset="0"/>
                  <a:cs typeface="Times New Roman" panose="02020603050405020304" pitchFamily="18" charset="0"/>
                </a:rPr>
                <a:t>2</a:t>
              </a:r>
              <a:endParaRPr kumimoji="1" lang="en-US" altLang="zh-CN" sz="2800" b="1" dirty="0">
                <a:solidFill>
                  <a:schemeClr val="tx2"/>
                </a:solidFill>
                <a:latin typeface="Times New Roman" panose="02020603050405020304" pitchFamily="18" charset="0"/>
                <a:cs typeface="Times New Roman" panose="02020603050405020304" pitchFamily="18" charset="0"/>
              </a:endParaRPr>
            </a:p>
          </p:txBody>
        </p:sp>
        <p:sp>
          <p:nvSpPr>
            <p:cNvPr id="17508" name="Line 100"/>
            <p:cNvSpPr>
              <a:spLocks noChangeShapeType="1"/>
            </p:cNvSpPr>
            <p:nvPr/>
          </p:nvSpPr>
          <p:spPr bwMode="auto">
            <a:xfrm>
              <a:off x="1028" y="2070"/>
              <a:ext cx="1255"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7509" name="Text Box 101"/>
            <p:cNvSpPr txBox="1">
              <a:spLocks noChangeArrowheads="1"/>
            </p:cNvSpPr>
            <p:nvPr/>
          </p:nvSpPr>
          <p:spPr bwMode="auto">
            <a:xfrm>
              <a:off x="1157" y="1751"/>
              <a:ext cx="185"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pPr>
              <a:r>
                <a:rPr kumimoji="1" lang="en-US" altLang="zh-CN" sz="2800" b="1">
                  <a:solidFill>
                    <a:schemeClr val="tx2"/>
                  </a:solidFill>
                  <a:latin typeface="Times New Roman" panose="02020603050405020304" pitchFamily="18" charset="0"/>
                  <a:cs typeface="Times New Roman" panose="02020603050405020304" pitchFamily="18" charset="0"/>
                  <a:sym typeface="Symbol" pitchFamily="18" charset="2"/>
                </a:rPr>
                <a:t>_</a:t>
              </a:r>
            </a:p>
          </p:txBody>
        </p:sp>
        <p:sp>
          <p:nvSpPr>
            <p:cNvPr id="17510" name="Rectangle 102"/>
            <p:cNvSpPr>
              <a:spLocks noChangeArrowheads="1"/>
            </p:cNvSpPr>
            <p:nvPr/>
          </p:nvSpPr>
          <p:spPr bwMode="auto">
            <a:xfrm>
              <a:off x="1565" y="436"/>
              <a:ext cx="317" cy="136"/>
            </a:xfrm>
            <a:prstGeom prst="rect">
              <a:avLst/>
            </a:prstGeom>
            <a:solidFill>
              <a:schemeClr val="bg1"/>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17527" name="Group 119"/>
            <p:cNvGrpSpPr>
              <a:grpSpLocks/>
            </p:cNvGrpSpPr>
            <p:nvPr/>
          </p:nvGrpSpPr>
          <p:grpSpPr bwMode="auto">
            <a:xfrm rot="10800000">
              <a:off x="2281" y="808"/>
              <a:ext cx="90" cy="363"/>
              <a:chOff x="1565" y="2614"/>
              <a:chExt cx="90" cy="486"/>
            </a:xfrm>
          </p:grpSpPr>
          <p:sp>
            <p:nvSpPr>
              <p:cNvPr id="17528" name="Arc 120"/>
              <p:cNvSpPr>
                <a:spLocks/>
              </p:cNvSpPr>
              <p:nvPr/>
            </p:nvSpPr>
            <p:spPr bwMode="auto">
              <a:xfrm rot="21600000" flipH="1" flipV="1">
                <a:off x="1565" y="2860"/>
                <a:ext cx="90" cy="116"/>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7529" name="Arc 121"/>
              <p:cNvSpPr>
                <a:spLocks/>
              </p:cNvSpPr>
              <p:nvPr/>
            </p:nvSpPr>
            <p:spPr bwMode="auto">
              <a:xfrm rot="21600000" flipH="1" flipV="1">
                <a:off x="1565" y="2737"/>
                <a:ext cx="90" cy="116"/>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7530" name="Arc 122"/>
              <p:cNvSpPr>
                <a:spLocks/>
              </p:cNvSpPr>
              <p:nvPr/>
            </p:nvSpPr>
            <p:spPr bwMode="auto">
              <a:xfrm rot="21600000" flipH="1" flipV="1">
                <a:off x="1565" y="2614"/>
                <a:ext cx="90" cy="116"/>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17531" name="Arc 123"/>
              <p:cNvSpPr>
                <a:spLocks/>
              </p:cNvSpPr>
              <p:nvPr/>
            </p:nvSpPr>
            <p:spPr bwMode="auto">
              <a:xfrm rot="21600000" flipH="1" flipV="1">
                <a:off x="1565" y="2984"/>
                <a:ext cx="90" cy="116"/>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sp>
        <p:nvSpPr>
          <p:cNvPr id="17533" name="Text Box 125"/>
          <p:cNvSpPr txBox="1">
            <a:spLocks noChangeArrowheads="1"/>
          </p:cNvSpPr>
          <p:nvPr/>
        </p:nvSpPr>
        <p:spPr bwMode="auto">
          <a:xfrm>
            <a:off x="5003800" y="1202512"/>
            <a:ext cx="3814763"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pPr>
            <a:r>
              <a:rPr kumimoji="1" lang="en-US" altLang="zh-CN" sz="2800" b="1" i="1" dirty="0">
                <a:solidFill>
                  <a:schemeClr val="tx2"/>
                </a:solidFill>
                <a:latin typeface="Times New Roman" panose="02020603050405020304" pitchFamily="18" charset="0"/>
                <a:cs typeface="Times New Roman" panose="02020603050405020304" pitchFamily="18" charset="0"/>
              </a:rPr>
              <a:t>  L</a:t>
            </a:r>
            <a:r>
              <a:rPr kumimoji="1" lang="en-US" altLang="zh-CN" sz="2800" b="1" dirty="0">
                <a:solidFill>
                  <a:schemeClr val="tx2"/>
                </a:solidFill>
                <a:latin typeface="Times New Roman" panose="02020603050405020304" pitchFamily="18" charset="0"/>
                <a:cs typeface="Times New Roman" panose="02020603050405020304" pitchFamily="18" charset="0"/>
              </a:rPr>
              <a:t>=250mH,  </a:t>
            </a:r>
            <a:r>
              <a:rPr kumimoji="1" lang="en-US" altLang="zh-CN" sz="2800" b="1" i="1" dirty="0">
                <a:solidFill>
                  <a:schemeClr val="tx2"/>
                </a:solidFill>
                <a:latin typeface="Times New Roman" panose="02020603050405020304" pitchFamily="18" charset="0"/>
                <a:cs typeface="Times New Roman" panose="02020603050405020304" pitchFamily="18" charset="0"/>
              </a:rPr>
              <a:t>R</a:t>
            </a:r>
            <a:r>
              <a:rPr kumimoji="1" lang="en-US" altLang="zh-CN" sz="2800" b="1" dirty="0">
                <a:solidFill>
                  <a:schemeClr val="tx2"/>
                </a:solidFill>
                <a:latin typeface="Times New Roman" panose="02020603050405020304" pitchFamily="18" charset="0"/>
                <a:cs typeface="Times New Roman" panose="02020603050405020304" pitchFamily="18" charset="0"/>
              </a:rPr>
              <a:t>=20</a:t>
            </a:r>
            <a:r>
              <a:rPr kumimoji="1" lang="en-US" altLang="zh-CN" sz="2800" b="1" dirty="0">
                <a:solidFill>
                  <a:schemeClr val="tx2"/>
                </a:solidFill>
                <a:latin typeface="Symbol" pitchFamily="18" charset="2"/>
                <a:cs typeface="Times New Roman" panose="02020603050405020304" pitchFamily="18" charset="0"/>
              </a:rPr>
              <a:t>W</a:t>
            </a:r>
            <a:r>
              <a:rPr kumimoji="1" lang="en-US" altLang="zh-CN" sz="2800" b="1" dirty="0">
                <a:solidFill>
                  <a:schemeClr val="tx2"/>
                </a:solidFill>
                <a:latin typeface="Times New Roman" panose="02020603050405020304" pitchFamily="18" charset="0"/>
                <a:cs typeface="Times New Roman" panose="02020603050405020304" pitchFamily="18" charset="0"/>
              </a:rPr>
              <a:t>,</a:t>
            </a:r>
          </a:p>
        </p:txBody>
      </p:sp>
      <p:sp>
        <p:nvSpPr>
          <p:cNvPr id="2" name="标题 1"/>
          <p:cNvSpPr>
            <a:spLocks noGrp="1"/>
          </p:cNvSpPr>
          <p:nvPr>
            <p:ph type="title"/>
          </p:nvPr>
        </p:nvSpPr>
        <p:spPr/>
        <p:txBody>
          <a:bodyPr/>
          <a:lstStyle/>
          <a:p>
            <a:r>
              <a:rPr lang="en-US" altLang="zh-CN" i="1" dirty="0" smtClean="0"/>
              <a:t>RLC</a:t>
            </a:r>
            <a:r>
              <a:rPr lang="zh-CN" altLang="en-US" dirty="0"/>
              <a:t>串联谐振</a:t>
            </a: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78</a:t>
            </a:fld>
            <a:endParaRPr lang="en-US" altLang="zh-CN"/>
          </a:p>
        </p:txBody>
      </p:sp>
    </p:spTree>
    <p:extLst>
      <p:ext uri="{BB962C8B-B14F-4D97-AF65-F5344CB8AC3E}">
        <p14:creationId xmlns:p14="http://schemas.microsoft.com/office/powerpoint/2010/main" val="33118370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4" fill="hold" nodeType="afterEffect">
                                  <p:stCondLst>
                                    <p:cond delay="0"/>
                                  </p:stCondLst>
                                  <p:childTnLst>
                                    <p:set>
                                      <p:cBhvr>
                                        <p:cTn id="9" dur="1" fill="hold">
                                          <p:stCondLst>
                                            <p:cond delay="0"/>
                                          </p:stCondLst>
                                        </p:cTn>
                                        <p:tgtEl>
                                          <p:spTgt spid="17532"/>
                                        </p:tgtEl>
                                        <p:attrNameLst>
                                          <p:attrName>style.visibility</p:attrName>
                                        </p:attrNameLst>
                                      </p:cBhvr>
                                      <p:to>
                                        <p:strVal val="visible"/>
                                      </p:to>
                                    </p:set>
                                    <p:anim calcmode="lin" valueType="num">
                                      <p:cBhvr additive="base">
                                        <p:cTn id="10" dur="500" fill="hold"/>
                                        <p:tgtEl>
                                          <p:spTgt spid="17532"/>
                                        </p:tgtEl>
                                        <p:attrNameLst>
                                          <p:attrName>ppt_x</p:attrName>
                                        </p:attrNameLst>
                                      </p:cBhvr>
                                      <p:tavLst>
                                        <p:tav tm="0">
                                          <p:val>
                                            <p:strVal val="#ppt_x"/>
                                          </p:val>
                                        </p:tav>
                                        <p:tav tm="100000">
                                          <p:val>
                                            <p:strVal val="#ppt_x"/>
                                          </p:val>
                                        </p:tav>
                                      </p:tavLst>
                                    </p:anim>
                                    <p:anim calcmode="lin" valueType="num">
                                      <p:cBhvr additive="base">
                                        <p:cTn id="11" dur="500" fill="hold"/>
                                        <p:tgtEl>
                                          <p:spTgt spid="17532"/>
                                        </p:tgtEl>
                                        <p:attrNameLst>
                                          <p:attrName>ppt_y</p:attrName>
                                        </p:attrNameLst>
                                      </p:cBhvr>
                                      <p:tavLst>
                                        <p:tav tm="0">
                                          <p:val>
                                            <p:strVal val="1+#ppt_h/2"/>
                                          </p:val>
                                        </p:tav>
                                        <p:tav tm="100000">
                                          <p:val>
                                            <p:strVal val="#ppt_y"/>
                                          </p:val>
                                        </p:tav>
                                      </p:tavLst>
                                    </p:anim>
                                  </p:childTnLst>
                                </p:cTn>
                              </p:par>
                            </p:childTnLst>
                          </p:cTn>
                        </p:par>
                        <p:par>
                          <p:cTn id="12" fill="hold" nodeType="afterGroup">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17411"/>
                                        </p:tgtEl>
                                        <p:attrNameLst>
                                          <p:attrName>style.visibility</p:attrName>
                                        </p:attrNameLst>
                                      </p:cBhvr>
                                      <p:to>
                                        <p:strVal val="visible"/>
                                      </p:to>
                                    </p:set>
                                    <p:animEffect transition="in" filter="wipe(up)">
                                      <p:cBhvr>
                                        <p:cTn id="15" dur="2000"/>
                                        <p:tgtEl>
                                          <p:spTgt spid="17411"/>
                                        </p:tgtEl>
                                      </p:cBhvr>
                                    </p:animEffect>
                                  </p:childTnLst>
                                </p:cTn>
                              </p:par>
                            </p:childTnLst>
                          </p:cTn>
                        </p:par>
                        <p:par>
                          <p:cTn id="16" fill="hold" nodeType="afterGroup">
                            <p:stCondLst>
                              <p:cond delay="2500"/>
                            </p:stCondLst>
                            <p:childTnLst>
                              <p:par>
                                <p:cTn id="17" presetID="22" presetClass="entr" presetSubtype="8" fill="hold" grpId="0" nodeType="afterEffect">
                                  <p:stCondLst>
                                    <p:cond delay="0"/>
                                  </p:stCondLst>
                                  <p:childTnLst>
                                    <p:set>
                                      <p:cBhvr>
                                        <p:cTn id="18" dur="1" fill="hold">
                                          <p:stCondLst>
                                            <p:cond delay="0"/>
                                          </p:stCondLst>
                                        </p:cTn>
                                        <p:tgtEl>
                                          <p:spTgt spid="17533"/>
                                        </p:tgtEl>
                                        <p:attrNameLst>
                                          <p:attrName>style.visibility</p:attrName>
                                        </p:attrNameLst>
                                      </p:cBhvr>
                                      <p:to>
                                        <p:strVal val="visible"/>
                                      </p:to>
                                    </p:set>
                                    <p:animEffect transition="in" filter="wipe(left)">
                                      <p:cBhvr>
                                        <p:cTn id="19" dur="500"/>
                                        <p:tgtEl>
                                          <p:spTgt spid="17533"/>
                                        </p:tgtEl>
                                      </p:cBhvr>
                                    </p:animEffect>
                                  </p:childTnLst>
                                </p:cTn>
                              </p:par>
                            </p:childTnLst>
                          </p:cTn>
                        </p:par>
                        <p:par>
                          <p:cTn id="20" fill="hold" nodeType="afterGroup">
                            <p:stCondLst>
                              <p:cond delay="3000"/>
                            </p:stCondLst>
                            <p:childTnLst>
                              <p:par>
                                <p:cTn id="21" presetID="22" presetClass="entr" presetSubtype="1" fill="hold" grpId="0" nodeType="afterEffect">
                                  <p:stCondLst>
                                    <p:cond delay="0"/>
                                  </p:stCondLst>
                                  <p:childTnLst>
                                    <p:set>
                                      <p:cBhvr>
                                        <p:cTn id="22" dur="1" fill="hold">
                                          <p:stCondLst>
                                            <p:cond delay="0"/>
                                          </p:stCondLst>
                                        </p:cTn>
                                        <p:tgtEl>
                                          <p:spTgt spid="17412"/>
                                        </p:tgtEl>
                                        <p:attrNameLst>
                                          <p:attrName>style.visibility</p:attrName>
                                        </p:attrNameLst>
                                      </p:cBhvr>
                                      <p:to>
                                        <p:strVal val="visible"/>
                                      </p:to>
                                    </p:set>
                                    <p:animEffect transition="in" filter="wipe(up)">
                                      <p:cBhvr>
                                        <p:cTn id="23" dur="500"/>
                                        <p:tgtEl>
                                          <p:spTgt spid="17412"/>
                                        </p:tgtEl>
                                      </p:cBhvr>
                                    </p:animEffect>
                                  </p:childTnLst>
                                </p:cTn>
                              </p:par>
                            </p:childTnLst>
                          </p:cTn>
                        </p:par>
                      </p:childTnLst>
                    </p:cTn>
                  </p:par>
                  <p:par>
                    <p:cTn id="24" fill="hold">
                      <p:stCondLst>
                        <p:cond delay="indefinite"/>
                      </p:stCondLst>
                      <p:childTnLst>
                        <p:par>
                          <p:cTn id="25" fill="hold" nodeType="after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17446"/>
                                        </p:tgtEl>
                                        <p:attrNameLst>
                                          <p:attrName>style.visibility</p:attrName>
                                        </p:attrNameLst>
                                      </p:cBhvr>
                                      <p:to>
                                        <p:strVal val="visible"/>
                                      </p:to>
                                    </p:set>
                                    <p:animEffect transition="in" filter="wipe(up)">
                                      <p:cBhvr>
                                        <p:cTn id="28" dur="500"/>
                                        <p:tgtEl>
                                          <p:spTgt spid="17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P spid="17411" grpId="0" autoUpdateAnimBg="0"/>
      <p:bldP spid="17412" grpId="0" autoUpdateAnimBg="0"/>
      <p:bldP spid="17533"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3"/>
          <p:cNvSpPr txBox="1">
            <a:spLocks noChangeArrowheads="1"/>
          </p:cNvSpPr>
          <p:nvPr/>
        </p:nvSpPr>
        <p:spPr bwMode="auto">
          <a:xfrm>
            <a:off x="4762494" y="1117526"/>
            <a:ext cx="19383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dirty="0" smtClean="0">
                <a:solidFill>
                  <a:schemeClr val="tx2"/>
                </a:solidFill>
                <a:latin typeface="Times New Roman" panose="02020603050405020304" pitchFamily="18" charset="0"/>
                <a:cs typeface="Times New Roman" panose="02020603050405020304" pitchFamily="18" charset="0"/>
              </a:rPr>
              <a:t>U</a:t>
            </a:r>
            <a:r>
              <a:rPr kumimoji="1" lang="en-US" altLang="zh-CN" sz="2800" b="1" i="1" baseline="-25000" dirty="0" smtClean="0">
                <a:solidFill>
                  <a:schemeClr val="tx2"/>
                </a:solidFill>
                <a:latin typeface="Times New Roman" panose="02020603050405020304" pitchFamily="18" charset="0"/>
                <a:cs typeface="Times New Roman" panose="02020603050405020304" pitchFamily="18" charset="0"/>
              </a:rPr>
              <a:t>R</a:t>
            </a:r>
            <a:r>
              <a:rPr kumimoji="1" lang="en-US" altLang="zh-CN" sz="2800" b="1" baseline="-25000" dirty="0" smtClean="0">
                <a:solidFill>
                  <a:schemeClr val="tx2"/>
                </a:solidFill>
                <a:latin typeface="Times New Roman" panose="02020603050405020304" pitchFamily="18" charset="0"/>
                <a:cs typeface="Times New Roman" panose="02020603050405020304" pitchFamily="18" charset="0"/>
              </a:rPr>
              <a:t>0</a:t>
            </a:r>
            <a:r>
              <a:rPr kumimoji="1" lang="en-US" altLang="zh-CN" sz="2800" b="1" dirty="0" smtClean="0">
                <a:solidFill>
                  <a:schemeClr val="tx2"/>
                </a:solidFill>
                <a:latin typeface="Times New Roman" panose="02020603050405020304" pitchFamily="18" charset="0"/>
                <a:cs typeface="Times New Roman" panose="02020603050405020304" pitchFamily="18" charset="0"/>
              </a:rPr>
              <a:t>=10</a:t>
            </a:r>
            <a:r>
              <a:rPr lang="en-US" altLang="zh-CN" sz="2800" b="1" dirty="0">
                <a:solidFill>
                  <a:schemeClr val="tx2"/>
                </a:solidFill>
                <a:latin typeface="Times New Roman" panose="02020603050405020304" pitchFamily="18" charset="0"/>
                <a:cs typeface="Times New Roman" panose="02020603050405020304" pitchFamily="18" charset="0"/>
              </a:rPr>
              <a:t> mV</a:t>
            </a:r>
            <a:endParaRPr kumimoji="1" lang="en-US" altLang="zh-CN" sz="2800" b="1" dirty="0">
              <a:solidFill>
                <a:schemeClr val="tx2"/>
              </a:solidFill>
              <a:latin typeface="Times New Roman" panose="02020603050405020304" pitchFamily="18" charset="0"/>
              <a:cs typeface="Times New Roman" panose="02020603050405020304" pitchFamily="18" charset="0"/>
            </a:endParaRPr>
          </a:p>
        </p:txBody>
      </p:sp>
      <p:sp>
        <p:nvSpPr>
          <p:cNvPr id="16388" name="Text Box 4"/>
          <p:cNvSpPr txBox="1">
            <a:spLocks noChangeArrowheads="1"/>
          </p:cNvSpPr>
          <p:nvPr/>
        </p:nvSpPr>
        <p:spPr bwMode="auto">
          <a:xfrm>
            <a:off x="4762494" y="1718568"/>
            <a:ext cx="23871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dirty="0" smtClean="0">
                <a:solidFill>
                  <a:schemeClr val="tx2"/>
                </a:solidFill>
                <a:latin typeface="Times New Roman" panose="02020603050405020304" pitchFamily="18" charset="0"/>
                <a:cs typeface="Times New Roman" panose="02020603050405020304" pitchFamily="18" charset="0"/>
              </a:rPr>
              <a:t>U</a:t>
            </a:r>
            <a:r>
              <a:rPr kumimoji="1" lang="en-US" altLang="zh-CN" sz="2800" b="1" i="1" baseline="-25000" dirty="0" smtClean="0">
                <a:solidFill>
                  <a:schemeClr val="tx2"/>
                </a:solidFill>
                <a:latin typeface="Times New Roman" panose="02020603050405020304" pitchFamily="18" charset="0"/>
                <a:cs typeface="Times New Roman" panose="02020603050405020304" pitchFamily="18" charset="0"/>
              </a:rPr>
              <a:t>R</a:t>
            </a:r>
            <a:r>
              <a:rPr kumimoji="1" lang="en-US" altLang="zh-CN" sz="2800" b="1" baseline="-25000" dirty="0" smtClean="0">
                <a:solidFill>
                  <a:schemeClr val="tx2"/>
                </a:solidFill>
                <a:latin typeface="Times New Roman" panose="02020603050405020304" pitchFamily="18" charset="0"/>
                <a:cs typeface="Times New Roman" panose="02020603050405020304" pitchFamily="18" charset="0"/>
              </a:rPr>
              <a:t>1</a:t>
            </a:r>
            <a:r>
              <a:rPr kumimoji="1" lang="en-US" altLang="zh-CN" sz="2800" b="1" dirty="0" smtClean="0">
                <a:solidFill>
                  <a:schemeClr val="tx2"/>
                </a:solidFill>
                <a:latin typeface="Times New Roman" panose="02020603050405020304" pitchFamily="18" charset="0"/>
                <a:cs typeface="Times New Roman" panose="02020603050405020304" pitchFamily="18" charset="0"/>
              </a:rPr>
              <a:t>=0.304</a:t>
            </a:r>
            <a:r>
              <a:rPr lang="en-US" altLang="zh-CN" sz="2800" b="1" dirty="0">
                <a:solidFill>
                  <a:schemeClr val="tx2"/>
                </a:solidFill>
                <a:latin typeface="Times New Roman" panose="02020603050405020304" pitchFamily="18" charset="0"/>
                <a:cs typeface="Times New Roman" panose="02020603050405020304" pitchFamily="18" charset="0"/>
              </a:rPr>
              <a:t> mV</a:t>
            </a:r>
            <a:endParaRPr kumimoji="1" lang="en-US" altLang="zh-CN" sz="2800" b="1" dirty="0">
              <a:solidFill>
                <a:schemeClr val="tx2"/>
              </a:solidFill>
              <a:latin typeface="Times New Roman" panose="02020603050405020304" pitchFamily="18" charset="0"/>
              <a:cs typeface="Times New Roman" panose="02020603050405020304" pitchFamily="18" charset="0"/>
            </a:endParaRPr>
          </a:p>
        </p:txBody>
      </p:sp>
      <p:sp>
        <p:nvSpPr>
          <p:cNvPr id="16389" name="Text Box 5"/>
          <p:cNvSpPr txBox="1">
            <a:spLocks noChangeArrowheads="1"/>
          </p:cNvSpPr>
          <p:nvPr/>
        </p:nvSpPr>
        <p:spPr bwMode="auto">
          <a:xfrm>
            <a:off x="4762494" y="2360633"/>
            <a:ext cx="23871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dirty="0" smtClean="0">
                <a:solidFill>
                  <a:schemeClr val="tx2"/>
                </a:solidFill>
                <a:latin typeface="Times New Roman" panose="02020603050405020304" pitchFamily="18" charset="0"/>
                <a:cs typeface="Times New Roman" panose="02020603050405020304" pitchFamily="18" charset="0"/>
              </a:rPr>
              <a:t>U</a:t>
            </a:r>
            <a:r>
              <a:rPr kumimoji="1" lang="en-US" altLang="zh-CN" sz="2800" b="1" i="1" baseline="-25000" dirty="0" smtClean="0">
                <a:solidFill>
                  <a:schemeClr val="tx2"/>
                </a:solidFill>
                <a:latin typeface="Times New Roman" panose="02020603050405020304" pitchFamily="18" charset="0"/>
                <a:cs typeface="Times New Roman" panose="02020603050405020304" pitchFamily="18" charset="0"/>
              </a:rPr>
              <a:t>R</a:t>
            </a:r>
            <a:r>
              <a:rPr kumimoji="1" lang="en-US" altLang="zh-CN" sz="2800" b="1" baseline="-25000" dirty="0" smtClean="0">
                <a:solidFill>
                  <a:schemeClr val="tx2"/>
                </a:solidFill>
                <a:latin typeface="Times New Roman" panose="02020603050405020304" pitchFamily="18" charset="0"/>
                <a:cs typeface="Times New Roman" panose="02020603050405020304" pitchFamily="18" charset="0"/>
              </a:rPr>
              <a:t>2</a:t>
            </a:r>
            <a:r>
              <a:rPr kumimoji="1" lang="en-US" altLang="zh-CN" sz="2800" b="1" dirty="0" smtClean="0">
                <a:solidFill>
                  <a:schemeClr val="tx2"/>
                </a:solidFill>
                <a:latin typeface="Times New Roman" panose="02020603050405020304" pitchFamily="18" charset="0"/>
                <a:cs typeface="Times New Roman" panose="02020603050405020304" pitchFamily="18" charset="0"/>
              </a:rPr>
              <a:t>=0.346</a:t>
            </a:r>
            <a:r>
              <a:rPr lang="en-US" altLang="zh-CN" sz="2800" b="1" dirty="0">
                <a:solidFill>
                  <a:schemeClr val="tx2"/>
                </a:solidFill>
                <a:latin typeface="Times New Roman" panose="02020603050405020304" pitchFamily="18" charset="0"/>
                <a:cs typeface="Times New Roman" panose="02020603050405020304" pitchFamily="18" charset="0"/>
              </a:rPr>
              <a:t> mV</a:t>
            </a:r>
            <a:endParaRPr kumimoji="1" lang="en-US" altLang="zh-CN" sz="2800" b="1" dirty="0">
              <a:solidFill>
                <a:schemeClr val="tx2"/>
              </a:solidFill>
              <a:latin typeface="Times New Roman" panose="02020603050405020304" pitchFamily="18" charset="0"/>
              <a:cs typeface="Times New Roman" panose="02020603050405020304" pitchFamily="18" charset="0"/>
            </a:endParaRPr>
          </a:p>
        </p:txBody>
      </p:sp>
      <p:sp>
        <p:nvSpPr>
          <p:cNvPr id="16390" name="Text Box 6"/>
          <p:cNvSpPr txBox="1">
            <a:spLocks noChangeArrowheads="1"/>
          </p:cNvSpPr>
          <p:nvPr/>
        </p:nvSpPr>
        <p:spPr bwMode="auto">
          <a:xfrm>
            <a:off x="1829471" y="1121634"/>
            <a:ext cx="26789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dirty="0">
                <a:solidFill>
                  <a:schemeClr val="tx2"/>
                </a:solidFill>
                <a:latin typeface="Times New Roman" panose="02020603050405020304" pitchFamily="18" charset="0"/>
                <a:cs typeface="Times New Roman" panose="02020603050405020304" pitchFamily="18" charset="0"/>
              </a:rPr>
              <a:t>U</a:t>
            </a:r>
            <a:r>
              <a:rPr kumimoji="1" lang="en-US" altLang="zh-CN" sz="2800" b="1" i="1" baseline="-25000" dirty="0">
                <a:solidFill>
                  <a:schemeClr val="tx2"/>
                </a:solidFill>
                <a:latin typeface="Times New Roman" panose="02020603050405020304" pitchFamily="18" charset="0"/>
                <a:cs typeface="Times New Roman" panose="02020603050405020304" pitchFamily="18" charset="0"/>
              </a:rPr>
              <a:t>R</a:t>
            </a:r>
            <a:r>
              <a:rPr kumimoji="1" lang="en-US" altLang="zh-CN" sz="2800" b="1" i="1" dirty="0">
                <a:solidFill>
                  <a:schemeClr val="tx2"/>
                </a:solidFill>
                <a:latin typeface="Times New Roman" panose="02020603050405020304" pitchFamily="18" charset="0"/>
                <a:cs typeface="Times New Roman" panose="02020603050405020304" pitchFamily="18" charset="0"/>
              </a:rPr>
              <a:t>=UR/|Z| </a:t>
            </a:r>
            <a:r>
              <a:rPr kumimoji="1" lang="en-US" altLang="zh-CN" sz="2800" b="1" dirty="0">
                <a:solidFill>
                  <a:schemeClr val="tx2"/>
                </a:solidFill>
                <a:latin typeface="Times New Roman" panose="02020603050405020304" pitchFamily="18" charset="0"/>
                <a:cs typeface="Times New Roman" panose="02020603050405020304" pitchFamily="18" charset="0"/>
              </a:rPr>
              <a:t>(</a:t>
            </a:r>
            <a:r>
              <a:rPr kumimoji="1" lang="en-US" altLang="zh-CN" sz="2800" b="1" dirty="0" smtClean="0">
                <a:solidFill>
                  <a:schemeClr val="tx2"/>
                </a:solidFill>
                <a:latin typeface="Times New Roman" panose="02020603050405020304" pitchFamily="18" charset="0"/>
                <a:cs typeface="Times New Roman" panose="02020603050405020304" pitchFamily="18" charset="0"/>
              </a:rPr>
              <a:t>mV)</a:t>
            </a:r>
            <a:endParaRPr kumimoji="1" lang="en-US" altLang="zh-CN" sz="2800" b="1" dirty="0">
              <a:solidFill>
                <a:schemeClr val="tx2"/>
              </a:solidFill>
              <a:latin typeface="Times New Roman" panose="02020603050405020304" pitchFamily="18" charset="0"/>
              <a:cs typeface="Times New Roman" panose="02020603050405020304" pitchFamily="18" charset="0"/>
            </a:endParaRPr>
          </a:p>
        </p:txBody>
      </p:sp>
      <p:graphicFrame>
        <p:nvGraphicFramePr>
          <p:cNvPr id="16391" name="Object 7"/>
          <p:cNvGraphicFramePr>
            <a:graphicFrameLocks noChangeAspect="1"/>
          </p:cNvGraphicFramePr>
          <p:nvPr>
            <p:extLst>
              <p:ext uri="{D42A27DB-BD31-4B8C-83A1-F6EECF244321}">
                <p14:modId xmlns:p14="http://schemas.microsoft.com/office/powerpoint/2010/main" val="2541370956"/>
              </p:ext>
            </p:extLst>
          </p:nvPr>
        </p:nvGraphicFramePr>
        <p:xfrm>
          <a:off x="5729829" y="3303273"/>
          <a:ext cx="2552040" cy="1218240"/>
        </p:xfrm>
        <a:graphic>
          <a:graphicData uri="http://schemas.openxmlformats.org/presentationml/2006/ole">
            <mc:AlternateContent xmlns:mc="http://schemas.openxmlformats.org/markup-compatibility/2006">
              <mc:Choice xmlns:v="urn:schemas-microsoft-com:vml" Requires="v">
                <p:oleObj spid="_x0000_s108602" name="Equation" r:id="rId3" imgW="850680" imgH="406080" progId="">
                  <p:embed/>
                </p:oleObj>
              </mc:Choice>
              <mc:Fallback>
                <p:oleObj name="Equation" r:id="rId3" imgW="850680" imgH="406080"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829" y="3303273"/>
                        <a:ext cx="2552040" cy="1218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3" name="Text Box 9"/>
          <p:cNvSpPr txBox="1">
            <a:spLocks noChangeArrowheads="1"/>
          </p:cNvSpPr>
          <p:nvPr/>
        </p:nvSpPr>
        <p:spPr bwMode="auto">
          <a:xfrm>
            <a:off x="1206507" y="5480549"/>
            <a:ext cx="43107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smtClean="0">
                <a:solidFill>
                  <a:schemeClr val="tx2"/>
                </a:solidFill>
                <a:latin typeface="Times New Roman" panose="02020603050405020304" pitchFamily="18" charset="0"/>
                <a:cs typeface="Times New Roman" panose="02020603050405020304" pitchFamily="18" charset="0"/>
              </a:rPr>
              <a:t>收到</a:t>
            </a:r>
            <a:r>
              <a:rPr kumimoji="1" lang="en-US" altLang="zh-CN" sz="2800" b="1" dirty="0" smtClean="0">
                <a:solidFill>
                  <a:schemeClr val="tx2"/>
                </a:solidFill>
                <a:latin typeface="Times New Roman" panose="02020603050405020304" pitchFamily="18" charset="0"/>
                <a:cs typeface="Times New Roman" panose="02020603050405020304" pitchFamily="18" charset="0"/>
              </a:rPr>
              <a:t>820kHz</a:t>
            </a:r>
            <a:r>
              <a:rPr kumimoji="1" lang="zh-CN" altLang="en-US" sz="2800" b="1" dirty="0" smtClean="0">
                <a:solidFill>
                  <a:schemeClr val="tx2"/>
                </a:solidFill>
                <a:latin typeface="Times New Roman" panose="02020603050405020304" pitchFamily="18" charset="0"/>
                <a:cs typeface="Times New Roman" panose="02020603050405020304" pitchFamily="18" charset="0"/>
              </a:rPr>
              <a:t>电台的</a:t>
            </a:r>
            <a:r>
              <a:rPr kumimoji="1" lang="zh-CN" altLang="en-US" sz="2800" b="1" dirty="0">
                <a:solidFill>
                  <a:schemeClr val="tx2"/>
                </a:solidFill>
                <a:latin typeface="Times New Roman" panose="02020603050405020304" pitchFamily="18" charset="0"/>
                <a:cs typeface="Times New Roman" panose="02020603050405020304" pitchFamily="18" charset="0"/>
              </a:rPr>
              <a:t>节目。</a:t>
            </a:r>
          </a:p>
        </p:txBody>
      </p:sp>
      <p:grpSp>
        <p:nvGrpSpPr>
          <p:cNvPr id="16394" name="Group 10"/>
          <p:cNvGrpSpPr>
            <a:grpSpLocks/>
          </p:cNvGrpSpPr>
          <p:nvPr/>
        </p:nvGrpSpPr>
        <p:grpSpPr bwMode="auto">
          <a:xfrm>
            <a:off x="87342" y="1743993"/>
            <a:ext cx="5302598" cy="3210177"/>
            <a:chOff x="-2" y="542"/>
            <a:chExt cx="3025" cy="1752"/>
          </a:xfrm>
        </p:grpSpPr>
        <p:sp>
          <p:nvSpPr>
            <p:cNvPr id="16395" name="Line 11"/>
            <p:cNvSpPr>
              <a:spLocks noChangeShapeType="1"/>
            </p:cNvSpPr>
            <p:nvPr/>
          </p:nvSpPr>
          <p:spPr bwMode="auto">
            <a:xfrm>
              <a:off x="528" y="2028"/>
              <a:ext cx="1920" cy="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6" name="Line 12"/>
            <p:cNvSpPr>
              <a:spLocks noChangeShapeType="1"/>
            </p:cNvSpPr>
            <p:nvPr/>
          </p:nvSpPr>
          <p:spPr bwMode="auto">
            <a:xfrm flipV="1">
              <a:off x="672" y="684"/>
              <a:ext cx="0" cy="161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7" name="Freeform 13"/>
            <p:cNvSpPr>
              <a:spLocks/>
            </p:cNvSpPr>
            <p:nvPr/>
          </p:nvSpPr>
          <p:spPr bwMode="auto">
            <a:xfrm>
              <a:off x="678" y="764"/>
              <a:ext cx="1722" cy="1258"/>
            </a:xfrm>
            <a:custGeom>
              <a:avLst/>
              <a:gdLst>
                <a:gd name="T0" fmla="*/ 0 w 1722"/>
                <a:gd name="T1" fmla="*/ 1258 h 1258"/>
                <a:gd name="T2" fmla="*/ 402 w 1722"/>
                <a:gd name="T3" fmla="*/ 1162 h 1258"/>
                <a:gd name="T4" fmla="*/ 570 w 1722"/>
                <a:gd name="T5" fmla="*/ 1042 h 1258"/>
                <a:gd name="T6" fmla="*/ 666 w 1722"/>
                <a:gd name="T7" fmla="*/ 880 h 1258"/>
                <a:gd name="T8" fmla="*/ 714 w 1722"/>
                <a:gd name="T9" fmla="*/ 592 h 1258"/>
                <a:gd name="T10" fmla="*/ 774 w 1722"/>
                <a:gd name="T11" fmla="*/ 268 h 1258"/>
                <a:gd name="T12" fmla="*/ 810 w 1722"/>
                <a:gd name="T13" fmla="*/ 112 h 1258"/>
                <a:gd name="T14" fmla="*/ 858 w 1722"/>
                <a:gd name="T15" fmla="*/ 16 h 1258"/>
                <a:gd name="T16" fmla="*/ 954 w 1722"/>
                <a:gd name="T17" fmla="*/ 16 h 1258"/>
                <a:gd name="T18" fmla="*/ 1002 w 1722"/>
                <a:gd name="T19" fmla="*/ 112 h 1258"/>
                <a:gd name="T20" fmla="*/ 1050 w 1722"/>
                <a:gd name="T21" fmla="*/ 364 h 1258"/>
                <a:gd name="T22" fmla="*/ 1098 w 1722"/>
                <a:gd name="T23" fmla="*/ 736 h 1258"/>
                <a:gd name="T24" fmla="*/ 1146 w 1722"/>
                <a:gd name="T25" fmla="*/ 928 h 1258"/>
                <a:gd name="T26" fmla="*/ 1242 w 1722"/>
                <a:gd name="T27" fmla="*/ 1072 h 1258"/>
                <a:gd name="T28" fmla="*/ 1338 w 1722"/>
                <a:gd name="T29" fmla="*/ 1120 h 1258"/>
                <a:gd name="T30" fmla="*/ 1530 w 1722"/>
                <a:gd name="T31" fmla="*/ 1168 h 1258"/>
                <a:gd name="T32" fmla="*/ 1722 w 1722"/>
                <a:gd name="T33" fmla="*/ 1168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1258">
                  <a:moveTo>
                    <a:pt x="0" y="1258"/>
                  </a:moveTo>
                  <a:cubicBezTo>
                    <a:pt x="67" y="1242"/>
                    <a:pt x="307" y="1198"/>
                    <a:pt x="402" y="1162"/>
                  </a:cubicBezTo>
                  <a:cubicBezTo>
                    <a:pt x="497" y="1126"/>
                    <a:pt x="526" y="1089"/>
                    <a:pt x="570" y="1042"/>
                  </a:cubicBezTo>
                  <a:cubicBezTo>
                    <a:pt x="614" y="995"/>
                    <a:pt x="642" y="955"/>
                    <a:pt x="666" y="880"/>
                  </a:cubicBezTo>
                  <a:cubicBezTo>
                    <a:pt x="690" y="805"/>
                    <a:pt x="696" y="694"/>
                    <a:pt x="714" y="592"/>
                  </a:cubicBezTo>
                  <a:cubicBezTo>
                    <a:pt x="732" y="490"/>
                    <a:pt x="758" y="348"/>
                    <a:pt x="774" y="268"/>
                  </a:cubicBezTo>
                  <a:cubicBezTo>
                    <a:pt x="790" y="188"/>
                    <a:pt x="796" y="154"/>
                    <a:pt x="810" y="112"/>
                  </a:cubicBezTo>
                  <a:cubicBezTo>
                    <a:pt x="824" y="70"/>
                    <a:pt x="834" y="32"/>
                    <a:pt x="858" y="16"/>
                  </a:cubicBezTo>
                  <a:cubicBezTo>
                    <a:pt x="882" y="0"/>
                    <a:pt x="930" y="0"/>
                    <a:pt x="954" y="16"/>
                  </a:cubicBezTo>
                  <a:cubicBezTo>
                    <a:pt x="978" y="32"/>
                    <a:pt x="986" y="54"/>
                    <a:pt x="1002" y="112"/>
                  </a:cubicBezTo>
                  <a:cubicBezTo>
                    <a:pt x="1018" y="170"/>
                    <a:pt x="1034" y="260"/>
                    <a:pt x="1050" y="364"/>
                  </a:cubicBezTo>
                  <a:cubicBezTo>
                    <a:pt x="1066" y="468"/>
                    <a:pt x="1082" y="642"/>
                    <a:pt x="1098" y="736"/>
                  </a:cubicBezTo>
                  <a:cubicBezTo>
                    <a:pt x="1114" y="830"/>
                    <a:pt x="1122" y="872"/>
                    <a:pt x="1146" y="928"/>
                  </a:cubicBezTo>
                  <a:cubicBezTo>
                    <a:pt x="1170" y="984"/>
                    <a:pt x="1210" y="1040"/>
                    <a:pt x="1242" y="1072"/>
                  </a:cubicBezTo>
                  <a:cubicBezTo>
                    <a:pt x="1274" y="1104"/>
                    <a:pt x="1290" y="1104"/>
                    <a:pt x="1338" y="1120"/>
                  </a:cubicBezTo>
                  <a:cubicBezTo>
                    <a:pt x="1386" y="1136"/>
                    <a:pt x="1466" y="1160"/>
                    <a:pt x="1530" y="1168"/>
                  </a:cubicBezTo>
                  <a:cubicBezTo>
                    <a:pt x="1594" y="1176"/>
                    <a:pt x="1658" y="1172"/>
                    <a:pt x="1722" y="1168"/>
                  </a:cubicBezTo>
                </a:path>
              </a:pathLst>
            </a:custGeom>
            <a:noFill/>
            <a:ln w="57150" cap="flat" cmpd="sng">
              <a:solidFill>
                <a:srgbClr val="FF3300"/>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8" name="Line 14"/>
            <p:cNvSpPr>
              <a:spLocks noChangeShapeType="1"/>
            </p:cNvSpPr>
            <p:nvPr/>
          </p:nvSpPr>
          <p:spPr bwMode="auto">
            <a:xfrm>
              <a:off x="1584" y="780"/>
              <a:ext cx="0" cy="1248"/>
            </a:xfrm>
            <a:prstGeom prst="line">
              <a:avLst/>
            </a:prstGeom>
            <a:noFill/>
            <a:ln w="2857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9" name="Line 15"/>
            <p:cNvSpPr>
              <a:spLocks noChangeShapeType="1"/>
            </p:cNvSpPr>
            <p:nvPr/>
          </p:nvSpPr>
          <p:spPr bwMode="auto">
            <a:xfrm>
              <a:off x="1248" y="1788"/>
              <a:ext cx="0" cy="240"/>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0" name="Line 16"/>
            <p:cNvSpPr>
              <a:spLocks noChangeShapeType="1"/>
            </p:cNvSpPr>
            <p:nvPr/>
          </p:nvSpPr>
          <p:spPr bwMode="auto">
            <a:xfrm>
              <a:off x="2148" y="1932"/>
              <a:ext cx="0" cy="96"/>
            </a:xfrm>
            <a:prstGeom prst="line">
              <a:avLst/>
            </a:prstGeom>
            <a:noFill/>
            <a:ln w="2857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1" name="Text Box 17"/>
            <p:cNvSpPr txBox="1">
              <a:spLocks noChangeArrowheads="1"/>
            </p:cNvSpPr>
            <p:nvPr/>
          </p:nvSpPr>
          <p:spPr bwMode="auto">
            <a:xfrm>
              <a:off x="1392" y="1996"/>
              <a:ext cx="409"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0">
                  <a:solidFill>
                    <a:schemeClr val="tx2"/>
                  </a:solidFill>
                  <a:latin typeface="Times New Roman" panose="02020603050405020304" pitchFamily="18" charset="0"/>
                  <a:cs typeface="Times New Roman" panose="02020603050405020304" pitchFamily="18" charset="0"/>
                </a:rPr>
                <a:t>820</a:t>
              </a:r>
            </a:p>
          </p:txBody>
        </p:sp>
        <p:sp>
          <p:nvSpPr>
            <p:cNvPr id="16402" name="Text Box 18"/>
            <p:cNvSpPr txBox="1">
              <a:spLocks noChangeArrowheads="1"/>
            </p:cNvSpPr>
            <p:nvPr/>
          </p:nvSpPr>
          <p:spPr bwMode="auto">
            <a:xfrm>
              <a:off x="983" y="1986"/>
              <a:ext cx="409"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0" dirty="0">
                  <a:solidFill>
                    <a:schemeClr val="tx2"/>
                  </a:solidFill>
                  <a:latin typeface="Times New Roman" panose="02020603050405020304" pitchFamily="18" charset="0"/>
                  <a:cs typeface="Times New Roman" panose="02020603050405020304" pitchFamily="18" charset="0"/>
                </a:rPr>
                <a:t>640</a:t>
              </a:r>
            </a:p>
          </p:txBody>
        </p:sp>
        <p:sp>
          <p:nvSpPr>
            <p:cNvPr id="16403" name="Text Box 19"/>
            <p:cNvSpPr txBox="1">
              <a:spLocks noChangeArrowheads="1"/>
            </p:cNvSpPr>
            <p:nvPr/>
          </p:nvSpPr>
          <p:spPr bwMode="auto">
            <a:xfrm>
              <a:off x="1907" y="1986"/>
              <a:ext cx="515"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0" dirty="0" smtClean="0">
                  <a:solidFill>
                    <a:schemeClr val="tx2"/>
                  </a:solidFill>
                  <a:latin typeface="Times New Roman" panose="02020603050405020304" pitchFamily="18" charset="0"/>
                  <a:cs typeface="Times New Roman" panose="02020603050405020304" pitchFamily="18" charset="0"/>
                </a:rPr>
                <a:t>1200</a:t>
              </a:r>
              <a:endParaRPr kumimoji="1" lang="en-US" altLang="zh-CN" sz="2800" b="0" dirty="0">
                <a:solidFill>
                  <a:schemeClr val="tx2"/>
                </a:solidFill>
                <a:latin typeface="Times New Roman" panose="02020603050405020304" pitchFamily="18" charset="0"/>
                <a:cs typeface="Times New Roman" panose="02020603050405020304" pitchFamily="18" charset="0"/>
              </a:endParaRPr>
            </a:p>
          </p:txBody>
        </p:sp>
        <p:sp>
          <p:nvSpPr>
            <p:cNvPr id="16404" name="Text Box 20"/>
            <p:cNvSpPr txBox="1">
              <a:spLocks noChangeArrowheads="1"/>
            </p:cNvSpPr>
            <p:nvPr/>
          </p:nvSpPr>
          <p:spPr bwMode="auto">
            <a:xfrm>
              <a:off x="-2" y="542"/>
              <a:ext cx="579"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0" i="1" dirty="0">
                  <a:solidFill>
                    <a:schemeClr val="tx2"/>
                  </a:solidFill>
                  <a:latin typeface="Times New Roman" panose="02020603050405020304" pitchFamily="18" charset="0"/>
                  <a:cs typeface="Times New Roman" panose="02020603050405020304" pitchFamily="18" charset="0"/>
                </a:rPr>
                <a:t>U</a:t>
              </a:r>
              <a:r>
                <a:rPr kumimoji="1" lang="en-US" altLang="zh-CN" sz="2800" b="0" i="1" baseline="-25000" dirty="0">
                  <a:solidFill>
                    <a:schemeClr val="tx2"/>
                  </a:solidFill>
                  <a:latin typeface="Times New Roman" panose="02020603050405020304" pitchFamily="18" charset="0"/>
                  <a:cs typeface="Times New Roman" panose="02020603050405020304" pitchFamily="18" charset="0"/>
                </a:rPr>
                <a:t>R</a:t>
              </a:r>
              <a:r>
                <a:rPr kumimoji="1" lang="en-US" altLang="zh-CN" sz="2800" b="0" dirty="0">
                  <a:solidFill>
                    <a:schemeClr val="tx2"/>
                  </a:solidFill>
                  <a:latin typeface="Times New Roman" panose="02020603050405020304" pitchFamily="18" charset="0"/>
                  <a:cs typeface="Times New Roman" panose="02020603050405020304" pitchFamily="18" charset="0"/>
                </a:rPr>
                <a:t>(</a:t>
              </a:r>
              <a:r>
                <a:rPr kumimoji="1" lang="en-US" altLang="zh-CN" sz="2800" b="0" i="1" dirty="0">
                  <a:solidFill>
                    <a:schemeClr val="tx2"/>
                  </a:solidFill>
                  <a:latin typeface="Times New Roman" panose="02020603050405020304" pitchFamily="18" charset="0"/>
                  <a:cs typeface="Times New Roman" panose="02020603050405020304" pitchFamily="18" charset="0"/>
                </a:rPr>
                <a:t>f </a:t>
              </a:r>
              <a:r>
                <a:rPr kumimoji="1" lang="en-US" altLang="zh-CN" sz="2800" b="0" dirty="0">
                  <a:solidFill>
                    <a:schemeClr val="tx2"/>
                  </a:solidFill>
                  <a:latin typeface="Times New Roman" panose="02020603050405020304" pitchFamily="18" charset="0"/>
                  <a:cs typeface="Times New Roman" panose="02020603050405020304" pitchFamily="18" charset="0"/>
                </a:rPr>
                <a:t>)</a:t>
              </a:r>
            </a:p>
          </p:txBody>
        </p:sp>
        <p:sp>
          <p:nvSpPr>
            <p:cNvPr id="16405" name="Text Box 21"/>
            <p:cNvSpPr txBox="1">
              <a:spLocks noChangeArrowheads="1"/>
            </p:cNvSpPr>
            <p:nvPr/>
          </p:nvSpPr>
          <p:spPr bwMode="auto">
            <a:xfrm>
              <a:off x="2367" y="1974"/>
              <a:ext cx="656"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0" i="1" dirty="0">
                  <a:solidFill>
                    <a:schemeClr val="bg1"/>
                  </a:solidFill>
                  <a:ea typeface="宋体" charset="-122"/>
                </a:rPr>
                <a:t> f /</a:t>
              </a:r>
              <a:r>
                <a:rPr kumimoji="1" lang="en-US" altLang="zh-CN" sz="2800" b="0" dirty="0">
                  <a:solidFill>
                    <a:schemeClr val="bg1"/>
                  </a:solidFill>
                  <a:ea typeface="宋体" charset="-122"/>
                </a:rPr>
                <a:t>kHz</a:t>
              </a:r>
            </a:p>
          </p:txBody>
        </p:sp>
        <p:sp>
          <p:nvSpPr>
            <p:cNvPr id="16406" name="Text Box 22"/>
            <p:cNvSpPr txBox="1">
              <a:spLocks noChangeArrowheads="1"/>
            </p:cNvSpPr>
            <p:nvPr/>
          </p:nvSpPr>
          <p:spPr bwMode="auto">
            <a:xfrm>
              <a:off x="484" y="2052"/>
              <a:ext cx="210"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0" i="1">
                  <a:solidFill>
                    <a:schemeClr val="bg1"/>
                  </a:solidFill>
                  <a:ea typeface="宋体" charset="-122"/>
                </a:rPr>
                <a:t>O</a:t>
              </a:r>
            </a:p>
          </p:txBody>
        </p:sp>
      </p:grpSp>
      <p:graphicFrame>
        <p:nvGraphicFramePr>
          <p:cNvPr id="16407" name="Object 23"/>
          <p:cNvGraphicFramePr>
            <a:graphicFrameLocks noChangeAspect="1"/>
          </p:cNvGraphicFramePr>
          <p:nvPr>
            <p:extLst>
              <p:ext uri="{D42A27DB-BD31-4B8C-83A1-F6EECF244321}">
                <p14:modId xmlns:p14="http://schemas.microsoft.com/office/powerpoint/2010/main" val="3566023363"/>
              </p:ext>
            </p:extLst>
          </p:nvPr>
        </p:nvGraphicFramePr>
        <p:xfrm>
          <a:off x="5796136" y="4582352"/>
          <a:ext cx="2552040" cy="1294920"/>
        </p:xfrm>
        <a:graphic>
          <a:graphicData uri="http://schemas.openxmlformats.org/presentationml/2006/ole">
            <mc:AlternateContent xmlns:mc="http://schemas.openxmlformats.org/markup-compatibility/2006">
              <mc:Choice xmlns:v="urn:schemas-microsoft-com:vml" Requires="v">
                <p:oleObj spid="_x0000_s108603" name="Equation" r:id="rId5" imgW="850680" imgH="431640" progId="">
                  <p:embed/>
                </p:oleObj>
              </mc:Choice>
              <mc:Fallback>
                <p:oleObj name="Equation" r:id="rId5" imgW="850680" imgH="431640"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6136" y="4582352"/>
                        <a:ext cx="2552040" cy="12949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lang="en-US" altLang="zh-CN" i="1" dirty="0" smtClean="0"/>
              <a:t>RLC</a:t>
            </a:r>
            <a:r>
              <a:rPr lang="zh-CN" altLang="en-US" dirty="0"/>
              <a:t>串联谐振</a:t>
            </a: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79</a:t>
            </a:fld>
            <a:endParaRPr lang="en-US" altLang="zh-CN"/>
          </a:p>
        </p:txBody>
      </p:sp>
    </p:spTree>
    <p:extLst>
      <p:ext uri="{BB962C8B-B14F-4D97-AF65-F5344CB8AC3E}">
        <p14:creationId xmlns:p14="http://schemas.microsoft.com/office/powerpoint/2010/main" val="37556099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394"/>
                                        </p:tgtEl>
                                        <p:attrNameLst>
                                          <p:attrName>style.visibility</p:attrName>
                                        </p:attrNameLst>
                                      </p:cBhvr>
                                      <p:to>
                                        <p:strVal val="visible"/>
                                      </p:to>
                                    </p:set>
                                    <p:animEffect transition="in" filter="blinds(horizontal)">
                                      <p:cBhvr>
                                        <p:cTn id="7" dur="500"/>
                                        <p:tgtEl>
                                          <p:spTgt spid="163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nodeType="clickEffect">
                                  <p:stCondLst>
                                    <p:cond delay="0"/>
                                  </p:stCondLst>
                                  <p:childTnLst>
                                    <p:set>
                                      <p:cBhvr>
                                        <p:cTn id="11" dur="1" fill="hold">
                                          <p:stCondLst>
                                            <p:cond delay="0"/>
                                          </p:stCondLst>
                                        </p:cTn>
                                        <p:tgtEl>
                                          <p:spTgt spid="16391"/>
                                        </p:tgtEl>
                                        <p:attrNameLst>
                                          <p:attrName>style.visibility</p:attrName>
                                        </p:attrNameLst>
                                      </p:cBhvr>
                                      <p:to>
                                        <p:strVal val="visible"/>
                                      </p:to>
                                    </p:set>
                                    <p:anim calcmode="lin" valueType="num">
                                      <p:cBhvr additive="base">
                                        <p:cTn id="12" dur="500" fill="hold"/>
                                        <p:tgtEl>
                                          <p:spTgt spid="16391"/>
                                        </p:tgtEl>
                                        <p:attrNameLst>
                                          <p:attrName>ppt_x</p:attrName>
                                        </p:attrNameLst>
                                      </p:cBhvr>
                                      <p:tavLst>
                                        <p:tav tm="0">
                                          <p:val>
                                            <p:strVal val="1+#ppt_w/2"/>
                                          </p:val>
                                        </p:tav>
                                        <p:tav tm="100000">
                                          <p:val>
                                            <p:strVal val="#ppt_x"/>
                                          </p:val>
                                        </p:tav>
                                      </p:tavLst>
                                    </p:anim>
                                    <p:anim calcmode="lin" valueType="num">
                                      <p:cBhvr additive="base">
                                        <p:cTn id="13" dur="500" fill="hold"/>
                                        <p:tgtEl>
                                          <p:spTgt spid="16391"/>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2" fill="hold" nodeType="clickEffect">
                                  <p:stCondLst>
                                    <p:cond delay="0"/>
                                  </p:stCondLst>
                                  <p:childTnLst>
                                    <p:set>
                                      <p:cBhvr>
                                        <p:cTn id="17" dur="1" fill="hold">
                                          <p:stCondLst>
                                            <p:cond delay="0"/>
                                          </p:stCondLst>
                                        </p:cTn>
                                        <p:tgtEl>
                                          <p:spTgt spid="16407"/>
                                        </p:tgtEl>
                                        <p:attrNameLst>
                                          <p:attrName>style.visibility</p:attrName>
                                        </p:attrNameLst>
                                      </p:cBhvr>
                                      <p:to>
                                        <p:strVal val="visible"/>
                                      </p:to>
                                    </p:set>
                                    <p:animEffect transition="in" filter="slide(fromRight)">
                                      <p:cBhvr>
                                        <p:cTn id="18" dur="500"/>
                                        <p:tgtEl>
                                          <p:spTgt spid="1640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6393"/>
                                        </p:tgtEl>
                                        <p:attrNameLst>
                                          <p:attrName>style.visibility</p:attrName>
                                        </p:attrNameLst>
                                      </p:cBhvr>
                                      <p:to>
                                        <p:strVal val="visible"/>
                                      </p:to>
                                    </p:set>
                                    <p:anim calcmode="lin" valueType="num">
                                      <p:cBhvr additive="base">
                                        <p:cTn id="23" dur="500" fill="hold"/>
                                        <p:tgtEl>
                                          <p:spTgt spid="16393"/>
                                        </p:tgtEl>
                                        <p:attrNameLst>
                                          <p:attrName>ppt_x</p:attrName>
                                        </p:attrNameLst>
                                      </p:cBhvr>
                                      <p:tavLst>
                                        <p:tav tm="0">
                                          <p:val>
                                            <p:strVal val="1+#ppt_w/2"/>
                                          </p:val>
                                        </p:tav>
                                        <p:tav tm="100000">
                                          <p:val>
                                            <p:strVal val="#ppt_x"/>
                                          </p:val>
                                        </p:tav>
                                      </p:tavLst>
                                    </p:anim>
                                    <p:anim calcmode="lin" valueType="num">
                                      <p:cBhvr additive="base">
                                        <p:cTn id="24" dur="500" fill="hold"/>
                                        <p:tgtEl>
                                          <p:spTgt spid="163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lstStyle/>
          <a:p>
            <a:pPr eaLnBrk="1" hangingPunct="1"/>
            <a:r>
              <a:rPr lang="en-US" altLang="zh-CN" smtClean="0">
                <a:ea typeface="宋体" charset="-122"/>
              </a:rPr>
              <a:t>3.1 </a:t>
            </a:r>
            <a:r>
              <a:rPr lang="zh-CN" altLang="en-US" smtClean="0">
                <a:ea typeface="宋体" charset="-122"/>
              </a:rPr>
              <a:t>正弦量的基本概念</a:t>
            </a:r>
            <a:r>
              <a:rPr lang="zh-CN" altLang="en-US" smtClean="0">
                <a:ea typeface="楷体_GB2312" pitchFamily="49" charset="-122"/>
              </a:rPr>
              <a:t>（续</a:t>
            </a:r>
            <a:r>
              <a:rPr lang="en-US" altLang="zh-CN" smtClean="0">
                <a:ea typeface="楷体_GB2312" pitchFamily="49" charset="-122"/>
              </a:rPr>
              <a:t>2</a:t>
            </a:r>
            <a:r>
              <a:rPr lang="zh-CN" altLang="en-US" smtClean="0">
                <a:ea typeface="楷体_GB2312" pitchFamily="49" charset="-122"/>
              </a:rPr>
              <a:t>）</a:t>
            </a:r>
            <a:endParaRPr lang="zh-CN" altLang="en-US" smtClean="0">
              <a:ea typeface="宋体" charset="-122"/>
            </a:endParaRPr>
          </a:p>
        </p:txBody>
      </p:sp>
      <p:sp>
        <p:nvSpPr>
          <p:cNvPr id="3077" name="Rectangle 3"/>
          <p:cNvSpPr>
            <a:spLocks noGrp="1" noChangeArrowheads="1"/>
          </p:cNvSpPr>
          <p:nvPr>
            <p:ph sz="quarter" idx="11"/>
          </p:nvPr>
        </p:nvSpPr>
        <p:spPr/>
        <p:txBody>
          <a:bodyPr/>
          <a:lstStyle/>
          <a:p>
            <a:pPr eaLnBrk="1" hangingPunct="1"/>
            <a:r>
              <a:rPr kumimoji="1" lang="zh-CN" altLang="en-US" dirty="0" smtClean="0">
                <a:solidFill>
                  <a:schemeClr val="tx1"/>
                </a:solidFill>
                <a:ea typeface="宋体" charset="-122"/>
              </a:rPr>
              <a:t>频率 </a:t>
            </a:r>
            <a:r>
              <a:rPr kumimoji="1" lang="en-US" altLang="zh-CN" i="1" dirty="0" smtClean="0">
                <a:solidFill>
                  <a:schemeClr val="tx1"/>
                </a:solidFill>
                <a:ea typeface="宋体" charset="-122"/>
              </a:rPr>
              <a:t>f</a:t>
            </a:r>
            <a:r>
              <a:rPr kumimoji="1" lang="zh-CN" altLang="en-US" dirty="0" smtClean="0">
                <a:solidFill>
                  <a:schemeClr val="tx1"/>
                </a:solidFill>
                <a:ea typeface="宋体" charset="-122"/>
              </a:rPr>
              <a:t>、周期 </a:t>
            </a:r>
            <a:r>
              <a:rPr kumimoji="1" lang="en-US" altLang="zh-CN" i="1" dirty="0" smtClean="0">
                <a:solidFill>
                  <a:schemeClr val="tx1"/>
                </a:solidFill>
                <a:ea typeface="宋体" charset="-122"/>
              </a:rPr>
              <a:t>T</a:t>
            </a:r>
            <a:r>
              <a:rPr kumimoji="1" lang="zh-CN" altLang="en-US" dirty="0" smtClean="0">
                <a:solidFill>
                  <a:schemeClr val="tx1"/>
                </a:solidFill>
                <a:ea typeface="宋体" charset="-122"/>
              </a:rPr>
              <a:t>、角频率 </a:t>
            </a:r>
            <a:r>
              <a:rPr kumimoji="1" lang="zh-CN" altLang="en-US" i="1" dirty="0" smtClean="0">
                <a:solidFill>
                  <a:schemeClr val="tx1"/>
                </a:solidFill>
                <a:ea typeface="宋体" charset="-122"/>
                <a:sym typeface="Symbol" pitchFamily="18" charset="2"/>
              </a:rPr>
              <a:t></a:t>
            </a:r>
          </a:p>
          <a:p>
            <a:pPr lvl="1" eaLnBrk="1" hangingPunct="1">
              <a:lnSpc>
                <a:spcPct val="110000"/>
              </a:lnSpc>
              <a:spcBef>
                <a:spcPct val="0"/>
              </a:spcBef>
            </a:pPr>
            <a:r>
              <a:rPr kumimoji="1" lang="zh-CN" altLang="en-US" sz="2400" dirty="0" smtClean="0"/>
              <a:t>周期 </a:t>
            </a:r>
            <a:r>
              <a:rPr kumimoji="1" lang="en-US" altLang="zh-CN" sz="2400" i="1" dirty="0" smtClean="0"/>
              <a:t>T</a:t>
            </a:r>
            <a:r>
              <a:rPr kumimoji="1" lang="zh-CN" altLang="en-US" sz="2400" dirty="0" smtClean="0"/>
              <a:t>：波形变化一周所需的时间，单位：秒</a:t>
            </a:r>
            <a:r>
              <a:rPr kumimoji="1" lang="en-US" altLang="zh-CN" sz="2400" dirty="0" smtClean="0"/>
              <a:t>(s)</a:t>
            </a:r>
            <a:r>
              <a:rPr kumimoji="1" lang="zh-CN" altLang="en-US" sz="2400" dirty="0" smtClean="0"/>
              <a:t>，毫秒</a:t>
            </a:r>
            <a:r>
              <a:rPr kumimoji="1" lang="en-US" altLang="zh-CN" sz="2400" dirty="0" smtClean="0"/>
              <a:t>(</a:t>
            </a:r>
            <a:r>
              <a:rPr kumimoji="1" lang="en-US" altLang="zh-CN" sz="2400" dirty="0" err="1" smtClean="0"/>
              <a:t>ms</a:t>
            </a:r>
            <a:r>
              <a:rPr kumimoji="1" lang="en-US" altLang="zh-CN" sz="2400" dirty="0" smtClean="0"/>
              <a:t>), </a:t>
            </a:r>
            <a:r>
              <a:rPr kumimoji="1" lang="zh-CN" altLang="en-US" sz="2400" dirty="0" smtClean="0"/>
              <a:t>微秒</a:t>
            </a:r>
            <a:r>
              <a:rPr kumimoji="1" lang="en-US" altLang="zh-CN" sz="2400" dirty="0" smtClean="0"/>
              <a:t>(</a:t>
            </a:r>
            <a:r>
              <a:rPr kumimoji="1" lang="en-US" altLang="zh-CN" sz="2400" dirty="0" smtClean="0">
                <a:sym typeface="Symbol" pitchFamily="18" charset="2"/>
              </a:rPr>
              <a:t></a:t>
            </a:r>
            <a:r>
              <a:rPr kumimoji="1" lang="en-US" altLang="zh-CN" sz="2400" dirty="0" smtClean="0"/>
              <a:t>s)…</a:t>
            </a:r>
          </a:p>
          <a:p>
            <a:pPr lvl="1" eaLnBrk="1" hangingPunct="1">
              <a:lnSpc>
                <a:spcPct val="110000"/>
              </a:lnSpc>
              <a:spcBef>
                <a:spcPct val="0"/>
              </a:spcBef>
            </a:pPr>
            <a:r>
              <a:rPr kumimoji="1" lang="zh-CN" altLang="en-US" sz="2400" dirty="0" smtClean="0"/>
              <a:t>频率 </a:t>
            </a:r>
            <a:r>
              <a:rPr kumimoji="1" lang="en-US" altLang="zh-CN" sz="2400" i="1" dirty="0" smtClean="0"/>
              <a:t>f</a:t>
            </a:r>
            <a:r>
              <a:rPr kumimoji="1" lang="en-US" altLang="zh-CN" sz="2400" dirty="0" smtClean="0"/>
              <a:t> </a:t>
            </a:r>
            <a:r>
              <a:rPr kumimoji="1" lang="zh-CN" altLang="en-US" sz="2400" dirty="0" smtClean="0"/>
              <a:t>：每秒波形变化的次数   单位：赫兹</a:t>
            </a:r>
            <a:r>
              <a:rPr kumimoji="1" lang="en-US" altLang="zh-CN" sz="2400" dirty="0" smtClean="0"/>
              <a:t>(Hz)</a:t>
            </a:r>
            <a:r>
              <a:rPr kumimoji="1" lang="zh-CN" altLang="en-US" sz="2400" dirty="0" smtClean="0"/>
              <a:t>，千赫</a:t>
            </a:r>
            <a:r>
              <a:rPr kumimoji="1" lang="en-US" altLang="zh-CN" sz="2400" dirty="0" smtClean="0"/>
              <a:t>(kHz), </a:t>
            </a:r>
            <a:r>
              <a:rPr kumimoji="1" lang="zh-CN" altLang="en-US" sz="2400" dirty="0" smtClean="0"/>
              <a:t>兆赫</a:t>
            </a:r>
            <a:r>
              <a:rPr kumimoji="1" lang="en-US" altLang="zh-CN" sz="2400" dirty="0" smtClean="0"/>
              <a:t>(MHz) ...</a:t>
            </a:r>
            <a:br>
              <a:rPr kumimoji="1" lang="en-US" altLang="zh-CN" sz="2400" dirty="0" smtClean="0"/>
            </a:br>
            <a:r>
              <a:rPr kumimoji="1" lang="zh-CN" altLang="en-US" sz="2400" dirty="0" smtClean="0"/>
              <a:t>电网频率（工频）：中国、欧洲  </a:t>
            </a:r>
            <a:r>
              <a:rPr kumimoji="1" lang="en-US" altLang="zh-CN" sz="2400" dirty="0" smtClean="0"/>
              <a:t>50 Hz</a:t>
            </a:r>
            <a:r>
              <a:rPr kumimoji="1" lang="zh-CN" altLang="en-US" sz="2400" dirty="0" smtClean="0"/>
              <a:t>；</a:t>
            </a:r>
            <a:br>
              <a:rPr kumimoji="1" lang="zh-CN" altLang="en-US" sz="2400" dirty="0" smtClean="0"/>
            </a:br>
            <a:r>
              <a:rPr kumimoji="1" lang="zh-CN" altLang="en-US" sz="2400" dirty="0" smtClean="0"/>
              <a:t>                                     美国 、日本  </a:t>
            </a:r>
            <a:r>
              <a:rPr kumimoji="1" lang="en-US" altLang="zh-CN" sz="2400" dirty="0" smtClean="0"/>
              <a:t>60 Hz;</a:t>
            </a:r>
            <a:br>
              <a:rPr kumimoji="1" lang="en-US" altLang="zh-CN" sz="2400" dirty="0" smtClean="0"/>
            </a:br>
            <a:r>
              <a:rPr kumimoji="1" lang="zh-CN" altLang="en-US" sz="2400" dirty="0" smtClean="0"/>
              <a:t>有线通信频率：</a:t>
            </a:r>
            <a:r>
              <a:rPr kumimoji="1" lang="en-US" altLang="zh-CN" sz="2400" dirty="0" smtClean="0"/>
              <a:t>300 ~ 5000 Hz </a:t>
            </a:r>
            <a:br>
              <a:rPr kumimoji="1" lang="en-US" altLang="zh-CN" sz="2400" dirty="0" smtClean="0"/>
            </a:br>
            <a:r>
              <a:rPr kumimoji="1" lang="zh-CN" altLang="en-US" sz="2400" dirty="0" smtClean="0"/>
              <a:t>无线通信频率： </a:t>
            </a:r>
            <a:r>
              <a:rPr kumimoji="1" lang="en-US" altLang="zh-CN" sz="2400" dirty="0" smtClean="0"/>
              <a:t>30 kHz ~ 3×104 MHz</a:t>
            </a:r>
            <a:br>
              <a:rPr kumimoji="1" lang="en-US" altLang="zh-CN" sz="2400" dirty="0" smtClean="0"/>
            </a:br>
            <a:r>
              <a:rPr kumimoji="1" lang="zh-CN" altLang="en-US" sz="2400" dirty="0" smtClean="0"/>
              <a:t>声波频率：</a:t>
            </a:r>
            <a:r>
              <a:rPr kumimoji="1" lang="en-US" altLang="zh-CN" sz="2400" dirty="0" smtClean="0"/>
              <a:t>20 ~ 20kHz</a:t>
            </a:r>
          </a:p>
          <a:p>
            <a:pPr lvl="1" eaLnBrk="1" hangingPunct="1">
              <a:lnSpc>
                <a:spcPct val="110000"/>
              </a:lnSpc>
              <a:spcBef>
                <a:spcPct val="0"/>
              </a:spcBef>
            </a:pPr>
            <a:r>
              <a:rPr kumimoji="1" lang="zh-CN" altLang="en-US" sz="2400" dirty="0" smtClean="0"/>
              <a:t>角频率</a:t>
            </a:r>
            <a:r>
              <a:rPr kumimoji="1" lang="en-US" altLang="zh-CN" sz="2400" i="1" dirty="0" smtClean="0"/>
              <a:t>ω</a:t>
            </a:r>
            <a:r>
              <a:rPr kumimoji="1" lang="zh-CN" altLang="en-US" sz="2400" dirty="0" smtClean="0"/>
              <a:t>： 每秒函数相位角变化的弧度数    单位：弧度</a:t>
            </a:r>
            <a:r>
              <a:rPr kumimoji="1" lang="en-US" altLang="zh-CN" sz="2400" dirty="0" smtClean="0"/>
              <a:t>/</a:t>
            </a:r>
            <a:r>
              <a:rPr kumimoji="1" lang="zh-CN" altLang="en-US" sz="2400" dirty="0" smtClean="0"/>
              <a:t>秒</a:t>
            </a:r>
            <a:r>
              <a:rPr kumimoji="1" lang="en-US" altLang="zh-CN" sz="2400" dirty="0" smtClean="0"/>
              <a:t>(rad/s)</a:t>
            </a:r>
          </a:p>
        </p:txBody>
      </p:sp>
      <p:graphicFrame>
        <p:nvGraphicFramePr>
          <p:cNvPr id="41988" name="Object 2">
            <a:hlinkClick r:id="" action="ppaction://ole?verb=0"/>
          </p:cNvPr>
          <p:cNvGraphicFramePr>
            <a:graphicFrameLocks noChangeAspect="1"/>
          </p:cNvGraphicFramePr>
          <p:nvPr>
            <p:extLst>
              <p:ext uri="{D42A27DB-BD31-4B8C-83A1-F6EECF244321}">
                <p14:modId xmlns:p14="http://schemas.microsoft.com/office/powerpoint/2010/main" val="3079430271"/>
              </p:ext>
            </p:extLst>
          </p:nvPr>
        </p:nvGraphicFramePr>
        <p:xfrm>
          <a:off x="2339752" y="5517232"/>
          <a:ext cx="885825" cy="788988"/>
        </p:xfrm>
        <a:graphic>
          <a:graphicData uri="http://schemas.openxmlformats.org/presentationml/2006/ole">
            <mc:AlternateContent xmlns:mc="http://schemas.openxmlformats.org/markup-compatibility/2006">
              <mc:Choice xmlns:v="urn:schemas-microsoft-com:vml" Requires="v">
                <p:oleObj spid="_x0000_s3158" name="Equation" r:id="rId3" imgW="431640" imgH="393480" progId="">
                  <p:embed/>
                </p:oleObj>
              </mc:Choice>
              <mc:Fallback>
                <p:oleObj name="Equation" r:id="rId3" imgW="431640" imgH="393480" progId="">
                  <p:embed/>
                  <p:pic>
                    <p:nvPicPr>
                      <p:cNvPr id="0" name="Picture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5517232"/>
                        <a:ext cx="885825" cy="78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89" name="Object 3">
            <a:hlinkClick r:id="" action="ppaction://ole?verb=0"/>
          </p:cNvPr>
          <p:cNvGraphicFramePr>
            <a:graphicFrameLocks noChangeAspect="1"/>
          </p:cNvGraphicFramePr>
          <p:nvPr>
            <p:extLst>
              <p:ext uri="{D42A27DB-BD31-4B8C-83A1-F6EECF244321}">
                <p14:modId xmlns:p14="http://schemas.microsoft.com/office/powerpoint/2010/main" val="3507535847"/>
              </p:ext>
            </p:extLst>
          </p:nvPr>
        </p:nvGraphicFramePr>
        <p:xfrm>
          <a:off x="3707904" y="5733256"/>
          <a:ext cx="1104900" cy="406400"/>
        </p:xfrm>
        <a:graphic>
          <a:graphicData uri="http://schemas.openxmlformats.org/presentationml/2006/ole">
            <mc:AlternateContent xmlns:mc="http://schemas.openxmlformats.org/markup-compatibility/2006">
              <mc:Choice xmlns:v="urn:schemas-microsoft-com:vml" Requires="v">
                <p:oleObj spid="_x0000_s3159" name="Equation" r:id="rId5" imgW="583920" imgH="203040" progId="">
                  <p:embed/>
                </p:oleObj>
              </mc:Choice>
              <mc:Fallback>
                <p:oleObj name="Equation" r:id="rId5" imgW="583920" imgH="203040" progId="">
                  <p:embed/>
                  <p:pic>
                    <p:nvPicPr>
                      <p:cNvPr id="0" name="Picture 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904" y="5733256"/>
                        <a:ext cx="11049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灯片编号占位符 4"/>
          <p:cNvSpPr>
            <a:spLocks noGrp="1"/>
          </p:cNvSpPr>
          <p:nvPr>
            <p:ph type="sldNum" sz="quarter" idx="10"/>
          </p:nvPr>
        </p:nvSpPr>
        <p:spPr/>
        <p:txBody>
          <a:bodyPr/>
          <a:lstStyle/>
          <a:p>
            <a:pPr>
              <a:defRPr/>
            </a:pPr>
            <a:fld id="{E4DCDFD6-397A-4776-9F04-AECACB83C822}" type="slidenum">
              <a:rPr lang="zh-CN" altLang="en-US" smtClean="0"/>
              <a:pPr>
                <a:defRPr/>
              </a:pPr>
              <a:t>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7">
                                            <p:txEl>
                                              <p:pRg st="0" end="0"/>
                                            </p:txEl>
                                          </p:spTgt>
                                        </p:tgtEl>
                                        <p:attrNameLst>
                                          <p:attrName>style.visibility</p:attrName>
                                        </p:attrNameLst>
                                      </p:cBhvr>
                                      <p:to>
                                        <p:strVal val="visible"/>
                                      </p:to>
                                    </p:set>
                                    <p:animEffect transition="in" filter="wipe(left)">
                                      <p:cBhvr>
                                        <p:cTn id="7" dur="500"/>
                                        <p:tgtEl>
                                          <p:spTgt spid="30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7">
                                            <p:txEl>
                                              <p:pRg st="1" end="1"/>
                                            </p:txEl>
                                          </p:spTgt>
                                        </p:tgtEl>
                                        <p:attrNameLst>
                                          <p:attrName>style.visibility</p:attrName>
                                        </p:attrNameLst>
                                      </p:cBhvr>
                                      <p:to>
                                        <p:strVal val="visible"/>
                                      </p:to>
                                    </p:set>
                                    <p:animEffect transition="in" filter="wipe(left)">
                                      <p:cBhvr>
                                        <p:cTn id="12" dur="500"/>
                                        <p:tgtEl>
                                          <p:spTgt spid="30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077">
                                            <p:txEl>
                                              <p:pRg st="2" end="2"/>
                                            </p:txEl>
                                          </p:spTgt>
                                        </p:tgtEl>
                                        <p:attrNameLst>
                                          <p:attrName>style.visibility</p:attrName>
                                        </p:attrNameLst>
                                      </p:cBhvr>
                                      <p:to>
                                        <p:strVal val="visible"/>
                                      </p:to>
                                    </p:set>
                                    <p:animEffect transition="in" filter="wipe(up)">
                                      <p:cBhvr>
                                        <p:cTn id="17" dur="500"/>
                                        <p:tgtEl>
                                          <p:spTgt spid="30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077">
                                            <p:txEl>
                                              <p:pRg st="3" end="3"/>
                                            </p:txEl>
                                          </p:spTgt>
                                        </p:tgtEl>
                                        <p:attrNameLst>
                                          <p:attrName>style.visibility</p:attrName>
                                        </p:attrNameLst>
                                      </p:cBhvr>
                                      <p:to>
                                        <p:strVal val="visible"/>
                                      </p:to>
                                    </p:set>
                                    <p:animEffect transition="in" filter="wipe(up)">
                                      <p:cBhvr>
                                        <p:cTn id="22" dur="500"/>
                                        <p:tgtEl>
                                          <p:spTgt spid="307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1988"/>
                                        </p:tgtEl>
                                        <p:attrNameLst>
                                          <p:attrName>style.visibility</p:attrName>
                                        </p:attrNameLst>
                                      </p:cBhvr>
                                      <p:to>
                                        <p:strVal val="visible"/>
                                      </p:to>
                                    </p:set>
                                    <p:animEffect transition="in" filter="wipe(left)">
                                      <p:cBhvr>
                                        <p:cTn id="27" dur="500"/>
                                        <p:tgtEl>
                                          <p:spTgt spid="41988"/>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41989"/>
                                        </p:tgtEl>
                                        <p:attrNameLst>
                                          <p:attrName>style.visibility</p:attrName>
                                        </p:attrNameLst>
                                      </p:cBhvr>
                                      <p:to>
                                        <p:strVal val="visible"/>
                                      </p:to>
                                    </p:set>
                                    <p:animEffect transition="in" filter="wipe(left)">
                                      <p:cBhvr>
                                        <p:cTn id="31" dur="500"/>
                                        <p:tgtEl>
                                          <p:spTgt spid="41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7"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07553" y="915175"/>
            <a:ext cx="864394" cy="523220"/>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2800" b="1" dirty="0" smtClean="0">
                <a:solidFill>
                  <a:schemeClr val="tx2"/>
                </a:solidFill>
                <a:latin typeface="Times New Roman" panose="02020603050405020304" pitchFamily="18" charset="0"/>
                <a:cs typeface="Times New Roman" panose="02020603050405020304" pitchFamily="18" charset="0"/>
              </a:rPr>
              <a:t>例</a:t>
            </a:r>
            <a:r>
              <a:rPr kumimoji="1" lang="en-US" altLang="zh-CN" sz="2800" b="1" dirty="0" smtClean="0">
                <a:solidFill>
                  <a:schemeClr val="tx2"/>
                </a:solidFill>
                <a:latin typeface="Times New Roman" panose="02020603050405020304" pitchFamily="18" charset="0"/>
                <a:cs typeface="Times New Roman" panose="02020603050405020304" pitchFamily="18" charset="0"/>
              </a:rPr>
              <a:t> </a:t>
            </a:r>
            <a:endParaRPr kumimoji="1" lang="en-US" altLang="zh-CN" sz="2800" b="1" dirty="0">
              <a:solidFill>
                <a:schemeClr val="tx2"/>
              </a:solidFill>
              <a:latin typeface="Times New Roman" panose="02020603050405020304" pitchFamily="18" charset="0"/>
              <a:cs typeface="Times New Roman" panose="02020603050405020304" pitchFamily="18" charset="0"/>
            </a:endParaRPr>
          </a:p>
        </p:txBody>
      </p:sp>
      <p:sp>
        <p:nvSpPr>
          <p:cNvPr id="33829" name="Text Box 37"/>
          <p:cNvSpPr txBox="1">
            <a:spLocks noChangeArrowheads="1"/>
          </p:cNvSpPr>
          <p:nvPr/>
        </p:nvSpPr>
        <p:spPr bwMode="auto">
          <a:xfrm>
            <a:off x="971551" y="804825"/>
            <a:ext cx="777691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50000"/>
              </a:spcBef>
            </a:pPr>
            <a:r>
              <a:rPr lang="zh-CN" altLang="en-US" sz="2800" b="1" dirty="0" smtClean="0">
                <a:solidFill>
                  <a:schemeClr val="tx2"/>
                </a:solidFill>
                <a:latin typeface="Times New Roman" panose="02020603050405020304" pitchFamily="18" charset="0"/>
                <a:cs typeface="Times New Roman" panose="02020603050405020304" pitchFamily="18" charset="0"/>
              </a:rPr>
              <a:t>信号</a:t>
            </a:r>
            <a:r>
              <a:rPr lang="zh-CN" altLang="en-US" sz="2800" b="1" dirty="0">
                <a:solidFill>
                  <a:schemeClr val="tx2"/>
                </a:solidFill>
                <a:latin typeface="Times New Roman" panose="02020603050405020304" pitchFamily="18" charset="0"/>
                <a:cs typeface="Times New Roman" panose="02020603050405020304" pitchFamily="18" charset="0"/>
              </a:rPr>
              <a:t>源与</a:t>
            </a:r>
            <a:r>
              <a:rPr lang="en-US" altLang="zh-CN" sz="2800" b="1" i="1" dirty="0">
                <a:solidFill>
                  <a:schemeClr val="tx2"/>
                </a:solidFill>
                <a:latin typeface="Times New Roman" panose="02020603050405020304" pitchFamily="18" charset="0"/>
                <a:ea typeface="仿宋_GB2312" pitchFamily="49" charset="-122"/>
                <a:cs typeface="Times New Roman" panose="02020603050405020304" pitchFamily="18" charset="0"/>
              </a:rPr>
              <a:t>R</a:t>
            </a:r>
            <a:r>
              <a:rPr lang="zh-CN" altLang="en-US" sz="2800" b="1" i="1" dirty="0">
                <a:solidFill>
                  <a:schemeClr val="tx2"/>
                </a:solidFill>
                <a:latin typeface="Times New Roman" panose="02020603050405020304" pitchFamily="18" charset="0"/>
                <a:ea typeface="仿宋_GB2312" pitchFamily="49" charset="-122"/>
                <a:cs typeface="Times New Roman" panose="02020603050405020304" pitchFamily="18" charset="0"/>
              </a:rPr>
              <a:t>、</a:t>
            </a:r>
            <a:r>
              <a:rPr lang="en-US" altLang="zh-CN" sz="2800" b="1" i="1" dirty="0">
                <a:solidFill>
                  <a:schemeClr val="tx2"/>
                </a:solidFill>
                <a:latin typeface="Times New Roman" panose="02020603050405020304" pitchFamily="18" charset="0"/>
                <a:ea typeface="仿宋_GB2312" pitchFamily="49" charset="-122"/>
                <a:cs typeface="Times New Roman" panose="02020603050405020304" pitchFamily="18" charset="0"/>
              </a:rPr>
              <a:t>L</a:t>
            </a:r>
            <a:r>
              <a:rPr lang="zh-CN" altLang="en-US" sz="2800" b="1" i="1" dirty="0">
                <a:solidFill>
                  <a:schemeClr val="tx2"/>
                </a:solidFill>
                <a:latin typeface="Times New Roman" panose="02020603050405020304" pitchFamily="18" charset="0"/>
                <a:ea typeface="仿宋_GB2312" pitchFamily="49" charset="-122"/>
                <a:cs typeface="Times New Roman" panose="02020603050405020304" pitchFamily="18" charset="0"/>
              </a:rPr>
              <a:t>、</a:t>
            </a:r>
            <a:r>
              <a:rPr lang="en-US" altLang="zh-CN" sz="2800" b="1" i="1" dirty="0">
                <a:solidFill>
                  <a:schemeClr val="tx2"/>
                </a:solidFill>
                <a:latin typeface="Times New Roman" panose="02020603050405020304" pitchFamily="18" charset="0"/>
                <a:ea typeface="仿宋_GB2312" pitchFamily="49" charset="-122"/>
                <a:cs typeface="Times New Roman" panose="02020603050405020304" pitchFamily="18" charset="0"/>
              </a:rPr>
              <a:t>C</a:t>
            </a:r>
            <a:r>
              <a:rPr lang="zh-CN" altLang="en-US" sz="2800" b="1" dirty="0">
                <a:solidFill>
                  <a:schemeClr val="tx2"/>
                </a:solidFill>
                <a:latin typeface="Times New Roman" panose="02020603050405020304" pitchFamily="18" charset="0"/>
                <a:cs typeface="Times New Roman" panose="02020603050405020304" pitchFamily="18" charset="0"/>
              </a:rPr>
              <a:t>电路串联，要求</a:t>
            </a:r>
            <a:r>
              <a:rPr lang="zh-CN" altLang="en-US" sz="2800" b="1" dirty="0">
                <a:solidFill>
                  <a:schemeClr val="tx2"/>
                </a:solidFill>
                <a:latin typeface="Times New Roman" panose="02020603050405020304" pitchFamily="18" charset="0"/>
                <a:ea typeface="仿宋_GB2312" pitchFamily="49" charset="-122"/>
                <a:cs typeface="Times New Roman" panose="02020603050405020304" pitchFamily="18" charset="0"/>
              </a:rPr>
              <a:t> </a:t>
            </a:r>
            <a:r>
              <a:rPr lang="en-US" altLang="zh-CN" sz="2800" b="1" i="1" dirty="0">
                <a:solidFill>
                  <a:schemeClr val="tx2"/>
                </a:solidFill>
                <a:latin typeface="Times New Roman" panose="02020603050405020304" pitchFamily="18" charset="0"/>
                <a:ea typeface="仿宋_GB2312" pitchFamily="49" charset="-122"/>
                <a:cs typeface="Times New Roman" panose="02020603050405020304" pitchFamily="18" charset="0"/>
              </a:rPr>
              <a:t>f</a:t>
            </a:r>
            <a:r>
              <a:rPr lang="en-US" altLang="zh-CN" sz="2800" b="1" baseline="-25000" dirty="0">
                <a:solidFill>
                  <a:schemeClr val="tx2"/>
                </a:solidFill>
                <a:latin typeface="Times New Roman" panose="02020603050405020304" pitchFamily="18" charset="0"/>
                <a:ea typeface="仿宋_GB2312" pitchFamily="49" charset="-122"/>
                <a:cs typeface="Times New Roman" panose="02020603050405020304" pitchFamily="18" charset="0"/>
              </a:rPr>
              <a:t>0</a:t>
            </a:r>
            <a:r>
              <a:rPr lang="en-US" altLang="zh-CN" sz="2800" b="1" dirty="0">
                <a:solidFill>
                  <a:schemeClr val="tx2"/>
                </a:solidFill>
                <a:latin typeface="Times New Roman" panose="02020603050405020304" pitchFamily="18" charset="0"/>
                <a:ea typeface="仿宋_GB2312" pitchFamily="49" charset="-122"/>
                <a:cs typeface="Times New Roman" panose="02020603050405020304" pitchFamily="18" charset="0"/>
              </a:rPr>
              <a:t>=10</a:t>
            </a:r>
            <a:r>
              <a:rPr lang="en-US" altLang="zh-CN" sz="2800" b="1" baseline="30000" dirty="0">
                <a:solidFill>
                  <a:schemeClr val="tx2"/>
                </a:solidFill>
                <a:latin typeface="Times New Roman" panose="02020603050405020304" pitchFamily="18" charset="0"/>
                <a:ea typeface="仿宋_GB2312" pitchFamily="49" charset="-122"/>
                <a:cs typeface="Times New Roman" panose="02020603050405020304" pitchFamily="18" charset="0"/>
              </a:rPr>
              <a:t>4</a:t>
            </a:r>
            <a:r>
              <a:rPr lang="en-US" altLang="zh-CN" sz="2800" b="1" dirty="0">
                <a:solidFill>
                  <a:schemeClr val="tx2"/>
                </a:solidFill>
                <a:latin typeface="Times New Roman" panose="02020603050405020304" pitchFamily="18" charset="0"/>
                <a:ea typeface="仿宋_GB2312" pitchFamily="49" charset="-122"/>
                <a:cs typeface="Times New Roman" panose="02020603050405020304" pitchFamily="18" charset="0"/>
              </a:rPr>
              <a:t>Hz</a:t>
            </a:r>
            <a:r>
              <a:rPr lang="zh-CN" altLang="en-US" sz="2800" b="1" dirty="0">
                <a:solidFill>
                  <a:schemeClr val="tx2"/>
                </a:solidFill>
                <a:latin typeface="Times New Roman" panose="02020603050405020304" pitchFamily="18" charset="0"/>
                <a:ea typeface="仿宋_GB2312" pitchFamily="49" charset="-122"/>
                <a:cs typeface="Times New Roman" panose="02020603050405020304" pitchFamily="18" charset="0"/>
              </a:rPr>
              <a:t>，△</a:t>
            </a:r>
            <a:r>
              <a:rPr lang="en-US" altLang="zh-CN" sz="2800" b="1" i="1" dirty="0">
                <a:solidFill>
                  <a:schemeClr val="tx2"/>
                </a:solidFill>
                <a:latin typeface="Times New Roman" panose="02020603050405020304" pitchFamily="18" charset="0"/>
                <a:ea typeface="仿宋_GB2312" pitchFamily="49" charset="-122"/>
                <a:cs typeface="Times New Roman" panose="02020603050405020304" pitchFamily="18" charset="0"/>
              </a:rPr>
              <a:t>f</a:t>
            </a:r>
            <a:r>
              <a:rPr lang="en-US" altLang="zh-CN" sz="2800" b="1" dirty="0">
                <a:solidFill>
                  <a:schemeClr val="tx2"/>
                </a:solidFill>
                <a:latin typeface="Times New Roman" panose="02020603050405020304" pitchFamily="18" charset="0"/>
                <a:ea typeface="仿宋_GB2312" pitchFamily="49" charset="-122"/>
                <a:cs typeface="Times New Roman" panose="02020603050405020304" pitchFamily="18" charset="0"/>
              </a:rPr>
              <a:t>=100Hz</a:t>
            </a:r>
            <a:r>
              <a:rPr lang="zh-CN" altLang="en-US" sz="2800" b="1" dirty="0">
                <a:solidFill>
                  <a:schemeClr val="tx2"/>
                </a:solidFill>
                <a:latin typeface="Times New Roman" panose="02020603050405020304" pitchFamily="18" charset="0"/>
                <a:ea typeface="仿宋_GB2312" pitchFamily="49" charset="-122"/>
                <a:cs typeface="Times New Roman" panose="02020603050405020304" pitchFamily="18" charset="0"/>
              </a:rPr>
              <a:t>，</a:t>
            </a:r>
            <a:r>
              <a:rPr lang="en-US" altLang="zh-CN" sz="2800" b="1" i="1" dirty="0" smtClean="0">
                <a:solidFill>
                  <a:schemeClr val="tx2"/>
                </a:solidFill>
                <a:latin typeface="Times New Roman" panose="02020603050405020304" pitchFamily="18" charset="0"/>
                <a:ea typeface="仿宋_GB2312" pitchFamily="49" charset="-122"/>
                <a:cs typeface="Times New Roman" panose="02020603050405020304" pitchFamily="18" charset="0"/>
              </a:rPr>
              <a:t>R</a:t>
            </a:r>
            <a:r>
              <a:rPr lang="en-US" altLang="zh-CN" sz="2800" b="1" dirty="0" smtClean="0">
                <a:solidFill>
                  <a:schemeClr val="tx2"/>
                </a:solidFill>
                <a:latin typeface="Times New Roman" panose="02020603050405020304" pitchFamily="18" charset="0"/>
                <a:ea typeface="仿宋_GB2312" pitchFamily="49" charset="-122"/>
                <a:cs typeface="Times New Roman" panose="02020603050405020304" pitchFamily="18" charset="0"/>
              </a:rPr>
              <a:t>=5</a:t>
            </a:r>
            <a:r>
              <a:rPr lang="en-US" altLang="zh-CN" sz="2800" b="1" dirty="0">
                <a:solidFill>
                  <a:schemeClr val="tx2"/>
                </a:solidFill>
                <a:latin typeface="Times New Roman" panose="02020603050405020304" pitchFamily="18" charset="0"/>
                <a:ea typeface="仿宋_GB2312" pitchFamily="49" charset="-122"/>
                <a:cs typeface="Times New Roman" panose="02020603050405020304" pitchFamily="18" charset="0"/>
                <a:sym typeface="Symbol" pitchFamily="18" charset="2"/>
              </a:rPr>
              <a:t></a:t>
            </a:r>
            <a:r>
              <a:rPr lang="zh-CN" altLang="en-US" sz="2800" b="1" dirty="0" smtClean="0">
                <a:solidFill>
                  <a:schemeClr val="tx2"/>
                </a:solidFill>
                <a:latin typeface="Times New Roman" panose="02020603050405020304" pitchFamily="18" charset="0"/>
                <a:ea typeface="仿宋_GB2312" pitchFamily="49" charset="-122"/>
                <a:cs typeface="Times New Roman" panose="02020603050405020304" pitchFamily="18" charset="0"/>
                <a:sym typeface="Symbol" pitchFamily="18" charset="2"/>
              </a:rPr>
              <a:t>，试</a:t>
            </a:r>
            <a:r>
              <a:rPr lang="zh-CN" altLang="en-US" sz="2800" b="1" dirty="0" smtClean="0">
                <a:solidFill>
                  <a:schemeClr val="tx2"/>
                </a:solidFill>
                <a:latin typeface="Times New Roman" panose="02020603050405020304" pitchFamily="18" charset="0"/>
                <a:cs typeface="Times New Roman" panose="02020603050405020304" pitchFamily="18" charset="0"/>
                <a:sym typeface="Symbol" pitchFamily="18" charset="2"/>
              </a:rPr>
              <a:t>设计满足条件的线性电路</a:t>
            </a:r>
            <a:r>
              <a:rPr lang="zh-CN" altLang="en-US" sz="2800" b="1" dirty="0">
                <a:solidFill>
                  <a:schemeClr val="tx2"/>
                </a:solidFill>
                <a:latin typeface="Times New Roman" panose="02020603050405020304" pitchFamily="18" charset="0"/>
                <a:cs typeface="Times New Roman" panose="02020603050405020304" pitchFamily="18" charset="0"/>
                <a:sym typeface="Symbol" pitchFamily="18" charset="2"/>
              </a:rPr>
              <a:t>。</a:t>
            </a:r>
          </a:p>
        </p:txBody>
      </p:sp>
      <p:graphicFrame>
        <p:nvGraphicFramePr>
          <p:cNvPr id="33831" name="Object 39"/>
          <p:cNvGraphicFramePr>
            <a:graphicFrameLocks noChangeAspect="1"/>
          </p:cNvGraphicFramePr>
          <p:nvPr>
            <p:extLst>
              <p:ext uri="{D42A27DB-BD31-4B8C-83A1-F6EECF244321}">
                <p14:modId xmlns:p14="http://schemas.microsoft.com/office/powerpoint/2010/main" val="3981673778"/>
              </p:ext>
            </p:extLst>
          </p:nvPr>
        </p:nvGraphicFramePr>
        <p:xfrm>
          <a:off x="526753" y="2283182"/>
          <a:ext cx="3525837" cy="954087"/>
        </p:xfrm>
        <a:graphic>
          <a:graphicData uri="http://schemas.openxmlformats.org/presentationml/2006/ole">
            <mc:AlternateContent xmlns:mc="http://schemas.openxmlformats.org/markup-compatibility/2006">
              <mc:Choice xmlns:v="urn:schemas-microsoft-com:vml" Requires="v">
                <p:oleObj spid="_x0000_s109654" name="Equation" r:id="rId3" imgW="1638000" imgH="444240" progId="">
                  <p:embed/>
                </p:oleObj>
              </mc:Choice>
              <mc:Fallback>
                <p:oleObj name="Equation" r:id="rId3" imgW="1638000" imgH="444240" progId="">
                  <p:embed/>
                  <p:pic>
                    <p:nvPicPr>
                      <p:cNvPr id="0" name="Picture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753" y="2283182"/>
                        <a:ext cx="3525837" cy="954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32" name="Object 40"/>
          <p:cNvGraphicFramePr>
            <a:graphicFrameLocks noChangeAspect="1"/>
          </p:cNvGraphicFramePr>
          <p:nvPr>
            <p:extLst>
              <p:ext uri="{D42A27DB-BD31-4B8C-83A1-F6EECF244321}">
                <p14:modId xmlns:p14="http://schemas.microsoft.com/office/powerpoint/2010/main" val="3025856758"/>
              </p:ext>
            </p:extLst>
          </p:nvPr>
        </p:nvGraphicFramePr>
        <p:xfrm>
          <a:off x="526753" y="3598168"/>
          <a:ext cx="5257800" cy="963612"/>
        </p:xfrm>
        <a:graphic>
          <a:graphicData uri="http://schemas.openxmlformats.org/presentationml/2006/ole">
            <mc:AlternateContent xmlns:mc="http://schemas.openxmlformats.org/markup-compatibility/2006">
              <mc:Choice xmlns:v="urn:schemas-microsoft-com:vml" Requires="v">
                <p:oleObj spid="_x0000_s109655" name="Equation" r:id="rId5" imgW="2349360" imgH="431640" progId="">
                  <p:embed/>
                </p:oleObj>
              </mc:Choice>
              <mc:Fallback>
                <p:oleObj name="Equation" r:id="rId5" imgW="2349360" imgH="431640" progId="">
                  <p:embed/>
                  <p:pic>
                    <p:nvPicPr>
                      <p:cNvPr id="0" name="Picture 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753" y="3598168"/>
                        <a:ext cx="5257800" cy="963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33" name="Object 41"/>
          <p:cNvGraphicFramePr>
            <a:graphicFrameLocks noChangeAspect="1"/>
          </p:cNvGraphicFramePr>
          <p:nvPr>
            <p:extLst>
              <p:ext uri="{D42A27DB-BD31-4B8C-83A1-F6EECF244321}">
                <p14:modId xmlns:p14="http://schemas.microsoft.com/office/powerpoint/2010/main" val="1020262710"/>
              </p:ext>
            </p:extLst>
          </p:nvPr>
        </p:nvGraphicFramePr>
        <p:xfrm>
          <a:off x="526753" y="4891444"/>
          <a:ext cx="3005137" cy="963613"/>
        </p:xfrm>
        <a:graphic>
          <a:graphicData uri="http://schemas.openxmlformats.org/presentationml/2006/ole">
            <mc:AlternateContent xmlns:mc="http://schemas.openxmlformats.org/markup-compatibility/2006">
              <mc:Choice xmlns:v="urn:schemas-microsoft-com:vml" Requires="v">
                <p:oleObj spid="_x0000_s109656" name="Equation" r:id="rId7" imgW="1282680" imgH="431640" progId="">
                  <p:embed/>
                </p:oleObj>
              </mc:Choice>
              <mc:Fallback>
                <p:oleObj name="Equation" r:id="rId7" imgW="1282680" imgH="431640" progId="">
                  <p:embed/>
                  <p:pic>
                    <p:nvPicPr>
                      <p:cNvPr id="0" name="Picture 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753" y="4891444"/>
                        <a:ext cx="3005137" cy="963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3890" name="Group 98"/>
          <p:cNvGrpSpPr>
            <a:grpSpLocks/>
          </p:cNvGrpSpPr>
          <p:nvPr/>
        </p:nvGrpSpPr>
        <p:grpSpPr bwMode="auto">
          <a:xfrm>
            <a:off x="6084888" y="2636422"/>
            <a:ext cx="2482850" cy="2333625"/>
            <a:chOff x="3833" y="1280"/>
            <a:chExt cx="1564" cy="1470"/>
          </a:xfrm>
        </p:grpSpPr>
        <p:sp>
          <p:nvSpPr>
            <p:cNvPr id="33850" name="Oval 58"/>
            <p:cNvSpPr>
              <a:spLocks noChangeArrowheads="1"/>
            </p:cNvSpPr>
            <p:nvPr/>
          </p:nvSpPr>
          <p:spPr bwMode="auto">
            <a:xfrm>
              <a:off x="3833" y="1570"/>
              <a:ext cx="363" cy="363"/>
            </a:xfrm>
            <a:prstGeom prst="ellipse">
              <a:avLst/>
            </a:prstGeom>
            <a:solidFill>
              <a:schemeClr val="bg1"/>
            </a:solidFill>
            <a:ln w="3810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3851" name="Text Box 59"/>
            <p:cNvSpPr txBox="1">
              <a:spLocks noChangeArrowheads="1"/>
            </p:cNvSpPr>
            <p:nvPr/>
          </p:nvSpPr>
          <p:spPr bwMode="auto">
            <a:xfrm>
              <a:off x="4059" y="1298"/>
              <a:ext cx="244"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pPr>
              <a:r>
                <a:rPr kumimoji="1" lang="en-US" altLang="zh-CN" sz="2800" b="1" dirty="0">
                  <a:solidFill>
                    <a:schemeClr val="tx2"/>
                  </a:solidFill>
                  <a:latin typeface="Times New Roman" panose="02020603050405020304" pitchFamily="18" charset="0"/>
                  <a:cs typeface="Times New Roman" panose="02020603050405020304" pitchFamily="18" charset="0"/>
                  <a:sym typeface="Symbol" pitchFamily="18" charset="2"/>
                </a:rPr>
                <a:t>+</a:t>
              </a:r>
            </a:p>
          </p:txBody>
        </p:sp>
        <p:sp>
          <p:nvSpPr>
            <p:cNvPr id="33852" name="Text Box 60"/>
            <p:cNvSpPr txBox="1">
              <a:spLocks noChangeArrowheads="1"/>
            </p:cNvSpPr>
            <p:nvPr/>
          </p:nvSpPr>
          <p:spPr bwMode="auto">
            <a:xfrm>
              <a:off x="4105" y="1751"/>
              <a:ext cx="184"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pPr>
              <a:r>
                <a:rPr kumimoji="1" lang="en-US" altLang="zh-CN" sz="2800" b="1">
                  <a:solidFill>
                    <a:schemeClr val="tx2"/>
                  </a:solidFill>
                  <a:latin typeface="Times New Roman" panose="02020603050405020304" pitchFamily="18" charset="0"/>
                  <a:cs typeface="Times New Roman" panose="02020603050405020304" pitchFamily="18" charset="0"/>
                  <a:sym typeface="Symbol" pitchFamily="18" charset="2"/>
                </a:rPr>
                <a:t>_</a:t>
              </a:r>
            </a:p>
          </p:txBody>
        </p:sp>
        <p:sp>
          <p:nvSpPr>
            <p:cNvPr id="33853" name="Line 61"/>
            <p:cNvSpPr>
              <a:spLocks noChangeShapeType="1"/>
            </p:cNvSpPr>
            <p:nvPr/>
          </p:nvSpPr>
          <p:spPr bwMode="auto">
            <a:xfrm>
              <a:off x="4014" y="1343"/>
              <a:ext cx="127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3854" name="Line 62"/>
            <p:cNvSpPr>
              <a:spLocks noChangeShapeType="1"/>
            </p:cNvSpPr>
            <p:nvPr/>
          </p:nvSpPr>
          <p:spPr bwMode="auto">
            <a:xfrm flipH="1">
              <a:off x="4014" y="1343"/>
              <a:ext cx="2" cy="1406"/>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3855" name="Line 63"/>
            <p:cNvSpPr>
              <a:spLocks noChangeShapeType="1"/>
            </p:cNvSpPr>
            <p:nvPr/>
          </p:nvSpPr>
          <p:spPr bwMode="auto">
            <a:xfrm>
              <a:off x="5284" y="2024"/>
              <a:ext cx="0" cy="303"/>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3856" name="Line 64"/>
            <p:cNvSpPr>
              <a:spLocks noChangeShapeType="1"/>
            </p:cNvSpPr>
            <p:nvPr/>
          </p:nvSpPr>
          <p:spPr bwMode="auto">
            <a:xfrm>
              <a:off x="5284" y="2432"/>
              <a:ext cx="0" cy="318"/>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3857" name="Text Box 65"/>
            <p:cNvSpPr txBox="1">
              <a:spLocks noChangeArrowheads="1"/>
            </p:cNvSpPr>
            <p:nvPr/>
          </p:nvSpPr>
          <p:spPr bwMode="auto">
            <a:xfrm>
              <a:off x="5057" y="1661"/>
              <a:ext cx="25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dirty="0">
                  <a:solidFill>
                    <a:schemeClr val="tx2"/>
                  </a:solidFill>
                  <a:latin typeface="Times New Roman" panose="02020603050405020304" pitchFamily="18" charset="0"/>
                  <a:cs typeface="Times New Roman" panose="02020603050405020304" pitchFamily="18" charset="0"/>
                </a:rPr>
                <a:t>L</a:t>
              </a:r>
            </a:p>
          </p:txBody>
        </p:sp>
        <p:sp>
          <p:nvSpPr>
            <p:cNvPr id="33858" name="Text Box 66"/>
            <p:cNvSpPr txBox="1">
              <a:spLocks noChangeArrowheads="1"/>
            </p:cNvSpPr>
            <p:nvPr/>
          </p:nvSpPr>
          <p:spPr bwMode="auto">
            <a:xfrm>
              <a:off x="4876" y="2205"/>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a:solidFill>
                    <a:schemeClr val="tx2"/>
                  </a:solidFill>
                  <a:latin typeface="Times New Roman" panose="02020603050405020304" pitchFamily="18" charset="0"/>
                  <a:cs typeface="Times New Roman" panose="02020603050405020304" pitchFamily="18" charset="0"/>
                </a:rPr>
                <a:t>C</a:t>
              </a:r>
            </a:p>
          </p:txBody>
        </p:sp>
        <p:sp>
          <p:nvSpPr>
            <p:cNvPr id="33859" name="Text Box 67"/>
            <p:cNvSpPr txBox="1">
              <a:spLocks noChangeArrowheads="1"/>
            </p:cNvSpPr>
            <p:nvPr/>
          </p:nvSpPr>
          <p:spPr bwMode="auto">
            <a:xfrm>
              <a:off x="4513" y="1344"/>
              <a:ext cx="26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dirty="0">
                  <a:solidFill>
                    <a:schemeClr val="tx2"/>
                  </a:solidFill>
                  <a:latin typeface="Times New Roman" panose="02020603050405020304" pitchFamily="18" charset="0"/>
                  <a:cs typeface="Times New Roman" panose="02020603050405020304" pitchFamily="18" charset="0"/>
                </a:rPr>
                <a:t>R</a:t>
              </a:r>
            </a:p>
          </p:txBody>
        </p:sp>
        <p:sp>
          <p:nvSpPr>
            <p:cNvPr id="33860" name="Text Box 68"/>
            <p:cNvSpPr txBox="1">
              <a:spLocks noChangeArrowheads="1"/>
            </p:cNvSpPr>
            <p:nvPr/>
          </p:nvSpPr>
          <p:spPr bwMode="auto">
            <a:xfrm>
              <a:off x="4195" y="1570"/>
              <a:ext cx="24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i="1" dirty="0">
                  <a:solidFill>
                    <a:schemeClr val="tx2"/>
                  </a:solidFill>
                  <a:latin typeface="Times New Roman" panose="02020603050405020304" pitchFamily="18" charset="0"/>
                  <a:cs typeface="Times New Roman" panose="02020603050405020304" pitchFamily="18" charset="0"/>
                </a:rPr>
                <a:t>u</a:t>
              </a:r>
              <a:endParaRPr kumimoji="1" lang="en-US" altLang="zh-CN" sz="2800" b="1" dirty="0">
                <a:solidFill>
                  <a:schemeClr val="tx2"/>
                </a:solidFill>
                <a:latin typeface="Times New Roman" panose="02020603050405020304" pitchFamily="18" charset="0"/>
                <a:cs typeface="Times New Roman" panose="02020603050405020304" pitchFamily="18" charset="0"/>
              </a:endParaRPr>
            </a:p>
          </p:txBody>
        </p:sp>
        <p:sp>
          <p:nvSpPr>
            <p:cNvPr id="33861" name="Line 69"/>
            <p:cNvSpPr>
              <a:spLocks noChangeShapeType="1"/>
            </p:cNvSpPr>
            <p:nvPr/>
          </p:nvSpPr>
          <p:spPr bwMode="auto">
            <a:xfrm>
              <a:off x="4014" y="2749"/>
              <a:ext cx="1255"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3862" name="Text Box 70"/>
            <p:cNvSpPr txBox="1">
              <a:spLocks noChangeArrowheads="1"/>
            </p:cNvSpPr>
            <p:nvPr/>
          </p:nvSpPr>
          <p:spPr bwMode="auto">
            <a:xfrm>
              <a:off x="4014" y="2160"/>
              <a:ext cx="5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dirty="0">
                  <a:solidFill>
                    <a:schemeClr val="tx2"/>
                  </a:solidFill>
                  <a:latin typeface="Times New Roman" panose="02020603050405020304" pitchFamily="18" charset="0"/>
                  <a:ea typeface="仿宋_GB2312" pitchFamily="49" charset="-122"/>
                  <a:cs typeface="Times New Roman" panose="02020603050405020304" pitchFamily="18" charset="0"/>
                </a:rPr>
                <a:t>10</a:t>
              </a:r>
              <a:r>
                <a:rPr lang="en-US" altLang="zh-CN" sz="2800" b="1" dirty="0">
                  <a:solidFill>
                    <a:schemeClr val="tx2"/>
                  </a:solidFill>
                  <a:latin typeface="Times New Roman" panose="02020603050405020304" pitchFamily="18" charset="0"/>
                  <a:ea typeface="仿宋_GB2312" pitchFamily="49" charset="-122"/>
                  <a:cs typeface="Times New Roman" panose="02020603050405020304" pitchFamily="18" charset="0"/>
                  <a:sym typeface="Symbol" pitchFamily="18" charset="2"/>
                </a:rPr>
                <a:t></a:t>
              </a:r>
            </a:p>
          </p:txBody>
        </p:sp>
        <p:grpSp>
          <p:nvGrpSpPr>
            <p:cNvPr id="33867" name="Group 75"/>
            <p:cNvGrpSpPr>
              <a:grpSpLocks/>
            </p:cNvGrpSpPr>
            <p:nvPr/>
          </p:nvGrpSpPr>
          <p:grpSpPr bwMode="auto">
            <a:xfrm>
              <a:off x="5157" y="2341"/>
              <a:ext cx="240" cy="93"/>
              <a:chOff x="3787" y="2478"/>
              <a:chExt cx="240" cy="93"/>
            </a:xfrm>
          </p:grpSpPr>
          <p:sp>
            <p:nvSpPr>
              <p:cNvPr id="33868" name="Line 76"/>
              <p:cNvSpPr>
                <a:spLocks noChangeShapeType="1"/>
              </p:cNvSpPr>
              <p:nvPr/>
            </p:nvSpPr>
            <p:spPr bwMode="auto">
              <a:xfrm flipV="1">
                <a:off x="3787" y="2568"/>
                <a:ext cx="240" cy="3"/>
              </a:xfrm>
              <a:prstGeom prst="line">
                <a:avLst/>
              </a:prstGeom>
              <a:noFill/>
              <a:ln w="571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anose="02020603050405020304" pitchFamily="18" charset="0"/>
                  <a:cs typeface="Times New Roman" panose="02020603050405020304" pitchFamily="18" charset="0"/>
                </a:endParaRPr>
              </a:p>
            </p:txBody>
          </p:sp>
          <p:sp>
            <p:nvSpPr>
              <p:cNvPr id="33869" name="Line 77"/>
              <p:cNvSpPr>
                <a:spLocks noChangeShapeType="1"/>
              </p:cNvSpPr>
              <p:nvPr/>
            </p:nvSpPr>
            <p:spPr bwMode="auto">
              <a:xfrm>
                <a:off x="3787" y="2478"/>
                <a:ext cx="240" cy="1"/>
              </a:xfrm>
              <a:prstGeom prst="line">
                <a:avLst/>
              </a:prstGeom>
              <a:noFill/>
              <a:ln w="571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b="1">
                  <a:latin typeface="Times New Roman" panose="02020603050405020304" pitchFamily="18" charset="0"/>
                  <a:cs typeface="Times New Roman" panose="02020603050405020304" pitchFamily="18" charset="0"/>
                </a:endParaRPr>
              </a:p>
            </p:txBody>
          </p:sp>
        </p:grpSp>
        <p:sp>
          <p:nvSpPr>
            <p:cNvPr id="33870" name="Rectangle 78"/>
            <p:cNvSpPr>
              <a:spLocks noChangeArrowheads="1"/>
            </p:cNvSpPr>
            <p:nvPr/>
          </p:nvSpPr>
          <p:spPr bwMode="auto">
            <a:xfrm>
              <a:off x="4468" y="1280"/>
              <a:ext cx="317" cy="136"/>
            </a:xfrm>
            <a:prstGeom prst="rect">
              <a:avLst/>
            </a:prstGeom>
            <a:solidFill>
              <a:schemeClr val="bg1"/>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3871" name="Rectangle 79"/>
            <p:cNvSpPr>
              <a:spLocks noChangeArrowheads="1"/>
            </p:cNvSpPr>
            <p:nvPr/>
          </p:nvSpPr>
          <p:spPr bwMode="auto">
            <a:xfrm>
              <a:off x="3951" y="2114"/>
              <a:ext cx="127" cy="318"/>
            </a:xfrm>
            <a:prstGeom prst="rect">
              <a:avLst/>
            </a:prstGeom>
            <a:solidFill>
              <a:schemeClr val="bg1"/>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3872" name="Line 80"/>
            <p:cNvSpPr>
              <a:spLocks noChangeShapeType="1"/>
            </p:cNvSpPr>
            <p:nvPr/>
          </p:nvSpPr>
          <p:spPr bwMode="auto">
            <a:xfrm>
              <a:off x="5284" y="1343"/>
              <a:ext cx="0" cy="318"/>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nvGrpSpPr>
            <p:cNvPr id="33885" name="Group 93"/>
            <p:cNvGrpSpPr>
              <a:grpSpLocks/>
            </p:cNvGrpSpPr>
            <p:nvPr/>
          </p:nvGrpSpPr>
          <p:grpSpPr bwMode="auto">
            <a:xfrm rot="10800000">
              <a:off x="5284" y="1661"/>
              <a:ext cx="90" cy="363"/>
              <a:chOff x="1565" y="2614"/>
              <a:chExt cx="90" cy="486"/>
            </a:xfrm>
          </p:grpSpPr>
          <p:sp>
            <p:nvSpPr>
              <p:cNvPr id="33886" name="Arc 94"/>
              <p:cNvSpPr>
                <a:spLocks/>
              </p:cNvSpPr>
              <p:nvPr/>
            </p:nvSpPr>
            <p:spPr bwMode="auto">
              <a:xfrm rot="21600000" flipH="1" flipV="1">
                <a:off x="1565" y="2860"/>
                <a:ext cx="90" cy="116"/>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3887" name="Arc 95"/>
              <p:cNvSpPr>
                <a:spLocks/>
              </p:cNvSpPr>
              <p:nvPr/>
            </p:nvSpPr>
            <p:spPr bwMode="auto">
              <a:xfrm rot="21600000" flipH="1" flipV="1">
                <a:off x="1565" y="2737"/>
                <a:ext cx="90" cy="116"/>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3888" name="Arc 96"/>
              <p:cNvSpPr>
                <a:spLocks/>
              </p:cNvSpPr>
              <p:nvPr/>
            </p:nvSpPr>
            <p:spPr bwMode="auto">
              <a:xfrm rot="21600000" flipH="1" flipV="1">
                <a:off x="1565" y="2614"/>
                <a:ext cx="90" cy="116"/>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33889" name="Arc 97"/>
              <p:cNvSpPr>
                <a:spLocks/>
              </p:cNvSpPr>
              <p:nvPr/>
            </p:nvSpPr>
            <p:spPr bwMode="auto">
              <a:xfrm rot="21600000" flipH="1" flipV="1">
                <a:off x="1565" y="2984"/>
                <a:ext cx="90" cy="116"/>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grpSp>
      </p:grpSp>
      <p:sp>
        <p:nvSpPr>
          <p:cNvPr id="2" name="标题 1"/>
          <p:cNvSpPr>
            <a:spLocks noGrp="1"/>
          </p:cNvSpPr>
          <p:nvPr>
            <p:ph type="title"/>
          </p:nvPr>
        </p:nvSpPr>
        <p:spPr/>
        <p:txBody>
          <a:bodyPr/>
          <a:lstStyle/>
          <a:p>
            <a:r>
              <a:rPr lang="en-US" altLang="zh-CN" i="1" dirty="0" smtClean="0"/>
              <a:t>RLC</a:t>
            </a:r>
            <a:r>
              <a:rPr lang="zh-CN" altLang="en-US" dirty="0"/>
              <a:t>串联谐振</a:t>
            </a: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80</a:t>
            </a:fld>
            <a:endParaRPr lang="en-US" altLang="zh-CN"/>
          </a:p>
        </p:txBody>
      </p:sp>
    </p:spTree>
    <p:extLst>
      <p:ext uri="{BB962C8B-B14F-4D97-AF65-F5344CB8AC3E}">
        <p14:creationId xmlns:p14="http://schemas.microsoft.com/office/powerpoint/2010/main" val="23323550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33794"/>
                                        </p:tgtEl>
                                        <p:attrNameLst>
                                          <p:attrName>style.visibility</p:attrName>
                                        </p:attrNameLst>
                                      </p:cBhvr>
                                      <p:to>
                                        <p:strVal val="visible"/>
                                      </p:to>
                                    </p:set>
                                    <p:anim calcmode="lin" valueType="num">
                                      <p:cBhvr>
                                        <p:cTn id="7" dur="1000" fill="hold"/>
                                        <p:tgtEl>
                                          <p:spTgt spid="33794"/>
                                        </p:tgtEl>
                                        <p:attrNameLst>
                                          <p:attrName>ppt_w</p:attrName>
                                        </p:attrNameLst>
                                      </p:cBhvr>
                                      <p:tavLst>
                                        <p:tav tm="0">
                                          <p:val>
                                            <p:fltVal val="0"/>
                                          </p:val>
                                        </p:tav>
                                        <p:tav tm="100000">
                                          <p:val>
                                            <p:strVal val="#ppt_w"/>
                                          </p:val>
                                        </p:tav>
                                      </p:tavLst>
                                    </p:anim>
                                    <p:anim calcmode="lin" valueType="num">
                                      <p:cBhvr>
                                        <p:cTn id="8" dur="1000" fill="hold"/>
                                        <p:tgtEl>
                                          <p:spTgt spid="33794"/>
                                        </p:tgtEl>
                                        <p:attrNameLst>
                                          <p:attrName>ppt_h</p:attrName>
                                        </p:attrNameLst>
                                      </p:cBhvr>
                                      <p:tavLst>
                                        <p:tav tm="0">
                                          <p:val>
                                            <p:fltVal val="0"/>
                                          </p:val>
                                        </p:tav>
                                        <p:tav tm="100000">
                                          <p:val>
                                            <p:strVal val="#ppt_h"/>
                                          </p:val>
                                        </p:tav>
                                      </p:tavLst>
                                    </p:anim>
                                    <p:anim calcmode="lin" valueType="num">
                                      <p:cBhvr>
                                        <p:cTn id="9" dur="1000" fill="hold"/>
                                        <p:tgtEl>
                                          <p:spTgt spid="3379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3794"/>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33890"/>
                                        </p:tgtEl>
                                        <p:attrNameLst>
                                          <p:attrName>style.visibility</p:attrName>
                                        </p:attrNameLst>
                                      </p:cBhvr>
                                      <p:to>
                                        <p:strVal val="visible"/>
                                      </p:to>
                                    </p:set>
                                    <p:animEffect transition="in" filter="blinds(horizontal)">
                                      <p:cBhvr>
                                        <p:cTn id="14" dur="500"/>
                                        <p:tgtEl>
                                          <p:spTgt spid="33890"/>
                                        </p:tgtEl>
                                      </p:cBhvr>
                                    </p:animEffect>
                                  </p:childTnLst>
                                </p:cTn>
                              </p:par>
                            </p:childTnLst>
                          </p:cTn>
                        </p:par>
                        <p:par>
                          <p:cTn id="15" fill="hold" nodeType="afterGroup">
                            <p:stCondLst>
                              <p:cond delay="1500"/>
                            </p:stCondLst>
                            <p:childTnLst>
                              <p:par>
                                <p:cTn id="16" presetID="12" presetClass="entr" presetSubtype="4" fill="hold" grpId="0" nodeType="afterEffect">
                                  <p:stCondLst>
                                    <p:cond delay="0"/>
                                  </p:stCondLst>
                                  <p:childTnLst>
                                    <p:set>
                                      <p:cBhvr>
                                        <p:cTn id="17" dur="1" fill="hold">
                                          <p:stCondLst>
                                            <p:cond delay="0"/>
                                          </p:stCondLst>
                                        </p:cTn>
                                        <p:tgtEl>
                                          <p:spTgt spid="33829"/>
                                        </p:tgtEl>
                                        <p:attrNameLst>
                                          <p:attrName>style.visibility</p:attrName>
                                        </p:attrNameLst>
                                      </p:cBhvr>
                                      <p:to>
                                        <p:strVal val="visible"/>
                                      </p:to>
                                    </p:set>
                                    <p:animEffect transition="in" filter="slide(fromBottom)">
                                      <p:cBhvr>
                                        <p:cTn id="18" dur="2000"/>
                                        <p:tgtEl>
                                          <p:spTgt spid="3382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6" fill="hold" nodeType="clickEffect">
                                  <p:stCondLst>
                                    <p:cond delay="0"/>
                                  </p:stCondLst>
                                  <p:childTnLst>
                                    <p:set>
                                      <p:cBhvr>
                                        <p:cTn id="22" dur="1" fill="hold">
                                          <p:stCondLst>
                                            <p:cond delay="0"/>
                                          </p:stCondLst>
                                        </p:cTn>
                                        <p:tgtEl>
                                          <p:spTgt spid="33831"/>
                                        </p:tgtEl>
                                        <p:attrNameLst>
                                          <p:attrName>style.visibility</p:attrName>
                                        </p:attrNameLst>
                                      </p:cBhvr>
                                      <p:to>
                                        <p:strVal val="visible"/>
                                      </p:to>
                                    </p:set>
                                    <p:animEffect transition="in" filter="strips(downRight)">
                                      <p:cBhvr>
                                        <p:cTn id="23" dur="2000"/>
                                        <p:tgtEl>
                                          <p:spTgt spid="3383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6" fill="hold" nodeType="clickEffect">
                                  <p:stCondLst>
                                    <p:cond delay="0"/>
                                  </p:stCondLst>
                                  <p:childTnLst>
                                    <p:set>
                                      <p:cBhvr>
                                        <p:cTn id="27" dur="1" fill="hold">
                                          <p:stCondLst>
                                            <p:cond delay="0"/>
                                          </p:stCondLst>
                                        </p:cTn>
                                        <p:tgtEl>
                                          <p:spTgt spid="33832"/>
                                        </p:tgtEl>
                                        <p:attrNameLst>
                                          <p:attrName>style.visibility</p:attrName>
                                        </p:attrNameLst>
                                      </p:cBhvr>
                                      <p:to>
                                        <p:strVal val="visible"/>
                                      </p:to>
                                    </p:set>
                                    <p:animEffect transition="in" filter="strips(downRight)">
                                      <p:cBhvr>
                                        <p:cTn id="28" dur="2000"/>
                                        <p:tgtEl>
                                          <p:spTgt spid="3383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6" fill="hold" nodeType="clickEffect">
                                  <p:stCondLst>
                                    <p:cond delay="0"/>
                                  </p:stCondLst>
                                  <p:childTnLst>
                                    <p:set>
                                      <p:cBhvr>
                                        <p:cTn id="32" dur="1" fill="hold">
                                          <p:stCondLst>
                                            <p:cond delay="0"/>
                                          </p:stCondLst>
                                        </p:cTn>
                                        <p:tgtEl>
                                          <p:spTgt spid="33833"/>
                                        </p:tgtEl>
                                        <p:attrNameLst>
                                          <p:attrName>style.visibility</p:attrName>
                                        </p:attrNameLst>
                                      </p:cBhvr>
                                      <p:to>
                                        <p:strVal val="visible"/>
                                      </p:to>
                                    </p:set>
                                    <p:animEffect transition="in" filter="strips(downRight)">
                                      <p:cBhvr>
                                        <p:cTn id="33" dur="2000"/>
                                        <p:tgtEl>
                                          <p:spTgt spid="33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p:bldP spid="3382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Text Box 2"/>
          <p:cNvSpPr txBox="1">
            <a:spLocks noChangeArrowheads="1"/>
          </p:cNvSpPr>
          <p:nvPr/>
        </p:nvSpPr>
        <p:spPr bwMode="auto">
          <a:xfrm>
            <a:off x="102036" y="783948"/>
            <a:ext cx="49720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b="1" dirty="0">
                <a:solidFill>
                  <a:srgbClr val="FF0000"/>
                </a:solidFill>
                <a:latin typeface="Times New Roman" panose="02020603050405020304" pitchFamily="18" charset="0"/>
                <a:cs typeface="Times New Roman" panose="02020603050405020304" pitchFamily="18" charset="0"/>
              </a:rPr>
              <a:t>4.  </a:t>
            </a:r>
            <a:r>
              <a:rPr lang="en-US" altLang="zh-CN" sz="2800" b="1" i="1" dirty="0">
                <a:solidFill>
                  <a:srgbClr val="FF0000"/>
                </a:solidFill>
                <a:latin typeface="Times New Roman" panose="02020603050405020304" pitchFamily="18" charset="0"/>
                <a:cs typeface="Times New Roman" panose="02020603050405020304" pitchFamily="18" charset="0"/>
              </a:rPr>
              <a:t>U</a:t>
            </a:r>
            <a:r>
              <a:rPr lang="en-US" altLang="zh-CN" sz="2800" b="1" i="1" baseline="-25000" dirty="0">
                <a:solidFill>
                  <a:srgbClr val="FF0000"/>
                </a:solidFill>
                <a:latin typeface="Times New Roman" panose="02020603050405020304" pitchFamily="18" charset="0"/>
                <a:cs typeface="Times New Roman" panose="02020603050405020304" pitchFamily="18" charset="0"/>
              </a:rPr>
              <a:t>L</a:t>
            </a:r>
            <a:r>
              <a:rPr lang="en-US"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i="1" dirty="0">
                <a:solidFill>
                  <a:srgbClr val="FF0000"/>
                </a:solidFill>
                <a:latin typeface="Symbol" panose="05050102010706020507" pitchFamily="18" charset="2"/>
                <a:cs typeface="Times New Roman" panose="02020603050405020304" pitchFamily="18" charset="0"/>
              </a:rPr>
              <a:t>w</a:t>
            </a:r>
            <a:r>
              <a:rPr lang="en-US" altLang="zh-CN" sz="2800" b="1" i="1" dirty="0">
                <a:solidFill>
                  <a:srgbClr val="FF0000"/>
                </a:solidFill>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a:t>
            </a:r>
            <a:r>
              <a:rPr lang="zh-CN" altLang="en-US" sz="2800" b="1" dirty="0">
                <a:solidFill>
                  <a:srgbClr val="FF0000"/>
                </a:solidFill>
                <a:latin typeface="Times New Roman" panose="02020603050405020304" pitchFamily="18" charset="0"/>
                <a:cs typeface="Times New Roman" panose="02020603050405020304" pitchFamily="18" charset="0"/>
              </a:rPr>
              <a:t>与</a:t>
            </a:r>
            <a:r>
              <a:rPr lang="en-US" altLang="zh-CN" sz="2800" b="1" i="1" dirty="0">
                <a:solidFill>
                  <a:srgbClr val="FF0000"/>
                </a:solidFill>
                <a:latin typeface="Times New Roman" panose="02020603050405020304" pitchFamily="18" charset="0"/>
                <a:cs typeface="Times New Roman" panose="02020603050405020304" pitchFamily="18" charset="0"/>
              </a:rPr>
              <a:t>U</a:t>
            </a:r>
            <a:r>
              <a:rPr lang="en-US" altLang="zh-CN" sz="2800" b="1" i="1" baseline="-25000" dirty="0">
                <a:solidFill>
                  <a:srgbClr val="FF0000"/>
                </a:solidFill>
                <a:latin typeface="Times New Roman" panose="02020603050405020304" pitchFamily="18" charset="0"/>
                <a:cs typeface="Times New Roman" panose="02020603050405020304" pitchFamily="18" charset="0"/>
              </a:rPr>
              <a:t>C</a:t>
            </a:r>
            <a:r>
              <a:rPr lang="en-US" altLang="zh-CN" sz="2800" b="1" dirty="0">
                <a:solidFill>
                  <a:srgbClr val="FF0000"/>
                </a:solidFill>
                <a:latin typeface="Times New Roman" panose="02020603050405020304" pitchFamily="18" charset="0"/>
                <a:cs typeface="Times New Roman" panose="02020603050405020304" pitchFamily="18" charset="0"/>
              </a:rPr>
              <a:t>(</a:t>
            </a:r>
            <a:r>
              <a:rPr lang="en-US" altLang="zh-CN" sz="2800" b="1" i="1" dirty="0">
                <a:solidFill>
                  <a:srgbClr val="FF0000"/>
                </a:solidFill>
                <a:latin typeface="Symbol" panose="05050102010706020507" pitchFamily="18" charset="2"/>
                <a:cs typeface="Times New Roman" panose="02020603050405020304" pitchFamily="18" charset="0"/>
              </a:rPr>
              <a:t>w</a:t>
            </a:r>
            <a:r>
              <a:rPr lang="en-US" altLang="zh-CN" sz="2800" b="1" i="1" dirty="0">
                <a:solidFill>
                  <a:srgbClr val="FF0000"/>
                </a:solidFill>
                <a:latin typeface="Times New Roman" panose="02020603050405020304" pitchFamily="18" charset="0"/>
                <a:cs typeface="Times New Roman" panose="02020603050405020304" pitchFamily="18" charset="0"/>
              </a:rPr>
              <a:t> </a:t>
            </a:r>
            <a:r>
              <a:rPr lang="en-US" altLang="zh-CN" sz="2800" b="1" dirty="0">
                <a:solidFill>
                  <a:srgbClr val="FF0000"/>
                </a:solidFill>
                <a:latin typeface="Times New Roman" panose="02020603050405020304" pitchFamily="18" charset="0"/>
                <a:cs typeface="Times New Roman" panose="02020603050405020304" pitchFamily="18" charset="0"/>
              </a:rPr>
              <a:t>)</a:t>
            </a:r>
            <a:r>
              <a:rPr lang="zh-CN" altLang="en-US" sz="2800" b="1" dirty="0">
                <a:solidFill>
                  <a:srgbClr val="FF0000"/>
                </a:solidFill>
                <a:latin typeface="Times New Roman" panose="02020603050405020304" pitchFamily="18" charset="0"/>
                <a:cs typeface="Times New Roman" panose="02020603050405020304" pitchFamily="18" charset="0"/>
              </a:rPr>
              <a:t>的频率特性</a:t>
            </a:r>
          </a:p>
        </p:txBody>
      </p:sp>
      <p:sp>
        <p:nvSpPr>
          <p:cNvPr id="2" name="标题 1"/>
          <p:cNvSpPr>
            <a:spLocks noGrp="1"/>
          </p:cNvSpPr>
          <p:nvPr>
            <p:ph type="title"/>
          </p:nvPr>
        </p:nvSpPr>
        <p:spPr/>
        <p:txBody>
          <a:bodyPr/>
          <a:lstStyle/>
          <a:p>
            <a:r>
              <a:rPr lang="en-US" altLang="zh-CN" i="1" dirty="0" smtClean="0"/>
              <a:t>RLC</a:t>
            </a:r>
            <a:r>
              <a:rPr lang="zh-CN" altLang="en-US" dirty="0"/>
              <a:t>串联谐振</a:t>
            </a:r>
          </a:p>
        </p:txBody>
      </p:sp>
      <p:graphicFrame>
        <p:nvGraphicFramePr>
          <p:cNvPr id="3" name="对象 2"/>
          <p:cNvGraphicFramePr>
            <a:graphicFrameLocks noChangeAspect="1"/>
          </p:cNvGraphicFramePr>
          <p:nvPr>
            <p:extLst>
              <p:ext uri="{D42A27DB-BD31-4B8C-83A1-F6EECF244321}">
                <p14:modId xmlns:p14="http://schemas.microsoft.com/office/powerpoint/2010/main" val="2032326033"/>
              </p:ext>
            </p:extLst>
          </p:nvPr>
        </p:nvGraphicFramePr>
        <p:xfrm>
          <a:off x="1172011" y="1458347"/>
          <a:ext cx="5674488" cy="2493721"/>
        </p:xfrm>
        <a:graphic>
          <a:graphicData uri="http://schemas.openxmlformats.org/presentationml/2006/ole">
            <mc:AlternateContent xmlns:mc="http://schemas.openxmlformats.org/markup-compatibility/2006">
              <mc:Choice xmlns:v="urn:schemas-microsoft-com:vml" Requires="v">
                <p:oleObj spid="_x0000_s110650" name="Equation" r:id="rId3" imgW="2831760" imgH="1244520" progId="">
                  <p:embed/>
                </p:oleObj>
              </mc:Choice>
              <mc:Fallback>
                <p:oleObj name="Equation" r:id="rId3" imgW="2831760" imgH="1244520"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2011" y="1458347"/>
                        <a:ext cx="5674488" cy="24937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596989211"/>
              </p:ext>
            </p:extLst>
          </p:nvPr>
        </p:nvGraphicFramePr>
        <p:xfrm>
          <a:off x="1172011" y="4036878"/>
          <a:ext cx="5090939" cy="2177942"/>
        </p:xfrm>
        <a:graphic>
          <a:graphicData uri="http://schemas.openxmlformats.org/presentationml/2006/ole">
            <mc:AlternateContent xmlns:mc="http://schemas.openxmlformats.org/markup-compatibility/2006">
              <mc:Choice xmlns:v="urn:schemas-microsoft-com:vml" Requires="v">
                <p:oleObj spid="_x0000_s110651" name="Equation" r:id="rId5" imgW="2374560" imgH="1015920" progId="">
                  <p:embed/>
                </p:oleObj>
              </mc:Choice>
              <mc:Fallback>
                <p:oleObj name="Equation" r:id="rId5" imgW="2374560" imgH="1015920"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2011" y="4036878"/>
                        <a:ext cx="5090939" cy="21779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灯片编号占位符 4"/>
          <p:cNvSpPr>
            <a:spLocks noGrp="1"/>
          </p:cNvSpPr>
          <p:nvPr>
            <p:ph type="sldNum" sz="quarter" idx="12"/>
          </p:nvPr>
        </p:nvSpPr>
        <p:spPr/>
        <p:txBody>
          <a:bodyPr/>
          <a:lstStyle/>
          <a:p>
            <a:fld id="{4A392014-421B-4E0A-B18C-C510B3404A01}" type="slidenum">
              <a:rPr lang="en-US" altLang="zh-CN" smtClean="0"/>
              <a:pPr/>
              <a:t>81</a:t>
            </a:fld>
            <a:endParaRPr lang="en-US" altLang="zh-CN"/>
          </a:p>
        </p:txBody>
      </p:sp>
    </p:spTree>
    <p:extLst>
      <p:ext uri="{BB962C8B-B14F-4D97-AF65-F5344CB8AC3E}">
        <p14:creationId xmlns:p14="http://schemas.microsoft.com/office/powerpoint/2010/main" val="3104893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70370"/>
                                        </p:tgtEl>
                                        <p:attrNameLst>
                                          <p:attrName>style.visibility</p:attrName>
                                        </p:attrNameLst>
                                      </p:cBhvr>
                                      <p:to>
                                        <p:strVal val="visible"/>
                                      </p:to>
                                    </p:set>
                                    <p:animEffect transition="in" filter="wipe(left)">
                                      <p:cBhvr>
                                        <p:cTn id="7" dur="500"/>
                                        <p:tgtEl>
                                          <p:spTgt spid="5703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0"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1394" name="Group 2"/>
          <p:cNvGrpSpPr>
            <a:grpSpLocks/>
          </p:cNvGrpSpPr>
          <p:nvPr/>
        </p:nvGrpSpPr>
        <p:grpSpPr bwMode="auto">
          <a:xfrm>
            <a:off x="2965450" y="833438"/>
            <a:ext cx="5605463" cy="3614738"/>
            <a:chOff x="1040" y="78"/>
            <a:chExt cx="3531" cy="2277"/>
          </a:xfrm>
        </p:grpSpPr>
        <p:sp>
          <p:nvSpPr>
            <p:cNvPr id="571395" name="Line 3"/>
            <p:cNvSpPr>
              <a:spLocks noChangeShapeType="1"/>
            </p:cNvSpPr>
            <p:nvPr/>
          </p:nvSpPr>
          <p:spPr bwMode="auto">
            <a:xfrm>
              <a:off x="1776" y="1014"/>
              <a:ext cx="2448" cy="0"/>
            </a:xfrm>
            <a:prstGeom prst="line">
              <a:avLst/>
            </a:prstGeom>
            <a:noFill/>
            <a:ln w="19050" cap="rnd">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1396" name="Line 4"/>
            <p:cNvSpPr>
              <a:spLocks noChangeShapeType="1"/>
            </p:cNvSpPr>
            <p:nvPr/>
          </p:nvSpPr>
          <p:spPr bwMode="auto">
            <a:xfrm>
              <a:off x="2588" y="730"/>
              <a:ext cx="0" cy="1344"/>
            </a:xfrm>
            <a:prstGeom prst="line">
              <a:avLst/>
            </a:prstGeom>
            <a:noFill/>
            <a:ln w="19050" cap="rnd">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1397" name="Text Box 5"/>
            <p:cNvSpPr txBox="1">
              <a:spLocks noChangeArrowheads="1"/>
            </p:cNvSpPr>
            <p:nvPr/>
          </p:nvSpPr>
          <p:spPr bwMode="auto">
            <a:xfrm>
              <a:off x="1488" y="864"/>
              <a:ext cx="221"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i="1">
                  <a:latin typeface="Times New Roman" panose="02020603050405020304" pitchFamily="18" charset="0"/>
                  <a:cs typeface="Times New Roman" panose="02020603050405020304" pitchFamily="18" charset="0"/>
                </a:rPr>
                <a:t>U</a:t>
              </a:r>
            </a:p>
          </p:txBody>
        </p:sp>
        <p:sp>
          <p:nvSpPr>
            <p:cNvPr id="571398" name="Freeform 6"/>
            <p:cNvSpPr>
              <a:spLocks/>
            </p:cNvSpPr>
            <p:nvPr/>
          </p:nvSpPr>
          <p:spPr bwMode="auto">
            <a:xfrm>
              <a:off x="1782" y="609"/>
              <a:ext cx="2418" cy="1469"/>
            </a:xfrm>
            <a:custGeom>
              <a:avLst/>
              <a:gdLst>
                <a:gd name="T0" fmla="*/ 0 w 2418"/>
                <a:gd name="T1" fmla="*/ 1467 h 1469"/>
                <a:gd name="T2" fmla="*/ 198 w 2418"/>
                <a:gd name="T3" fmla="*/ 1401 h 1469"/>
                <a:gd name="T4" fmla="*/ 450 w 2418"/>
                <a:gd name="T5" fmla="*/ 1062 h 1469"/>
                <a:gd name="T6" fmla="*/ 759 w 2418"/>
                <a:gd name="T7" fmla="*/ 231 h 1469"/>
                <a:gd name="T8" fmla="*/ 966 w 2418"/>
                <a:gd name="T9" fmla="*/ 15 h 1469"/>
                <a:gd name="T10" fmla="*/ 1350 w 2418"/>
                <a:gd name="T11" fmla="*/ 141 h 1469"/>
                <a:gd name="T12" fmla="*/ 1677 w 2418"/>
                <a:gd name="T13" fmla="*/ 228 h 1469"/>
                <a:gd name="T14" fmla="*/ 2025 w 2418"/>
                <a:gd name="T15" fmla="*/ 288 h 1469"/>
                <a:gd name="T16" fmla="*/ 2418 w 2418"/>
                <a:gd name="T17" fmla="*/ 321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8" h="1469">
                  <a:moveTo>
                    <a:pt x="0" y="1467"/>
                  </a:moveTo>
                  <a:cubicBezTo>
                    <a:pt x="33" y="1456"/>
                    <a:pt x="123" y="1469"/>
                    <a:pt x="198" y="1401"/>
                  </a:cubicBezTo>
                  <a:cubicBezTo>
                    <a:pt x="273" y="1333"/>
                    <a:pt x="356" y="1257"/>
                    <a:pt x="450" y="1062"/>
                  </a:cubicBezTo>
                  <a:cubicBezTo>
                    <a:pt x="544" y="867"/>
                    <a:pt x="673" y="405"/>
                    <a:pt x="759" y="231"/>
                  </a:cubicBezTo>
                  <a:cubicBezTo>
                    <a:pt x="845" y="57"/>
                    <a:pt x="868" y="30"/>
                    <a:pt x="966" y="15"/>
                  </a:cubicBezTo>
                  <a:cubicBezTo>
                    <a:pt x="1064" y="0"/>
                    <a:pt x="1232" y="106"/>
                    <a:pt x="1350" y="141"/>
                  </a:cubicBezTo>
                  <a:cubicBezTo>
                    <a:pt x="1468" y="176"/>
                    <a:pt x="1565" y="204"/>
                    <a:pt x="1677" y="228"/>
                  </a:cubicBezTo>
                  <a:cubicBezTo>
                    <a:pt x="1789" y="252"/>
                    <a:pt x="1902" y="273"/>
                    <a:pt x="2025" y="288"/>
                  </a:cubicBezTo>
                  <a:cubicBezTo>
                    <a:pt x="2148" y="303"/>
                    <a:pt x="2336" y="314"/>
                    <a:pt x="2418" y="321"/>
                  </a:cubicBezTo>
                </a:path>
              </a:pathLst>
            </a:custGeom>
            <a:noFill/>
            <a:ln w="38100" cap="flat" cmpd="sng">
              <a:solidFill>
                <a:srgbClr val="FF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71399" name="Freeform 7"/>
            <p:cNvSpPr>
              <a:spLocks/>
            </p:cNvSpPr>
            <p:nvPr/>
          </p:nvSpPr>
          <p:spPr bwMode="auto">
            <a:xfrm>
              <a:off x="1788" y="622"/>
              <a:ext cx="2418" cy="1328"/>
            </a:xfrm>
            <a:custGeom>
              <a:avLst/>
              <a:gdLst>
                <a:gd name="T0" fmla="*/ 0 w 2418"/>
                <a:gd name="T1" fmla="*/ 386 h 1328"/>
                <a:gd name="T2" fmla="*/ 144 w 2418"/>
                <a:gd name="T3" fmla="*/ 365 h 1328"/>
                <a:gd name="T4" fmla="*/ 300 w 2418"/>
                <a:gd name="T5" fmla="*/ 287 h 1328"/>
                <a:gd name="T6" fmla="*/ 528 w 2418"/>
                <a:gd name="T7" fmla="*/ 80 h 1328"/>
                <a:gd name="T8" fmla="*/ 663 w 2418"/>
                <a:gd name="T9" fmla="*/ 5 h 1328"/>
                <a:gd name="T10" fmla="*/ 795 w 2418"/>
                <a:gd name="T11" fmla="*/ 110 h 1328"/>
                <a:gd name="T12" fmla="*/ 1068 w 2418"/>
                <a:gd name="T13" fmla="*/ 635 h 1328"/>
                <a:gd name="T14" fmla="*/ 1335 w 2418"/>
                <a:gd name="T15" fmla="*/ 974 h 1328"/>
                <a:gd name="T16" fmla="*/ 1686 w 2418"/>
                <a:gd name="T17" fmla="*/ 1172 h 1328"/>
                <a:gd name="T18" fmla="*/ 1986 w 2418"/>
                <a:gd name="T19" fmla="*/ 1256 h 1328"/>
                <a:gd name="T20" fmla="*/ 2418 w 2418"/>
                <a:gd name="T21" fmla="*/ 1328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8" h="1328">
                  <a:moveTo>
                    <a:pt x="0" y="386"/>
                  </a:moveTo>
                  <a:cubicBezTo>
                    <a:pt x="24" y="383"/>
                    <a:pt x="94" y="381"/>
                    <a:pt x="144" y="365"/>
                  </a:cubicBezTo>
                  <a:cubicBezTo>
                    <a:pt x="194" y="349"/>
                    <a:pt x="236" y="334"/>
                    <a:pt x="300" y="287"/>
                  </a:cubicBezTo>
                  <a:cubicBezTo>
                    <a:pt x="364" y="240"/>
                    <a:pt x="468" y="127"/>
                    <a:pt x="528" y="80"/>
                  </a:cubicBezTo>
                  <a:cubicBezTo>
                    <a:pt x="588" y="33"/>
                    <a:pt x="619" y="0"/>
                    <a:pt x="663" y="5"/>
                  </a:cubicBezTo>
                  <a:cubicBezTo>
                    <a:pt x="707" y="10"/>
                    <a:pt x="728" y="5"/>
                    <a:pt x="795" y="110"/>
                  </a:cubicBezTo>
                  <a:cubicBezTo>
                    <a:pt x="862" y="215"/>
                    <a:pt x="978" y="491"/>
                    <a:pt x="1068" y="635"/>
                  </a:cubicBezTo>
                  <a:cubicBezTo>
                    <a:pt x="1158" y="779"/>
                    <a:pt x="1232" y="885"/>
                    <a:pt x="1335" y="974"/>
                  </a:cubicBezTo>
                  <a:cubicBezTo>
                    <a:pt x="1438" y="1063"/>
                    <a:pt x="1578" y="1125"/>
                    <a:pt x="1686" y="1172"/>
                  </a:cubicBezTo>
                  <a:cubicBezTo>
                    <a:pt x="1794" y="1219"/>
                    <a:pt x="1864" y="1230"/>
                    <a:pt x="1986" y="1256"/>
                  </a:cubicBezTo>
                  <a:cubicBezTo>
                    <a:pt x="2108" y="1282"/>
                    <a:pt x="2328" y="1313"/>
                    <a:pt x="2418" y="1328"/>
                  </a:cubicBezTo>
                </a:path>
              </a:pathLst>
            </a:custGeom>
            <a:noFill/>
            <a:ln w="38100"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71400" name="Line 8"/>
            <p:cNvSpPr>
              <a:spLocks noChangeShapeType="1"/>
            </p:cNvSpPr>
            <p:nvPr/>
          </p:nvSpPr>
          <p:spPr bwMode="auto">
            <a:xfrm flipV="1">
              <a:off x="1626" y="2074"/>
              <a:ext cx="2916" cy="4"/>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71401" name="Line 9"/>
            <p:cNvSpPr>
              <a:spLocks noChangeShapeType="1"/>
            </p:cNvSpPr>
            <p:nvPr/>
          </p:nvSpPr>
          <p:spPr bwMode="auto">
            <a:xfrm rot="5400000" flipH="1" flipV="1">
              <a:off x="688" y="1252"/>
              <a:ext cx="2187" cy="0"/>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71402" name="Line 10"/>
            <p:cNvSpPr>
              <a:spLocks noChangeShapeType="1"/>
            </p:cNvSpPr>
            <p:nvPr/>
          </p:nvSpPr>
          <p:spPr bwMode="auto">
            <a:xfrm>
              <a:off x="2732" y="646"/>
              <a:ext cx="0" cy="1442"/>
            </a:xfrm>
            <a:prstGeom prst="line">
              <a:avLst/>
            </a:prstGeom>
            <a:noFill/>
            <a:ln w="19050" cap="rnd">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1403" name="Line 11"/>
            <p:cNvSpPr>
              <a:spLocks noChangeShapeType="1"/>
            </p:cNvSpPr>
            <p:nvPr/>
          </p:nvSpPr>
          <p:spPr bwMode="auto">
            <a:xfrm>
              <a:off x="2448" y="658"/>
              <a:ext cx="0" cy="1442"/>
            </a:xfrm>
            <a:prstGeom prst="line">
              <a:avLst/>
            </a:prstGeom>
            <a:noFill/>
            <a:ln w="19050" cap="rnd">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1404" name="Line 12"/>
            <p:cNvSpPr>
              <a:spLocks noChangeShapeType="1"/>
            </p:cNvSpPr>
            <p:nvPr/>
          </p:nvSpPr>
          <p:spPr bwMode="auto">
            <a:xfrm flipV="1">
              <a:off x="1782" y="615"/>
              <a:ext cx="980" cy="13"/>
            </a:xfrm>
            <a:prstGeom prst="line">
              <a:avLst/>
            </a:prstGeom>
            <a:noFill/>
            <a:ln w="19050" cap="rnd">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1405" name="Rectangle 13"/>
            <p:cNvSpPr>
              <a:spLocks noChangeArrowheads="1"/>
            </p:cNvSpPr>
            <p:nvPr/>
          </p:nvSpPr>
          <p:spPr bwMode="auto">
            <a:xfrm>
              <a:off x="1040" y="398"/>
              <a:ext cx="611"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i="1" dirty="0">
                  <a:solidFill>
                    <a:schemeClr val="tx2"/>
                  </a:solidFill>
                  <a:latin typeface="Times New Roman" panose="02020603050405020304" pitchFamily="18" charset="0"/>
                  <a:cs typeface="Times New Roman" panose="02020603050405020304" pitchFamily="18" charset="0"/>
                  <a:sym typeface="Symbol" pitchFamily="18" charset="2"/>
                </a:rPr>
                <a:t>U</a:t>
              </a:r>
              <a:r>
                <a:rPr lang="en-US" altLang="zh-CN" i="1" baseline="-25000" dirty="0">
                  <a:solidFill>
                    <a:schemeClr val="tx2"/>
                  </a:solidFill>
                  <a:latin typeface="Times New Roman" panose="02020603050405020304" pitchFamily="18" charset="0"/>
                  <a:cs typeface="Times New Roman" panose="02020603050405020304" pitchFamily="18" charset="0"/>
                  <a:sym typeface="Symbol" pitchFamily="18" charset="2"/>
                </a:rPr>
                <a:t>C</a:t>
              </a:r>
              <a:r>
                <a:rPr lang="en-US" altLang="zh-CN" dirty="0">
                  <a:solidFill>
                    <a:schemeClr val="tx2"/>
                  </a:solidFill>
                  <a:latin typeface="Times New Roman" panose="02020603050405020304" pitchFamily="18" charset="0"/>
                  <a:cs typeface="Times New Roman" panose="02020603050405020304" pitchFamily="18" charset="0"/>
                  <a:sym typeface="Symbol" pitchFamily="18" charset="2"/>
                </a:rPr>
                <a:t>(</a:t>
              </a:r>
              <a:r>
                <a:rPr lang="en-US" altLang="zh-CN" i="1" dirty="0">
                  <a:solidFill>
                    <a:schemeClr val="tx2"/>
                  </a:solidFill>
                  <a:latin typeface="Times New Roman" panose="02020603050405020304" pitchFamily="18" charset="0"/>
                  <a:cs typeface="Times New Roman" panose="02020603050405020304" pitchFamily="18" charset="0"/>
                  <a:sym typeface="Symbol" pitchFamily="18" charset="2"/>
                </a:rPr>
                <a:t></a:t>
              </a:r>
              <a:r>
                <a:rPr lang="en-US" altLang="zh-CN" i="1" baseline="-25000" dirty="0">
                  <a:solidFill>
                    <a:schemeClr val="tx2"/>
                  </a:solidFill>
                  <a:latin typeface="Times New Roman" panose="02020603050405020304" pitchFamily="18" charset="0"/>
                  <a:cs typeface="Times New Roman" panose="02020603050405020304" pitchFamily="18" charset="0"/>
                  <a:sym typeface="Symbol" pitchFamily="18" charset="2"/>
                </a:rPr>
                <a:t>C</a:t>
              </a:r>
              <a:r>
                <a:rPr lang="en-US" altLang="zh-CN" baseline="-25000" dirty="0">
                  <a:solidFill>
                    <a:schemeClr val="tx2"/>
                  </a:solidFill>
                  <a:latin typeface="Times New Roman" panose="02020603050405020304" pitchFamily="18" charset="0"/>
                  <a:cs typeface="Times New Roman" panose="02020603050405020304" pitchFamily="18" charset="0"/>
                  <a:sym typeface="Symbol" pitchFamily="18" charset="2"/>
                </a:rPr>
                <a:t>m</a:t>
              </a:r>
              <a:r>
                <a:rPr lang="en-US" altLang="zh-CN" dirty="0">
                  <a:solidFill>
                    <a:schemeClr val="tx2"/>
                  </a:solidFill>
                  <a:latin typeface="Times New Roman" panose="02020603050405020304" pitchFamily="18" charset="0"/>
                  <a:cs typeface="Times New Roman" panose="02020603050405020304" pitchFamily="18" charset="0"/>
                  <a:sym typeface="Symbol" pitchFamily="18" charset="2"/>
                </a:rPr>
                <a:t>)</a:t>
              </a:r>
            </a:p>
          </p:txBody>
        </p:sp>
        <p:sp>
          <p:nvSpPr>
            <p:cNvPr id="571406" name="Line 14"/>
            <p:cNvSpPr>
              <a:spLocks noChangeShapeType="1"/>
            </p:cNvSpPr>
            <p:nvPr/>
          </p:nvSpPr>
          <p:spPr bwMode="auto">
            <a:xfrm flipV="1">
              <a:off x="1782" y="759"/>
              <a:ext cx="980" cy="13"/>
            </a:xfrm>
            <a:prstGeom prst="line">
              <a:avLst/>
            </a:prstGeom>
            <a:noFill/>
            <a:ln w="19050" cap="rnd">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1407" name="Text Box 15"/>
            <p:cNvSpPr txBox="1">
              <a:spLocks noChangeArrowheads="1"/>
            </p:cNvSpPr>
            <p:nvPr/>
          </p:nvSpPr>
          <p:spPr bwMode="auto">
            <a:xfrm>
              <a:off x="1395" y="624"/>
              <a:ext cx="326"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i="1">
                  <a:latin typeface="Times New Roman" panose="02020603050405020304" pitchFamily="18" charset="0"/>
                  <a:cs typeface="Times New Roman" panose="02020603050405020304" pitchFamily="18" charset="0"/>
                </a:rPr>
                <a:t>QU</a:t>
              </a:r>
            </a:p>
          </p:txBody>
        </p:sp>
        <p:sp>
          <p:nvSpPr>
            <p:cNvPr id="571408" name="Text Box 16"/>
            <p:cNvSpPr txBox="1">
              <a:spLocks noChangeArrowheads="1"/>
            </p:cNvSpPr>
            <p:nvPr/>
          </p:nvSpPr>
          <p:spPr bwMode="auto">
            <a:xfrm>
              <a:off x="2132" y="2052"/>
              <a:ext cx="345"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i="1">
                  <a:solidFill>
                    <a:schemeClr val="tx2"/>
                  </a:solidFill>
                  <a:latin typeface="Times New Roman" panose="02020603050405020304" pitchFamily="18" charset="0"/>
                  <a:cs typeface="Times New Roman" panose="02020603050405020304" pitchFamily="18" charset="0"/>
                  <a:sym typeface="Symbol" pitchFamily="18" charset="2"/>
                </a:rPr>
                <a:t></a:t>
              </a:r>
              <a:r>
                <a:rPr lang="en-US" altLang="zh-CN" i="1" baseline="-25000">
                  <a:solidFill>
                    <a:schemeClr val="tx2"/>
                  </a:solidFill>
                  <a:latin typeface="Times New Roman" panose="02020603050405020304" pitchFamily="18" charset="0"/>
                  <a:cs typeface="Times New Roman" panose="02020603050405020304" pitchFamily="18" charset="0"/>
                  <a:sym typeface="Symbol" pitchFamily="18" charset="2"/>
                </a:rPr>
                <a:t>C</a:t>
              </a:r>
              <a:r>
                <a:rPr lang="en-US" altLang="zh-CN" baseline="-25000">
                  <a:solidFill>
                    <a:schemeClr val="tx2"/>
                  </a:solidFill>
                  <a:latin typeface="Times New Roman" panose="02020603050405020304" pitchFamily="18" charset="0"/>
                  <a:cs typeface="Times New Roman" panose="02020603050405020304" pitchFamily="18" charset="0"/>
                  <a:sym typeface="Symbol" pitchFamily="18" charset="2"/>
                </a:rPr>
                <a:t>m</a:t>
              </a:r>
            </a:p>
          </p:txBody>
        </p:sp>
        <p:sp>
          <p:nvSpPr>
            <p:cNvPr id="571409" name="Text Box 17"/>
            <p:cNvSpPr txBox="1">
              <a:spLocks noChangeArrowheads="1"/>
            </p:cNvSpPr>
            <p:nvPr/>
          </p:nvSpPr>
          <p:spPr bwMode="auto">
            <a:xfrm>
              <a:off x="2701" y="2040"/>
              <a:ext cx="33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i="1" dirty="0">
                  <a:solidFill>
                    <a:schemeClr val="tx2"/>
                  </a:solidFill>
                  <a:latin typeface="Times New Roman" panose="02020603050405020304" pitchFamily="18" charset="0"/>
                  <a:cs typeface="Times New Roman" panose="02020603050405020304" pitchFamily="18" charset="0"/>
                  <a:sym typeface="Symbol" pitchFamily="18" charset="2"/>
                </a:rPr>
                <a:t></a:t>
              </a:r>
              <a:r>
                <a:rPr lang="en-US" altLang="zh-CN" i="1" baseline="-25000" dirty="0">
                  <a:solidFill>
                    <a:schemeClr val="tx2"/>
                  </a:solidFill>
                  <a:latin typeface="Times New Roman" panose="02020603050405020304" pitchFamily="18" charset="0"/>
                  <a:cs typeface="Times New Roman" panose="02020603050405020304" pitchFamily="18" charset="0"/>
                  <a:sym typeface="Symbol" pitchFamily="18" charset="2"/>
                </a:rPr>
                <a:t>L</a:t>
              </a:r>
              <a:r>
                <a:rPr lang="en-US" altLang="zh-CN" baseline="-25000" dirty="0">
                  <a:solidFill>
                    <a:schemeClr val="tx2"/>
                  </a:solidFill>
                  <a:latin typeface="Times New Roman" panose="02020603050405020304" pitchFamily="18" charset="0"/>
                  <a:cs typeface="Times New Roman" panose="02020603050405020304" pitchFamily="18" charset="0"/>
                  <a:sym typeface="Symbol" pitchFamily="18" charset="2"/>
                </a:rPr>
                <a:t>m</a:t>
              </a:r>
            </a:p>
          </p:txBody>
        </p:sp>
        <p:sp>
          <p:nvSpPr>
            <p:cNvPr id="571410" name="Text Box 18"/>
            <p:cNvSpPr txBox="1">
              <a:spLocks noChangeArrowheads="1"/>
            </p:cNvSpPr>
            <p:nvPr/>
          </p:nvSpPr>
          <p:spPr bwMode="auto">
            <a:xfrm>
              <a:off x="4367" y="2080"/>
              <a:ext cx="20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i="1" dirty="0">
                  <a:solidFill>
                    <a:schemeClr val="tx2"/>
                  </a:solidFill>
                  <a:latin typeface="Times New Roman" panose="02020603050405020304" pitchFamily="18" charset="0"/>
                  <a:cs typeface="Times New Roman" panose="02020603050405020304" pitchFamily="18" charset="0"/>
                  <a:sym typeface="Symbol" pitchFamily="18" charset="2"/>
                </a:rPr>
                <a:t></a:t>
              </a:r>
              <a:endParaRPr lang="en-US" altLang="zh-CN" baseline="-25000" dirty="0">
                <a:solidFill>
                  <a:schemeClr val="tx2"/>
                </a:solidFill>
                <a:latin typeface="Times New Roman" panose="02020603050405020304" pitchFamily="18" charset="0"/>
                <a:cs typeface="Times New Roman" panose="02020603050405020304" pitchFamily="18" charset="0"/>
                <a:sym typeface="Symbol" pitchFamily="18" charset="2"/>
              </a:endParaRPr>
            </a:p>
          </p:txBody>
        </p:sp>
        <p:sp>
          <p:nvSpPr>
            <p:cNvPr id="571411" name="Text Box 19"/>
            <p:cNvSpPr txBox="1">
              <a:spLocks noChangeArrowheads="1"/>
            </p:cNvSpPr>
            <p:nvPr/>
          </p:nvSpPr>
          <p:spPr bwMode="auto">
            <a:xfrm>
              <a:off x="1571" y="2122"/>
              <a:ext cx="18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a:latin typeface="Times New Roman" panose="02020603050405020304" pitchFamily="18" charset="0"/>
                  <a:cs typeface="Times New Roman" panose="02020603050405020304" pitchFamily="18" charset="0"/>
                </a:rPr>
                <a:t>0</a:t>
              </a:r>
            </a:p>
          </p:txBody>
        </p:sp>
        <p:sp>
          <p:nvSpPr>
            <p:cNvPr id="571412" name="Rectangle 20"/>
            <p:cNvSpPr>
              <a:spLocks noChangeArrowheads="1"/>
            </p:cNvSpPr>
            <p:nvPr/>
          </p:nvSpPr>
          <p:spPr bwMode="auto">
            <a:xfrm>
              <a:off x="3498" y="612"/>
              <a:ext cx="625"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i="1" dirty="0">
                  <a:solidFill>
                    <a:srgbClr val="FF3300"/>
                  </a:solidFill>
                  <a:latin typeface="Times New Roman" panose="02020603050405020304" pitchFamily="18" charset="0"/>
                  <a:cs typeface="Times New Roman" panose="02020603050405020304" pitchFamily="18" charset="0"/>
                  <a:sym typeface="Symbol" pitchFamily="18" charset="2"/>
                </a:rPr>
                <a:t>U</a:t>
              </a:r>
              <a:r>
                <a:rPr lang="en-US" altLang="zh-CN" i="1" baseline="-25000" dirty="0">
                  <a:solidFill>
                    <a:srgbClr val="FF3300"/>
                  </a:solidFill>
                  <a:latin typeface="Times New Roman" panose="02020603050405020304" pitchFamily="18" charset="0"/>
                  <a:cs typeface="Times New Roman" panose="02020603050405020304" pitchFamily="18" charset="0"/>
                  <a:sym typeface="Symbol" pitchFamily="18" charset="2"/>
                </a:rPr>
                <a:t>L</a:t>
              </a:r>
              <a:r>
                <a:rPr lang="en-US" altLang="zh-CN" dirty="0">
                  <a:solidFill>
                    <a:srgbClr val="FF3300"/>
                  </a:solidFill>
                  <a:latin typeface="Times New Roman" panose="02020603050405020304" pitchFamily="18" charset="0"/>
                  <a:cs typeface="Times New Roman" panose="02020603050405020304" pitchFamily="18" charset="0"/>
                  <a:sym typeface="Symbol" pitchFamily="18" charset="2"/>
                </a:rPr>
                <a:t>(</a:t>
              </a:r>
              <a:r>
                <a:rPr lang="en-US" altLang="zh-CN" i="1" dirty="0">
                  <a:solidFill>
                    <a:srgbClr val="FF3300"/>
                  </a:solidFill>
                  <a:latin typeface="Times New Roman" panose="02020603050405020304" pitchFamily="18" charset="0"/>
                  <a:cs typeface="Times New Roman" panose="02020603050405020304" pitchFamily="18" charset="0"/>
                  <a:sym typeface="Symbol" pitchFamily="18" charset="2"/>
                </a:rPr>
                <a:t> </a:t>
              </a:r>
              <a:r>
                <a:rPr lang="en-US" altLang="zh-CN" dirty="0">
                  <a:solidFill>
                    <a:srgbClr val="FF3300"/>
                  </a:solidFill>
                  <a:latin typeface="Times New Roman" panose="02020603050405020304" pitchFamily="18" charset="0"/>
                  <a:cs typeface="Times New Roman" panose="02020603050405020304" pitchFamily="18" charset="0"/>
                  <a:sym typeface="Symbol" pitchFamily="18" charset="2"/>
                </a:rPr>
                <a:t>)</a:t>
              </a:r>
            </a:p>
          </p:txBody>
        </p:sp>
        <p:sp>
          <p:nvSpPr>
            <p:cNvPr id="571413" name="Rectangle 21"/>
            <p:cNvSpPr>
              <a:spLocks noChangeArrowheads="1"/>
            </p:cNvSpPr>
            <p:nvPr/>
          </p:nvSpPr>
          <p:spPr bwMode="auto">
            <a:xfrm>
              <a:off x="3467" y="1582"/>
              <a:ext cx="780"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i="1" dirty="0">
                  <a:solidFill>
                    <a:schemeClr val="tx2"/>
                  </a:solidFill>
                  <a:latin typeface="Times New Roman" panose="02020603050405020304" pitchFamily="18" charset="0"/>
                  <a:cs typeface="Times New Roman" panose="02020603050405020304" pitchFamily="18" charset="0"/>
                  <a:sym typeface="Symbol" pitchFamily="18" charset="2"/>
                </a:rPr>
                <a:t>U</a:t>
              </a:r>
              <a:r>
                <a:rPr lang="en-US" altLang="zh-CN" i="1" baseline="-25000" dirty="0">
                  <a:solidFill>
                    <a:schemeClr val="tx2"/>
                  </a:solidFill>
                  <a:latin typeface="Times New Roman" panose="02020603050405020304" pitchFamily="18" charset="0"/>
                  <a:cs typeface="Times New Roman" panose="02020603050405020304" pitchFamily="18" charset="0"/>
                  <a:sym typeface="Symbol" pitchFamily="18" charset="2"/>
                </a:rPr>
                <a:t>C</a:t>
              </a:r>
              <a:r>
                <a:rPr lang="en-US" altLang="zh-CN" dirty="0">
                  <a:solidFill>
                    <a:schemeClr val="tx2"/>
                  </a:solidFill>
                  <a:latin typeface="Times New Roman" panose="02020603050405020304" pitchFamily="18" charset="0"/>
                  <a:cs typeface="Times New Roman" panose="02020603050405020304" pitchFamily="18" charset="0"/>
                  <a:sym typeface="Symbol" pitchFamily="18" charset="2"/>
                </a:rPr>
                <a:t>(</a:t>
              </a:r>
              <a:r>
                <a:rPr lang="en-US" altLang="zh-CN" i="1" dirty="0">
                  <a:solidFill>
                    <a:schemeClr val="tx2"/>
                  </a:solidFill>
                  <a:latin typeface="Times New Roman" panose="02020603050405020304" pitchFamily="18" charset="0"/>
                  <a:cs typeface="Times New Roman" panose="02020603050405020304" pitchFamily="18" charset="0"/>
                  <a:sym typeface="Symbol" pitchFamily="18" charset="2"/>
                </a:rPr>
                <a:t> </a:t>
              </a:r>
              <a:r>
                <a:rPr lang="en-US" altLang="zh-CN" dirty="0">
                  <a:solidFill>
                    <a:schemeClr val="tx2"/>
                  </a:solidFill>
                  <a:latin typeface="Times New Roman" panose="02020603050405020304" pitchFamily="18" charset="0"/>
                  <a:cs typeface="Times New Roman" panose="02020603050405020304" pitchFamily="18" charset="0"/>
                  <a:sym typeface="Symbol" pitchFamily="18" charset="2"/>
                </a:rPr>
                <a:t>)</a:t>
              </a:r>
            </a:p>
          </p:txBody>
        </p:sp>
        <p:sp>
          <p:nvSpPr>
            <p:cNvPr id="571414" name="Rectangle 22"/>
            <p:cNvSpPr>
              <a:spLocks noChangeArrowheads="1"/>
            </p:cNvSpPr>
            <p:nvPr/>
          </p:nvSpPr>
          <p:spPr bwMode="auto">
            <a:xfrm>
              <a:off x="1191" y="78"/>
              <a:ext cx="625"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i="1" dirty="0">
                  <a:latin typeface="Times New Roman" panose="02020603050405020304" pitchFamily="18" charset="0"/>
                  <a:cs typeface="Times New Roman" panose="02020603050405020304" pitchFamily="18" charset="0"/>
                  <a:sym typeface="Symbol" pitchFamily="18" charset="2"/>
                </a:rPr>
                <a:t>U</a:t>
              </a:r>
              <a:r>
                <a:rPr lang="en-US" altLang="zh-CN" dirty="0">
                  <a:latin typeface="Times New Roman" panose="02020603050405020304" pitchFamily="18" charset="0"/>
                  <a:cs typeface="Times New Roman" panose="02020603050405020304" pitchFamily="18" charset="0"/>
                  <a:sym typeface="Symbol" pitchFamily="18" charset="2"/>
                </a:rPr>
                <a:t>(</a:t>
              </a:r>
              <a:r>
                <a:rPr lang="en-US" altLang="zh-CN" i="1" dirty="0">
                  <a:latin typeface="Times New Roman" panose="02020603050405020304" pitchFamily="18" charset="0"/>
                  <a:cs typeface="Times New Roman" panose="02020603050405020304" pitchFamily="18" charset="0"/>
                  <a:sym typeface="Symbol" pitchFamily="18" charset="2"/>
                </a:rPr>
                <a:t> </a:t>
              </a:r>
              <a:r>
                <a:rPr lang="en-US" altLang="zh-CN" dirty="0">
                  <a:latin typeface="Times New Roman" panose="02020603050405020304" pitchFamily="18" charset="0"/>
                  <a:cs typeface="Times New Roman" panose="02020603050405020304" pitchFamily="18" charset="0"/>
                  <a:sym typeface="Symbol" pitchFamily="18" charset="2"/>
                </a:rPr>
                <a:t>)</a:t>
              </a:r>
            </a:p>
          </p:txBody>
        </p:sp>
        <p:sp>
          <p:nvSpPr>
            <p:cNvPr id="571415" name="Text Box 23"/>
            <p:cNvSpPr txBox="1">
              <a:spLocks noChangeArrowheads="1"/>
            </p:cNvSpPr>
            <p:nvPr/>
          </p:nvSpPr>
          <p:spPr bwMode="auto">
            <a:xfrm>
              <a:off x="2500" y="2109"/>
              <a:ext cx="18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a:solidFill>
                    <a:schemeClr val="tx2"/>
                  </a:solidFill>
                  <a:latin typeface="Times New Roman" panose="02020603050405020304" pitchFamily="18" charset="0"/>
                  <a:cs typeface="Times New Roman" panose="02020603050405020304" pitchFamily="18" charset="0"/>
                </a:rPr>
                <a:t>1</a:t>
              </a:r>
            </a:p>
          </p:txBody>
        </p:sp>
      </p:grpSp>
      <p:sp>
        <p:nvSpPr>
          <p:cNvPr id="571419" name="Rectangle 27"/>
          <p:cNvSpPr>
            <a:spLocks noChangeArrowheads="1"/>
          </p:cNvSpPr>
          <p:nvPr/>
        </p:nvSpPr>
        <p:spPr bwMode="auto">
          <a:xfrm>
            <a:off x="865231" y="5198360"/>
            <a:ext cx="6763391"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800" b="1" i="1" dirty="0">
                <a:solidFill>
                  <a:schemeClr val="tx2"/>
                </a:solidFill>
                <a:latin typeface="Times New Roman" panose="02020603050405020304" pitchFamily="18" charset="0"/>
                <a:cs typeface="Times New Roman" panose="02020603050405020304" pitchFamily="18" charset="0"/>
                <a:sym typeface="Symbol" pitchFamily="18" charset="2"/>
              </a:rPr>
              <a:t>U</a:t>
            </a:r>
            <a:r>
              <a:rPr lang="en-US" altLang="zh-CN" sz="2800" b="1" i="1" baseline="-25000" dirty="0">
                <a:solidFill>
                  <a:schemeClr val="tx2"/>
                </a:solidFill>
                <a:latin typeface="Times New Roman" panose="02020603050405020304" pitchFamily="18" charset="0"/>
                <a:cs typeface="Times New Roman" panose="02020603050405020304" pitchFamily="18" charset="0"/>
                <a:sym typeface="Symbol" pitchFamily="18" charset="2"/>
              </a:rPr>
              <a:t>L</a:t>
            </a:r>
            <a:r>
              <a:rPr lang="en-US" altLang="zh-CN" sz="2800" b="1" dirty="0">
                <a:solidFill>
                  <a:schemeClr val="tx2"/>
                </a:solidFill>
                <a:latin typeface="Times New Roman" panose="02020603050405020304" pitchFamily="18" charset="0"/>
                <a:cs typeface="Times New Roman" panose="02020603050405020304" pitchFamily="18" charset="0"/>
                <a:sym typeface="Symbol" pitchFamily="18" charset="2"/>
              </a:rPr>
              <a:t>(</a:t>
            </a:r>
            <a:r>
              <a:rPr lang="en-US" altLang="zh-CN" sz="2800" b="1" i="1" dirty="0">
                <a:solidFill>
                  <a:schemeClr val="tx2"/>
                </a:solidFill>
                <a:latin typeface="Times New Roman" panose="02020603050405020304" pitchFamily="18" charset="0"/>
                <a:cs typeface="Times New Roman" panose="02020603050405020304" pitchFamily="18" charset="0"/>
                <a:sym typeface="Symbol" pitchFamily="18" charset="2"/>
              </a:rPr>
              <a:t></a:t>
            </a:r>
            <a:r>
              <a:rPr lang="en-US" altLang="zh-CN" sz="2800" b="1" dirty="0">
                <a:solidFill>
                  <a:schemeClr val="tx2"/>
                </a:solidFill>
                <a:latin typeface="Times New Roman" panose="02020603050405020304" pitchFamily="18" charset="0"/>
                <a:cs typeface="Times New Roman" panose="02020603050405020304" pitchFamily="18" charset="0"/>
                <a:sym typeface="Symbol" pitchFamily="18" charset="2"/>
              </a:rPr>
              <a:t>)</a:t>
            </a:r>
            <a:r>
              <a:rPr lang="en-US" altLang="zh-CN" sz="2800" b="1" i="1" dirty="0">
                <a:solidFill>
                  <a:schemeClr val="tx2"/>
                </a:solidFill>
                <a:latin typeface="Times New Roman" panose="02020603050405020304" pitchFamily="18" charset="0"/>
                <a:cs typeface="Times New Roman" panose="02020603050405020304" pitchFamily="18" charset="0"/>
                <a:sym typeface="Symbol" pitchFamily="18" charset="2"/>
              </a:rPr>
              <a:t> </a:t>
            </a:r>
            <a:r>
              <a:rPr lang="zh-CN" altLang="en-US" sz="2800" b="1" i="1" dirty="0">
                <a:solidFill>
                  <a:schemeClr val="tx2"/>
                </a:solidFill>
                <a:latin typeface="Times New Roman" panose="02020603050405020304" pitchFamily="18" charset="0"/>
                <a:cs typeface="Times New Roman" panose="02020603050405020304" pitchFamily="18" charset="0"/>
                <a:sym typeface="Symbol" pitchFamily="18" charset="2"/>
              </a:rPr>
              <a:t>、</a:t>
            </a:r>
            <a:r>
              <a:rPr lang="en-US" altLang="zh-CN" sz="2800" b="1" i="1" dirty="0">
                <a:solidFill>
                  <a:schemeClr val="tx2"/>
                </a:solidFill>
                <a:latin typeface="Times New Roman" panose="02020603050405020304" pitchFamily="18" charset="0"/>
                <a:cs typeface="Times New Roman" panose="02020603050405020304" pitchFamily="18" charset="0"/>
                <a:sym typeface="Symbol" pitchFamily="18" charset="2"/>
              </a:rPr>
              <a:t>U</a:t>
            </a:r>
            <a:r>
              <a:rPr lang="en-US" altLang="zh-CN" sz="2800" b="1" i="1" baseline="-25000" dirty="0">
                <a:solidFill>
                  <a:schemeClr val="tx2"/>
                </a:solidFill>
                <a:latin typeface="Times New Roman" panose="02020603050405020304" pitchFamily="18" charset="0"/>
                <a:cs typeface="Times New Roman" panose="02020603050405020304" pitchFamily="18" charset="0"/>
                <a:sym typeface="Symbol" pitchFamily="18" charset="2"/>
              </a:rPr>
              <a:t>C</a:t>
            </a:r>
            <a:r>
              <a:rPr lang="en-US" altLang="zh-CN" sz="2800" b="1" dirty="0">
                <a:solidFill>
                  <a:schemeClr val="tx2"/>
                </a:solidFill>
                <a:latin typeface="Times New Roman" panose="02020603050405020304" pitchFamily="18" charset="0"/>
                <a:cs typeface="Times New Roman" panose="02020603050405020304" pitchFamily="18" charset="0"/>
                <a:sym typeface="Symbol" pitchFamily="18" charset="2"/>
              </a:rPr>
              <a:t>(</a:t>
            </a:r>
            <a:r>
              <a:rPr lang="en-US" altLang="zh-CN" sz="2800" b="1" i="1" dirty="0">
                <a:solidFill>
                  <a:schemeClr val="tx2"/>
                </a:solidFill>
                <a:latin typeface="Times New Roman" panose="02020603050405020304" pitchFamily="18" charset="0"/>
                <a:cs typeface="Times New Roman" panose="02020603050405020304" pitchFamily="18" charset="0"/>
                <a:sym typeface="Symbol" pitchFamily="18" charset="2"/>
              </a:rPr>
              <a:t></a:t>
            </a:r>
            <a:r>
              <a:rPr lang="en-US" altLang="zh-CN" sz="2800" b="1" dirty="0">
                <a:solidFill>
                  <a:schemeClr val="tx2"/>
                </a:solidFill>
                <a:latin typeface="Times New Roman" panose="02020603050405020304" pitchFamily="18" charset="0"/>
                <a:cs typeface="Times New Roman" panose="02020603050405020304" pitchFamily="18" charset="0"/>
                <a:sym typeface="Symbol" pitchFamily="18" charset="2"/>
              </a:rPr>
              <a:t>)</a:t>
            </a:r>
            <a:r>
              <a:rPr lang="zh-CN" altLang="en-US" sz="2800" b="1" dirty="0">
                <a:solidFill>
                  <a:schemeClr val="tx2"/>
                </a:solidFill>
                <a:latin typeface="Times New Roman" panose="02020603050405020304" pitchFamily="18" charset="0"/>
                <a:cs typeface="Times New Roman" panose="02020603050405020304" pitchFamily="18" charset="0"/>
                <a:sym typeface="Symbol" pitchFamily="18" charset="2"/>
              </a:rPr>
              <a:t>获最大</a:t>
            </a:r>
            <a:r>
              <a:rPr lang="zh-CN" altLang="en-US" sz="2800" b="1" dirty="0" smtClean="0">
                <a:solidFill>
                  <a:schemeClr val="tx2"/>
                </a:solidFill>
                <a:latin typeface="Times New Roman" panose="02020603050405020304" pitchFamily="18" charset="0"/>
                <a:cs typeface="Times New Roman" panose="02020603050405020304" pitchFamily="18" charset="0"/>
                <a:sym typeface="Symbol" pitchFamily="18" charset="2"/>
              </a:rPr>
              <a:t>值并不在谐振频率！</a:t>
            </a:r>
            <a:endParaRPr lang="zh-CN" altLang="en-US" sz="2800" b="1" dirty="0">
              <a:solidFill>
                <a:schemeClr val="tx2"/>
              </a:solidFill>
              <a:latin typeface="Times New Roman" panose="02020603050405020304" pitchFamily="18" charset="0"/>
              <a:cs typeface="Times New Roman" panose="02020603050405020304" pitchFamily="18" charset="0"/>
              <a:sym typeface="Symbol" pitchFamily="18" charset="2"/>
            </a:endParaRPr>
          </a:p>
        </p:txBody>
      </p:sp>
      <p:grpSp>
        <p:nvGrpSpPr>
          <p:cNvPr id="571422" name="Group 30"/>
          <p:cNvGrpSpPr>
            <a:grpSpLocks/>
          </p:cNvGrpSpPr>
          <p:nvPr/>
        </p:nvGrpSpPr>
        <p:grpSpPr bwMode="auto">
          <a:xfrm>
            <a:off x="106529" y="976313"/>
            <a:ext cx="2335505" cy="2132013"/>
            <a:chOff x="364" y="1831"/>
            <a:chExt cx="1709" cy="1601"/>
          </a:xfrm>
        </p:grpSpPr>
        <p:grpSp>
          <p:nvGrpSpPr>
            <p:cNvPr id="571423" name="Group 31"/>
            <p:cNvGrpSpPr>
              <a:grpSpLocks/>
            </p:cNvGrpSpPr>
            <p:nvPr/>
          </p:nvGrpSpPr>
          <p:grpSpPr bwMode="auto">
            <a:xfrm>
              <a:off x="1356" y="3126"/>
              <a:ext cx="258" cy="91"/>
              <a:chOff x="1351" y="3976"/>
              <a:chExt cx="174" cy="93"/>
            </a:xfrm>
          </p:grpSpPr>
          <p:sp>
            <p:nvSpPr>
              <p:cNvPr id="571424" name="Line 32"/>
              <p:cNvSpPr>
                <a:spLocks noChangeShapeType="1"/>
              </p:cNvSpPr>
              <p:nvPr/>
            </p:nvSpPr>
            <p:spPr bwMode="auto">
              <a:xfrm>
                <a:off x="1351" y="3976"/>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1425" name="Line 33"/>
              <p:cNvSpPr>
                <a:spLocks noChangeShapeType="1"/>
              </p:cNvSpPr>
              <p:nvPr/>
            </p:nvSpPr>
            <p:spPr bwMode="auto">
              <a:xfrm>
                <a:off x="1351" y="4068"/>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1426" name="Line 34"/>
            <p:cNvSpPr>
              <a:spLocks noChangeShapeType="1"/>
            </p:cNvSpPr>
            <p:nvPr/>
          </p:nvSpPr>
          <p:spPr bwMode="auto">
            <a:xfrm>
              <a:off x="1487" y="2928"/>
              <a:ext cx="1" cy="2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1427" name="Line 35"/>
            <p:cNvSpPr>
              <a:spLocks noChangeShapeType="1"/>
            </p:cNvSpPr>
            <p:nvPr/>
          </p:nvSpPr>
          <p:spPr bwMode="auto">
            <a:xfrm>
              <a:off x="1488" y="3216"/>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1428" name="Line 36"/>
            <p:cNvSpPr>
              <a:spLocks noChangeShapeType="1"/>
            </p:cNvSpPr>
            <p:nvPr/>
          </p:nvSpPr>
          <p:spPr bwMode="auto">
            <a:xfrm>
              <a:off x="516" y="3402"/>
              <a:ext cx="97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1429" name="Line 37"/>
            <p:cNvSpPr>
              <a:spLocks noChangeShapeType="1"/>
            </p:cNvSpPr>
            <p:nvPr/>
          </p:nvSpPr>
          <p:spPr bwMode="auto">
            <a:xfrm>
              <a:off x="516" y="2358"/>
              <a:ext cx="3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1430" name="Line 38"/>
            <p:cNvSpPr>
              <a:spLocks noChangeShapeType="1"/>
            </p:cNvSpPr>
            <p:nvPr/>
          </p:nvSpPr>
          <p:spPr bwMode="auto">
            <a:xfrm flipV="1">
              <a:off x="1488" y="2352"/>
              <a:ext cx="0" cy="19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71431" name="Object 39"/>
            <p:cNvGraphicFramePr>
              <a:graphicFrameLocks noChangeAspect="1"/>
            </p:cNvGraphicFramePr>
            <p:nvPr/>
          </p:nvGraphicFramePr>
          <p:xfrm>
            <a:off x="516" y="1831"/>
            <a:ext cx="159" cy="419"/>
          </p:xfrm>
          <a:graphic>
            <a:graphicData uri="http://schemas.openxmlformats.org/presentationml/2006/ole">
              <mc:AlternateContent xmlns:mc="http://schemas.openxmlformats.org/markup-compatibility/2006">
                <mc:Choice xmlns:v="urn:schemas-microsoft-com:vml" Requires="v">
                  <p:oleObj spid="_x0000_s111702" name="公式" r:id="rId3" imgW="126890" imgH="329914" progId="Equation.3">
                    <p:embed/>
                  </p:oleObj>
                </mc:Choice>
                <mc:Fallback>
                  <p:oleObj name="公式" r:id="rId3" imgW="126890" imgH="329914" progId="Equation.3">
                    <p:embed/>
                    <p:pic>
                      <p:nvPicPr>
                        <p:cNvPr id="0" name="Picture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 y="1831"/>
                          <a:ext cx="159" cy="4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1432" name="Text Box 40"/>
            <p:cNvSpPr txBox="1">
              <a:spLocks noChangeArrowheads="1"/>
            </p:cNvSpPr>
            <p:nvPr/>
          </p:nvSpPr>
          <p:spPr bwMode="auto">
            <a:xfrm>
              <a:off x="888" y="2022"/>
              <a:ext cx="261"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i="1" dirty="0">
                  <a:latin typeface="Times New Roman" panose="02020603050405020304" pitchFamily="18" charset="0"/>
                  <a:cs typeface="Times New Roman" panose="02020603050405020304" pitchFamily="18" charset="0"/>
                </a:rPr>
                <a:t>R</a:t>
              </a:r>
            </a:p>
          </p:txBody>
        </p:sp>
        <p:sp>
          <p:nvSpPr>
            <p:cNvPr id="571433" name="Text Box 41"/>
            <p:cNvSpPr txBox="1">
              <a:spLocks noChangeArrowheads="1"/>
            </p:cNvSpPr>
            <p:nvPr/>
          </p:nvSpPr>
          <p:spPr bwMode="auto">
            <a:xfrm>
              <a:off x="1585" y="2550"/>
              <a:ext cx="488"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dirty="0">
                  <a:latin typeface="Times New Roman" panose="02020603050405020304" pitchFamily="18" charset="0"/>
                  <a:cs typeface="Times New Roman" panose="02020603050405020304" pitchFamily="18" charset="0"/>
                </a:rPr>
                <a:t>j</a:t>
              </a:r>
              <a:r>
                <a:rPr lang="en-US" altLang="zh-CN" sz="2000" b="1" i="1" dirty="0">
                  <a:latin typeface="Times New Roman" panose="02020603050405020304" pitchFamily="18" charset="0"/>
                  <a:cs typeface="Times New Roman" panose="02020603050405020304" pitchFamily="18" charset="0"/>
                  <a:sym typeface="Symbol" pitchFamily="18" charset="2"/>
                </a:rPr>
                <a:t> </a:t>
              </a:r>
              <a:r>
                <a:rPr lang="en-US" altLang="zh-CN" sz="2000" b="1" i="1" dirty="0">
                  <a:latin typeface="Times New Roman" panose="02020603050405020304" pitchFamily="18" charset="0"/>
                  <a:cs typeface="Times New Roman" panose="02020603050405020304" pitchFamily="18" charset="0"/>
                </a:rPr>
                <a:t>L</a:t>
              </a:r>
            </a:p>
          </p:txBody>
        </p:sp>
        <p:sp>
          <p:nvSpPr>
            <p:cNvPr id="571434" name="Line 42"/>
            <p:cNvSpPr>
              <a:spLocks noChangeShapeType="1"/>
            </p:cNvSpPr>
            <p:nvPr/>
          </p:nvSpPr>
          <p:spPr bwMode="auto">
            <a:xfrm>
              <a:off x="1152" y="2352"/>
              <a:ext cx="336" cy="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1435" name="Line 43"/>
            <p:cNvSpPr>
              <a:spLocks noChangeShapeType="1"/>
            </p:cNvSpPr>
            <p:nvPr/>
          </p:nvSpPr>
          <p:spPr bwMode="auto">
            <a:xfrm>
              <a:off x="480" y="2264"/>
              <a:ext cx="288" cy="0"/>
            </a:xfrm>
            <a:prstGeom prst="line">
              <a:avLst/>
            </a:prstGeom>
            <a:noFill/>
            <a:ln w="19050">
              <a:solidFill>
                <a:srgbClr val="FF33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1436" name="Text Box 44"/>
            <p:cNvSpPr txBox="1">
              <a:spLocks noChangeArrowheads="1"/>
            </p:cNvSpPr>
            <p:nvPr/>
          </p:nvSpPr>
          <p:spPr bwMode="auto">
            <a:xfrm>
              <a:off x="374" y="2376"/>
              <a:ext cx="262"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a:t>
              </a:r>
            </a:p>
          </p:txBody>
        </p:sp>
        <p:sp>
          <p:nvSpPr>
            <p:cNvPr id="571437" name="Text Box 45"/>
            <p:cNvSpPr txBox="1">
              <a:spLocks noChangeArrowheads="1"/>
            </p:cNvSpPr>
            <p:nvPr/>
          </p:nvSpPr>
          <p:spPr bwMode="auto">
            <a:xfrm>
              <a:off x="364" y="2992"/>
              <a:ext cx="246"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_</a:t>
              </a:r>
            </a:p>
          </p:txBody>
        </p:sp>
        <p:grpSp>
          <p:nvGrpSpPr>
            <p:cNvPr id="571438" name="Group 46"/>
            <p:cNvGrpSpPr>
              <a:grpSpLocks/>
            </p:cNvGrpSpPr>
            <p:nvPr/>
          </p:nvGrpSpPr>
          <p:grpSpPr bwMode="auto">
            <a:xfrm rot="5400000">
              <a:off x="1327" y="2711"/>
              <a:ext cx="379" cy="57"/>
              <a:chOff x="1200" y="1584"/>
              <a:chExt cx="379" cy="45"/>
            </a:xfrm>
          </p:grpSpPr>
          <p:sp>
            <p:nvSpPr>
              <p:cNvPr id="571439" name="Arc 47"/>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1440" name="Arc 48"/>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1441" name="Arc 49"/>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1442" name="Arc 50"/>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71443" name="Oval 51"/>
            <p:cNvSpPr>
              <a:spLocks noChangeArrowheads="1"/>
            </p:cNvSpPr>
            <p:nvPr/>
          </p:nvSpPr>
          <p:spPr bwMode="auto">
            <a:xfrm>
              <a:off x="468" y="3372"/>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1444" name="Oval 52"/>
            <p:cNvSpPr>
              <a:spLocks noChangeArrowheads="1"/>
            </p:cNvSpPr>
            <p:nvPr/>
          </p:nvSpPr>
          <p:spPr bwMode="auto">
            <a:xfrm>
              <a:off x="468" y="2328"/>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1445" name="Rectangle 53"/>
            <p:cNvSpPr>
              <a:spLocks noChangeArrowheads="1"/>
            </p:cNvSpPr>
            <p:nvPr/>
          </p:nvSpPr>
          <p:spPr bwMode="auto">
            <a:xfrm>
              <a:off x="864" y="2306"/>
              <a:ext cx="295" cy="11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71446" name="Object 54"/>
            <p:cNvGraphicFramePr>
              <a:graphicFrameLocks noChangeAspect="1"/>
            </p:cNvGraphicFramePr>
            <p:nvPr/>
          </p:nvGraphicFramePr>
          <p:xfrm>
            <a:off x="1622" y="2908"/>
            <a:ext cx="448" cy="524"/>
          </p:xfrm>
          <a:graphic>
            <a:graphicData uri="http://schemas.openxmlformats.org/presentationml/2006/ole">
              <mc:AlternateContent xmlns:mc="http://schemas.openxmlformats.org/markup-compatibility/2006">
                <mc:Choice xmlns:v="urn:schemas-microsoft-com:vml" Requires="v">
                  <p:oleObj spid="_x0000_s111703" name="公式" r:id="rId5" imgW="368140" imgH="431613" progId="Equation.3">
                    <p:embed/>
                  </p:oleObj>
                </mc:Choice>
                <mc:Fallback>
                  <p:oleObj name="公式" r:id="rId5" imgW="368140" imgH="431613" progId="Equation.3">
                    <p:embed/>
                    <p:pic>
                      <p:nvPicPr>
                        <p:cNvPr id="0" name="Picture 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2" y="2908"/>
                          <a:ext cx="448" cy="5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1447" name="Object 55"/>
            <p:cNvGraphicFramePr>
              <a:graphicFrameLocks noChangeAspect="1"/>
            </p:cNvGraphicFramePr>
            <p:nvPr/>
          </p:nvGraphicFramePr>
          <p:xfrm>
            <a:off x="380" y="2610"/>
            <a:ext cx="207" cy="433"/>
          </p:xfrm>
          <a:graphic>
            <a:graphicData uri="http://schemas.openxmlformats.org/presentationml/2006/ole">
              <mc:AlternateContent xmlns:mc="http://schemas.openxmlformats.org/markup-compatibility/2006">
                <mc:Choice xmlns:v="urn:schemas-microsoft-com:vml" Requires="v">
                  <p:oleObj spid="_x0000_s111704" name="公式" r:id="rId7" imgW="164957" imgH="342603" progId="Equation.3">
                    <p:embed/>
                  </p:oleObj>
                </mc:Choice>
                <mc:Fallback>
                  <p:oleObj name="公式" r:id="rId7" imgW="164957" imgH="342603" progId="Equation.3">
                    <p:embed/>
                    <p:pic>
                      <p:nvPicPr>
                        <p:cNvPr id="0" name="Picture 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 y="2610"/>
                          <a:ext cx="207" cy="4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71449" name="Text Box 57"/>
          <p:cNvSpPr txBox="1">
            <a:spLocks noChangeArrowheads="1"/>
          </p:cNvSpPr>
          <p:nvPr/>
        </p:nvSpPr>
        <p:spPr bwMode="auto">
          <a:xfrm>
            <a:off x="4864566" y="884058"/>
            <a:ext cx="100059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b="0" dirty="0" smtClean="0">
                <a:solidFill>
                  <a:schemeClr val="tx2"/>
                </a:solidFill>
                <a:latin typeface="Times New Roman" panose="02020603050405020304" pitchFamily="18" charset="0"/>
                <a:cs typeface="Times New Roman" panose="02020603050405020304" pitchFamily="18" charset="0"/>
              </a:rPr>
              <a:t>Q&gt;0.707</a:t>
            </a:r>
            <a:endParaRPr lang="en-US" altLang="zh-CN" b="0" dirty="0">
              <a:solidFill>
                <a:schemeClr val="tx2"/>
              </a:solidFill>
              <a:latin typeface="Times New Roman" panose="02020603050405020304" pitchFamily="18" charset="0"/>
              <a:cs typeface="Times New Roman" panose="02020603050405020304" pitchFamily="18" charset="0"/>
            </a:endParaRPr>
          </a:p>
        </p:txBody>
      </p:sp>
      <p:sp>
        <p:nvSpPr>
          <p:cNvPr id="2" name="标题 1"/>
          <p:cNvSpPr>
            <a:spLocks noGrp="1"/>
          </p:cNvSpPr>
          <p:nvPr>
            <p:ph type="title"/>
          </p:nvPr>
        </p:nvSpPr>
        <p:spPr/>
        <p:txBody>
          <a:bodyPr/>
          <a:lstStyle/>
          <a:p>
            <a:r>
              <a:rPr lang="en-US" altLang="zh-CN" i="1" dirty="0" smtClean="0"/>
              <a:t>RLC</a:t>
            </a:r>
            <a:r>
              <a:rPr lang="zh-CN" altLang="en-US" dirty="0"/>
              <a:t>串联谐振</a:t>
            </a: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82</a:t>
            </a:fld>
            <a:endParaRPr lang="en-US" altLang="zh-CN"/>
          </a:p>
        </p:txBody>
      </p:sp>
    </p:spTree>
    <p:extLst>
      <p:ext uri="{BB962C8B-B14F-4D97-AF65-F5344CB8AC3E}">
        <p14:creationId xmlns:p14="http://schemas.microsoft.com/office/powerpoint/2010/main" val="3053521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afterEffect">
                                  <p:stCondLst>
                                    <p:cond delay="0"/>
                                  </p:stCondLst>
                                  <p:childTnLst>
                                    <p:set>
                                      <p:cBhvr>
                                        <p:cTn id="6" dur="1" fill="hold">
                                          <p:stCondLst>
                                            <p:cond delay="0"/>
                                          </p:stCondLst>
                                        </p:cTn>
                                        <p:tgtEl>
                                          <p:spTgt spid="571394"/>
                                        </p:tgtEl>
                                        <p:attrNameLst>
                                          <p:attrName>style.visibility</p:attrName>
                                        </p:attrNameLst>
                                      </p:cBhvr>
                                      <p:to>
                                        <p:strVal val="visible"/>
                                      </p:to>
                                    </p:set>
                                    <p:animEffect transition="in" filter="barn(outVertical)">
                                      <p:cBhvr>
                                        <p:cTn id="7" dur="500"/>
                                        <p:tgtEl>
                                          <p:spTgt spid="5713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71419"/>
                                        </p:tgtEl>
                                        <p:attrNameLst>
                                          <p:attrName>style.visibility</p:attrName>
                                        </p:attrNameLst>
                                      </p:cBhvr>
                                      <p:to>
                                        <p:strVal val="visible"/>
                                      </p:to>
                                    </p:set>
                                    <p:animEffect transition="in" filter="wipe(left)">
                                      <p:cBhvr>
                                        <p:cTn id="12" dur="500"/>
                                        <p:tgtEl>
                                          <p:spTgt spid="571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41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2418" name="Object 2"/>
          <p:cNvGraphicFramePr>
            <a:graphicFrameLocks noChangeAspect="1"/>
          </p:cNvGraphicFramePr>
          <p:nvPr>
            <p:extLst>
              <p:ext uri="{D42A27DB-BD31-4B8C-83A1-F6EECF244321}">
                <p14:modId xmlns:p14="http://schemas.microsoft.com/office/powerpoint/2010/main" val="4104308518"/>
              </p:ext>
            </p:extLst>
          </p:nvPr>
        </p:nvGraphicFramePr>
        <p:xfrm>
          <a:off x="854075" y="940595"/>
          <a:ext cx="3629025" cy="862013"/>
        </p:xfrm>
        <a:graphic>
          <a:graphicData uri="http://schemas.openxmlformats.org/presentationml/2006/ole">
            <mc:AlternateContent xmlns:mc="http://schemas.openxmlformats.org/markup-compatibility/2006">
              <mc:Choice xmlns:v="urn:schemas-microsoft-com:vml" Requires="v">
                <p:oleObj spid="_x0000_s112922" name="公式" r:id="rId3" imgW="3365500" imgH="800100" progId="Equation.3">
                  <p:embed/>
                </p:oleObj>
              </mc:Choice>
              <mc:Fallback>
                <p:oleObj name="公式" r:id="rId3" imgW="3365500" imgH="800100" progId="Equation.3">
                  <p:embed/>
                  <p:pic>
                    <p:nvPicPr>
                      <p:cNvPr id="0" name="Picture 2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075" y="940595"/>
                        <a:ext cx="3629025" cy="862013"/>
                      </a:xfrm>
                      <a:prstGeom prst="rect">
                        <a:avLst/>
                      </a:prstGeom>
                      <a:solidFill>
                        <a:srgbClr val="00FFCC"/>
                      </a:solidFill>
                      <a:ln>
                        <a:noFill/>
                      </a:ln>
                      <a:effectLst>
                        <a:outerShdw dist="17961" dir="2700000" algn="ctr" rotWithShape="0">
                          <a:srgbClr val="00997A"/>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72419" name="Object 3"/>
          <p:cNvGraphicFramePr>
            <a:graphicFrameLocks noChangeAspect="1"/>
          </p:cNvGraphicFramePr>
          <p:nvPr>
            <p:extLst>
              <p:ext uri="{D42A27DB-BD31-4B8C-83A1-F6EECF244321}">
                <p14:modId xmlns:p14="http://schemas.microsoft.com/office/powerpoint/2010/main" val="3178420299"/>
              </p:ext>
            </p:extLst>
          </p:nvPr>
        </p:nvGraphicFramePr>
        <p:xfrm>
          <a:off x="1085850" y="1997870"/>
          <a:ext cx="3238500" cy="787400"/>
        </p:xfrm>
        <a:graphic>
          <a:graphicData uri="http://schemas.openxmlformats.org/presentationml/2006/ole">
            <mc:AlternateContent xmlns:mc="http://schemas.openxmlformats.org/markup-compatibility/2006">
              <mc:Choice xmlns:v="urn:schemas-microsoft-com:vml" Requires="v">
                <p:oleObj spid="_x0000_s112923" name="公式" r:id="rId5" imgW="3238500" imgH="787400" progId="Equation.3">
                  <p:embed/>
                </p:oleObj>
              </mc:Choice>
              <mc:Fallback>
                <p:oleObj name="公式" r:id="rId5" imgW="3238500" imgH="787400" progId="Equation.3">
                  <p:embed/>
                  <p:pic>
                    <p:nvPicPr>
                      <p:cNvPr id="0" name="Picture 2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5850" y="1997870"/>
                        <a:ext cx="32385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2420" name="Object 4"/>
          <p:cNvGraphicFramePr>
            <a:graphicFrameLocks noChangeAspect="1"/>
          </p:cNvGraphicFramePr>
          <p:nvPr>
            <p:extLst>
              <p:ext uri="{D42A27DB-BD31-4B8C-83A1-F6EECF244321}">
                <p14:modId xmlns:p14="http://schemas.microsoft.com/office/powerpoint/2010/main" val="2664629260"/>
              </p:ext>
            </p:extLst>
          </p:nvPr>
        </p:nvGraphicFramePr>
        <p:xfrm>
          <a:off x="1087438" y="2890838"/>
          <a:ext cx="1198562" cy="582612"/>
        </p:xfrm>
        <a:graphic>
          <a:graphicData uri="http://schemas.openxmlformats.org/presentationml/2006/ole">
            <mc:AlternateContent xmlns:mc="http://schemas.openxmlformats.org/markup-compatibility/2006">
              <mc:Choice xmlns:v="urn:schemas-microsoft-com:vml" Requires="v">
                <p:oleObj spid="_x0000_s112924" name="Equation" r:id="rId7" imgW="469800" imgH="228600" progId="">
                  <p:embed/>
                </p:oleObj>
              </mc:Choice>
              <mc:Fallback>
                <p:oleObj name="Equation" r:id="rId7" imgW="469800" imgH="228600" progId="">
                  <p:embed/>
                  <p:pic>
                    <p:nvPicPr>
                      <p:cNvPr id="0" name="Picture 2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7438" y="2890838"/>
                        <a:ext cx="1198562" cy="582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2421" name="Object 5"/>
          <p:cNvGraphicFramePr>
            <a:graphicFrameLocks noChangeAspect="1"/>
          </p:cNvGraphicFramePr>
          <p:nvPr>
            <p:extLst>
              <p:ext uri="{D42A27DB-BD31-4B8C-83A1-F6EECF244321}">
                <p14:modId xmlns:p14="http://schemas.microsoft.com/office/powerpoint/2010/main" val="3055157768"/>
              </p:ext>
            </p:extLst>
          </p:nvPr>
        </p:nvGraphicFramePr>
        <p:xfrm>
          <a:off x="2343150" y="2733675"/>
          <a:ext cx="2216150" cy="881063"/>
        </p:xfrm>
        <a:graphic>
          <a:graphicData uri="http://schemas.openxmlformats.org/presentationml/2006/ole">
            <mc:AlternateContent xmlns:mc="http://schemas.openxmlformats.org/markup-compatibility/2006">
              <mc:Choice xmlns:v="urn:schemas-microsoft-com:vml" Requires="v">
                <p:oleObj spid="_x0000_s112925" name="Equation" r:id="rId9" imgW="1180800" imgH="469800" progId="">
                  <p:embed/>
                </p:oleObj>
              </mc:Choice>
              <mc:Fallback>
                <p:oleObj name="Equation" r:id="rId9" imgW="1180800" imgH="469800" progId="">
                  <p:embed/>
                  <p:pic>
                    <p:nvPicPr>
                      <p:cNvPr id="0" name="Picture 2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43150" y="2733675"/>
                        <a:ext cx="2216150" cy="88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2422" name="AutoShape 6"/>
          <p:cNvSpPr>
            <a:spLocks noChangeArrowheads="1"/>
          </p:cNvSpPr>
          <p:nvPr/>
        </p:nvSpPr>
        <p:spPr bwMode="auto">
          <a:xfrm>
            <a:off x="5226804" y="3096420"/>
            <a:ext cx="495300" cy="171450"/>
          </a:xfrm>
          <a:prstGeom prst="rightArrow">
            <a:avLst>
              <a:gd name="adj1" fmla="val 50000"/>
              <a:gd name="adj2" fmla="val 72222"/>
            </a:avLst>
          </a:prstGeom>
          <a:solidFill>
            <a:srgbClr val="FFFF66"/>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572423" name="Object 7"/>
          <p:cNvGraphicFramePr>
            <a:graphicFrameLocks noChangeAspect="1"/>
          </p:cNvGraphicFramePr>
          <p:nvPr>
            <p:extLst>
              <p:ext uri="{D42A27DB-BD31-4B8C-83A1-F6EECF244321}">
                <p14:modId xmlns:p14="http://schemas.microsoft.com/office/powerpoint/2010/main" val="1378588173"/>
              </p:ext>
            </p:extLst>
          </p:nvPr>
        </p:nvGraphicFramePr>
        <p:xfrm>
          <a:off x="6140450" y="2791620"/>
          <a:ext cx="2387600" cy="722313"/>
        </p:xfrm>
        <a:graphic>
          <a:graphicData uri="http://schemas.openxmlformats.org/presentationml/2006/ole">
            <mc:AlternateContent xmlns:mc="http://schemas.openxmlformats.org/markup-compatibility/2006">
              <mc:Choice xmlns:v="urn:schemas-microsoft-com:vml" Requires="v">
                <p:oleObj spid="_x0000_s112926" name="公式" r:id="rId11" imgW="2387600" imgH="723900" progId="Equation.3">
                  <p:embed/>
                </p:oleObj>
              </mc:Choice>
              <mc:Fallback>
                <p:oleObj name="公式" r:id="rId11" imgW="2387600" imgH="723900" progId="Equation.3">
                  <p:embed/>
                  <p:pic>
                    <p:nvPicPr>
                      <p:cNvPr id="0" name="Picture 2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40450" y="2791620"/>
                        <a:ext cx="2387600"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2424" name="Text Box 8"/>
          <p:cNvSpPr txBox="1">
            <a:spLocks noChangeArrowheads="1"/>
          </p:cNvSpPr>
          <p:nvPr/>
        </p:nvSpPr>
        <p:spPr bwMode="auto">
          <a:xfrm>
            <a:off x="4643438" y="3875238"/>
            <a:ext cx="17235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b="1" dirty="0">
                <a:solidFill>
                  <a:schemeClr val="tx2"/>
                </a:solidFill>
              </a:rPr>
              <a:t>同理可得：</a:t>
            </a:r>
          </a:p>
        </p:txBody>
      </p:sp>
      <p:graphicFrame>
        <p:nvGraphicFramePr>
          <p:cNvPr id="572425" name="Object 9"/>
          <p:cNvGraphicFramePr>
            <a:graphicFrameLocks noChangeAspect="1"/>
          </p:cNvGraphicFramePr>
          <p:nvPr>
            <p:extLst>
              <p:ext uri="{D42A27DB-BD31-4B8C-83A1-F6EECF244321}">
                <p14:modId xmlns:p14="http://schemas.microsoft.com/office/powerpoint/2010/main" val="3040364096"/>
              </p:ext>
            </p:extLst>
          </p:nvPr>
        </p:nvGraphicFramePr>
        <p:xfrm>
          <a:off x="6267450" y="3610770"/>
          <a:ext cx="2438400" cy="974725"/>
        </p:xfrm>
        <a:graphic>
          <a:graphicData uri="http://schemas.openxmlformats.org/presentationml/2006/ole">
            <mc:AlternateContent xmlns:mc="http://schemas.openxmlformats.org/markup-compatibility/2006">
              <mc:Choice xmlns:v="urn:schemas-microsoft-com:vml" Requires="v">
                <p:oleObj spid="_x0000_s112927" name="公式" r:id="rId13" imgW="2476500" imgH="990600" progId="Equation.3">
                  <p:embed/>
                </p:oleObj>
              </mc:Choice>
              <mc:Fallback>
                <p:oleObj name="公式" r:id="rId13" imgW="2476500" imgH="990600" progId="Equation.3">
                  <p:embed/>
                  <p:pic>
                    <p:nvPicPr>
                      <p:cNvPr id="0" name="Picture 2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67450" y="3610770"/>
                        <a:ext cx="2438400" cy="97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2426" name="Object 10"/>
          <p:cNvGraphicFramePr>
            <a:graphicFrameLocks noChangeAspect="1"/>
          </p:cNvGraphicFramePr>
          <p:nvPr>
            <p:extLst>
              <p:ext uri="{D42A27DB-BD31-4B8C-83A1-F6EECF244321}">
                <p14:modId xmlns:p14="http://schemas.microsoft.com/office/powerpoint/2010/main" val="3706197149"/>
              </p:ext>
            </p:extLst>
          </p:nvPr>
        </p:nvGraphicFramePr>
        <p:xfrm>
          <a:off x="809625" y="3718720"/>
          <a:ext cx="3325813" cy="1219200"/>
        </p:xfrm>
        <a:graphic>
          <a:graphicData uri="http://schemas.openxmlformats.org/presentationml/2006/ole">
            <mc:AlternateContent xmlns:mc="http://schemas.openxmlformats.org/markup-compatibility/2006">
              <mc:Choice xmlns:v="urn:schemas-microsoft-com:vml" Requires="v">
                <p:oleObj spid="_x0000_s112928" name="公式" r:id="rId15" imgW="1803400" imgH="660400" progId="Equation.3">
                  <p:embed/>
                </p:oleObj>
              </mc:Choice>
              <mc:Fallback>
                <p:oleObj name="公式" r:id="rId15" imgW="1803400" imgH="660400" progId="Equation.3">
                  <p:embed/>
                  <p:pic>
                    <p:nvPicPr>
                      <p:cNvPr id="0" name="Picture 2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9625" y="3718720"/>
                        <a:ext cx="3325813" cy="1219200"/>
                      </a:xfrm>
                      <a:prstGeom prst="rect">
                        <a:avLst/>
                      </a:prstGeom>
                      <a:solidFill>
                        <a:srgbClr val="00FFCC"/>
                      </a:solidFill>
                    </p:spPr>
                  </p:pic>
                </p:oleObj>
              </mc:Fallback>
            </mc:AlternateContent>
          </a:graphicData>
        </a:graphic>
      </p:graphicFrame>
      <p:sp>
        <p:nvSpPr>
          <p:cNvPr id="572427" name="Rectangle 11"/>
          <p:cNvSpPr>
            <a:spLocks noChangeArrowheads="1"/>
          </p:cNvSpPr>
          <p:nvPr/>
        </p:nvSpPr>
        <p:spPr bwMode="auto">
          <a:xfrm>
            <a:off x="826659" y="5777877"/>
            <a:ext cx="5099473"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800" b="1" i="1" dirty="0">
                <a:solidFill>
                  <a:schemeClr val="tx2"/>
                </a:solidFill>
                <a:latin typeface="Times New Roman" panose="02020603050405020304" pitchFamily="18" charset="0"/>
                <a:cs typeface="Times New Roman" panose="02020603050405020304" pitchFamily="18" charset="0"/>
              </a:rPr>
              <a:t>Q</a:t>
            </a:r>
            <a:r>
              <a:rPr lang="zh-CN" altLang="en-US" sz="2800" b="1" dirty="0">
                <a:solidFill>
                  <a:schemeClr val="tx2"/>
                </a:solidFill>
                <a:latin typeface="Times New Roman" panose="02020603050405020304" pitchFamily="18" charset="0"/>
                <a:cs typeface="Times New Roman" panose="02020603050405020304" pitchFamily="18" charset="0"/>
              </a:rPr>
              <a:t>越高，</a:t>
            </a:r>
            <a:r>
              <a:rPr lang="en-US" altLang="zh-CN" sz="2800" b="1" i="1" dirty="0" err="1">
                <a:solidFill>
                  <a:schemeClr val="tx2"/>
                </a:solidFill>
                <a:latin typeface="Symbol" panose="05050102010706020507" pitchFamily="18" charset="2"/>
                <a:cs typeface="Times New Roman" panose="02020603050405020304" pitchFamily="18" charset="0"/>
              </a:rPr>
              <a:t>w</a:t>
            </a:r>
            <a:r>
              <a:rPr lang="en-US" altLang="zh-CN" sz="2800" b="1" i="1" baseline="-25000" dirty="0" err="1">
                <a:solidFill>
                  <a:schemeClr val="tx2"/>
                </a:solidFill>
                <a:latin typeface="Times New Roman" panose="02020603050405020304" pitchFamily="18" charset="0"/>
                <a:cs typeface="Times New Roman" panose="02020603050405020304" pitchFamily="18" charset="0"/>
              </a:rPr>
              <a:t>L</a:t>
            </a:r>
            <a:r>
              <a:rPr lang="en-US" altLang="zh-CN" sz="2800" b="1" baseline="-25000" dirty="0" err="1">
                <a:solidFill>
                  <a:schemeClr val="tx2"/>
                </a:solidFill>
                <a:latin typeface="Times New Roman" panose="02020603050405020304" pitchFamily="18" charset="0"/>
                <a:cs typeface="Times New Roman" panose="02020603050405020304" pitchFamily="18" charset="0"/>
              </a:rPr>
              <a:t>m</a:t>
            </a:r>
            <a:r>
              <a:rPr lang="zh-CN" altLang="en-US" sz="2800" b="1" dirty="0">
                <a:solidFill>
                  <a:schemeClr val="tx2"/>
                </a:solidFill>
                <a:latin typeface="Times New Roman" panose="02020603050405020304" pitchFamily="18" charset="0"/>
                <a:cs typeface="Times New Roman" panose="02020603050405020304" pitchFamily="18" charset="0"/>
              </a:rPr>
              <a:t>和</a:t>
            </a:r>
            <a:r>
              <a:rPr lang="en-US" altLang="zh-CN" sz="2800" b="1" i="1" dirty="0" err="1">
                <a:solidFill>
                  <a:schemeClr val="tx2"/>
                </a:solidFill>
                <a:latin typeface="Symbol" panose="05050102010706020507" pitchFamily="18" charset="2"/>
                <a:cs typeface="Times New Roman" panose="02020603050405020304" pitchFamily="18" charset="0"/>
              </a:rPr>
              <a:t>w</a:t>
            </a:r>
            <a:r>
              <a:rPr lang="en-US" altLang="zh-CN" sz="2800" b="1" i="1" baseline="-25000" dirty="0" err="1">
                <a:solidFill>
                  <a:schemeClr val="tx2"/>
                </a:solidFill>
                <a:latin typeface="Times New Roman" panose="02020603050405020304" pitchFamily="18" charset="0"/>
                <a:cs typeface="Times New Roman" panose="02020603050405020304" pitchFamily="18" charset="0"/>
              </a:rPr>
              <a:t>C</a:t>
            </a:r>
            <a:r>
              <a:rPr lang="en-US" altLang="zh-CN" sz="2800" b="1" baseline="-25000" dirty="0" err="1">
                <a:solidFill>
                  <a:schemeClr val="tx2"/>
                </a:solidFill>
                <a:latin typeface="Times New Roman" panose="02020603050405020304" pitchFamily="18" charset="0"/>
                <a:cs typeface="Times New Roman" panose="02020603050405020304" pitchFamily="18" charset="0"/>
              </a:rPr>
              <a:t>m</a:t>
            </a:r>
            <a:r>
              <a:rPr lang="en-US" altLang="zh-CN" sz="2800" b="1" baseline="-25000" dirty="0">
                <a:solidFill>
                  <a:schemeClr val="tx2"/>
                </a:solidFill>
                <a:latin typeface="Times New Roman" panose="02020603050405020304" pitchFamily="18" charset="0"/>
                <a:cs typeface="Times New Roman" panose="02020603050405020304" pitchFamily="18" charset="0"/>
              </a:rPr>
              <a:t>  </a:t>
            </a:r>
            <a:r>
              <a:rPr lang="zh-CN" altLang="en-US" sz="2800" b="1" dirty="0">
                <a:solidFill>
                  <a:schemeClr val="tx2"/>
                </a:solidFill>
                <a:latin typeface="Times New Roman" panose="02020603050405020304" pitchFamily="18" charset="0"/>
                <a:cs typeface="Times New Roman" panose="02020603050405020304" pitchFamily="18" charset="0"/>
              </a:rPr>
              <a:t>越靠近</a:t>
            </a:r>
            <a:r>
              <a:rPr lang="en-US" altLang="zh-CN" sz="2800" b="1" i="1" dirty="0">
                <a:solidFill>
                  <a:schemeClr val="tx2"/>
                </a:solidFill>
                <a:latin typeface="Symbol" panose="05050102010706020507" pitchFamily="18" charset="2"/>
                <a:cs typeface="Times New Roman" panose="02020603050405020304" pitchFamily="18" charset="0"/>
              </a:rPr>
              <a:t>w</a:t>
            </a:r>
            <a:r>
              <a:rPr lang="en-US" altLang="zh-CN" sz="2800" b="1" baseline="-25000" dirty="0">
                <a:solidFill>
                  <a:schemeClr val="tx2"/>
                </a:solidFill>
                <a:latin typeface="Times New Roman" panose="02020603050405020304" pitchFamily="18" charset="0"/>
                <a:cs typeface="Times New Roman" panose="02020603050405020304" pitchFamily="18" charset="0"/>
              </a:rPr>
              <a:t>0</a:t>
            </a:r>
            <a:r>
              <a:rPr lang="zh-CN" altLang="en-US" sz="2800" b="1" dirty="0">
                <a:solidFill>
                  <a:schemeClr val="tx2"/>
                </a:solidFill>
                <a:latin typeface="Times New Roman" panose="02020603050405020304" pitchFamily="18" charset="0"/>
                <a:cs typeface="Times New Roman" panose="02020603050405020304" pitchFamily="18" charset="0"/>
              </a:rPr>
              <a:t>。</a:t>
            </a:r>
          </a:p>
        </p:txBody>
      </p:sp>
      <p:graphicFrame>
        <p:nvGraphicFramePr>
          <p:cNvPr id="572430" name="Object 14"/>
          <p:cNvGraphicFramePr>
            <a:graphicFrameLocks noChangeAspect="1"/>
          </p:cNvGraphicFramePr>
          <p:nvPr>
            <p:extLst>
              <p:ext uri="{D42A27DB-BD31-4B8C-83A1-F6EECF244321}">
                <p14:modId xmlns:p14="http://schemas.microsoft.com/office/powerpoint/2010/main" val="979983208"/>
              </p:ext>
            </p:extLst>
          </p:nvPr>
        </p:nvGraphicFramePr>
        <p:xfrm>
          <a:off x="5245100" y="4671220"/>
          <a:ext cx="3376613" cy="1217613"/>
        </p:xfrm>
        <a:graphic>
          <a:graphicData uri="http://schemas.openxmlformats.org/presentationml/2006/ole">
            <mc:AlternateContent xmlns:mc="http://schemas.openxmlformats.org/markup-compatibility/2006">
              <mc:Choice xmlns:v="urn:schemas-microsoft-com:vml" Requires="v">
                <p:oleObj spid="_x0000_s112929" name="公式" r:id="rId17" imgW="1828800" imgH="660400" progId="Equation.3">
                  <p:embed/>
                </p:oleObj>
              </mc:Choice>
              <mc:Fallback>
                <p:oleObj name="公式" r:id="rId17" imgW="1828800" imgH="660400" progId="Equation.3">
                  <p:embed/>
                  <p:pic>
                    <p:nvPicPr>
                      <p:cNvPr id="0" name="Picture 2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45100" y="4671220"/>
                        <a:ext cx="3376613" cy="1217613"/>
                      </a:xfrm>
                      <a:prstGeom prst="rect">
                        <a:avLst/>
                      </a:prstGeom>
                      <a:solidFill>
                        <a:srgbClr val="00FFCC"/>
                      </a:solidFill>
                    </p:spPr>
                  </p:pic>
                </p:oleObj>
              </mc:Fallback>
            </mc:AlternateContent>
          </a:graphicData>
        </a:graphic>
      </p:graphicFrame>
      <p:graphicFrame>
        <p:nvGraphicFramePr>
          <p:cNvPr id="572431" name="Object 15"/>
          <p:cNvGraphicFramePr>
            <a:graphicFrameLocks noChangeAspect="1"/>
          </p:cNvGraphicFramePr>
          <p:nvPr>
            <p:extLst>
              <p:ext uri="{D42A27DB-BD31-4B8C-83A1-F6EECF244321}">
                <p14:modId xmlns:p14="http://schemas.microsoft.com/office/powerpoint/2010/main" val="2023241274"/>
              </p:ext>
            </p:extLst>
          </p:nvPr>
        </p:nvGraphicFramePr>
        <p:xfrm>
          <a:off x="1835150" y="5306220"/>
          <a:ext cx="1435100" cy="381000"/>
        </p:xfrm>
        <a:graphic>
          <a:graphicData uri="http://schemas.openxmlformats.org/presentationml/2006/ole">
            <mc:AlternateContent xmlns:mc="http://schemas.openxmlformats.org/markup-compatibility/2006">
              <mc:Choice xmlns:v="urn:schemas-microsoft-com:vml" Requires="v">
                <p:oleObj spid="_x0000_s112930" name="公式" r:id="rId19" imgW="1435100" imgH="381000" progId="Equation.3">
                  <p:embed/>
                </p:oleObj>
              </mc:Choice>
              <mc:Fallback>
                <p:oleObj name="公式" r:id="rId19" imgW="1435100" imgH="381000" progId="Equation.3">
                  <p:embed/>
                  <p:pic>
                    <p:nvPicPr>
                      <p:cNvPr id="0" name="Picture 2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35150" y="5306220"/>
                        <a:ext cx="14351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2432" name="Object 16"/>
          <p:cNvGraphicFramePr>
            <a:graphicFrameLocks noChangeAspect="1"/>
          </p:cNvGraphicFramePr>
          <p:nvPr>
            <p:extLst>
              <p:ext uri="{D42A27DB-BD31-4B8C-83A1-F6EECF244321}">
                <p14:modId xmlns:p14="http://schemas.microsoft.com/office/powerpoint/2010/main" val="2675679355"/>
              </p:ext>
            </p:extLst>
          </p:nvPr>
        </p:nvGraphicFramePr>
        <p:xfrm>
          <a:off x="4918533" y="960883"/>
          <a:ext cx="3670300" cy="1285875"/>
        </p:xfrm>
        <a:graphic>
          <a:graphicData uri="http://schemas.openxmlformats.org/presentationml/2006/ole">
            <mc:AlternateContent xmlns:mc="http://schemas.openxmlformats.org/markup-compatibility/2006">
              <mc:Choice xmlns:v="urn:schemas-microsoft-com:vml" Requires="v">
                <p:oleObj spid="_x0000_s112931" name="公式" r:id="rId21" imgW="3403600" imgH="1193800" progId="Equation.3">
                  <p:embed/>
                </p:oleObj>
              </mc:Choice>
              <mc:Fallback>
                <p:oleObj name="公式" r:id="rId21" imgW="3403600" imgH="1193800" progId="Equation.3">
                  <p:embed/>
                  <p:pic>
                    <p:nvPicPr>
                      <p:cNvPr id="0" name="Picture 2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18533" y="960883"/>
                        <a:ext cx="3670300" cy="1285875"/>
                      </a:xfrm>
                      <a:prstGeom prst="rect">
                        <a:avLst/>
                      </a:prstGeom>
                      <a:solidFill>
                        <a:srgbClr val="00FFCC"/>
                      </a:solidFill>
                      <a:ln>
                        <a:noFill/>
                      </a:ln>
                      <a:effectLst>
                        <a:outerShdw dist="17961" dir="2700000" algn="ctr" rotWithShape="0">
                          <a:srgbClr val="00997A"/>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 name="标题 1"/>
          <p:cNvSpPr>
            <a:spLocks noGrp="1"/>
          </p:cNvSpPr>
          <p:nvPr>
            <p:ph type="title"/>
          </p:nvPr>
        </p:nvSpPr>
        <p:spPr/>
        <p:txBody>
          <a:bodyPr/>
          <a:lstStyle/>
          <a:p>
            <a:r>
              <a:rPr lang="en-US" altLang="zh-CN" i="1" dirty="0" smtClean="0"/>
              <a:t>RLC</a:t>
            </a:r>
            <a:r>
              <a:rPr lang="zh-CN" altLang="en-US" dirty="0"/>
              <a:t>串联谐振</a:t>
            </a: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83</a:t>
            </a:fld>
            <a:endParaRPr lang="en-US" altLang="zh-CN"/>
          </a:p>
        </p:txBody>
      </p:sp>
    </p:spTree>
    <p:extLst>
      <p:ext uri="{BB962C8B-B14F-4D97-AF65-F5344CB8AC3E}">
        <p14:creationId xmlns:p14="http://schemas.microsoft.com/office/powerpoint/2010/main" val="16284483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572419"/>
                                        </p:tgtEl>
                                        <p:attrNameLst>
                                          <p:attrName>style.visibility</p:attrName>
                                        </p:attrNameLst>
                                      </p:cBhvr>
                                      <p:to>
                                        <p:strVal val="visible"/>
                                      </p:to>
                                    </p:set>
                                    <p:animEffect transition="in" filter="box(out)">
                                      <p:cBhvr>
                                        <p:cTn id="7" dur="500"/>
                                        <p:tgtEl>
                                          <p:spTgt spid="5724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572420"/>
                                        </p:tgtEl>
                                        <p:attrNameLst>
                                          <p:attrName>style.visibility</p:attrName>
                                        </p:attrNameLst>
                                      </p:cBhvr>
                                      <p:to>
                                        <p:strVal val="visible"/>
                                      </p:to>
                                    </p:set>
                                    <p:animEffect transition="in" filter="box(out)">
                                      <p:cBhvr>
                                        <p:cTn id="12" dur="500"/>
                                        <p:tgtEl>
                                          <p:spTgt spid="5724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572421"/>
                                        </p:tgtEl>
                                        <p:attrNameLst>
                                          <p:attrName>style.visibility</p:attrName>
                                        </p:attrNameLst>
                                      </p:cBhvr>
                                      <p:to>
                                        <p:strVal val="visible"/>
                                      </p:to>
                                    </p:set>
                                    <p:animEffect transition="in" filter="box(out)">
                                      <p:cBhvr>
                                        <p:cTn id="17" dur="500"/>
                                        <p:tgtEl>
                                          <p:spTgt spid="5724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72422"/>
                                        </p:tgtEl>
                                        <p:attrNameLst>
                                          <p:attrName>style.visibility</p:attrName>
                                        </p:attrNameLst>
                                      </p:cBhvr>
                                      <p:to>
                                        <p:strVal val="visible"/>
                                      </p:to>
                                    </p:set>
                                    <p:animEffect transition="in" filter="box(out)">
                                      <p:cBhvr>
                                        <p:cTn id="22" dur="500"/>
                                        <p:tgtEl>
                                          <p:spTgt spid="5724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572423"/>
                                        </p:tgtEl>
                                        <p:attrNameLst>
                                          <p:attrName>style.visibility</p:attrName>
                                        </p:attrNameLst>
                                      </p:cBhvr>
                                      <p:to>
                                        <p:strVal val="visible"/>
                                      </p:to>
                                    </p:set>
                                    <p:animEffect transition="in" filter="box(out)">
                                      <p:cBhvr>
                                        <p:cTn id="27" dur="500"/>
                                        <p:tgtEl>
                                          <p:spTgt spid="57242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572426"/>
                                        </p:tgtEl>
                                        <p:attrNameLst>
                                          <p:attrName>style.visibility</p:attrName>
                                        </p:attrNameLst>
                                      </p:cBhvr>
                                      <p:to>
                                        <p:strVal val="visible"/>
                                      </p:to>
                                    </p:set>
                                    <p:animEffect transition="in" filter="dissolve">
                                      <p:cBhvr>
                                        <p:cTn id="32" dur="500"/>
                                        <p:tgtEl>
                                          <p:spTgt spid="57242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72424">
                                            <p:txEl>
                                              <p:pRg st="0" end="0"/>
                                            </p:txEl>
                                          </p:spTgt>
                                        </p:tgtEl>
                                        <p:attrNameLst>
                                          <p:attrName>style.visibility</p:attrName>
                                        </p:attrNameLst>
                                      </p:cBhvr>
                                      <p:to>
                                        <p:strVal val="visible"/>
                                      </p:to>
                                    </p:set>
                                    <p:animEffect transition="in" filter="box(out)">
                                      <p:cBhvr>
                                        <p:cTn id="37" dur="500"/>
                                        <p:tgtEl>
                                          <p:spTgt spid="572424">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nodeType="clickEffect">
                                  <p:stCondLst>
                                    <p:cond delay="0"/>
                                  </p:stCondLst>
                                  <p:childTnLst>
                                    <p:set>
                                      <p:cBhvr>
                                        <p:cTn id="41" dur="1" fill="hold">
                                          <p:stCondLst>
                                            <p:cond delay="0"/>
                                          </p:stCondLst>
                                        </p:cTn>
                                        <p:tgtEl>
                                          <p:spTgt spid="572425"/>
                                        </p:tgtEl>
                                        <p:attrNameLst>
                                          <p:attrName>style.visibility</p:attrName>
                                        </p:attrNameLst>
                                      </p:cBhvr>
                                      <p:to>
                                        <p:strVal val="visible"/>
                                      </p:to>
                                    </p:set>
                                    <p:animEffect transition="in" filter="box(out)">
                                      <p:cBhvr>
                                        <p:cTn id="42" dur="500"/>
                                        <p:tgtEl>
                                          <p:spTgt spid="57242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572430"/>
                                        </p:tgtEl>
                                        <p:attrNameLst>
                                          <p:attrName>style.visibility</p:attrName>
                                        </p:attrNameLst>
                                      </p:cBhvr>
                                      <p:to>
                                        <p:strVal val="visible"/>
                                      </p:to>
                                    </p:set>
                                    <p:animEffect transition="in" filter="dissolve">
                                      <p:cBhvr>
                                        <p:cTn id="47" dur="500"/>
                                        <p:tgtEl>
                                          <p:spTgt spid="57243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32" fill="hold" nodeType="clickEffect">
                                  <p:stCondLst>
                                    <p:cond delay="0"/>
                                  </p:stCondLst>
                                  <p:childTnLst>
                                    <p:set>
                                      <p:cBhvr>
                                        <p:cTn id="51" dur="1" fill="hold">
                                          <p:stCondLst>
                                            <p:cond delay="0"/>
                                          </p:stCondLst>
                                        </p:cTn>
                                        <p:tgtEl>
                                          <p:spTgt spid="572431"/>
                                        </p:tgtEl>
                                        <p:attrNameLst>
                                          <p:attrName>style.visibility</p:attrName>
                                        </p:attrNameLst>
                                      </p:cBhvr>
                                      <p:to>
                                        <p:strVal val="visible"/>
                                      </p:to>
                                    </p:set>
                                    <p:animEffect transition="in" filter="box(out)">
                                      <p:cBhvr>
                                        <p:cTn id="52" dur="500"/>
                                        <p:tgtEl>
                                          <p:spTgt spid="57243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572427">
                                            <p:txEl>
                                              <p:pRg st="0" end="0"/>
                                            </p:txEl>
                                          </p:spTgt>
                                        </p:tgtEl>
                                        <p:attrNameLst>
                                          <p:attrName>style.visibility</p:attrName>
                                        </p:attrNameLst>
                                      </p:cBhvr>
                                      <p:to>
                                        <p:strVal val="visible"/>
                                      </p:to>
                                    </p:set>
                                    <p:animEffect transition="in" filter="box(out)">
                                      <p:cBhvr>
                                        <p:cTn id="57" dur="500"/>
                                        <p:tgtEl>
                                          <p:spTgt spid="5724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22" grpId="0" animBg="1"/>
      <p:bldP spid="572424" grpId="0" build="p" autoUpdateAnimBg="0"/>
      <p:bldP spid="572427"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3" name="Text Box 3"/>
          <p:cNvSpPr txBox="1">
            <a:spLocks noChangeArrowheads="1"/>
          </p:cNvSpPr>
          <p:nvPr/>
        </p:nvSpPr>
        <p:spPr bwMode="auto">
          <a:xfrm>
            <a:off x="3906976" y="1303395"/>
            <a:ext cx="1266693" cy="523220"/>
          </a:xfrm>
          <a:prstGeom prst="rect">
            <a:avLst/>
          </a:prstGeom>
          <a:noFill/>
          <a:ln w="9525">
            <a:noFill/>
            <a:miter lim="800000"/>
            <a:headEnd/>
            <a:tailEnd/>
          </a:ln>
          <a:effectLst/>
          <a:extLst>
            <a:ext uri="{909E8E84-426E-40DD-AFC4-6F175D3DCCD1}">
              <a14:hiddenFill xmlns:a14="http://schemas.microsoft.com/office/drawing/2010/main">
                <a:solidFill>
                  <a:srgbClr val="00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chemeClr val="tx2"/>
                </a:solidFill>
              </a:rPr>
              <a:t>对偶：</a:t>
            </a:r>
          </a:p>
        </p:txBody>
      </p:sp>
      <p:sp>
        <p:nvSpPr>
          <p:cNvPr id="527364" name="Text Box 4"/>
          <p:cNvSpPr txBox="1">
            <a:spLocks noChangeArrowheads="1"/>
          </p:cNvSpPr>
          <p:nvPr/>
        </p:nvSpPr>
        <p:spPr bwMode="auto">
          <a:xfrm>
            <a:off x="1780795" y="3396911"/>
            <a:ext cx="18049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b="1" i="1" dirty="0">
                <a:solidFill>
                  <a:schemeClr val="tx2"/>
                </a:solidFill>
                <a:latin typeface="Times New Roman" panose="02020603050405020304" pitchFamily="18" charset="0"/>
                <a:cs typeface="Times New Roman" panose="02020603050405020304" pitchFamily="18" charset="0"/>
              </a:rPr>
              <a:t>R L C </a:t>
            </a:r>
            <a:r>
              <a:rPr lang="zh-CN" altLang="en-US" sz="2400" b="1" dirty="0">
                <a:solidFill>
                  <a:schemeClr val="tx2"/>
                </a:solidFill>
                <a:latin typeface="Times New Roman" panose="02020603050405020304" pitchFamily="18" charset="0"/>
                <a:cs typeface="Times New Roman" panose="02020603050405020304" pitchFamily="18" charset="0"/>
              </a:rPr>
              <a:t>串联</a:t>
            </a:r>
          </a:p>
        </p:txBody>
      </p:sp>
      <p:sp>
        <p:nvSpPr>
          <p:cNvPr id="527365" name="Text Box 5"/>
          <p:cNvSpPr txBox="1">
            <a:spLocks noChangeArrowheads="1"/>
          </p:cNvSpPr>
          <p:nvPr/>
        </p:nvSpPr>
        <p:spPr bwMode="auto">
          <a:xfrm>
            <a:off x="5700562" y="3404789"/>
            <a:ext cx="2051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b="1" i="1" dirty="0">
                <a:solidFill>
                  <a:schemeClr val="tx2"/>
                </a:solidFill>
                <a:latin typeface="Times New Roman" panose="02020603050405020304" pitchFamily="18" charset="0"/>
                <a:cs typeface="Times New Roman" panose="02020603050405020304" pitchFamily="18" charset="0"/>
              </a:rPr>
              <a:t>G C L </a:t>
            </a:r>
            <a:r>
              <a:rPr lang="zh-CN" altLang="en-US" sz="2400" b="1" dirty="0">
                <a:solidFill>
                  <a:schemeClr val="tx2"/>
                </a:solidFill>
                <a:latin typeface="Times New Roman" panose="02020603050405020304" pitchFamily="18" charset="0"/>
                <a:cs typeface="Times New Roman" panose="02020603050405020304" pitchFamily="18" charset="0"/>
              </a:rPr>
              <a:t>并联</a:t>
            </a:r>
          </a:p>
        </p:txBody>
      </p:sp>
      <p:graphicFrame>
        <p:nvGraphicFramePr>
          <p:cNvPr id="527366" name="Object 6"/>
          <p:cNvGraphicFramePr>
            <a:graphicFrameLocks noChangeAspect="1"/>
          </p:cNvGraphicFramePr>
          <p:nvPr>
            <p:extLst>
              <p:ext uri="{D42A27DB-BD31-4B8C-83A1-F6EECF244321}">
                <p14:modId xmlns:p14="http://schemas.microsoft.com/office/powerpoint/2010/main" val="2046532972"/>
              </p:ext>
            </p:extLst>
          </p:nvPr>
        </p:nvGraphicFramePr>
        <p:xfrm>
          <a:off x="2400300" y="4757340"/>
          <a:ext cx="1520825" cy="827088"/>
        </p:xfrm>
        <a:graphic>
          <a:graphicData uri="http://schemas.openxmlformats.org/presentationml/2006/ole">
            <mc:AlternateContent xmlns:mc="http://schemas.openxmlformats.org/markup-compatibility/2006">
              <mc:Choice xmlns:v="urn:schemas-microsoft-com:vml" Requires="v">
                <p:oleObj spid="_x0000_s113834" name="公式" r:id="rId3" imgW="723586" imgH="393529" progId="Equation.3">
                  <p:embed/>
                </p:oleObj>
              </mc:Choice>
              <mc:Fallback>
                <p:oleObj name="公式" r:id="rId3" imgW="723586" imgH="393529" progId="Equation.3">
                  <p:embed/>
                  <p:pic>
                    <p:nvPicPr>
                      <p:cNvPr id="0" name="Picture 1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300" y="4757340"/>
                        <a:ext cx="1520825" cy="827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7367" name="Object 7"/>
          <p:cNvGraphicFramePr>
            <a:graphicFrameLocks noChangeAspect="1"/>
          </p:cNvGraphicFramePr>
          <p:nvPr>
            <p:extLst>
              <p:ext uri="{D42A27DB-BD31-4B8C-83A1-F6EECF244321}">
                <p14:modId xmlns:p14="http://schemas.microsoft.com/office/powerpoint/2010/main" val="1297120229"/>
              </p:ext>
            </p:extLst>
          </p:nvPr>
        </p:nvGraphicFramePr>
        <p:xfrm>
          <a:off x="2044700" y="3982640"/>
          <a:ext cx="2611438" cy="693738"/>
        </p:xfrm>
        <a:graphic>
          <a:graphicData uri="http://schemas.openxmlformats.org/presentationml/2006/ole">
            <mc:AlternateContent xmlns:mc="http://schemas.openxmlformats.org/markup-compatibility/2006">
              <mc:Choice xmlns:v="urn:schemas-microsoft-com:vml" Requires="v">
                <p:oleObj spid="_x0000_s113835" name="公式" r:id="rId5" imgW="1333500" imgH="355600" progId="Equation.3">
                  <p:embed/>
                </p:oleObj>
              </mc:Choice>
              <mc:Fallback>
                <p:oleObj name="公式" r:id="rId5" imgW="1333500" imgH="355600" progId="Equation.3">
                  <p:embed/>
                  <p:pic>
                    <p:nvPicPr>
                      <p:cNvPr id="0" name="Picture 1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4700" y="3982640"/>
                        <a:ext cx="2611438"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27368" name="Object 8"/>
          <p:cNvGraphicFramePr>
            <a:graphicFrameLocks noChangeAspect="1"/>
          </p:cNvGraphicFramePr>
          <p:nvPr>
            <p:extLst>
              <p:ext uri="{D42A27DB-BD31-4B8C-83A1-F6EECF244321}">
                <p14:modId xmlns:p14="http://schemas.microsoft.com/office/powerpoint/2010/main" val="4131884216"/>
              </p:ext>
            </p:extLst>
          </p:nvPr>
        </p:nvGraphicFramePr>
        <p:xfrm>
          <a:off x="5189538" y="3982640"/>
          <a:ext cx="2606675" cy="698500"/>
        </p:xfrm>
        <a:graphic>
          <a:graphicData uri="http://schemas.openxmlformats.org/presentationml/2006/ole">
            <mc:AlternateContent xmlns:mc="http://schemas.openxmlformats.org/markup-compatibility/2006">
              <mc:Choice xmlns:v="urn:schemas-microsoft-com:vml" Requires="v">
                <p:oleObj spid="_x0000_s113836" name="公式" r:id="rId7" imgW="1320227" imgH="355446" progId="Equation.3">
                  <p:embed/>
                </p:oleObj>
              </mc:Choice>
              <mc:Fallback>
                <p:oleObj name="公式" r:id="rId7" imgW="1320227" imgH="355446" progId="Equation.3">
                  <p:embed/>
                  <p:pic>
                    <p:nvPicPr>
                      <p:cNvPr id="0" name="Picture 1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9538" y="3982640"/>
                        <a:ext cx="2606675"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27370" name="Object 10"/>
          <p:cNvGraphicFramePr>
            <a:graphicFrameLocks noChangeAspect="1"/>
          </p:cNvGraphicFramePr>
          <p:nvPr>
            <p:extLst>
              <p:ext uri="{D42A27DB-BD31-4B8C-83A1-F6EECF244321}">
                <p14:modId xmlns:p14="http://schemas.microsoft.com/office/powerpoint/2010/main" val="3811655518"/>
              </p:ext>
            </p:extLst>
          </p:nvPr>
        </p:nvGraphicFramePr>
        <p:xfrm>
          <a:off x="5461000" y="4719240"/>
          <a:ext cx="1489075" cy="809625"/>
        </p:xfrm>
        <a:graphic>
          <a:graphicData uri="http://schemas.openxmlformats.org/presentationml/2006/ole">
            <mc:AlternateContent xmlns:mc="http://schemas.openxmlformats.org/markup-compatibility/2006">
              <mc:Choice xmlns:v="urn:schemas-microsoft-com:vml" Requires="v">
                <p:oleObj spid="_x0000_s113837" name="公式" r:id="rId9" imgW="723586" imgH="393529" progId="Equation.3">
                  <p:embed/>
                </p:oleObj>
              </mc:Choice>
              <mc:Fallback>
                <p:oleObj name="公式" r:id="rId9" imgW="723586" imgH="393529" progId="Equation.3">
                  <p:embed/>
                  <p:pic>
                    <p:nvPicPr>
                      <p:cNvPr id="0" name="Picture 1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1000" y="4719240"/>
                        <a:ext cx="1489075"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27371" name="Group 11"/>
          <p:cNvGrpSpPr>
            <a:grpSpLocks/>
          </p:cNvGrpSpPr>
          <p:nvPr/>
        </p:nvGrpSpPr>
        <p:grpSpPr bwMode="auto">
          <a:xfrm>
            <a:off x="881716" y="1108006"/>
            <a:ext cx="3185095" cy="2077710"/>
            <a:chOff x="2911" y="732"/>
            <a:chExt cx="2271" cy="1494"/>
          </a:xfrm>
        </p:grpSpPr>
        <p:sp>
          <p:nvSpPr>
            <p:cNvPr id="527372" name="Oval 12"/>
            <p:cNvSpPr>
              <a:spLocks noChangeArrowheads="1"/>
            </p:cNvSpPr>
            <p:nvPr/>
          </p:nvSpPr>
          <p:spPr bwMode="auto">
            <a:xfrm>
              <a:off x="3207" y="1551"/>
              <a:ext cx="294" cy="288"/>
            </a:xfrm>
            <a:prstGeom prst="ellipse">
              <a:avLst/>
            </a:prstGeom>
            <a:solidFill>
              <a:schemeClr val="bg1"/>
            </a:solidFill>
            <a:ln w="2857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27373" name="Text Box 13"/>
            <p:cNvSpPr txBox="1">
              <a:spLocks noChangeArrowheads="1"/>
            </p:cNvSpPr>
            <p:nvPr/>
          </p:nvSpPr>
          <p:spPr bwMode="auto">
            <a:xfrm>
              <a:off x="3076" y="1300"/>
              <a:ext cx="254" cy="329"/>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pPr>
              <a:r>
                <a:rPr lang="en-US" altLang="zh-CN">
                  <a:solidFill>
                    <a:schemeClr val="tx2"/>
                  </a:solidFill>
                  <a:sym typeface="Symbol" pitchFamily="18" charset="2"/>
                </a:rPr>
                <a:t>+</a:t>
              </a:r>
            </a:p>
          </p:txBody>
        </p:sp>
        <p:sp>
          <p:nvSpPr>
            <p:cNvPr id="527374" name="Text Box 14"/>
            <p:cNvSpPr txBox="1">
              <a:spLocks noChangeArrowheads="1"/>
            </p:cNvSpPr>
            <p:nvPr/>
          </p:nvSpPr>
          <p:spPr bwMode="auto">
            <a:xfrm>
              <a:off x="3105" y="1621"/>
              <a:ext cx="210" cy="329"/>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pPr>
              <a:r>
                <a:rPr lang="en-US" altLang="zh-CN">
                  <a:solidFill>
                    <a:schemeClr val="tx2"/>
                  </a:solidFill>
                  <a:sym typeface="Symbol" pitchFamily="18" charset="2"/>
                </a:rPr>
                <a:t>_</a:t>
              </a:r>
            </a:p>
          </p:txBody>
        </p:sp>
        <p:grpSp>
          <p:nvGrpSpPr>
            <p:cNvPr id="527375" name="Group 15"/>
            <p:cNvGrpSpPr>
              <a:grpSpLocks/>
            </p:cNvGrpSpPr>
            <p:nvPr/>
          </p:nvGrpSpPr>
          <p:grpSpPr bwMode="auto">
            <a:xfrm>
              <a:off x="4427" y="1014"/>
              <a:ext cx="84" cy="264"/>
              <a:chOff x="625" y="3889"/>
              <a:chExt cx="93" cy="174"/>
            </a:xfrm>
          </p:grpSpPr>
          <p:sp>
            <p:nvSpPr>
              <p:cNvPr id="527376" name="Line 16"/>
              <p:cNvSpPr>
                <a:spLocks noChangeShapeType="1"/>
              </p:cNvSpPr>
              <p:nvPr/>
            </p:nvSpPr>
            <p:spPr bwMode="auto">
              <a:xfrm rot="-5400000">
                <a:off x="539" y="3975"/>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7377" name="Line 17"/>
              <p:cNvSpPr>
                <a:spLocks noChangeShapeType="1"/>
              </p:cNvSpPr>
              <p:nvPr/>
            </p:nvSpPr>
            <p:spPr bwMode="auto">
              <a:xfrm rot="-5400000">
                <a:off x="631" y="3975"/>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27378" name="Line 18"/>
            <p:cNvSpPr>
              <a:spLocks noChangeShapeType="1"/>
            </p:cNvSpPr>
            <p:nvPr/>
          </p:nvSpPr>
          <p:spPr bwMode="auto">
            <a:xfrm>
              <a:off x="4087" y="1155"/>
              <a:ext cx="33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379" name="Line 19"/>
            <p:cNvSpPr>
              <a:spLocks noChangeShapeType="1"/>
            </p:cNvSpPr>
            <p:nvPr/>
          </p:nvSpPr>
          <p:spPr bwMode="auto">
            <a:xfrm>
              <a:off x="4511" y="1155"/>
              <a:ext cx="33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380" name="Line 20"/>
            <p:cNvSpPr>
              <a:spLocks noChangeShapeType="1"/>
            </p:cNvSpPr>
            <p:nvPr/>
          </p:nvSpPr>
          <p:spPr bwMode="auto">
            <a:xfrm flipH="1">
              <a:off x="3365" y="1160"/>
              <a:ext cx="33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381" name="Line 21"/>
            <p:cNvSpPr>
              <a:spLocks noChangeShapeType="1"/>
            </p:cNvSpPr>
            <p:nvPr/>
          </p:nvSpPr>
          <p:spPr bwMode="auto">
            <a:xfrm>
              <a:off x="4845" y="1149"/>
              <a:ext cx="0" cy="107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382" name="Line 22"/>
            <p:cNvSpPr>
              <a:spLocks noChangeShapeType="1"/>
            </p:cNvSpPr>
            <p:nvPr/>
          </p:nvSpPr>
          <p:spPr bwMode="auto">
            <a:xfrm flipH="1">
              <a:off x="3365" y="2220"/>
              <a:ext cx="148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383" name="Line 23"/>
            <p:cNvSpPr>
              <a:spLocks noChangeShapeType="1"/>
            </p:cNvSpPr>
            <p:nvPr/>
          </p:nvSpPr>
          <p:spPr bwMode="auto">
            <a:xfrm>
              <a:off x="3365" y="1160"/>
              <a:ext cx="0" cy="106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384" name="Text Box 24"/>
            <p:cNvSpPr txBox="1">
              <a:spLocks noChangeArrowheads="1"/>
            </p:cNvSpPr>
            <p:nvPr/>
          </p:nvSpPr>
          <p:spPr bwMode="auto">
            <a:xfrm>
              <a:off x="3773" y="776"/>
              <a:ext cx="265" cy="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a:solidFill>
                    <a:schemeClr val="tx2"/>
                  </a:solidFill>
                  <a:latin typeface="Times New Roman" panose="02020603050405020304" pitchFamily="18" charset="0"/>
                  <a:cs typeface="Times New Roman" panose="02020603050405020304" pitchFamily="18" charset="0"/>
                </a:rPr>
                <a:t>L</a:t>
              </a:r>
            </a:p>
          </p:txBody>
        </p:sp>
        <p:sp>
          <p:nvSpPr>
            <p:cNvPr id="527385" name="Text Box 25"/>
            <p:cNvSpPr txBox="1">
              <a:spLocks noChangeArrowheads="1"/>
            </p:cNvSpPr>
            <p:nvPr/>
          </p:nvSpPr>
          <p:spPr bwMode="auto">
            <a:xfrm>
              <a:off x="4289" y="732"/>
              <a:ext cx="278" cy="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a:solidFill>
                    <a:schemeClr val="tx2"/>
                  </a:solidFill>
                  <a:latin typeface="Times New Roman" panose="02020603050405020304" pitchFamily="18" charset="0"/>
                  <a:cs typeface="Times New Roman" panose="02020603050405020304" pitchFamily="18" charset="0"/>
                </a:rPr>
                <a:t>C</a:t>
              </a:r>
            </a:p>
          </p:txBody>
        </p:sp>
        <p:sp>
          <p:nvSpPr>
            <p:cNvPr id="527386" name="Text Box 26"/>
            <p:cNvSpPr txBox="1">
              <a:spLocks noChangeArrowheads="1"/>
            </p:cNvSpPr>
            <p:nvPr/>
          </p:nvSpPr>
          <p:spPr bwMode="auto">
            <a:xfrm>
              <a:off x="4904" y="1570"/>
              <a:ext cx="278" cy="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a:latin typeface="Times New Roman" panose="02020603050405020304" pitchFamily="18" charset="0"/>
                  <a:cs typeface="Times New Roman" panose="02020603050405020304" pitchFamily="18" charset="0"/>
                </a:rPr>
                <a:t>R</a:t>
              </a:r>
            </a:p>
          </p:txBody>
        </p:sp>
        <p:grpSp>
          <p:nvGrpSpPr>
            <p:cNvPr id="527387" name="Group 27"/>
            <p:cNvGrpSpPr>
              <a:grpSpLocks/>
            </p:cNvGrpSpPr>
            <p:nvPr/>
          </p:nvGrpSpPr>
          <p:grpSpPr bwMode="auto">
            <a:xfrm>
              <a:off x="3704" y="1105"/>
              <a:ext cx="377" cy="55"/>
              <a:chOff x="1200" y="1584"/>
              <a:chExt cx="379" cy="45"/>
            </a:xfrm>
          </p:grpSpPr>
          <p:sp>
            <p:nvSpPr>
              <p:cNvPr id="527388" name="Arc 28"/>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389" name="Arc 29"/>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390" name="Arc 30"/>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391" name="Arc 31"/>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27392" name="Rectangle 32"/>
            <p:cNvSpPr>
              <a:spLocks noChangeArrowheads="1"/>
            </p:cNvSpPr>
            <p:nvPr/>
          </p:nvSpPr>
          <p:spPr bwMode="auto">
            <a:xfrm>
              <a:off x="4791" y="1557"/>
              <a:ext cx="101" cy="287"/>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393" name="Text Box 33"/>
            <p:cNvSpPr txBox="1">
              <a:spLocks noChangeArrowheads="1"/>
            </p:cNvSpPr>
            <p:nvPr/>
          </p:nvSpPr>
          <p:spPr bwMode="auto">
            <a:xfrm>
              <a:off x="2911" y="1482"/>
              <a:ext cx="311"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i="1" dirty="0">
                  <a:latin typeface="Times New Roman" panose="02020603050405020304" pitchFamily="18" charset="0"/>
                  <a:cs typeface="Times New Roman" panose="02020603050405020304" pitchFamily="18" charset="0"/>
                </a:rPr>
                <a:t>u</a:t>
              </a:r>
              <a:r>
                <a:rPr lang="en-US" altLang="zh-CN" sz="2400" b="1" i="1" baseline="-25000" dirty="0">
                  <a:latin typeface="Times New Roman" panose="02020603050405020304" pitchFamily="18" charset="0"/>
                  <a:cs typeface="Times New Roman" panose="02020603050405020304" pitchFamily="18" charset="0"/>
                </a:rPr>
                <a:t>s</a:t>
              </a:r>
              <a:endParaRPr lang="en-US" altLang="zh-CN" sz="2400" b="1" i="1" dirty="0">
                <a:latin typeface="Times New Roman" panose="02020603050405020304" pitchFamily="18" charset="0"/>
                <a:cs typeface="Times New Roman" panose="02020603050405020304" pitchFamily="18" charset="0"/>
              </a:endParaRPr>
            </a:p>
          </p:txBody>
        </p:sp>
      </p:grpSp>
      <p:grpSp>
        <p:nvGrpSpPr>
          <p:cNvPr id="527396" name="Group 36"/>
          <p:cNvGrpSpPr>
            <a:grpSpLocks/>
          </p:cNvGrpSpPr>
          <p:nvPr/>
        </p:nvGrpSpPr>
        <p:grpSpPr bwMode="auto">
          <a:xfrm>
            <a:off x="4827588" y="1529953"/>
            <a:ext cx="3604184" cy="1398587"/>
            <a:chOff x="1608" y="1375"/>
            <a:chExt cx="2187" cy="917"/>
          </a:xfrm>
        </p:grpSpPr>
        <p:sp>
          <p:nvSpPr>
            <p:cNvPr id="527397" name="Text Box 37"/>
            <p:cNvSpPr txBox="1">
              <a:spLocks noChangeArrowheads="1"/>
            </p:cNvSpPr>
            <p:nvPr/>
          </p:nvSpPr>
          <p:spPr bwMode="auto">
            <a:xfrm>
              <a:off x="2307" y="1375"/>
              <a:ext cx="217" cy="30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pPr>
              <a:r>
                <a:rPr lang="en-US" altLang="zh-CN">
                  <a:solidFill>
                    <a:schemeClr val="tx2"/>
                  </a:solidFill>
                  <a:sym typeface="Symbol" pitchFamily="18" charset="2"/>
                </a:rPr>
                <a:t>+</a:t>
              </a:r>
            </a:p>
          </p:txBody>
        </p:sp>
        <p:sp>
          <p:nvSpPr>
            <p:cNvPr id="527398" name="Text Box 38"/>
            <p:cNvSpPr txBox="1">
              <a:spLocks noChangeArrowheads="1"/>
            </p:cNvSpPr>
            <p:nvPr/>
          </p:nvSpPr>
          <p:spPr bwMode="auto">
            <a:xfrm>
              <a:off x="2310" y="1866"/>
              <a:ext cx="212" cy="30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pPr>
              <a:r>
                <a:rPr lang="en-US" altLang="zh-CN">
                  <a:solidFill>
                    <a:schemeClr val="tx2"/>
                  </a:solidFill>
                  <a:sym typeface="Symbol" pitchFamily="18" charset="2"/>
                </a:rPr>
                <a:t>_</a:t>
              </a:r>
            </a:p>
          </p:txBody>
        </p:sp>
        <p:grpSp>
          <p:nvGrpSpPr>
            <p:cNvPr id="527399" name="Group 39"/>
            <p:cNvGrpSpPr>
              <a:grpSpLocks/>
            </p:cNvGrpSpPr>
            <p:nvPr/>
          </p:nvGrpSpPr>
          <p:grpSpPr bwMode="auto">
            <a:xfrm>
              <a:off x="2916" y="1770"/>
              <a:ext cx="258" cy="93"/>
              <a:chOff x="1351" y="3976"/>
              <a:chExt cx="174" cy="93"/>
            </a:xfrm>
          </p:grpSpPr>
          <p:sp>
            <p:nvSpPr>
              <p:cNvPr id="527400" name="Line 40"/>
              <p:cNvSpPr>
                <a:spLocks noChangeShapeType="1"/>
              </p:cNvSpPr>
              <p:nvPr/>
            </p:nvSpPr>
            <p:spPr bwMode="auto">
              <a:xfrm>
                <a:off x="1351" y="3976"/>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7401" name="Line 41"/>
              <p:cNvSpPr>
                <a:spLocks noChangeShapeType="1"/>
              </p:cNvSpPr>
              <p:nvPr/>
            </p:nvSpPr>
            <p:spPr bwMode="auto">
              <a:xfrm>
                <a:off x="1351" y="4068"/>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27402" name="Line 42"/>
            <p:cNvSpPr>
              <a:spLocks noChangeShapeType="1"/>
            </p:cNvSpPr>
            <p:nvPr/>
          </p:nvSpPr>
          <p:spPr bwMode="auto">
            <a:xfrm flipV="1">
              <a:off x="3504" y="1380"/>
              <a:ext cx="0" cy="25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403" name="Line 43"/>
            <p:cNvSpPr>
              <a:spLocks noChangeShapeType="1"/>
            </p:cNvSpPr>
            <p:nvPr/>
          </p:nvSpPr>
          <p:spPr bwMode="auto">
            <a:xfrm>
              <a:off x="3504" y="2011"/>
              <a:ext cx="0" cy="28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404" name="Line 44"/>
            <p:cNvSpPr>
              <a:spLocks noChangeShapeType="1"/>
            </p:cNvSpPr>
            <p:nvPr/>
          </p:nvSpPr>
          <p:spPr bwMode="auto">
            <a:xfrm flipH="1">
              <a:off x="2016" y="2292"/>
              <a:ext cx="14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405" name="Line 45"/>
            <p:cNvSpPr>
              <a:spLocks noChangeShapeType="1"/>
            </p:cNvSpPr>
            <p:nvPr/>
          </p:nvSpPr>
          <p:spPr bwMode="auto">
            <a:xfrm flipH="1">
              <a:off x="2016" y="1380"/>
              <a:ext cx="14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406" name="Line 46"/>
            <p:cNvSpPr>
              <a:spLocks noChangeShapeType="1"/>
            </p:cNvSpPr>
            <p:nvPr/>
          </p:nvSpPr>
          <p:spPr bwMode="auto">
            <a:xfrm>
              <a:off x="3048" y="1862"/>
              <a:ext cx="0" cy="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407" name="Line 47"/>
            <p:cNvSpPr>
              <a:spLocks noChangeShapeType="1"/>
            </p:cNvSpPr>
            <p:nvPr/>
          </p:nvSpPr>
          <p:spPr bwMode="auto">
            <a:xfrm flipV="1">
              <a:off x="3048" y="1380"/>
              <a:ext cx="0" cy="39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408" name="Line 48"/>
            <p:cNvSpPr>
              <a:spLocks noChangeShapeType="1"/>
            </p:cNvSpPr>
            <p:nvPr/>
          </p:nvSpPr>
          <p:spPr bwMode="auto">
            <a:xfrm>
              <a:off x="2580" y="1380"/>
              <a:ext cx="0" cy="9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409" name="Line 49"/>
            <p:cNvSpPr>
              <a:spLocks noChangeShapeType="1"/>
            </p:cNvSpPr>
            <p:nvPr/>
          </p:nvSpPr>
          <p:spPr bwMode="auto">
            <a:xfrm>
              <a:off x="2016" y="1380"/>
              <a:ext cx="0" cy="9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410" name="Oval 50"/>
            <p:cNvSpPr>
              <a:spLocks noChangeArrowheads="1"/>
            </p:cNvSpPr>
            <p:nvPr/>
          </p:nvSpPr>
          <p:spPr bwMode="auto">
            <a:xfrm>
              <a:off x="1872" y="1698"/>
              <a:ext cx="288" cy="288"/>
            </a:xfrm>
            <a:prstGeom prst="ellipse">
              <a:avLst/>
            </a:prstGeom>
            <a:solidFill>
              <a:schemeClr val="bg1"/>
            </a:solidFill>
            <a:ln w="2857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27411" name="Line 51"/>
            <p:cNvSpPr>
              <a:spLocks noChangeShapeType="1"/>
            </p:cNvSpPr>
            <p:nvPr/>
          </p:nvSpPr>
          <p:spPr bwMode="auto">
            <a:xfrm>
              <a:off x="1872" y="1842"/>
              <a:ext cx="2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27412" name="Object 52"/>
            <p:cNvGraphicFramePr>
              <a:graphicFrameLocks noChangeAspect="1"/>
            </p:cNvGraphicFramePr>
            <p:nvPr/>
          </p:nvGraphicFramePr>
          <p:xfrm>
            <a:off x="1608" y="1604"/>
            <a:ext cx="205" cy="352"/>
          </p:xfrm>
          <a:graphic>
            <a:graphicData uri="http://schemas.openxmlformats.org/presentationml/2006/ole">
              <mc:AlternateContent xmlns:mc="http://schemas.openxmlformats.org/markup-compatibility/2006">
                <mc:Choice xmlns:v="urn:schemas-microsoft-com:vml" Requires="v">
                  <p:oleObj spid="_x0000_s113838" name="公式" r:id="rId10" imgW="177569" imgH="304404" progId="Equation.3">
                    <p:embed/>
                  </p:oleObj>
                </mc:Choice>
                <mc:Fallback>
                  <p:oleObj name="公式" r:id="rId10" imgW="177569" imgH="304404" progId="Equation.3">
                    <p:embed/>
                    <p:pic>
                      <p:nvPicPr>
                        <p:cNvPr id="0" name="Picture 1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08" y="1604"/>
                          <a:ext cx="205" cy="3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7413" name="Line 53"/>
            <p:cNvSpPr>
              <a:spLocks noChangeShapeType="1"/>
            </p:cNvSpPr>
            <p:nvPr/>
          </p:nvSpPr>
          <p:spPr bwMode="auto">
            <a:xfrm flipV="1">
              <a:off x="1818" y="1682"/>
              <a:ext cx="0" cy="280"/>
            </a:xfrm>
            <a:prstGeom prst="line">
              <a:avLst/>
            </a:prstGeom>
            <a:noFill/>
            <a:ln w="12700">
              <a:solidFill>
                <a:srgbClr val="FF33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414" name="Text Box 54"/>
            <p:cNvSpPr txBox="1">
              <a:spLocks noChangeArrowheads="1"/>
            </p:cNvSpPr>
            <p:nvPr/>
          </p:nvSpPr>
          <p:spPr bwMode="auto">
            <a:xfrm>
              <a:off x="2618" y="1694"/>
              <a:ext cx="225"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i="1" dirty="0">
                  <a:latin typeface="Times New Roman" panose="02020603050405020304" pitchFamily="18" charset="0"/>
                  <a:cs typeface="Times New Roman" panose="02020603050405020304" pitchFamily="18" charset="0"/>
                </a:rPr>
                <a:t>G</a:t>
              </a:r>
            </a:p>
          </p:txBody>
        </p:sp>
        <p:sp>
          <p:nvSpPr>
            <p:cNvPr id="527415" name="Text Box 55"/>
            <p:cNvSpPr txBox="1">
              <a:spLocks noChangeArrowheads="1"/>
            </p:cNvSpPr>
            <p:nvPr/>
          </p:nvSpPr>
          <p:spPr bwMode="auto">
            <a:xfrm>
              <a:off x="3138" y="1674"/>
              <a:ext cx="216"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i="1" dirty="0">
                  <a:latin typeface="Times New Roman" panose="02020603050405020304" pitchFamily="18" charset="0"/>
                  <a:cs typeface="Times New Roman" panose="02020603050405020304" pitchFamily="18" charset="0"/>
                </a:rPr>
                <a:t>C</a:t>
              </a:r>
            </a:p>
          </p:txBody>
        </p:sp>
        <p:sp>
          <p:nvSpPr>
            <p:cNvPr id="527416" name="Text Box 56"/>
            <p:cNvSpPr txBox="1">
              <a:spLocks noChangeArrowheads="1"/>
            </p:cNvSpPr>
            <p:nvPr/>
          </p:nvSpPr>
          <p:spPr bwMode="auto">
            <a:xfrm>
              <a:off x="3588" y="1638"/>
              <a:ext cx="207"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i="1" dirty="0">
                  <a:latin typeface="Times New Roman" panose="02020603050405020304" pitchFamily="18" charset="0"/>
                  <a:cs typeface="Times New Roman" panose="02020603050405020304" pitchFamily="18" charset="0"/>
                </a:rPr>
                <a:t>L</a:t>
              </a:r>
            </a:p>
          </p:txBody>
        </p:sp>
        <p:grpSp>
          <p:nvGrpSpPr>
            <p:cNvPr id="527417" name="Group 57"/>
            <p:cNvGrpSpPr>
              <a:grpSpLocks/>
            </p:cNvGrpSpPr>
            <p:nvPr/>
          </p:nvGrpSpPr>
          <p:grpSpPr bwMode="auto">
            <a:xfrm rot="5400000">
              <a:off x="3343" y="1793"/>
              <a:ext cx="379" cy="57"/>
              <a:chOff x="1200" y="1584"/>
              <a:chExt cx="379" cy="45"/>
            </a:xfrm>
          </p:grpSpPr>
          <p:sp>
            <p:nvSpPr>
              <p:cNvPr id="527418" name="Arc 58"/>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419" name="Arc 59"/>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420" name="Arc 60"/>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7421" name="Arc 61"/>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27422" name="Rectangle 62"/>
            <p:cNvSpPr>
              <a:spLocks noChangeArrowheads="1"/>
            </p:cNvSpPr>
            <p:nvPr/>
          </p:nvSpPr>
          <p:spPr bwMode="auto">
            <a:xfrm>
              <a:off x="2529" y="1710"/>
              <a:ext cx="101" cy="292"/>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aphicFrame>
          <p:nvGraphicFramePr>
            <p:cNvPr id="527423" name="Object 63"/>
            <p:cNvGraphicFramePr>
              <a:graphicFrameLocks noChangeAspect="1"/>
            </p:cNvGraphicFramePr>
            <p:nvPr/>
          </p:nvGraphicFramePr>
          <p:xfrm>
            <a:off x="2311" y="1635"/>
            <a:ext cx="190" cy="325"/>
          </p:xfrm>
          <a:graphic>
            <a:graphicData uri="http://schemas.openxmlformats.org/presentationml/2006/ole">
              <mc:AlternateContent xmlns:mc="http://schemas.openxmlformats.org/markup-compatibility/2006">
                <mc:Choice xmlns:v="urn:schemas-microsoft-com:vml" Requires="v">
                  <p:oleObj spid="_x0000_s113839" name="公式" r:id="rId12" imgW="165028" imgH="279279" progId="Equation.3">
                    <p:embed/>
                  </p:oleObj>
                </mc:Choice>
                <mc:Fallback>
                  <p:oleObj name="公式" r:id="rId12" imgW="165028" imgH="279279" progId="Equation.3">
                    <p:embed/>
                    <p:pic>
                      <p:nvPicPr>
                        <p:cNvPr id="0" name="Picture 13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11" y="1635"/>
                          <a:ext cx="190" cy="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 name="标题 1"/>
          <p:cNvSpPr>
            <a:spLocks noGrp="1"/>
          </p:cNvSpPr>
          <p:nvPr>
            <p:ph type="title"/>
          </p:nvPr>
        </p:nvSpPr>
        <p:spPr/>
        <p:txBody>
          <a:bodyPr/>
          <a:lstStyle/>
          <a:p>
            <a:r>
              <a:rPr lang="en-US" altLang="zh-CN" dirty="0" smtClean="0"/>
              <a:t>GLC</a:t>
            </a:r>
            <a:r>
              <a:rPr lang="zh-CN" altLang="en-US" dirty="0" smtClean="0"/>
              <a:t>并联电路</a:t>
            </a:r>
            <a:r>
              <a:rPr lang="zh-CN" altLang="en-US" dirty="0"/>
              <a:t>的谐振</a:t>
            </a: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84</a:t>
            </a:fld>
            <a:endParaRPr lang="en-US" altLang="zh-CN"/>
          </a:p>
        </p:txBody>
      </p:sp>
    </p:spTree>
    <p:extLst>
      <p:ext uri="{BB962C8B-B14F-4D97-AF65-F5344CB8AC3E}">
        <p14:creationId xmlns:p14="http://schemas.microsoft.com/office/powerpoint/2010/main" val="4249728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nodeType="clickEffect">
                                  <p:stCondLst>
                                    <p:cond delay="0"/>
                                  </p:stCondLst>
                                  <p:childTnLst>
                                    <p:set>
                                      <p:cBhvr>
                                        <p:cTn id="6" dur="1" fill="hold">
                                          <p:stCondLst>
                                            <p:cond delay="0"/>
                                          </p:stCondLst>
                                        </p:cTn>
                                        <p:tgtEl>
                                          <p:spTgt spid="527396"/>
                                        </p:tgtEl>
                                        <p:attrNameLst>
                                          <p:attrName>style.visibility</p:attrName>
                                        </p:attrNameLst>
                                      </p:cBhvr>
                                      <p:to>
                                        <p:strVal val="visible"/>
                                      </p:to>
                                    </p:set>
                                    <p:anim calcmode="lin" valueType="num">
                                      <p:cBhvr>
                                        <p:cTn id="7" dur="500" fill="hold"/>
                                        <p:tgtEl>
                                          <p:spTgt spid="527396"/>
                                        </p:tgtEl>
                                        <p:attrNameLst>
                                          <p:attrName>ppt_w</p:attrName>
                                        </p:attrNameLst>
                                      </p:cBhvr>
                                      <p:tavLst>
                                        <p:tav tm="0">
                                          <p:val>
                                            <p:strVal val="2/3*#ppt_w"/>
                                          </p:val>
                                        </p:tav>
                                        <p:tav tm="100000">
                                          <p:val>
                                            <p:strVal val="#ppt_w"/>
                                          </p:val>
                                        </p:tav>
                                      </p:tavLst>
                                    </p:anim>
                                    <p:anim calcmode="lin" valueType="num">
                                      <p:cBhvr>
                                        <p:cTn id="8" dur="500" fill="hold"/>
                                        <p:tgtEl>
                                          <p:spTgt spid="527396"/>
                                        </p:tgtEl>
                                        <p:attrNameLst>
                                          <p:attrName>ppt_h</p:attrName>
                                        </p:attrNameLst>
                                      </p:cBhvr>
                                      <p:tavLst>
                                        <p:tav tm="0">
                                          <p:val>
                                            <p:strVal val="2/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2" fill="hold" grpId="0" nodeType="clickEffect">
                                  <p:stCondLst>
                                    <p:cond delay="0"/>
                                  </p:stCondLst>
                                  <p:childTnLst>
                                    <p:set>
                                      <p:cBhvr>
                                        <p:cTn id="12" dur="1" fill="hold">
                                          <p:stCondLst>
                                            <p:cond delay="0"/>
                                          </p:stCondLst>
                                        </p:cTn>
                                        <p:tgtEl>
                                          <p:spTgt spid="527363"/>
                                        </p:tgtEl>
                                        <p:attrNameLst>
                                          <p:attrName>style.visibility</p:attrName>
                                        </p:attrNameLst>
                                      </p:cBhvr>
                                      <p:to>
                                        <p:strVal val="visible"/>
                                      </p:to>
                                    </p:set>
                                    <p:anim calcmode="lin" valueType="num">
                                      <p:cBhvr additive="base">
                                        <p:cTn id="13" dur="500"/>
                                        <p:tgtEl>
                                          <p:spTgt spid="527363"/>
                                        </p:tgtEl>
                                        <p:attrNameLst>
                                          <p:attrName>ppt_x</p:attrName>
                                        </p:attrNameLst>
                                      </p:cBhvr>
                                      <p:tavLst>
                                        <p:tav tm="0">
                                          <p:val>
                                            <p:strVal val="#ppt_x+#ppt_w*1.125000"/>
                                          </p:val>
                                        </p:tav>
                                        <p:tav tm="100000">
                                          <p:val>
                                            <p:strVal val="#ppt_x"/>
                                          </p:val>
                                        </p:tav>
                                      </p:tavLst>
                                    </p:anim>
                                    <p:animEffect transition="in" filter="wipe(left)">
                                      <p:cBhvr>
                                        <p:cTn id="14" dur="500"/>
                                        <p:tgtEl>
                                          <p:spTgt spid="52736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32" fill="hold" nodeType="clickEffect">
                                  <p:stCondLst>
                                    <p:cond delay="0"/>
                                  </p:stCondLst>
                                  <p:childTnLst>
                                    <p:set>
                                      <p:cBhvr>
                                        <p:cTn id="18" dur="1" fill="hold">
                                          <p:stCondLst>
                                            <p:cond delay="0"/>
                                          </p:stCondLst>
                                        </p:cTn>
                                        <p:tgtEl>
                                          <p:spTgt spid="527371"/>
                                        </p:tgtEl>
                                        <p:attrNameLst>
                                          <p:attrName>style.visibility</p:attrName>
                                        </p:attrNameLst>
                                      </p:cBhvr>
                                      <p:to>
                                        <p:strVal val="visible"/>
                                      </p:to>
                                    </p:set>
                                    <p:animEffect transition="in" filter="box(out)">
                                      <p:cBhvr>
                                        <p:cTn id="19" dur="500"/>
                                        <p:tgtEl>
                                          <p:spTgt spid="52737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2" fill="hold" grpId="0" nodeType="clickEffect">
                                  <p:stCondLst>
                                    <p:cond delay="0"/>
                                  </p:stCondLst>
                                  <p:childTnLst>
                                    <p:set>
                                      <p:cBhvr>
                                        <p:cTn id="23" dur="1" fill="hold">
                                          <p:stCondLst>
                                            <p:cond delay="0"/>
                                          </p:stCondLst>
                                        </p:cTn>
                                        <p:tgtEl>
                                          <p:spTgt spid="527364"/>
                                        </p:tgtEl>
                                        <p:attrNameLst>
                                          <p:attrName>style.visibility</p:attrName>
                                        </p:attrNameLst>
                                      </p:cBhvr>
                                      <p:to>
                                        <p:strVal val="visible"/>
                                      </p:to>
                                    </p:set>
                                    <p:anim calcmode="lin" valueType="num">
                                      <p:cBhvr additive="base">
                                        <p:cTn id="24" dur="500"/>
                                        <p:tgtEl>
                                          <p:spTgt spid="527364"/>
                                        </p:tgtEl>
                                        <p:attrNameLst>
                                          <p:attrName>ppt_x</p:attrName>
                                        </p:attrNameLst>
                                      </p:cBhvr>
                                      <p:tavLst>
                                        <p:tav tm="0">
                                          <p:val>
                                            <p:strVal val="#ppt_x+#ppt_w*1.125000"/>
                                          </p:val>
                                        </p:tav>
                                        <p:tav tm="100000">
                                          <p:val>
                                            <p:strVal val="#ppt_x"/>
                                          </p:val>
                                        </p:tav>
                                      </p:tavLst>
                                    </p:anim>
                                    <p:animEffect transition="in" filter="wipe(left)">
                                      <p:cBhvr>
                                        <p:cTn id="25" dur="500"/>
                                        <p:tgtEl>
                                          <p:spTgt spid="52736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2" fill="hold" grpId="0" nodeType="clickEffect">
                                  <p:stCondLst>
                                    <p:cond delay="0"/>
                                  </p:stCondLst>
                                  <p:childTnLst>
                                    <p:set>
                                      <p:cBhvr>
                                        <p:cTn id="29" dur="1" fill="hold">
                                          <p:stCondLst>
                                            <p:cond delay="0"/>
                                          </p:stCondLst>
                                        </p:cTn>
                                        <p:tgtEl>
                                          <p:spTgt spid="527365"/>
                                        </p:tgtEl>
                                        <p:attrNameLst>
                                          <p:attrName>style.visibility</p:attrName>
                                        </p:attrNameLst>
                                      </p:cBhvr>
                                      <p:to>
                                        <p:strVal val="visible"/>
                                      </p:to>
                                    </p:set>
                                    <p:anim calcmode="lin" valueType="num">
                                      <p:cBhvr additive="base">
                                        <p:cTn id="30" dur="500"/>
                                        <p:tgtEl>
                                          <p:spTgt spid="527365"/>
                                        </p:tgtEl>
                                        <p:attrNameLst>
                                          <p:attrName>ppt_x</p:attrName>
                                        </p:attrNameLst>
                                      </p:cBhvr>
                                      <p:tavLst>
                                        <p:tav tm="0">
                                          <p:val>
                                            <p:strVal val="#ppt_x+#ppt_w*1.125000"/>
                                          </p:val>
                                        </p:tav>
                                        <p:tav tm="100000">
                                          <p:val>
                                            <p:strVal val="#ppt_x"/>
                                          </p:val>
                                        </p:tav>
                                      </p:tavLst>
                                    </p:anim>
                                    <p:animEffect transition="in" filter="wipe(left)">
                                      <p:cBhvr>
                                        <p:cTn id="31" dur="500"/>
                                        <p:tgtEl>
                                          <p:spTgt spid="52736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2" fill="hold" nodeType="clickEffect">
                                  <p:stCondLst>
                                    <p:cond delay="0"/>
                                  </p:stCondLst>
                                  <p:childTnLst>
                                    <p:set>
                                      <p:cBhvr>
                                        <p:cTn id="35" dur="1" fill="hold">
                                          <p:stCondLst>
                                            <p:cond delay="0"/>
                                          </p:stCondLst>
                                        </p:cTn>
                                        <p:tgtEl>
                                          <p:spTgt spid="527367"/>
                                        </p:tgtEl>
                                        <p:attrNameLst>
                                          <p:attrName>style.visibility</p:attrName>
                                        </p:attrNameLst>
                                      </p:cBhvr>
                                      <p:to>
                                        <p:strVal val="visible"/>
                                      </p:to>
                                    </p:set>
                                    <p:anim calcmode="lin" valueType="num">
                                      <p:cBhvr additive="base">
                                        <p:cTn id="36" dur="500"/>
                                        <p:tgtEl>
                                          <p:spTgt spid="527367"/>
                                        </p:tgtEl>
                                        <p:attrNameLst>
                                          <p:attrName>ppt_x</p:attrName>
                                        </p:attrNameLst>
                                      </p:cBhvr>
                                      <p:tavLst>
                                        <p:tav tm="0">
                                          <p:val>
                                            <p:strVal val="#ppt_x+#ppt_w*1.125000"/>
                                          </p:val>
                                        </p:tav>
                                        <p:tav tm="100000">
                                          <p:val>
                                            <p:strVal val="#ppt_x"/>
                                          </p:val>
                                        </p:tav>
                                      </p:tavLst>
                                    </p:anim>
                                    <p:animEffect transition="in" filter="wipe(left)">
                                      <p:cBhvr>
                                        <p:cTn id="37" dur="500"/>
                                        <p:tgtEl>
                                          <p:spTgt spid="52736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2" fill="hold" nodeType="clickEffect">
                                  <p:stCondLst>
                                    <p:cond delay="0"/>
                                  </p:stCondLst>
                                  <p:childTnLst>
                                    <p:set>
                                      <p:cBhvr>
                                        <p:cTn id="41" dur="1" fill="hold">
                                          <p:stCondLst>
                                            <p:cond delay="0"/>
                                          </p:stCondLst>
                                        </p:cTn>
                                        <p:tgtEl>
                                          <p:spTgt spid="527368"/>
                                        </p:tgtEl>
                                        <p:attrNameLst>
                                          <p:attrName>style.visibility</p:attrName>
                                        </p:attrNameLst>
                                      </p:cBhvr>
                                      <p:to>
                                        <p:strVal val="visible"/>
                                      </p:to>
                                    </p:set>
                                    <p:anim calcmode="lin" valueType="num">
                                      <p:cBhvr additive="base">
                                        <p:cTn id="42" dur="500"/>
                                        <p:tgtEl>
                                          <p:spTgt spid="527368"/>
                                        </p:tgtEl>
                                        <p:attrNameLst>
                                          <p:attrName>ppt_x</p:attrName>
                                        </p:attrNameLst>
                                      </p:cBhvr>
                                      <p:tavLst>
                                        <p:tav tm="0">
                                          <p:val>
                                            <p:strVal val="#ppt_x+#ppt_w*1.125000"/>
                                          </p:val>
                                        </p:tav>
                                        <p:tav tm="100000">
                                          <p:val>
                                            <p:strVal val="#ppt_x"/>
                                          </p:val>
                                        </p:tav>
                                      </p:tavLst>
                                    </p:anim>
                                    <p:animEffect transition="in" filter="wipe(left)">
                                      <p:cBhvr>
                                        <p:cTn id="43" dur="500"/>
                                        <p:tgtEl>
                                          <p:spTgt spid="52736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2" presetClass="entr" presetSubtype="2" fill="hold" nodeType="clickEffect">
                                  <p:stCondLst>
                                    <p:cond delay="0"/>
                                  </p:stCondLst>
                                  <p:childTnLst>
                                    <p:set>
                                      <p:cBhvr>
                                        <p:cTn id="47" dur="1" fill="hold">
                                          <p:stCondLst>
                                            <p:cond delay="0"/>
                                          </p:stCondLst>
                                        </p:cTn>
                                        <p:tgtEl>
                                          <p:spTgt spid="527366"/>
                                        </p:tgtEl>
                                        <p:attrNameLst>
                                          <p:attrName>style.visibility</p:attrName>
                                        </p:attrNameLst>
                                      </p:cBhvr>
                                      <p:to>
                                        <p:strVal val="visible"/>
                                      </p:to>
                                    </p:set>
                                    <p:anim calcmode="lin" valueType="num">
                                      <p:cBhvr additive="base">
                                        <p:cTn id="48" dur="500"/>
                                        <p:tgtEl>
                                          <p:spTgt spid="527366"/>
                                        </p:tgtEl>
                                        <p:attrNameLst>
                                          <p:attrName>ppt_x</p:attrName>
                                        </p:attrNameLst>
                                      </p:cBhvr>
                                      <p:tavLst>
                                        <p:tav tm="0">
                                          <p:val>
                                            <p:strVal val="#ppt_x+#ppt_w*1.125000"/>
                                          </p:val>
                                        </p:tav>
                                        <p:tav tm="100000">
                                          <p:val>
                                            <p:strVal val="#ppt_x"/>
                                          </p:val>
                                        </p:tav>
                                      </p:tavLst>
                                    </p:anim>
                                    <p:animEffect transition="in" filter="wipe(left)">
                                      <p:cBhvr>
                                        <p:cTn id="49" dur="500"/>
                                        <p:tgtEl>
                                          <p:spTgt spid="527366"/>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2" presetClass="entr" presetSubtype="2" fill="hold" nodeType="clickEffect">
                                  <p:stCondLst>
                                    <p:cond delay="0"/>
                                  </p:stCondLst>
                                  <p:childTnLst>
                                    <p:set>
                                      <p:cBhvr>
                                        <p:cTn id="53" dur="1" fill="hold">
                                          <p:stCondLst>
                                            <p:cond delay="0"/>
                                          </p:stCondLst>
                                        </p:cTn>
                                        <p:tgtEl>
                                          <p:spTgt spid="527370"/>
                                        </p:tgtEl>
                                        <p:attrNameLst>
                                          <p:attrName>style.visibility</p:attrName>
                                        </p:attrNameLst>
                                      </p:cBhvr>
                                      <p:to>
                                        <p:strVal val="visible"/>
                                      </p:to>
                                    </p:set>
                                    <p:anim calcmode="lin" valueType="num">
                                      <p:cBhvr additive="base">
                                        <p:cTn id="54" dur="500"/>
                                        <p:tgtEl>
                                          <p:spTgt spid="527370"/>
                                        </p:tgtEl>
                                        <p:attrNameLst>
                                          <p:attrName>ppt_x</p:attrName>
                                        </p:attrNameLst>
                                      </p:cBhvr>
                                      <p:tavLst>
                                        <p:tav tm="0">
                                          <p:val>
                                            <p:strVal val="#ppt_x+#ppt_w*1.125000"/>
                                          </p:val>
                                        </p:tav>
                                        <p:tav tm="100000">
                                          <p:val>
                                            <p:strVal val="#ppt_x"/>
                                          </p:val>
                                        </p:tav>
                                      </p:tavLst>
                                    </p:anim>
                                    <p:animEffect transition="in" filter="wipe(left)">
                                      <p:cBhvr>
                                        <p:cTn id="55" dur="500"/>
                                        <p:tgtEl>
                                          <p:spTgt spid="527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3" grpId="0"/>
      <p:bldP spid="527364" grpId="0" autoUpdateAnimBg="0"/>
      <p:bldP spid="527365"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Text Box 2"/>
          <p:cNvSpPr txBox="1">
            <a:spLocks noChangeArrowheads="1"/>
          </p:cNvSpPr>
          <p:nvPr/>
        </p:nvSpPr>
        <p:spPr bwMode="auto">
          <a:xfrm>
            <a:off x="1619250" y="823338"/>
            <a:ext cx="19002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b="1" i="1" dirty="0">
                <a:solidFill>
                  <a:schemeClr val="tx2"/>
                </a:solidFill>
                <a:latin typeface="Times New Roman" panose="02020603050405020304" pitchFamily="18" charset="0"/>
                <a:cs typeface="Times New Roman" panose="02020603050405020304" pitchFamily="18" charset="0"/>
              </a:rPr>
              <a:t>R L C </a:t>
            </a:r>
            <a:r>
              <a:rPr lang="zh-CN" altLang="en-US" sz="2400" b="1" dirty="0">
                <a:solidFill>
                  <a:schemeClr val="tx2"/>
                </a:solidFill>
                <a:latin typeface="Times New Roman" panose="02020603050405020304" pitchFamily="18" charset="0"/>
                <a:cs typeface="Times New Roman" panose="02020603050405020304" pitchFamily="18" charset="0"/>
              </a:rPr>
              <a:t>串联</a:t>
            </a:r>
          </a:p>
        </p:txBody>
      </p:sp>
      <p:sp>
        <p:nvSpPr>
          <p:cNvPr id="528387" name="Text Box 3"/>
          <p:cNvSpPr txBox="1">
            <a:spLocks noChangeArrowheads="1"/>
          </p:cNvSpPr>
          <p:nvPr/>
        </p:nvSpPr>
        <p:spPr bwMode="auto">
          <a:xfrm>
            <a:off x="5238750" y="823338"/>
            <a:ext cx="19367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b="1" i="1">
                <a:solidFill>
                  <a:schemeClr val="tx2"/>
                </a:solidFill>
                <a:latin typeface="Times New Roman" panose="02020603050405020304" pitchFamily="18" charset="0"/>
                <a:cs typeface="Times New Roman" panose="02020603050405020304" pitchFamily="18" charset="0"/>
              </a:rPr>
              <a:t>G C L </a:t>
            </a:r>
            <a:r>
              <a:rPr lang="zh-CN" altLang="en-US" sz="2400" b="1">
                <a:solidFill>
                  <a:schemeClr val="tx2"/>
                </a:solidFill>
                <a:latin typeface="Times New Roman" panose="02020603050405020304" pitchFamily="18" charset="0"/>
                <a:cs typeface="Times New Roman" panose="02020603050405020304" pitchFamily="18" charset="0"/>
              </a:rPr>
              <a:t>并联</a:t>
            </a:r>
          </a:p>
        </p:txBody>
      </p:sp>
      <p:grpSp>
        <p:nvGrpSpPr>
          <p:cNvPr id="528388" name="Group 4"/>
          <p:cNvGrpSpPr>
            <a:grpSpLocks/>
          </p:cNvGrpSpPr>
          <p:nvPr/>
        </p:nvGrpSpPr>
        <p:grpSpPr bwMode="auto">
          <a:xfrm>
            <a:off x="1273175" y="1405951"/>
            <a:ext cx="2514600" cy="1474787"/>
            <a:chOff x="802" y="583"/>
            <a:chExt cx="1584" cy="929"/>
          </a:xfrm>
        </p:grpSpPr>
        <p:sp>
          <p:nvSpPr>
            <p:cNvPr id="528389" name="Line 5"/>
            <p:cNvSpPr>
              <a:spLocks noChangeShapeType="1"/>
            </p:cNvSpPr>
            <p:nvPr/>
          </p:nvSpPr>
          <p:spPr bwMode="auto">
            <a:xfrm>
              <a:off x="876" y="1269"/>
              <a:ext cx="1510" cy="0"/>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28390" name="Line 6"/>
            <p:cNvSpPr>
              <a:spLocks noChangeShapeType="1"/>
            </p:cNvSpPr>
            <p:nvPr/>
          </p:nvSpPr>
          <p:spPr bwMode="auto">
            <a:xfrm flipV="1">
              <a:off x="1105" y="592"/>
              <a:ext cx="0" cy="837"/>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28391" name="Freeform 7"/>
            <p:cNvSpPr>
              <a:spLocks/>
            </p:cNvSpPr>
            <p:nvPr/>
          </p:nvSpPr>
          <p:spPr bwMode="auto">
            <a:xfrm>
              <a:off x="1306" y="606"/>
              <a:ext cx="914" cy="508"/>
            </a:xfrm>
            <a:custGeom>
              <a:avLst/>
              <a:gdLst>
                <a:gd name="T0" fmla="*/ 0 w 914"/>
                <a:gd name="T1" fmla="*/ 95 h 508"/>
                <a:gd name="T2" fmla="*/ 189 w 914"/>
                <a:gd name="T3" fmla="*/ 364 h 508"/>
                <a:gd name="T4" fmla="*/ 378 w 914"/>
                <a:gd name="T5" fmla="*/ 503 h 508"/>
                <a:gd name="T6" fmla="*/ 554 w 914"/>
                <a:gd name="T7" fmla="*/ 336 h 508"/>
                <a:gd name="T8" fmla="*/ 734 w 914"/>
                <a:gd name="T9" fmla="*/ 132 h 508"/>
                <a:gd name="T10" fmla="*/ 914 w 914"/>
                <a:gd name="T11" fmla="*/ 0 h 508"/>
              </a:gdLst>
              <a:ahLst/>
              <a:cxnLst>
                <a:cxn ang="0">
                  <a:pos x="T0" y="T1"/>
                </a:cxn>
                <a:cxn ang="0">
                  <a:pos x="T2" y="T3"/>
                </a:cxn>
                <a:cxn ang="0">
                  <a:pos x="T4" y="T5"/>
                </a:cxn>
                <a:cxn ang="0">
                  <a:pos x="T6" y="T7"/>
                </a:cxn>
                <a:cxn ang="0">
                  <a:pos x="T8" y="T9"/>
                </a:cxn>
                <a:cxn ang="0">
                  <a:pos x="T10" y="T11"/>
                </a:cxn>
              </a:cxnLst>
              <a:rect l="0" t="0" r="r" b="b"/>
              <a:pathLst>
                <a:path w="914" h="508">
                  <a:moveTo>
                    <a:pt x="0" y="95"/>
                  </a:moveTo>
                  <a:cubicBezTo>
                    <a:pt x="31" y="140"/>
                    <a:pt x="126" y="295"/>
                    <a:pt x="189" y="364"/>
                  </a:cubicBezTo>
                  <a:cubicBezTo>
                    <a:pt x="252" y="432"/>
                    <a:pt x="317" y="508"/>
                    <a:pt x="378" y="503"/>
                  </a:cubicBezTo>
                  <a:cubicBezTo>
                    <a:pt x="439" y="498"/>
                    <a:pt x="495" y="398"/>
                    <a:pt x="554" y="336"/>
                  </a:cubicBezTo>
                  <a:cubicBezTo>
                    <a:pt x="613" y="274"/>
                    <a:pt x="674" y="188"/>
                    <a:pt x="734" y="132"/>
                  </a:cubicBezTo>
                  <a:cubicBezTo>
                    <a:pt x="794" y="76"/>
                    <a:pt x="876" y="28"/>
                    <a:pt x="914" y="0"/>
                  </a:cubicBezTo>
                </a:path>
              </a:pathLst>
            </a:custGeom>
            <a:noFill/>
            <a:ln w="2857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28392" name="Line 8"/>
            <p:cNvSpPr>
              <a:spLocks noChangeShapeType="1"/>
            </p:cNvSpPr>
            <p:nvPr/>
          </p:nvSpPr>
          <p:spPr bwMode="auto">
            <a:xfrm>
              <a:off x="1677" y="1120"/>
              <a:ext cx="0" cy="159"/>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28393" name="Text Box 9"/>
            <p:cNvSpPr txBox="1">
              <a:spLocks noChangeArrowheads="1"/>
            </p:cNvSpPr>
            <p:nvPr/>
          </p:nvSpPr>
          <p:spPr bwMode="auto">
            <a:xfrm>
              <a:off x="802" y="583"/>
              <a:ext cx="2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i="1">
                  <a:latin typeface="Times New Roman" panose="02020603050405020304" pitchFamily="18" charset="0"/>
                  <a:cs typeface="Times New Roman" panose="02020603050405020304" pitchFamily="18" charset="0"/>
                </a:rPr>
                <a:t>|Z|</a:t>
              </a:r>
            </a:p>
          </p:txBody>
        </p:sp>
        <p:sp>
          <p:nvSpPr>
            <p:cNvPr id="528394" name="Text Box 10"/>
            <p:cNvSpPr txBox="1">
              <a:spLocks noChangeArrowheads="1"/>
            </p:cNvSpPr>
            <p:nvPr/>
          </p:nvSpPr>
          <p:spPr bwMode="auto">
            <a:xfrm>
              <a:off x="2157" y="1260"/>
              <a:ext cx="2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i="1" dirty="0">
                  <a:latin typeface="Symbol" panose="05050102010706020507" pitchFamily="18" charset="2"/>
                  <a:cs typeface="Times New Roman" panose="02020603050405020304" pitchFamily="18" charset="0"/>
                </a:rPr>
                <a:t>w</a:t>
              </a:r>
              <a:endParaRPr lang="en-US" altLang="zh-CN" sz="2000" b="1" dirty="0">
                <a:latin typeface="Symbol" panose="05050102010706020507" pitchFamily="18" charset="2"/>
                <a:cs typeface="Times New Roman" panose="02020603050405020304" pitchFamily="18" charset="0"/>
              </a:endParaRPr>
            </a:p>
          </p:txBody>
        </p:sp>
        <p:sp>
          <p:nvSpPr>
            <p:cNvPr id="528395" name="Text Box 11"/>
            <p:cNvSpPr txBox="1">
              <a:spLocks noChangeArrowheads="1"/>
            </p:cNvSpPr>
            <p:nvPr/>
          </p:nvSpPr>
          <p:spPr bwMode="auto">
            <a:xfrm>
              <a:off x="1517" y="1260"/>
              <a:ext cx="28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i="1" dirty="0">
                  <a:latin typeface="Symbol" panose="05050102010706020507" pitchFamily="18" charset="2"/>
                  <a:cs typeface="Times New Roman" panose="02020603050405020304" pitchFamily="18" charset="0"/>
                </a:rPr>
                <a:t>w</a:t>
              </a:r>
              <a:r>
                <a:rPr lang="en-US" altLang="zh-CN" sz="2000" b="1" baseline="-25000" dirty="0">
                  <a:latin typeface="Times New Roman" panose="02020603050405020304" pitchFamily="18" charset="0"/>
                  <a:cs typeface="Times New Roman" panose="02020603050405020304" pitchFamily="18" charset="0"/>
                </a:rPr>
                <a:t>0</a:t>
              </a:r>
            </a:p>
          </p:txBody>
        </p:sp>
        <p:sp>
          <p:nvSpPr>
            <p:cNvPr id="528396" name="Text Box 12"/>
            <p:cNvSpPr txBox="1">
              <a:spLocks noChangeArrowheads="1"/>
            </p:cNvSpPr>
            <p:nvPr/>
          </p:nvSpPr>
          <p:spPr bwMode="auto">
            <a:xfrm>
              <a:off x="848" y="1249"/>
              <a:ext cx="3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b="1" i="1">
                  <a:latin typeface="Times New Roman" panose="02020603050405020304" pitchFamily="18" charset="0"/>
                  <a:cs typeface="Times New Roman" panose="02020603050405020304" pitchFamily="18" charset="0"/>
                </a:rPr>
                <a:t>O</a:t>
              </a:r>
              <a:endParaRPr lang="en-US" altLang="zh-CN" sz="2000" b="1">
                <a:latin typeface="Times New Roman" panose="02020603050405020304" pitchFamily="18" charset="0"/>
                <a:cs typeface="Times New Roman" panose="02020603050405020304" pitchFamily="18" charset="0"/>
              </a:endParaRPr>
            </a:p>
          </p:txBody>
        </p:sp>
        <p:sp>
          <p:nvSpPr>
            <p:cNvPr id="528397" name="Line 13"/>
            <p:cNvSpPr>
              <a:spLocks noChangeShapeType="1"/>
            </p:cNvSpPr>
            <p:nvPr/>
          </p:nvSpPr>
          <p:spPr bwMode="auto">
            <a:xfrm>
              <a:off x="1105" y="1118"/>
              <a:ext cx="57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28398" name="Text Box 14"/>
            <p:cNvSpPr txBox="1">
              <a:spLocks noChangeArrowheads="1"/>
            </p:cNvSpPr>
            <p:nvPr/>
          </p:nvSpPr>
          <p:spPr bwMode="auto">
            <a:xfrm>
              <a:off x="859" y="973"/>
              <a:ext cx="25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b="1" i="1">
                  <a:latin typeface="Times New Roman" panose="02020603050405020304" pitchFamily="18" charset="0"/>
                  <a:cs typeface="Times New Roman" panose="02020603050405020304" pitchFamily="18" charset="0"/>
                </a:rPr>
                <a:t>R</a:t>
              </a:r>
              <a:endParaRPr lang="en-US" altLang="zh-CN" sz="2000" b="1">
                <a:latin typeface="Times New Roman" panose="02020603050405020304" pitchFamily="18" charset="0"/>
                <a:cs typeface="Times New Roman" panose="02020603050405020304" pitchFamily="18" charset="0"/>
              </a:endParaRPr>
            </a:p>
          </p:txBody>
        </p:sp>
      </p:grpSp>
      <p:grpSp>
        <p:nvGrpSpPr>
          <p:cNvPr id="528399" name="Group 15"/>
          <p:cNvGrpSpPr>
            <a:grpSpLocks/>
          </p:cNvGrpSpPr>
          <p:nvPr/>
        </p:nvGrpSpPr>
        <p:grpSpPr bwMode="auto">
          <a:xfrm>
            <a:off x="1009650" y="3541138"/>
            <a:ext cx="3038475" cy="2082800"/>
            <a:chOff x="564" y="1697"/>
            <a:chExt cx="2103" cy="1423"/>
          </a:xfrm>
        </p:grpSpPr>
        <p:sp>
          <p:nvSpPr>
            <p:cNvPr id="528400" name="Freeform 16"/>
            <p:cNvSpPr>
              <a:spLocks/>
            </p:cNvSpPr>
            <p:nvPr/>
          </p:nvSpPr>
          <p:spPr bwMode="auto">
            <a:xfrm>
              <a:off x="1118" y="2011"/>
              <a:ext cx="1324" cy="664"/>
            </a:xfrm>
            <a:custGeom>
              <a:avLst/>
              <a:gdLst>
                <a:gd name="T0" fmla="*/ 0 w 2346"/>
                <a:gd name="T1" fmla="*/ 1863 h 1863"/>
                <a:gd name="T2" fmla="*/ 165 w 2346"/>
                <a:gd name="T3" fmla="*/ 1464 h 1863"/>
                <a:gd name="T4" fmla="*/ 327 w 2346"/>
                <a:gd name="T5" fmla="*/ 1035 h 1863"/>
                <a:gd name="T6" fmla="*/ 618 w 2346"/>
                <a:gd name="T7" fmla="*/ 198 h 1863"/>
                <a:gd name="T8" fmla="*/ 780 w 2346"/>
                <a:gd name="T9" fmla="*/ 9 h 1863"/>
                <a:gd name="T10" fmla="*/ 960 w 2346"/>
                <a:gd name="T11" fmla="*/ 147 h 1863"/>
                <a:gd name="T12" fmla="*/ 1281 w 2346"/>
                <a:gd name="T13" fmla="*/ 570 h 1863"/>
                <a:gd name="T14" fmla="*/ 1521 w 2346"/>
                <a:gd name="T15" fmla="*/ 798 h 1863"/>
                <a:gd name="T16" fmla="*/ 1812 w 2346"/>
                <a:gd name="T17" fmla="*/ 990 h 1863"/>
                <a:gd name="T18" fmla="*/ 2085 w 2346"/>
                <a:gd name="T19" fmla="*/ 1116 h 1863"/>
                <a:gd name="T20" fmla="*/ 2346 w 2346"/>
                <a:gd name="T21" fmla="*/ 1206 h 1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6" h="1863">
                  <a:moveTo>
                    <a:pt x="0" y="1863"/>
                  </a:moveTo>
                  <a:cubicBezTo>
                    <a:pt x="27" y="1797"/>
                    <a:pt x="111" y="1602"/>
                    <a:pt x="165" y="1464"/>
                  </a:cubicBezTo>
                  <a:cubicBezTo>
                    <a:pt x="219" y="1326"/>
                    <a:pt x="252" y="1246"/>
                    <a:pt x="327" y="1035"/>
                  </a:cubicBezTo>
                  <a:cubicBezTo>
                    <a:pt x="402" y="824"/>
                    <a:pt x="543" y="369"/>
                    <a:pt x="618" y="198"/>
                  </a:cubicBezTo>
                  <a:cubicBezTo>
                    <a:pt x="693" y="27"/>
                    <a:pt x="723" y="18"/>
                    <a:pt x="780" y="9"/>
                  </a:cubicBezTo>
                  <a:cubicBezTo>
                    <a:pt x="837" y="0"/>
                    <a:pt x="877" y="54"/>
                    <a:pt x="960" y="147"/>
                  </a:cubicBezTo>
                  <a:cubicBezTo>
                    <a:pt x="1043" y="240"/>
                    <a:pt x="1188" y="462"/>
                    <a:pt x="1281" y="570"/>
                  </a:cubicBezTo>
                  <a:cubicBezTo>
                    <a:pt x="1374" y="678"/>
                    <a:pt x="1433" y="728"/>
                    <a:pt x="1521" y="798"/>
                  </a:cubicBezTo>
                  <a:cubicBezTo>
                    <a:pt x="1609" y="868"/>
                    <a:pt x="1718" y="937"/>
                    <a:pt x="1812" y="990"/>
                  </a:cubicBezTo>
                  <a:cubicBezTo>
                    <a:pt x="1906" y="1043"/>
                    <a:pt x="1996" y="1080"/>
                    <a:pt x="2085" y="1116"/>
                  </a:cubicBezTo>
                  <a:cubicBezTo>
                    <a:pt x="2174" y="1152"/>
                    <a:pt x="2292" y="1187"/>
                    <a:pt x="2346" y="1206"/>
                  </a:cubicBezTo>
                </a:path>
              </a:pathLst>
            </a:custGeom>
            <a:noFill/>
            <a:ln w="28575" cap="flat" cmpd="sng">
              <a:solidFill>
                <a:srgbClr val="C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b="1">
                <a:latin typeface="Times New Roman" panose="02020603050405020304" pitchFamily="18" charset="0"/>
                <a:cs typeface="Times New Roman" panose="02020603050405020304" pitchFamily="18" charset="0"/>
              </a:endParaRPr>
            </a:p>
          </p:txBody>
        </p:sp>
        <p:sp>
          <p:nvSpPr>
            <p:cNvPr id="528401" name="Line 17"/>
            <p:cNvSpPr>
              <a:spLocks noChangeShapeType="1"/>
            </p:cNvSpPr>
            <p:nvPr/>
          </p:nvSpPr>
          <p:spPr bwMode="auto">
            <a:xfrm>
              <a:off x="895" y="2801"/>
              <a:ext cx="1683" cy="0"/>
            </a:xfrm>
            <a:prstGeom prst="line">
              <a:avLst/>
            </a:prstGeom>
            <a:noFill/>
            <a:ln w="1270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b="1">
                <a:latin typeface="Times New Roman" panose="02020603050405020304" pitchFamily="18" charset="0"/>
                <a:cs typeface="Times New Roman" panose="02020603050405020304" pitchFamily="18" charset="0"/>
              </a:endParaRPr>
            </a:p>
          </p:txBody>
        </p:sp>
        <p:sp>
          <p:nvSpPr>
            <p:cNvPr id="528402" name="Line 18"/>
            <p:cNvSpPr>
              <a:spLocks noChangeShapeType="1"/>
            </p:cNvSpPr>
            <p:nvPr/>
          </p:nvSpPr>
          <p:spPr bwMode="auto">
            <a:xfrm flipV="1">
              <a:off x="1118" y="1774"/>
              <a:ext cx="4" cy="1346"/>
            </a:xfrm>
            <a:prstGeom prst="line">
              <a:avLst/>
            </a:prstGeom>
            <a:noFill/>
            <a:ln w="1270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b="1">
                <a:latin typeface="Times New Roman" panose="02020603050405020304" pitchFamily="18" charset="0"/>
                <a:cs typeface="Times New Roman" panose="02020603050405020304" pitchFamily="18" charset="0"/>
              </a:endParaRPr>
            </a:p>
          </p:txBody>
        </p:sp>
        <p:sp>
          <p:nvSpPr>
            <p:cNvPr id="528403" name="Line 19"/>
            <p:cNvSpPr>
              <a:spLocks noChangeShapeType="1"/>
            </p:cNvSpPr>
            <p:nvPr/>
          </p:nvSpPr>
          <p:spPr bwMode="auto">
            <a:xfrm>
              <a:off x="1549" y="2012"/>
              <a:ext cx="0" cy="789"/>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b="1">
                <a:latin typeface="Times New Roman" panose="02020603050405020304" pitchFamily="18" charset="0"/>
                <a:cs typeface="Times New Roman" panose="02020603050405020304" pitchFamily="18" charset="0"/>
              </a:endParaRPr>
            </a:p>
          </p:txBody>
        </p:sp>
        <p:sp>
          <p:nvSpPr>
            <p:cNvPr id="528404" name="Text Box 20"/>
            <p:cNvSpPr txBox="1">
              <a:spLocks noChangeArrowheads="1"/>
            </p:cNvSpPr>
            <p:nvPr/>
          </p:nvSpPr>
          <p:spPr bwMode="auto">
            <a:xfrm>
              <a:off x="1373" y="2742"/>
              <a:ext cx="353"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000" b="1" i="1">
                  <a:latin typeface="Times New Roman" panose="02020603050405020304" pitchFamily="18" charset="0"/>
                  <a:cs typeface="Times New Roman" panose="02020603050405020304" pitchFamily="18" charset="0"/>
                  <a:sym typeface="Symbol" pitchFamily="18" charset="2"/>
                </a:rPr>
                <a:t> </a:t>
              </a:r>
              <a:r>
                <a:rPr lang="en-US" altLang="zh-CN" sz="2000" b="1" baseline="-25000">
                  <a:latin typeface="Times New Roman" panose="02020603050405020304" pitchFamily="18" charset="0"/>
                  <a:cs typeface="Times New Roman" panose="02020603050405020304" pitchFamily="18" charset="0"/>
                  <a:sym typeface="Symbol" pitchFamily="18" charset="2"/>
                </a:rPr>
                <a:t>0</a:t>
              </a:r>
              <a:endParaRPr lang="en-US" altLang="zh-CN" sz="2000" b="1">
                <a:latin typeface="Times New Roman" panose="02020603050405020304" pitchFamily="18" charset="0"/>
                <a:cs typeface="Times New Roman" panose="02020603050405020304" pitchFamily="18" charset="0"/>
              </a:endParaRPr>
            </a:p>
          </p:txBody>
        </p:sp>
        <p:sp>
          <p:nvSpPr>
            <p:cNvPr id="528405" name="Text Box 21"/>
            <p:cNvSpPr txBox="1">
              <a:spLocks noChangeArrowheads="1"/>
            </p:cNvSpPr>
            <p:nvPr/>
          </p:nvSpPr>
          <p:spPr bwMode="auto">
            <a:xfrm>
              <a:off x="2375" y="2743"/>
              <a:ext cx="292"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000" b="1" i="1">
                  <a:latin typeface="Times New Roman" panose="02020603050405020304" pitchFamily="18" charset="0"/>
                  <a:cs typeface="Times New Roman" panose="02020603050405020304" pitchFamily="18" charset="0"/>
                  <a:sym typeface="Symbol" pitchFamily="18" charset="2"/>
                </a:rPr>
                <a:t> </a:t>
              </a:r>
              <a:endParaRPr lang="en-US" altLang="zh-CN" sz="2000" b="1">
                <a:latin typeface="Times New Roman" panose="02020603050405020304" pitchFamily="18" charset="0"/>
                <a:cs typeface="Times New Roman" panose="02020603050405020304" pitchFamily="18" charset="0"/>
              </a:endParaRPr>
            </a:p>
          </p:txBody>
        </p:sp>
        <p:sp>
          <p:nvSpPr>
            <p:cNvPr id="528406" name="Text Box 22"/>
            <p:cNvSpPr txBox="1">
              <a:spLocks noChangeArrowheads="1"/>
            </p:cNvSpPr>
            <p:nvPr/>
          </p:nvSpPr>
          <p:spPr bwMode="auto">
            <a:xfrm>
              <a:off x="900" y="2768"/>
              <a:ext cx="255"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000" b="1" i="1">
                  <a:latin typeface="Times New Roman" panose="02020603050405020304" pitchFamily="18" charset="0"/>
                  <a:cs typeface="Times New Roman" panose="02020603050405020304" pitchFamily="18" charset="0"/>
                </a:rPr>
                <a:t>O</a:t>
              </a:r>
            </a:p>
          </p:txBody>
        </p:sp>
        <p:sp>
          <p:nvSpPr>
            <p:cNvPr id="528407" name="Text Box 23"/>
            <p:cNvSpPr txBox="1">
              <a:spLocks noChangeArrowheads="1"/>
            </p:cNvSpPr>
            <p:nvPr/>
          </p:nvSpPr>
          <p:spPr bwMode="auto">
            <a:xfrm>
              <a:off x="564" y="1697"/>
              <a:ext cx="601"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000" b="1" i="1">
                  <a:latin typeface="Times New Roman" panose="02020603050405020304" pitchFamily="18" charset="0"/>
                  <a:cs typeface="Times New Roman" panose="02020603050405020304" pitchFamily="18" charset="0"/>
                  <a:sym typeface="Symbol" pitchFamily="18" charset="2"/>
                </a:rPr>
                <a:t>I</a:t>
              </a:r>
              <a:r>
                <a:rPr lang="en-US" altLang="zh-CN" sz="2000" b="1">
                  <a:latin typeface="Times New Roman" panose="02020603050405020304" pitchFamily="18" charset="0"/>
                  <a:cs typeface="Times New Roman" panose="02020603050405020304" pitchFamily="18" charset="0"/>
                  <a:sym typeface="Symbol" pitchFamily="18" charset="2"/>
                </a:rPr>
                <a:t>(</a:t>
              </a:r>
              <a:r>
                <a:rPr lang="en-US" altLang="zh-CN" sz="2000" b="1" i="1">
                  <a:latin typeface="Times New Roman" panose="02020603050405020304" pitchFamily="18" charset="0"/>
                  <a:cs typeface="Times New Roman" panose="02020603050405020304" pitchFamily="18" charset="0"/>
                  <a:sym typeface="Symbol" pitchFamily="18" charset="2"/>
                </a:rPr>
                <a:t>  </a:t>
              </a:r>
              <a:r>
                <a:rPr lang="en-US" altLang="zh-CN" sz="2000" b="1">
                  <a:latin typeface="Times New Roman" panose="02020603050405020304" pitchFamily="18" charset="0"/>
                  <a:cs typeface="Times New Roman" panose="02020603050405020304" pitchFamily="18" charset="0"/>
                  <a:sym typeface="Symbol" pitchFamily="18" charset="2"/>
                </a:rPr>
                <a:t>)</a:t>
              </a:r>
            </a:p>
          </p:txBody>
        </p:sp>
        <p:sp>
          <p:nvSpPr>
            <p:cNvPr id="528408" name="Line 24"/>
            <p:cNvSpPr>
              <a:spLocks noChangeShapeType="1"/>
            </p:cNvSpPr>
            <p:nvPr/>
          </p:nvSpPr>
          <p:spPr bwMode="auto">
            <a:xfrm>
              <a:off x="1118" y="2006"/>
              <a:ext cx="431"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b="1">
                <a:latin typeface="Times New Roman" panose="02020603050405020304" pitchFamily="18" charset="0"/>
                <a:cs typeface="Times New Roman" panose="02020603050405020304" pitchFamily="18" charset="0"/>
              </a:endParaRPr>
            </a:p>
          </p:txBody>
        </p:sp>
        <p:sp>
          <p:nvSpPr>
            <p:cNvPr id="528409" name="Text Box 25"/>
            <p:cNvSpPr txBox="1">
              <a:spLocks noChangeArrowheads="1"/>
            </p:cNvSpPr>
            <p:nvPr/>
          </p:nvSpPr>
          <p:spPr bwMode="auto">
            <a:xfrm>
              <a:off x="734" y="1886"/>
              <a:ext cx="421"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000" b="1" i="1">
                  <a:latin typeface="Times New Roman" panose="02020603050405020304" pitchFamily="18" charset="0"/>
                  <a:cs typeface="Times New Roman" panose="02020603050405020304" pitchFamily="18" charset="0"/>
                </a:rPr>
                <a:t>U</a:t>
              </a:r>
              <a:r>
                <a:rPr lang="en-US" altLang="zh-CN" sz="2000" b="1">
                  <a:latin typeface="Times New Roman" panose="02020603050405020304" pitchFamily="18" charset="0"/>
                  <a:cs typeface="Times New Roman" panose="02020603050405020304" pitchFamily="18" charset="0"/>
                </a:rPr>
                <a:t>/</a:t>
              </a:r>
              <a:r>
                <a:rPr lang="en-US" altLang="zh-CN" sz="2000" b="1" i="1">
                  <a:latin typeface="Times New Roman" panose="02020603050405020304" pitchFamily="18" charset="0"/>
                  <a:cs typeface="Times New Roman" panose="02020603050405020304" pitchFamily="18" charset="0"/>
                </a:rPr>
                <a:t>R</a:t>
              </a:r>
              <a:endParaRPr lang="en-US" altLang="zh-CN" sz="2000" b="1">
                <a:latin typeface="Times New Roman" panose="02020603050405020304" pitchFamily="18" charset="0"/>
                <a:cs typeface="Times New Roman" panose="02020603050405020304" pitchFamily="18" charset="0"/>
              </a:endParaRPr>
            </a:p>
          </p:txBody>
        </p:sp>
      </p:grpSp>
      <p:grpSp>
        <p:nvGrpSpPr>
          <p:cNvPr id="528410" name="Group 26"/>
          <p:cNvGrpSpPr>
            <a:grpSpLocks/>
          </p:cNvGrpSpPr>
          <p:nvPr/>
        </p:nvGrpSpPr>
        <p:grpSpPr bwMode="auto">
          <a:xfrm>
            <a:off x="4635500" y="3533201"/>
            <a:ext cx="3003550" cy="2014537"/>
            <a:chOff x="564" y="1693"/>
            <a:chExt cx="2105" cy="1427"/>
          </a:xfrm>
        </p:grpSpPr>
        <p:sp>
          <p:nvSpPr>
            <p:cNvPr id="528411" name="Freeform 27"/>
            <p:cNvSpPr>
              <a:spLocks/>
            </p:cNvSpPr>
            <p:nvPr/>
          </p:nvSpPr>
          <p:spPr bwMode="auto">
            <a:xfrm>
              <a:off x="1118" y="2024"/>
              <a:ext cx="1324" cy="638"/>
            </a:xfrm>
            <a:custGeom>
              <a:avLst/>
              <a:gdLst>
                <a:gd name="T0" fmla="*/ 0 w 2346"/>
                <a:gd name="T1" fmla="*/ 1863 h 1863"/>
                <a:gd name="T2" fmla="*/ 165 w 2346"/>
                <a:gd name="T3" fmla="*/ 1464 h 1863"/>
                <a:gd name="T4" fmla="*/ 327 w 2346"/>
                <a:gd name="T5" fmla="*/ 1035 h 1863"/>
                <a:gd name="T6" fmla="*/ 618 w 2346"/>
                <a:gd name="T7" fmla="*/ 198 h 1863"/>
                <a:gd name="T8" fmla="*/ 780 w 2346"/>
                <a:gd name="T9" fmla="*/ 9 h 1863"/>
                <a:gd name="T10" fmla="*/ 960 w 2346"/>
                <a:gd name="T11" fmla="*/ 147 h 1863"/>
                <a:gd name="T12" fmla="*/ 1281 w 2346"/>
                <a:gd name="T13" fmla="*/ 570 h 1863"/>
                <a:gd name="T14" fmla="*/ 1521 w 2346"/>
                <a:gd name="T15" fmla="*/ 798 h 1863"/>
                <a:gd name="T16" fmla="*/ 1812 w 2346"/>
                <a:gd name="T17" fmla="*/ 990 h 1863"/>
                <a:gd name="T18" fmla="*/ 2085 w 2346"/>
                <a:gd name="T19" fmla="*/ 1116 h 1863"/>
                <a:gd name="T20" fmla="*/ 2346 w 2346"/>
                <a:gd name="T21" fmla="*/ 1206 h 1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6" h="1863">
                  <a:moveTo>
                    <a:pt x="0" y="1863"/>
                  </a:moveTo>
                  <a:cubicBezTo>
                    <a:pt x="27" y="1797"/>
                    <a:pt x="111" y="1602"/>
                    <a:pt x="165" y="1464"/>
                  </a:cubicBezTo>
                  <a:cubicBezTo>
                    <a:pt x="219" y="1326"/>
                    <a:pt x="252" y="1246"/>
                    <a:pt x="327" y="1035"/>
                  </a:cubicBezTo>
                  <a:cubicBezTo>
                    <a:pt x="402" y="824"/>
                    <a:pt x="543" y="369"/>
                    <a:pt x="618" y="198"/>
                  </a:cubicBezTo>
                  <a:cubicBezTo>
                    <a:pt x="693" y="27"/>
                    <a:pt x="723" y="18"/>
                    <a:pt x="780" y="9"/>
                  </a:cubicBezTo>
                  <a:cubicBezTo>
                    <a:pt x="837" y="0"/>
                    <a:pt x="877" y="54"/>
                    <a:pt x="960" y="147"/>
                  </a:cubicBezTo>
                  <a:cubicBezTo>
                    <a:pt x="1043" y="240"/>
                    <a:pt x="1188" y="462"/>
                    <a:pt x="1281" y="570"/>
                  </a:cubicBezTo>
                  <a:cubicBezTo>
                    <a:pt x="1374" y="678"/>
                    <a:pt x="1433" y="728"/>
                    <a:pt x="1521" y="798"/>
                  </a:cubicBezTo>
                  <a:cubicBezTo>
                    <a:pt x="1609" y="868"/>
                    <a:pt x="1718" y="937"/>
                    <a:pt x="1812" y="990"/>
                  </a:cubicBezTo>
                  <a:cubicBezTo>
                    <a:pt x="1906" y="1043"/>
                    <a:pt x="1996" y="1080"/>
                    <a:pt x="2085" y="1116"/>
                  </a:cubicBezTo>
                  <a:cubicBezTo>
                    <a:pt x="2174" y="1152"/>
                    <a:pt x="2292" y="1187"/>
                    <a:pt x="2346" y="1206"/>
                  </a:cubicBezTo>
                </a:path>
              </a:pathLst>
            </a:custGeom>
            <a:noFill/>
            <a:ln w="28575" cap="flat" cmpd="sng">
              <a:solidFill>
                <a:srgbClr val="C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b="1">
                <a:latin typeface="Times New Roman" panose="02020603050405020304" pitchFamily="18" charset="0"/>
                <a:cs typeface="Times New Roman" panose="02020603050405020304" pitchFamily="18" charset="0"/>
              </a:endParaRPr>
            </a:p>
          </p:txBody>
        </p:sp>
        <p:sp>
          <p:nvSpPr>
            <p:cNvPr id="528412" name="Line 28"/>
            <p:cNvSpPr>
              <a:spLocks noChangeShapeType="1"/>
            </p:cNvSpPr>
            <p:nvPr/>
          </p:nvSpPr>
          <p:spPr bwMode="auto">
            <a:xfrm>
              <a:off x="895" y="2801"/>
              <a:ext cx="1683" cy="0"/>
            </a:xfrm>
            <a:prstGeom prst="line">
              <a:avLst/>
            </a:prstGeom>
            <a:noFill/>
            <a:ln w="1270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b="1">
                <a:latin typeface="Times New Roman" panose="02020603050405020304" pitchFamily="18" charset="0"/>
                <a:cs typeface="Times New Roman" panose="02020603050405020304" pitchFamily="18" charset="0"/>
              </a:endParaRPr>
            </a:p>
          </p:txBody>
        </p:sp>
        <p:sp>
          <p:nvSpPr>
            <p:cNvPr id="528413" name="Line 29"/>
            <p:cNvSpPr>
              <a:spLocks noChangeShapeType="1"/>
            </p:cNvSpPr>
            <p:nvPr/>
          </p:nvSpPr>
          <p:spPr bwMode="auto">
            <a:xfrm flipV="1">
              <a:off x="1118" y="1774"/>
              <a:ext cx="4" cy="1346"/>
            </a:xfrm>
            <a:prstGeom prst="line">
              <a:avLst/>
            </a:prstGeom>
            <a:noFill/>
            <a:ln w="1270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b="1">
                <a:latin typeface="Times New Roman" panose="02020603050405020304" pitchFamily="18" charset="0"/>
                <a:cs typeface="Times New Roman" panose="02020603050405020304" pitchFamily="18" charset="0"/>
              </a:endParaRPr>
            </a:p>
          </p:txBody>
        </p:sp>
        <p:sp>
          <p:nvSpPr>
            <p:cNvPr id="528414" name="Line 30"/>
            <p:cNvSpPr>
              <a:spLocks noChangeShapeType="1"/>
            </p:cNvSpPr>
            <p:nvPr/>
          </p:nvSpPr>
          <p:spPr bwMode="auto">
            <a:xfrm>
              <a:off x="1549" y="2012"/>
              <a:ext cx="0" cy="789"/>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b="1">
                <a:latin typeface="Times New Roman" panose="02020603050405020304" pitchFamily="18" charset="0"/>
                <a:cs typeface="Times New Roman" panose="02020603050405020304" pitchFamily="18" charset="0"/>
              </a:endParaRPr>
            </a:p>
          </p:txBody>
        </p:sp>
        <p:sp>
          <p:nvSpPr>
            <p:cNvPr id="528415" name="Text Box 31"/>
            <p:cNvSpPr txBox="1">
              <a:spLocks noChangeArrowheads="1"/>
            </p:cNvSpPr>
            <p:nvPr/>
          </p:nvSpPr>
          <p:spPr bwMode="auto">
            <a:xfrm>
              <a:off x="1371" y="2739"/>
              <a:ext cx="357"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000" b="1" i="1">
                  <a:latin typeface="Times New Roman" panose="02020603050405020304" pitchFamily="18" charset="0"/>
                  <a:cs typeface="Times New Roman" panose="02020603050405020304" pitchFamily="18" charset="0"/>
                  <a:sym typeface="Symbol" pitchFamily="18" charset="2"/>
                </a:rPr>
                <a:t> </a:t>
              </a:r>
              <a:r>
                <a:rPr lang="en-US" altLang="zh-CN" sz="2000" b="1" baseline="-25000">
                  <a:latin typeface="Times New Roman" panose="02020603050405020304" pitchFamily="18" charset="0"/>
                  <a:cs typeface="Times New Roman" panose="02020603050405020304" pitchFamily="18" charset="0"/>
                  <a:sym typeface="Symbol" pitchFamily="18" charset="2"/>
                </a:rPr>
                <a:t>0</a:t>
              </a:r>
              <a:endParaRPr lang="en-US" altLang="zh-CN" sz="2000" b="1">
                <a:latin typeface="Times New Roman" panose="02020603050405020304" pitchFamily="18" charset="0"/>
                <a:cs typeface="Times New Roman" panose="02020603050405020304" pitchFamily="18" charset="0"/>
              </a:endParaRPr>
            </a:p>
          </p:txBody>
        </p:sp>
        <p:sp>
          <p:nvSpPr>
            <p:cNvPr id="528416" name="Text Box 32"/>
            <p:cNvSpPr txBox="1">
              <a:spLocks noChangeArrowheads="1"/>
            </p:cNvSpPr>
            <p:nvPr/>
          </p:nvSpPr>
          <p:spPr bwMode="auto">
            <a:xfrm>
              <a:off x="2373" y="2738"/>
              <a:ext cx="296"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000" b="1" i="1">
                  <a:latin typeface="Times New Roman" panose="02020603050405020304" pitchFamily="18" charset="0"/>
                  <a:cs typeface="Times New Roman" panose="02020603050405020304" pitchFamily="18" charset="0"/>
                  <a:sym typeface="Symbol" pitchFamily="18" charset="2"/>
                </a:rPr>
                <a:t> </a:t>
              </a:r>
              <a:endParaRPr lang="en-US" altLang="zh-CN" sz="2000" b="1">
                <a:latin typeface="Times New Roman" panose="02020603050405020304" pitchFamily="18" charset="0"/>
                <a:cs typeface="Times New Roman" panose="02020603050405020304" pitchFamily="18" charset="0"/>
              </a:endParaRPr>
            </a:p>
          </p:txBody>
        </p:sp>
        <p:sp>
          <p:nvSpPr>
            <p:cNvPr id="528417" name="Text Box 33"/>
            <p:cNvSpPr txBox="1">
              <a:spLocks noChangeArrowheads="1"/>
            </p:cNvSpPr>
            <p:nvPr/>
          </p:nvSpPr>
          <p:spPr bwMode="auto">
            <a:xfrm>
              <a:off x="899" y="2765"/>
              <a:ext cx="258"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000" b="1" i="1">
                  <a:latin typeface="Times New Roman" panose="02020603050405020304" pitchFamily="18" charset="0"/>
                  <a:cs typeface="Times New Roman" panose="02020603050405020304" pitchFamily="18" charset="0"/>
                </a:rPr>
                <a:t>O</a:t>
              </a:r>
            </a:p>
          </p:txBody>
        </p:sp>
        <p:sp>
          <p:nvSpPr>
            <p:cNvPr id="528418" name="Text Box 34"/>
            <p:cNvSpPr txBox="1">
              <a:spLocks noChangeArrowheads="1"/>
            </p:cNvSpPr>
            <p:nvPr/>
          </p:nvSpPr>
          <p:spPr bwMode="auto">
            <a:xfrm>
              <a:off x="564" y="1693"/>
              <a:ext cx="601"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000" b="1" i="1">
                  <a:latin typeface="Times New Roman" panose="02020603050405020304" pitchFamily="18" charset="0"/>
                  <a:cs typeface="Times New Roman" panose="02020603050405020304" pitchFamily="18" charset="0"/>
                  <a:sym typeface="Symbol" pitchFamily="18" charset="2"/>
                </a:rPr>
                <a:t>U</a:t>
              </a:r>
              <a:r>
                <a:rPr lang="en-US" altLang="zh-CN" sz="2000" b="1">
                  <a:latin typeface="Times New Roman" panose="02020603050405020304" pitchFamily="18" charset="0"/>
                  <a:cs typeface="Times New Roman" panose="02020603050405020304" pitchFamily="18" charset="0"/>
                  <a:sym typeface="Symbol" pitchFamily="18" charset="2"/>
                </a:rPr>
                <a:t>(</a:t>
              </a:r>
              <a:r>
                <a:rPr lang="en-US" altLang="zh-CN" sz="2000" b="1" i="1">
                  <a:latin typeface="Times New Roman" panose="02020603050405020304" pitchFamily="18" charset="0"/>
                  <a:cs typeface="Times New Roman" panose="02020603050405020304" pitchFamily="18" charset="0"/>
                  <a:sym typeface="Symbol" pitchFamily="18" charset="2"/>
                </a:rPr>
                <a:t>  </a:t>
              </a:r>
              <a:r>
                <a:rPr lang="en-US" altLang="zh-CN" sz="2000" b="1">
                  <a:latin typeface="Times New Roman" panose="02020603050405020304" pitchFamily="18" charset="0"/>
                  <a:cs typeface="Times New Roman" panose="02020603050405020304" pitchFamily="18" charset="0"/>
                  <a:sym typeface="Symbol" pitchFamily="18" charset="2"/>
                </a:rPr>
                <a:t>)</a:t>
              </a:r>
            </a:p>
          </p:txBody>
        </p:sp>
        <p:sp>
          <p:nvSpPr>
            <p:cNvPr id="528419" name="Line 35"/>
            <p:cNvSpPr>
              <a:spLocks noChangeShapeType="1"/>
            </p:cNvSpPr>
            <p:nvPr/>
          </p:nvSpPr>
          <p:spPr bwMode="auto">
            <a:xfrm>
              <a:off x="1118" y="2006"/>
              <a:ext cx="431"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b="1">
                <a:latin typeface="Times New Roman" panose="02020603050405020304" pitchFamily="18" charset="0"/>
                <a:cs typeface="Times New Roman" panose="02020603050405020304" pitchFamily="18" charset="0"/>
              </a:endParaRPr>
            </a:p>
          </p:txBody>
        </p:sp>
        <p:sp>
          <p:nvSpPr>
            <p:cNvPr id="528420" name="Text Box 36"/>
            <p:cNvSpPr txBox="1">
              <a:spLocks noChangeArrowheads="1"/>
            </p:cNvSpPr>
            <p:nvPr/>
          </p:nvSpPr>
          <p:spPr bwMode="auto">
            <a:xfrm>
              <a:off x="725" y="1881"/>
              <a:ext cx="441"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000" b="1" i="1">
                  <a:latin typeface="Times New Roman" panose="02020603050405020304" pitchFamily="18" charset="0"/>
                  <a:cs typeface="Times New Roman" panose="02020603050405020304" pitchFamily="18" charset="0"/>
                </a:rPr>
                <a:t>I</a:t>
              </a:r>
              <a:r>
                <a:rPr lang="en-US" altLang="zh-CN" sz="2000" b="1" baseline="-25000">
                  <a:latin typeface="Times New Roman" panose="02020603050405020304" pitchFamily="18" charset="0"/>
                  <a:cs typeface="Times New Roman" panose="02020603050405020304" pitchFamily="18" charset="0"/>
                </a:rPr>
                <a:t>S</a:t>
              </a:r>
              <a:r>
                <a:rPr lang="en-US" altLang="zh-CN" sz="2000" b="1">
                  <a:latin typeface="Times New Roman" panose="02020603050405020304" pitchFamily="18" charset="0"/>
                  <a:cs typeface="Times New Roman" panose="02020603050405020304" pitchFamily="18" charset="0"/>
                </a:rPr>
                <a:t>/</a:t>
              </a:r>
              <a:r>
                <a:rPr lang="en-US" altLang="zh-CN" sz="2000" b="1" i="1">
                  <a:latin typeface="Times New Roman" panose="02020603050405020304" pitchFamily="18" charset="0"/>
                  <a:cs typeface="Times New Roman" panose="02020603050405020304" pitchFamily="18" charset="0"/>
                </a:rPr>
                <a:t>G</a:t>
              </a:r>
              <a:endParaRPr lang="en-US" altLang="zh-CN" sz="2000" b="1">
                <a:latin typeface="Times New Roman" panose="02020603050405020304" pitchFamily="18" charset="0"/>
                <a:cs typeface="Times New Roman" panose="02020603050405020304" pitchFamily="18" charset="0"/>
              </a:endParaRPr>
            </a:p>
          </p:txBody>
        </p:sp>
      </p:grpSp>
      <p:grpSp>
        <p:nvGrpSpPr>
          <p:cNvPr id="528421" name="Group 37"/>
          <p:cNvGrpSpPr>
            <a:grpSpLocks/>
          </p:cNvGrpSpPr>
          <p:nvPr/>
        </p:nvGrpSpPr>
        <p:grpSpPr bwMode="auto">
          <a:xfrm>
            <a:off x="4879975" y="1405951"/>
            <a:ext cx="2514600" cy="1474787"/>
            <a:chOff x="3074" y="583"/>
            <a:chExt cx="1584" cy="929"/>
          </a:xfrm>
        </p:grpSpPr>
        <p:sp>
          <p:nvSpPr>
            <p:cNvPr id="528422" name="Line 38"/>
            <p:cNvSpPr>
              <a:spLocks noChangeShapeType="1"/>
            </p:cNvSpPr>
            <p:nvPr/>
          </p:nvSpPr>
          <p:spPr bwMode="auto">
            <a:xfrm>
              <a:off x="3148" y="1269"/>
              <a:ext cx="1510" cy="0"/>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28423" name="Line 39"/>
            <p:cNvSpPr>
              <a:spLocks noChangeShapeType="1"/>
            </p:cNvSpPr>
            <p:nvPr/>
          </p:nvSpPr>
          <p:spPr bwMode="auto">
            <a:xfrm flipV="1">
              <a:off x="3377" y="592"/>
              <a:ext cx="0" cy="837"/>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28424" name="Freeform 40"/>
            <p:cNvSpPr>
              <a:spLocks/>
            </p:cNvSpPr>
            <p:nvPr/>
          </p:nvSpPr>
          <p:spPr bwMode="auto">
            <a:xfrm>
              <a:off x="3578" y="600"/>
              <a:ext cx="914" cy="508"/>
            </a:xfrm>
            <a:custGeom>
              <a:avLst/>
              <a:gdLst>
                <a:gd name="T0" fmla="*/ 0 w 914"/>
                <a:gd name="T1" fmla="*/ 95 h 508"/>
                <a:gd name="T2" fmla="*/ 189 w 914"/>
                <a:gd name="T3" fmla="*/ 364 h 508"/>
                <a:gd name="T4" fmla="*/ 378 w 914"/>
                <a:gd name="T5" fmla="*/ 503 h 508"/>
                <a:gd name="T6" fmla="*/ 554 w 914"/>
                <a:gd name="T7" fmla="*/ 336 h 508"/>
                <a:gd name="T8" fmla="*/ 734 w 914"/>
                <a:gd name="T9" fmla="*/ 132 h 508"/>
                <a:gd name="T10" fmla="*/ 914 w 914"/>
                <a:gd name="T11" fmla="*/ 0 h 508"/>
              </a:gdLst>
              <a:ahLst/>
              <a:cxnLst>
                <a:cxn ang="0">
                  <a:pos x="T0" y="T1"/>
                </a:cxn>
                <a:cxn ang="0">
                  <a:pos x="T2" y="T3"/>
                </a:cxn>
                <a:cxn ang="0">
                  <a:pos x="T4" y="T5"/>
                </a:cxn>
                <a:cxn ang="0">
                  <a:pos x="T6" y="T7"/>
                </a:cxn>
                <a:cxn ang="0">
                  <a:pos x="T8" y="T9"/>
                </a:cxn>
                <a:cxn ang="0">
                  <a:pos x="T10" y="T11"/>
                </a:cxn>
              </a:cxnLst>
              <a:rect l="0" t="0" r="r" b="b"/>
              <a:pathLst>
                <a:path w="914" h="508">
                  <a:moveTo>
                    <a:pt x="0" y="95"/>
                  </a:moveTo>
                  <a:cubicBezTo>
                    <a:pt x="31" y="140"/>
                    <a:pt x="126" y="295"/>
                    <a:pt x="189" y="364"/>
                  </a:cubicBezTo>
                  <a:cubicBezTo>
                    <a:pt x="252" y="432"/>
                    <a:pt x="317" y="508"/>
                    <a:pt x="378" y="503"/>
                  </a:cubicBezTo>
                  <a:cubicBezTo>
                    <a:pt x="439" y="498"/>
                    <a:pt x="495" y="398"/>
                    <a:pt x="554" y="336"/>
                  </a:cubicBezTo>
                  <a:cubicBezTo>
                    <a:pt x="613" y="274"/>
                    <a:pt x="674" y="188"/>
                    <a:pt x="734" y="132"/>
                  </a:cubicBezTo>
                  <a:cubicBezTo>
                    <a:pt x="794" y="76"/>
                    <a:pt x="876" y="28"/>
                    <a:pt x="914" y="0"/>
                  </a:cubicBezTo>
                </a:path>
              </a:pathLst>
            </a:custGeom>
            <a:noFill/>
            <a:ln w="2857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28425" name="Line 41"/>
            <p:cNvSpPr>
              <a:spLocks noChangeShapeType="1"/>
            </p:cNvSpPr>
            <p:nvPr/>
          </p:nvSpPr>
          <p:spPr bwMode="auto">
            <a:xfrm>
              <a:off x="3949" y="1120"/>
              <a:ext cx="0" cy="159"/>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28426" name="Text Box 42"/>
            <p:cNvSpPr txBox="1">
              <a:spLocks noChangeArrowheads="1"/>
            </p:cNvSpPr>
            <p:nvPr/>
          </p:nvSpPr>
          <p:spPr bwMode="auto">
            <a:xfrm>
              <a:off x="3074" y="583"/>
              <a:ext cx="2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i="1">
                  <a:latin typeface="Times New Roman" panose="02020603050405020304" pitchFamily="18" charset="0"/>
                  <a:cs typeface="Times New Roman" panose="02020603050405020304" pitchFamily="18" charset="0"/>
                </a:rPr>
                <a:t>|Y|</a:t>
              </a:r>
            </a:p>
          </p:txBody>
        </p:sp>
        <p:sp>
          <p:nvSpPr>
            <p:cNvPr id="528427" name="Text Box 43"/>
            <p:cNvSpPr txBox="1">
              <a:spLocks noChangeArrowheads="1"/>
            </p:cNvSpPr>
            <p:nvPr/>
          </p:nvSpPr>
          <p:spPr bwMode="auto">
            <a:xfrm>
              <a:off x="4429" y="1260"/>
              <a:ext cx="2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i="1" dirty="0">
                  <a:latin typeface="Symbol" panose="05050102010706020507" pitchFamily="18" charset="2"/>
                  <a:cs typeface="Times New Roman" panose="02020603050405020304" pitchFamily="18" charset="0"/>
                </a:rPr>
                <a:t>w</a:t>
              </a:r>
              <a:endParaRPr lang="en-US" altLang="zh-CN" sz="2000" b="1" dirty="0">
                <a:latin typeface="Symbol" panose="05050102010706020507" pitchFamily="18" charset="2"/>
                <a:cs typeface="Times New Roman" panose="02020603050405020304" pitchFamily="18" charset="0"/>
              </a:endParaRPr>
            </a:p>
          </p:txBody>
        </p:sp>
        <p:sp>
          <p:nvSpPr>
            <p:cNvPr id="528428" name="Text Box 44"/>
            <p:cNvSpPr txBox="1">
              <a:spLocks noChangeArrowheads="1"/>
            </p:cNvSpPr>
            <p:nvPr/>
          </p:nvSpPr>
          <p:spPr bwMode="auto">
            <a:xfrm>
              <a:off x="3789" y="1260"/>
              <a:ext cx="28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i="1" dirty="0">
                  <a:latin typeface="Symbol" panose="05050102010706020507" pitchFamily="18" charset="2"/>
                  <a:cs typeface="Times New Roman" panose="02020603050405020304" pitchFamily="18" charset="0"/>
                </a:rPr>
                <a:t>w</a:t>
              </a:r>
              <a:r>
                <a:rPr lang="en-US" altLang="zh-CN" sz="2000" b="1" baseline="-25000" dirty="0">
                  <a:latin typeface="Times New Roman" panose="02020603050405020304" pitchFamily="18" charset="0"/>
                  <a:cs typeface="Times New Roman" panose="02020603050405020304" pitchFamily="18" charset="0"/>
                </a:rPr>
                <a:t>0</a:t>
              </a:r>
            </a:p>
          </p:txBody>
        </p:sp>
        <p:sp>
          <p:nvSpPr>
            <p:cNvPr id="528429" name="Text Box 45"/>
            <p:cNvSpPr txBox="1">
              <a:spLocks noChangeArrowheads="1"/>
            </p:cNvSpPr>
            <p:nvPr/>
          </p:nvSpPr>
          <p:spPr bwMode="auto">
            <a:xfrm>
              <a:off x="3120" y="1249"/>
              <a:ext cx="3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b="1" i="1">
                  <a:latin typeface="Times New Roman" panose="02020603050405020304" pitchFamily="18" charset="0"/>
                  <a:cs typeface="Times New Roman" panose="02020603050405020304" pitchFamily="18" charset="0"/>
                </a:rPr>
                <a:t>O</a:t>
              </a:r>
              <a:endParaRPr lang="en-US" altLang="zh-CN" sz="2000" b="1">
                <a:latin typeface="Times New Roman" panose="02020603050405020304" pitchFamily="18" charset="0"/>
                <a:cs typeface="Times New Roman" panose="02020603050405020304" pitchFamily="18" charset="0"/>
              </a:endParaRPr>
            </a:p>
          </p:txBody>
        </p:sp>
        <p:sp>
          <p:nvSpPr>
            <p:cNvPr id="528430" name="Line 46"/>
            <p:cNvSpPr>
              <a:spLocks noChangeShapeType="1"/>
            </p:cNvSpPr>
            <p:nvPr/>
          </p:nvSpPr>
          <p:spPr bwMode="auto">
            <a:xfrm>
              <a:off x="3377" y="1118"/>
              <a:ext cx="57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Times New Roman" panose="02020603050405020304" pitchFamily="18" charset="0"/>
                <a:cs typeface="Times New Roman" panose="02020603050405020304" pitchFamily="18" charset="0"/>
              </a:endParaRPr>
            </a:p>
          </p:txBody>
        </p:sp>
        <p:sp>
          <p:nvSpPr>
            <p:cNvPr id="528431" name="Text Box 47"/>
            <p:cNvSpPr txBox="1">
              <a:spLocks noChangeArrowheads="1"/>
            </p:cNvSpPr>
            <p:nvPr/>
          </p:nvSpPr>
          <p:spPr bwMode="auto">
            <a:xfrm>
              <a:off x="3131" y="973"/>
              <a:ext cx="25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b="1" i="1">
                  <a:latin typeface="Times New Roman" panose="02020603050405020304" pitchFamily="18" charset="0"/>
                  <a:cs typeface="Times New Roman" panose="02020603050405020304" pitchFamily="18" charset="0"/>
                </a:rPr>
                <a:t>G</a:t>
              </a:r>
              <a:endParaRPr lang="en-US" altLang="zh-CN" sz="2000" b="1">
                <a:latin typeface="Times New Roman" panose="02020603050405020304" pitchFamily="18" charset="0"/>
                <a:cs typeface="Times New Roman" panose="02020603050405020304" pitchFamily="18" charset="0"/>
              </a:endParaRPr>
            </a:p>
          </p:txBody>
        </p:sp>
      </p:grpSp>
      <p:sp>
        <p:nvSpPr>
          <p:cNvPr id="528432" name="Text Box 48"/>
          <p:cNvSpPr txBox="1">
            <a:spLocks noChangeArrowheads="1"/>
          </p:cNvSpPr>
          <p:nvPr/>
        </p:nvSpPr>
        <p:spPr bwMode="auto">
          <a:xfrm>
            <a:off x="1453356" y="2935656"/>
            <a:ext cx="191135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dirty="0">
                <a:solidFill>
                  <a:schemeClr val="tx2"/>
                </a:solidFill>
                <a:latin typeface="Times New Roman" panose="02020603050405020304" pitchFamily="18" charset="0"/>
                <a:cs typeface="Times New Roman" panose="02020603050405020304" pitchFamily="18" charset="0"/>
              </a:rPr>
              <a:t>|</a:t>
            </a:r>
            <a:r>
              <a:rPr lang="en-US" altLang="zh-CN" sz="2400" b="1" i="1" dirty="0">
                <a:solidFill>
                  <a:schemeClr val="tx2"/>
                </a:solidFill>
                <a:latin typeface="Times New Roman" panose="02020603050405020304" pitchFamily="18" charset="0"/>
                <a:cs typeface="Times New Roman" panose="02020603050405020304" pitchFamily="18" charset="0"/>
              </a:rPr>
              <a:t>Z</a:t>
            </a:r>
            <a:r>
              <a:rPr lang="en-US" altLang="zh-CN" sz="2400" b="1" dirty="0">
                <a:solidFill>
                  <a:schemeClr val="tx2"/>
                </a:solidFill>
                <a:latin typeface="Times New Roman" panose="02020603050405020304" pitchFamily="18" charset="0"/>
                <a:cs typeface="Times New Roman" panose="02020603050405020304" pitchFamily="18" charset="0"/>
              </a:rPr>
              <a:t>|</a:t>
            </a:r>
            <a:r>
              <a:rPr lang="zh-CN" altLang="en-US" sz="2400" b="1" dirty="0">
                <a:solidFill>
                  <a:schemeClr val="tx2"/>
                </a:solidFill>
                <a:latin typeface="Times New Roman" panose="02020603050405020304" pitchFamily="18" charset="0"/>
                <a:cs typeface="Times New Roman" panose="02020603050405020304" pitchFamily="18" charset="0"/>
              </a:rPr>
              <a:t>最小</a:t>
            </a:r>
            <a:r>
              <a:rPr lang="en-US" altLang="zh-CN" sz="2400" b="1" dirty="0">
                <a:solidFill>
                  <a:schemeClr val="tx2"/>
                </a:solidFill>
                <a:latin typeface="Times New Roman" panose="02020603050405020304" pitchFamily="18" charset="0"/>
                <a:cs typeface="Times New Roman" panose="02020603050405020304" pitchFamily="18" charset="0"/>
              </a:rPr>
              <a:t>=</a:t>
            </a:r>
            <a:r>
              <a:rPr lang="en-US" altLang="zh-CN" sz="2400" b="1" i="1" dirty="0">
                <a:solidFill>
                  <a:schemeClr val="tx2"/>
                </a:solidFill>
                <a:latin typeface="Times New Roman" panose="02020603050405020304" pitchFamily="18" charset="0"/>
                <a:cs typeface="Times New Roman" panose="02020603050405020304" pitchFamily="18" charset="0"/>
              </a:rPr>
              <a:t>R</a:t>
            </a:r>
          </a:p>
        </p:txBody>
      </p:sp>
      <p:sp>
        <p:nvSpPr>
          <p:cNvPr id="528433" name="Text Box 49"/>
          <p:cNvSpPr txBox="1">
            <a:spLocks noChangeArrowheads="1"/>
          </p:cNvSpPr>
          <p:nvPr/>
        </p:nvSpPr>
        <p:spPr bwMode="auto">
          <a:xfrm>
            <a:off x="4664869" y="2897556"/>
            <a:ext cx="3208337"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a:solidFill>
                  <a:schemeClr val="tx2"/>
                </a:solidFill>
                <a:latin typeface="Times New Roman" panose="02020603050405020304" pitchFamily="18" charset="0"/>
                <a:cs typeface="Times New Roman" panose="02020603050405020304" pitchFamily="18" charset="0"/>
              </a:rPr>
              <a:t>|</a:t>
            </a:r>
            <a:r>
              <a:rPr lang="en-US" altLang="zh-CN" sz="2400" b="1" i="1">
                <a:solidFill>
                  <a:schemeClr val="tx2"/>
                </a:solidFill>
                <a:latin typeface="Times New Roman" panose="02020603050405020304" pitchFamily="18" charset="0"/>
                <a:cs typeface="Times New Roman" panose="02020603050405020304" pitchFamily="18" charset="0"/>
              </a:rPr>
              <a:t>Y</a:t>
            </a:r>
            <a:r>
              <a:rPr lang="en-US" altLang="zh-CN" sz="2400" b="1">
                <a:solidFill>
                  <a:schemeClr val="tx2"/>
                </a:solidFill>
                <a:latin typeface="Times New Roman" panose="02020603050405020304" pitchFamily="18" charset="0"/>
                <a:cs typeface="Times New Roman" panose="02020603050405020304" pitchFamily="18" charset="0"/>
              </a:rPr>
              <a:t>|</a:t>
            </a:r>
            <a:r>
              <a:rPr lang="zh-CN" altLang="en-US" sz="2400" b="1">
                <a:solidFill>
                  <a:schemeClr val="tx2"/>
                </a:solidFill>
                <a:latin typeface="Times New Roman" panose="02020603050405020304" pitchFamily="18" charset="0"/>
                <a:cs typeface="Times New Roman" panose="02020603050405020304" pitchFamily="18" charset="0"/>
              </a:rPr>
              <a:t>最小</a:t>
            </a:r>
            <a:r>
              <a:rPr lang="en-US" altLang="zh-CN" sz="2400" b="1">
                <a:solidFill>
                  <a:schemeClr val="tx2"/>
                </a:solidFill>
                <a:latin typeface="Times New Roman" panose="02020603050405020304" pitchFamily="18" charset="0"/>
                <a:cs typeface="Times New Roman" panose="02020603050405020304" pitchFamily="18" charset="0"/>
              </a:rPr>
              <a:t>=</a:t>
            </a:r>
            <a:r>
              <a:rPr lang="en-US" altLang="zh-CN" sz="2400" b="1" i="1">
                <a:solidFill>
                  <a:schemeClr val="tx2"/>
                </a:solidFill>
                <a:latin typeface="Times New Roman" panose="02020603050405020304" pitchFamily="18" charset="0"/>
                <a:cs typeface="Times New Roman" panose="02020603050405020304" pitchFamily="18" charset="0"/>
              </a:rPr>
              <a:t>G   </a:t>
            </a:r>
            <a:r>
              <a:rPr lang="en-US" altLang="zh-CN" sz="2400" b="1">
                <a:solidFill>
                  <a:schemeClr val="tx2"/>
                </a:solidFill>
                <a:latin typeface="Times New Roman" panose="02020603050405020304" pitchFamily="18" charset="0"/>
                <a:cs typeface="Times New Roman" panose="02020603050405020304" pitchFamily="18" charset="0"/>
              </a:rPr>
              <a:t>  |</a:t>
            </a:r>
            <a:r>
              <a:rPr lang="en-US" altLang="zh-CN" sz="2400" b="1" i="1">
                <a:solidFill>
                  <a:schemeClr val="tx2"/>
                </a:solidFill>
                <a:latin typeface="Times New Roman" panose="02020603050405020304" pitchFamily="18" charset="0"/>
                <a:cs typeface="Times New Roman" panose="02020603050405020304" pitchFamily="18" charset="0"/>
              </a:rPr>
              <a:t>Z</a:t>
            </a:r>
            <a:r>
              <a:rPr lang="en-US" altLang="zh-CN" sz="2400" b="1">
                <a:solidFill>
                  <a:schemeClr val="tx2"/>
                </a:solidFill>
                <a:latin typeface="Times New Roman" panose="02020603050405020304" pitchFamily="18" charset="0"/>
                <a:cs typeface="Times New Roman" panose="02020603050405020304" pitchFamily="18" charset="0"/>
              </a:rPr>
              <a:t>|</a:t>
            </a:r>
            <a:r>
              <a:rPr lang="zh-CN" altLang="en-US" sz="2400" b="1">
                <a:solidFill>
                  <a:schemeClr val="tx2"/>
                </a:solidFill>
                <a:latin typeface="Times New Roman" panose="02020603050405020304" pitchFamily="18" charset="0"/>
                <a:cs typeface="Times New Roman" panose="02020603050405020304" pitchFamily="18" charset="0"/>
              </a:rPr>
              <a:t>最大</a:t>
            </a:r>
          </a:p>
        </p:txBody>
      </p:sp>
      <p:sp>
        <p:nvSpPr>
          <p:cNvPr id="528434" name="Text Box 50"/>
          <p:cNvSpPr txBox="1">
            <a:spLocks noChangeArrowheads="1"/>
          </p:cNvSpPr>
          <p:nvPr/>
        </p:nvSpPr>
        <p:spPr bwMode="auto">
          <a:xfrm>
            <a:off x="4864100" y="5755056"/>
            <a:ext cx="404812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i="1">
                <a:solidFill>
                  <a:schemeClr val="tx2"/>
                </a:solidFill>
                <a:latin typeface="Times New Roman" panose="02020603050405020304" pitchFamily="18" charset="0"/>
                <a:cs typeface="Times New Roman" panose="02020603050405020304" pitchFamily="18" charset="0"/>
              </a:rPr>
              <a:t>I</a:t>
            </a:r>
            <a:r>
              <a:rPr lang="en-US" altLang="zh-CN" sz="2400" b="1" baseline="-25000">
                <a:solidFill>
                  <a:schemeClr val="tx2"/>
                </a:solidFill>
                <a:latin typeface="Times New Roman" panose="02020603050405020304" pitchFamily="18" charset="0"/>
                <a:cs typeface="Times New Roman" panose="02020603050405020304" pitchFamily="18" charset="0"/>
              </a:rPr>
              <a:t>S</a:t>
            </a:r>
            <a:r>
              <a:rPr lang="zh-CN" altLang="en-US" sz="2400" b="1">
                <a:solidFill>
                  <a:schemeClr val="tx2"/>
                </a:solidFill>
                <a:latin typeface="Times New Roman" panose="02020603050405020304" pitchFamily="18" charset="0"/>
                <a:cs typeface="Times New Roman" panose="02020603050405020304" pitchFamily="18" charset="0"/>
              </a:rPr>
              <a:t>固定时谐振点呈现高电压</a:t>
            </a:r>
          </a:p>
        </p:txBody>
      </p:sp>
      <p:sp>
        <p:nvSpPr>
          <p:cNvPr id="528435" name="Rectangle 51"/>
          <p:cNvSpPr>
            <a:spLocks noChangeArrowheads="1"/>
          </p:cNvSpPr>
          <p:nvPr/>
        </p:nvSpPr>
        <p:spPr bwMode="auto">
          <a:xfrm>
            <a:off x="549275" y="5736006"/>
            <a:ext cx="414337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i="1" dirty="0">
                <a:solidFill>
                  <a:schemeClr val="tx2"/>
                </a:solidFill>
                <a:latin typeface="Times New Roman" panose="02020603050405020304" pitchFamily="18" charset="0"/>
                <a:cs typeface="Times New Roman" panose="02020603050405020304" pitchFamily="18" charset="0"/>
              </a:rPr>
              <a:t>U</a:t>
            </a:r>
            <a:r>
              <a:rPr lang="en-US" altLang="zh-CN" sz="2400" b="1" baseline="-25000" dirty="0">
                <a:solidFill>
                  <a:schemeClr val="tx2"/>
                </a:solidFill>
                <a:latin typeface="Times New Roman" panose="02020603050405020304" pitchFamily="18" charset="0"/>
                <a:cs typeface="Times New Roman" panose="02020603050405020304" pitchFamily="18" charset="0"/>
              </a:rPr>
              <a:t>S</a:t>
            </a:r>
            <a:r>
              <a:rPr lang="zh-CN" altLang="en-US" sz="2400" b="1" dirty="0">
                <a:solidFill>
                  <a:schemeClr val="tx2"/>
                </a:solidFill>
                <a:latin typeface="Times New Roman" panose="02020603050405020304" pitchFamily="18" charset="0"/>
                <a:cs typeface="Times New Roman" panose="02020603050405020304" pitchFamily="18" charset="0"/>
              </a:rPr>
              <a:t>固定时谐振点呈现大电流</a:t>
            </a:r>
          </a:p>
        </p:txBody>
      </p:sp>
      <p:sp>
        <p:nvSpPr>
          <p:cNvPr id="2" name="标题 1"/>
          <p:cNvSpPr>
            <a:spLocks noGrp="1"/>
          </p:cNvSpPr>
          <p:nvPr>
            <p:ph type="title"/>
          </p:nvPr>
        </p:nvSpPr>
        <p:spPr/>
        <p:txBody>
          <a:bodyPr/>
          <a:lstStyle/>
          <a:p>
            <a:r>
              <a:rPr lang="en-US" altLang="zh-CN" dirty="0" smtClean="0"/>
              <a:t>GLC</a:t>
            </a:r>
            <a:r>
              <a:rPr lang="zh-CN" altLang="en-US" dirty="0" smtClean="0"/>
              <a:t>并联电路</a:t>
            </a:r>
            <a:r>
              <a:rPr lang="zh-CN" altLang="en-US" dirty="0"/>
              <a:t>的谐振</a:t>
            </a: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85</a:t>
            </a:fld>
            <a:endParaRPr lang="en-US" altLang="zh-CN"/>
          </a:p>
        </p:txBody>
      </p:sp>
    </p:spTree>
    <p:extLst>
      <p:ext uri="{BB962C8B-B14F-4D97-AF65-F5344CB8AC3E}">
        <p14:creationId xmlns:p14="http://schemas.microsoft.com/office/powerpoint/2010/main" val="38482102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28386"/>
                                        </p:tgtEl>
                                        <p:attrNameLst>
                                          <p:attrName>style.visibility</p:attrName>
                                        </p:attrNameLst>
                                      </p:cBhvr>
                                      <p:to>
                                        <p:strVal val="visible"/>
                                      </p:to>
                                    </p:set>
                                    <p:anim calcmode="lin" valueType="num">
                                      <p:cBhvr additive="base">
                                        <p:cTn id="7" dur="500" fill="hold"/>
                                        <p:tgtEl>
                                          <p:spTgt spid="528386"/>
                                        </p:tgtEl>
                                        <p:attrNameLst>
                                          <p:attrName>ppt_x</p:attrName>
                                        </p:attrNameLst>
                                      </p:cBhvr>
                                      <p:tavLst>
                                        <p:tav tm="0">
                                          <p:val>
                                            <p:strVal val="#ppt_x"/>
                                          </p:val>
                                        </p:tav>
                                        <p:tav tm="100000">
                                          <p:val>
                                            <p:strVal val="#ppt_x"/>
                                          </p:val>
                                        </p:tav>
                                      </p:tavLst>
                                    </p:anim>
                                    <p:anim calcmode="lin" valueType="num">
                                      <p:cBhvr additive="base">
                                        <p:cTn id="8" dur="500" fill="hold"/>
                                        <p:tgtEl>
                                          <p:spTgt spid="528386"/>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528387"/>
                                        </p:tgtEl>
                                        <p:attrNameLst>
                                          <p:attrName>style.visibility</p:attrName>
                                        </p:attrNameLst>
                                      </p:cBhvr>
                                      <p:to>
                                        <p:strVal val="visible"/>
                                      </p:to>
                                    </p:set>
                                    <p:anim calcmode="lin" valueType="num">
                                      <p:cBhvr additive="base">
                                        <p:cTn id="12" dur="500" fill="hold"/>
                                        <p:tgtEl>
                                          <p:spTgt spid="528387"/>
                                        </p:tgtEl>
                                        <p:attrNameLst>
                                          <p:attrName>ppt_x</p:attrName>
                                        </p:attrNameLst>
                                      </p:cBhvr>
                                      <p:tavLst>
                                        <p:tav tm="0">
                                          <p:val>
                                            <p:strVal val="#ppt_x"/>
                                          </p:val>
                                        </p:tav>
                                        <p:tav tm="100000">
                                          <p:val>
                                            <p:strVal val="#ppt_x"/>
                                          </p:val>
                                        </p:tav>
                                      </p:tavLst>
                                    </p:anim>
                                    <p:anim calcmode="lin" valueType="num">
                                      <p:cBhvr additive="base">
                                        <p:cTn id="13" dur="500" fill="hold"/>
                                        <p:tgtEl>
                                          <p:spTgt spid="528387"/>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272" fill="hold" nodeType="clickEffect">
                                  <p:stCondLst>
                                    <p:cond delay="0"/>
                                  </p:stCondLst>
                                  <p:childTnLst>
                                    <p:set>
                                      <p:cBhvr>
                                        <p:cTn id="17" dur="1" fill="hold">
                                          <p:stCondLst>
                                            <p:cond delay="0"/>
                                          </p:stCondLst>
                                        </p:cTn>
                                        <p:tgtEl>
                                          <p:spTgt spid="528388"/>
                                        </p:tgtEl>
                                        <p:attrNameLst>
                                          <p:attrName>style.visibility</p:attrName>
                                        </p:attrNameLst>
                                      </p:cBhvr>
                                      <p:to>
                                        <p:strVal val="visible"/>
                                      </p:to>
                                    </p:set>
                                    <p:anim calcmode="lin" valueType="num">
                                      <p:cBhvr>
                                        <p:cTn id="18" dur="500" fill="hold"/>
                                        <p:tgtEl>
                                          <p:spTgt spid="528388"/>
                                        </p:tgtEl>
                                        <p:attrNameLst>
                                          <p:attrName>ppt_w</p:attrName>
                                        </p:attrNameLst>
                                      </p:cBhvr>
                                      <p:tavLst>
                                        <p:tav tm="0">
                                          <p:val>
                                            <p:strVal val="2/3*#ppt_w"/>
                                          </p:val>
                                        </p:tav>
                                        <p:tav tm="100000">
                                          <p:val>
                                            <p:strVal val="#ppt_w"/>
                                          </p:val>
                                        </p:tav>
                                      </p:tavLst>
                                    </p:anim>
                                    <p:anim calcmode="lin" valueType="num">
                                      <p:cBhvr>
                                        <p:cTn id="19" dur="500" fill="hold"/>
                                        <p:tgtEl>
                                          <p:spTgt spid="528388"/>
                                        </p:tgtEl>
                                        <p:attrNameLst>
                                          <p:attrName>ppt_h</p:attrName>
                                        </p:attrNameLst>
                                      </p:cBhvr>
                                      <p:tavLst>
                                        <p:tav tm="0">
                                          <p:val>
                                            <p:strVal val="2/3*#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272" fill="hold" nodeType="clickEffect">
                                  <p:stCondLst>
                                    <p:cond delay="0"/>
                                  </p:stCondLst>
                                  <p:childTnLst>
                                    <p:set>
                                      <p:cBhvr>
                                        <p:cTn id="23" dur="1" fill="hold">
                                          <p:stCondLst>
                                            <p:cond delay="0"/>
                                          </p:stCondLst>
                                        </p:cTn>
                                        <p:tgtEl>
                                          <p:spTgt spid="528421"/>
                                        </p:tgtEl>
                                        <p:attrNameLst>
                                          <p:attrName>style.visibility</p:attrName>
                                        </p:attrNameLst>
                                      </p:cBhvr>
                                      <p:to>
                                        <p:strVal val="visible"/>
                                      </p:to>
                                    </p:set>
                                    <p:anim calcmode="lin" valueType="num">
                                      <p:cBhvr>
                                        <p:cTn id="24" dur="500" fill="hold"/>
                                        <p:tgtEl>
                                          <p:spTgt spid="528421"/>
                                        </p:tgtEl>
                                        <p:attrNameLst>
                                          <p:attrName>ppt_w</p:attrName>
                                        </p:attrNameLst>
                                      </p:cBhvr>
                                      <p:tavLst>
                                        <p:tav tm="0">
                                          <p:val>
                                            <p:strVal val="2/3*#ppt_w"/>
                                          </p:val>
                                        </p:tav>
                                        <p:tav tm="100000">
                                          <p:val>
                                            <p:strVal val="#ppt_w"/>
                                          </p:val>
                                        </p:tav>
                                      </p:tavLst>
                                    </p:anim>
                                    <p:anim calcmode="lin" valueType="num">
                                      <p:cBhvr>
                                        <p:cTn id="25" dur="500" fill="hold"/>
                                        <p:tgtEl>
                                          <p:spTgt spid="528421"/>
                                        </p:tgtEl>
                                        <p:attrNameLst>
                                          <p:attrName>ppt_h</p:attrName>
                                        </p:attrNameLst>
                                      </p:cBhvr>
                                      <p:tavLst>
                                        <p:tav tm="0">
                                          <p:val>
                                            <p:strVal val="2/3*#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32" fill="hold" grpId="0" nodeType="clickEffect">
                                  <p:stCondLst>
                                    <p:cond delay="0"/>
                                  </p:stCondLst>
                                  <p:childTnLst>
                                    <p:set>
                                      <p:cBhvr>
                                        <p:cTn id="29" dur="1" fill="hold">
                                          <p:stCondLst>
                                            <p:cond delay="0"/>
                                          </p:stCondLst>
                                        </p:cTn>
                                        <p:tgtEl>
                                          <p:spTgt spid="528432">
                                            <p:txEl>
                                              <p:pRg st="0" end="0"/>
                                            </p:txEl>
                                          </p:spTgt>
                                        </p:tgtEl>
                                        <p:attrNameLst>
                                          <p:attrName>style.visibility</p:attrName>
                                        </p:attrNameLst>
                                      </p:cBhvr>
                                      <p:to>
                                        <p:strVal val="visible"/>
                                      </p:to>
                                    </p:set>
                                    <p:animEffect transition="in" filter="box(out)">
                                      <p:cBhvr>
                                        <p:cTn id="30" dur="500"/>
                                        <p:tgtEl>
                                          <p:spTgt spid="528432">
                                            <p:txEl>
                                              <p:pRg st="0" end="0"/>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grpId="0" nodeType="clickEffect">
                                  <p:stCondLst>
                                    <p:cond delay="0"/>
                                  </p:stCondLst>
                                  <p:childTnLst>
                                    <p:set>
                                      <p:cBhvr>
                                        <p:cTn id="34" dur="1" fill="hold">
                                          <p:stCondLst>
                                            <p:cond delay="0"/>
                                          </p:stCondLst>
                                        </p:cTn>
                                        <p:tgtEl>
                                          <p:spTgt spid="528433">
                                            <p:txEl>
                                              <p:pRg st="0" end="0"/>
                                            </p:txEl>
                                          </p:spTgt>
                                        </p:tgtEl>
                                        <p:attrNameLst>
                                          <p:attrName>style.visibility</p:attrName>
                                        </p:attrNameLst>
                                      </p:cBhvr>
                                      <p:to>
                                        <p:strVal val="visible"/>
                                      </p:to>
                                    </p:set>
                                    <p:animEffect transition="in" filter="box(out)">
                                      <p:cBhvr>
                                        <p:cTn id="35" dur="500"/>
                                        <p:tgtEl>
                                          <p:spTgt spid="528433">
                                            <p:txEl>
                                              <p:pRg st="0" end="0"/>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272" fill="hold" nodeType="clickEffect">
                                  <p:stCondLst>
                                    <p:cond delay="0"/>
                                  </p:stCondLst>
                                  <p:childTnLst>
                                    <p:set>
                                      <p:cBhvr>
                                        <p:cTn id="39" dur="1" fill="hold">
                                          <p:stCondLst>
                                            <p:cond delay="0"/>
                                          </p:stCondLst>
                                        </p:cTn>
                                        <p:tgtEl>
                                          <p:spTgt spid="528399"/>
                                        </p:tgtEl>
                                        <p:attrNameLst>
                                          <p:attrName>style.visibility</p:attrName>
                                        </p:attrNameLst>
                                      </p:cBhvr>
                                      <p:to>
                                        <p:strVal val="visible"/>
                                      </p:to>
                                    </p:set>
                                    <p:anim calcmode="lin" valueType="num">
                                      <p:cBhvr>
                                        <p:cTn id="40" dur="500" fill="hold"/>
                                        <p:tgtEl>
                                          <p:spTgt spid="528399"/>
                                        </p:tgtEl>
                                        <p:attrNameLst>
                                          <p:attrName>ppt_w</p:attrName>
                                        </p:attrNameLst>
                                      </p:cBhvr>
                                      <p:tavLst>
                                        <p:tav tm="0">
                                          <p:val>
                                            <p:strVal val="2/3*#ppt_w"/>
                                          </p:val>
                                        </p:tav>
                                        <p:tav tm="100000">
                                          <p:val>
                                            <p:strVal val="#ppt_w"/>
                                          </p:val>
                                        </p:tav>
                                      </p:tavLst>
                                    </p:anim>
                                    <p:anim calcmode="lin" valueType="num">
                                      <p:cBhvr>
                                        <p:cTn id="41" dur="500" fill="hold"/>
                                        <p:tgtEl>
                                          <p:spTgt spid="528399"/>
                                        </p:tgtEl>
                                        <p:attrNameLst>
                                          <p:attrName>ppt_h</p:attrName>
                                        </p:attrNameLst>
                                      </p:cBhvr>
                                      <p:tavLst>
                                        <p:tav tm="0">
                                          <p:val>
                                            <p:strVal val="2/3*#ppt_h"/>
                                          </p:val>
                                        </p:tav>
                                        <p:tav tm="100000">
                                          <p:val>
                                            <p:strVal val="#ppt_h"/>
                                          </p:val>
                                        </p:tav>
                                      </p:tavLst>
                                    </p:anim>
                                  </p:childTnLst>
                                </p:cTn>
                              </p:par>
                            </p:childTnLst>
                          </p:cTn>
                        </p:par>
                        <p:par>
                          <p:cTn id="42" fill="hold" nodeType="afterGroup">
                            <p:stCondLst>
                              <p:cond delay="500"/>
                            </p:stCondLst>
                            <p:childTnLst>
                              <p:par>
                                <p:cTn id="43" presetID="4" presetClass="entr" presetSubtype="32" fill="hold" grpId="0" nodeType="afterEffect">
                                  <p:stCondLst>
                                    <p:cond delay="0"/>
                                  </p:stCondLst>
                                  <p:childTnLst>
                                    <p:set>
                                      <p:cBhvr>
                                        <p:cTn id="44" dur="1" fill="hold">
                                          <p:stCondLst>
                                            <p:cond delay="0"/>
                                          </p:stCondLst>
                                        </p:cTn>
                                        <p:tgtEl>
                                          <p:spTgt spid="528435">
                                            <p:txEl>
                                              <p:pRg st="0" end="0"/>
                                            </p:txEl>
                                          </p:spTgt>
                                        </p:tgtEl>
                                        <p:attrNameLst>
                                          <p:attrName>style.visibility</p:attrName>
                                        </p:attrNameLst>
                                      </p:cBhvr>
                                      <p:to>
                                        <p:strVal val="visible"/>
                                      </p:to>
                                    </p:set>
                                    <p:animEffect transition="in" filter="box(out)">
                                      <p:cBhvr>
                                        <p:cTn id="45" dur="500"/>
                                        <p:tgtEl>
                                          <p:spTgt spid="528435">
                                            <p:txEl>
                                              <p:pRg st="0" end="0"/>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3" presetClass="entr" presetSubtype="272" fill="hold" nodeType="clickEffect">
                                  <p:stCondLst>
                                    <p:cond delay="0"/>
                                  </p:stCondLst>
                                  <p:childTnLst>
                                    <p:set>
                                      <p:cBhvr>
                                        <p:cTn id="49" dur="1" fill="hold">
                                          <p:stCondLst>
                                            <p:cond delay="0"/>
                                          </p:stCondLst>
                                        </p:cTn>
                                        <p:tgtEl>
                                          <p:spTgt spid="528410"/>
                                        </p:tgtEl>
                                        <p:attrNameLst>
                                          <p:attrName>style.visibility</p:attrName>
                                        </p:attrNameLst>
                                      </p:cBhvr>
                                      <p:to>
                                        <p:strVal val="visible"/>
                                      </p:to>
                                    </p:set>
                                    <p:anim calcmode="lin" valueType="num">
                                      <p:cBhvr>
                                        <p:cTn id="50" dur="500" fill="hold"/>
                                        <p:tgtEl>
                                          <p:spTgt spid="528410"/>
                                        </p:tgtEl>
                                        <p:attrNameLst>
                                          <p:attrName>ppt_w</p:attrName>
                                        </p:attrNameLst>
                                      </p:cBhvr>
                                      <p:tavLst>
                                        <p:tav tm="0">
                                          <p:val>
                                            <p:strVal val="2/3*#ppt_w"/>
                                          </p:val>
                                        </p:tav>
                                        <p:tav tm="100000">
                                          <p:val>
                                            <p:strVal val="#ppt_w"/>
                                          </p:val>
                                        </p:tav>
                                      </p:tavLst>
                                    </p:anim>
                                    <p:anim calcmode="lin" valueType="num">
                                      <p:cBhvr>
                                        <p:cTn id="51" dur="500" fill="hold"/>
                                        <p:tgtEl>
                                          <p:spTgt spid="528410"/>
                                        </p:tgtEl>
                                        <p:attrNameLst>
                                          <p:attrName>ppt_h</p:attrName>
                                        </p:attrNameLst>
                                      </p:cBhvr>
                                      <p:tavLst>
                                        <p:tav tm="0">
                                          <p:val>
                                            <p:strVal val="2/3*#ppt_h"/>
                                          </p:val>
                                        </p:tav>
                                        <p:tav tm="100000">
                                          <p:val>
                                            <p:strVal val="#ppt_h"/>
                                          </p:val>
                                        </p:tav>
                                      </p:tavLst>
                                    </p:anim>
                                  </p:childTnLst>
                                </p:cTn>
                              </p:par>
                            </p:childTnLst>
                          </p:cTn>
                        </p:par>
                        <p:par>
                          <p:cTn id="52" fill="hold" nodeType="afterGroup">
                            <p:stCondLst>
                              <p:cond delay="500"/>
                            </p:stCondLst>
                            <p:childTnLst>
                              <p:par>
                                <p:cTn id="53" presetID="4" presetClass="entr" presetSubtype="32" fill="hold" grpId="0" nodeType="afterEffect">
                                  <p:stCondLst>
                                    <p:cond delay="0"/>
                                  </p:stCondLst>
                                  <p:childTnLst>
                                    <p:set>
                                      <p:cBhvr>
                                        <p:cTn id="54" dur="1" fill="hold">
                                          <p:stCondLst>
                                            <p:cond delay="0"/>
                                          </p:stCondLst>
                                        </p:cTn>
                                        <p:tgtEl>
                                          <p:spTgt spid="528434">
                                            <p:txEl>
                                              <p:pRg st="0" end="0"/>
                                            </p:txEl>
                                          </p:spTgt>
                                        </p:tgtEl>
                                        <p:attrNameLst>
                                          <p:attrName>style.visibility</p:attrName>
                                        </p:attrNameLst>
                                      </p:cBhvr>
                                      <p:to>
                                        <p:strVal val="visible"/>
                                      </p:to>
                                    </p:set>
                                    <p:animEffect transition="in" filter="box(out)">
                                      <p:cBhvr>
                                        <p:cTn id="55" dur="500"/>
                                        <p:tgtEl>
                                          <p:spTgt spid="5284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386" grpId="0" autoUpdateAnimBg="0"/>
      <p:bldP spid="528387" grpId="0" autoUpdateAnimBg="0"/>
      <p:bldP spid="528432" grpId="0" build="p" autoUpdateAnimBg="0"/>
      <p:bldP spid="528433" grpId="0" build="p" autoUpdateAnimBg="0"/>
      <p:bldP spid="528434" grpId="0" build="p" autoUpdateAnimBg="0" advAuto="0"/>
      <p:bldP spid="528435" grpId="0" build="p" autoUpdateAnimBg="0" advAuto="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Text Box 2"/>
          <p:cNvSpPr txBox="1">
            <a:spLocks noChangeArrowheads="1"/>
          </p:cNvSpPr>
          <p:nvPr/>
        </p:nvSpPr>
        <p:spPr bwMode="auto">
          <a:xfrm>
            <a:off x="1758626" y="982838"/>
            <a:ext cx="17732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b="1" i="1" dirty="0">
                <a:solidFill>
                  <a:schemeClr val="tx2"/>
                </a:solidFill>
                <a:latin typeface="Times New Roman" panose="02020603050405020304" pitchFamily="18" charset="0"/>
                <a:cs typeface="Times New Roman" panose="02020603050405020304" pitchFamily="18" charset="0"/>
              </a:rPr>
              <a:t>R L C </a:t>
            </a:r>
            <a:r>
              <a:rPr lang="zh-CN" altLang="en-US" sz="2400" b="1" dirty="0">
                <a:solidFill>
                  <a:schemeClr val="tx2"/>
                </a:solidFill>
                <a:latin typeface="Times New Roman" panose="02020603050405020304" pitchFamily="18" charset="0"/>
                <a:cs typeface="Times New Roman" panose="02020603050405020304" pitchFamily="18" charset="0"/>
              </a:rPr>
              <a:t>串联</a:t>
            </a:r>
          </a:p>
        </p:txBody>
      </p:sp>
      <p:sp>
        <p:nvSpPr>
          <p:cNvPr id="529411" name="Text Box 3"/>
          <p:cNvSpPr txBox="1">
            <a:spLocks noChangeArrowheads="1"/>
          </p:cNvSpPr>
          <p:nvPr/>
        </p:nvSpPr>
        <p:spPr bwMode="auto">
          <a:xfrm>
            <a:off x="5181600" y="1049358"/>
            <a:ext cx="192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b="1" i="1" dirty="0">
                <a:solidFill>
                  <a:schemeClr val="tx2"/>
                </a:solidFill>
                <a:latin typeface="Times New Roman" panose="02020603050405020304" pitchFamily="18" charset="0"/>
                <a:cs typeface="Times New Roman" panose="02020603050405020304" pitchFamily="18" charset="0"/>
              </a:rPr>
              <a:t>G C L </a:t>
            </a:r>
            <a:r>
              <a:rPr lang="zh-CN" altLang="en-US" sz="2400" b="1" dirty="0">
                <a:solidFill>
                  <a:schemeClr val="tx2"/>
                </a:solidFill>
                <a:latin typeface="Times New Roman" panose="02020603050405020304" pitchFamily="18" charset="0"/>
                <a:cs typeface="Times New Roman" panose="02020603050405020304" pitchFamily="18" charset="0"/>
              </a:rPr>
              <a:t>并联</a:t>
            </a:r>
          </a:p>
        </p:txBody>
      </p:sp>
      <p:sp>
        <p:nvSpPr>
          <p:cNvPr id="529412" name="Text Box 4"/>
          <p:cNvSpPr txBox="1">
            <a:spLocks noChangeArrowheads="1"/>
          </p:cNvSpPr>
          <p:nvPr/>
        </p:nvSpPr>
        <p:spPr bwMode="auto">
          <a:xfrm>
            <a:off x="1733550" y="3428220"/>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400" b="1" dirty="0">
                <a:solidFill>
                  <a:schemeClr val="tx2"/>
                </a:solidFill>
                <a:latin typeface="Times New Roman" panose="02020603050405020304" pitchFamily="18" charset="0"/>
                <a:cs typeface="Times New Roman" panose="02020603050405020304" pitchFamily="18" charset="0"/>
              </a:rPr>
              <a:t>电压谐振</a:t>
            </a:r>
          </a:p>
        </p:txBody>
      </p:sp>
      <p:sp>
        <p:nvSpPr>
          <p:cNvPr id="529413" name="Text Box 5"/>
          <p:cNvSpPr txBox="1">
            <a:spLocks noChangeArrowheads="1"/>
          </p:cNvSpPr>
          <p:nvPr/>
        </p:nvSpPr>
        <p:spPr bwMode="auto">
          <a:xfrm>
            <a:off x="5391150" y="3561570"/>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400" b="1">
                <a:solidFill>
                  <a:schemeClr val="tx2"/>
                </a:solidFill>
                <a:latin typeface="Times New Roman" panose="02020603050405020304" pitchFamily="18" charset="0"/>
                <a:cs typeface="Times New Roman" panose="02020603050405020304" pitchFamily="18" charset="0"/>
              </a:rPr>
              <a:t>电流谐振</a:t>
            </a:r>
          </a:p>
        </p:txBody>
      </p:sp>
      <p:sp>
        <p:nvSpPr>
          <p:cNvPr id="529414" name="Text Box 6"/>
          <p:cNvSpPr txBox="1">
            <a:spLocks noChangeArrowheads="1"/>
          </p:cNvSpPr>
          <p:nvPr/>
        </p:nvSpPr>
        <p:spPr bwMode="auto">
          <a:xfrm>
            <a:off x="1047750" y="4197370"/>
            <a:ext cx="34258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b="1" i="1" dirty="0">
                <a:solidFill>
                  <a:schemeClr val="tx2"/>
                </a:solidFill>
                <a:latin typeface="Times New Roman" panose="02020603050405020304" pitchFamily="18" charset="0"/>
                <a:cs typeface="Times New Roman" panose="02020603050405020304" pitchFamily="18" charset="0"/>
              </a:rPr>
              <a:t>U</a:t>
            </a:r>
            <a:r>
              <a:rPr lang="en-US" altLang="zh-CN" sz="2400" b="1" i="1" baseline="-25000" dirty="0">
                <a:solidFill>
                  <a:schemeClr val="tx2"/>
                </a:solidFill>
                <a:latin typeface="Times New Roman" panose="02020603050405020304" pitchFamily="18" charset="0"/>
                <a:cs typeface="Times New Roman" panose="02020603050405020304" pitchFamily="18" charset="0"/>
              </a:rPr>
              <a:t>L</a:t>
            </a:r>
            <a:r>
              <a:rPr lang="en-US" altLang="zh-CN" sz="2400" b="1" dirty="0">
                <a:solidFill>
                  <a:schemeClr val="tx2"/>
                </a:solidFill>
                <a:latin typeface="Times New Roman" panose="02020603050405020304" pitchFamily="18" charset="0"/>
                <a:cs typeface="Times New Roman" panose="02020603050405020304" pitchFamily="18" charset="0"/>
              </a:rPr>
              <a:t>(</a:t>
            </a:r>
            <a:r>
              <a:rPr lang="en-US" altLang="zh-CN" sz="2400" b="1" i="1" dirty="0">
                <a:solidFill>
                  <a:schemeClr val="tx2"/>
                </a:solidFill>
                <a:latin typeface="Symbol" panose="05050102010706020507" pitchFamily="18" charset="2"/>
                <a:cs typeface="Times New Roman" panose="02020603050405020304" pitchFamily="18" charset="0"/>
              </a:rPr>
              <a:t>w </a:t>
            </a:r>
            <a:r>
              <a:rPr lang="en-US" altLang="zh-CN" sz="2400" b="1" baseline="-25000" dirty="0">
                <a:solidFill>
                  <a:schemeClr val="tx2"/>
                </a:solidFill>
                <a:latin typeface="Times New Roman" panose="02020603050405020304" pitchFamily="18" charset="0"/>
                <a:cs typeface="Times New Roman" panose="02020603050405020304" pitchFamily="18" charset="0"/>
              </a:rPr>
              <a:t>0</a:t>
            </a:r>
            <a:r>
              <a:rPr lang="en-US" altLang="zh-CN" sz="2400" b="1" dirty="0">
                <a:solidFill>
                  <a:schemeClr val="tx2"/>
                </a:solidFill>
                <a:latin typeface="Times New Roman" panose="02020603050405020304" pitchFamily="18" charset="0"/>
                <a:cs typeface="Times New Roman" panose="02020603050405020304" pitchFamily="18" charset="0"/>
              </a:rPr>
              <a:t>)=</a:t>
            </a:r>
            <a:r>
              <a:rPr lang="en-US" altLang="zh-CN" sz="2400" b="1" i="1" dirty="0">
                <a:solidFill>
                  <a:schemeClr val="tx2"/>
                </a:solidFill>
                <a:latin typeface="Times New Roman" panose="02020603050405020304" pitchFamily="18" charset="0"/>
                <a:cs typeface="Times New Roman" panose="02020603050405020304" pitchFamily="18" charset="0"/>
              </a:rPr>
              <a:t>U</a:t>
            </a:r>
            <a:r>
              <a:rPr lang="en-US" altLang="zh-CN" sz="2400" b="1" baseline="-25000" dirty="0">
                <a:solidFill>
                  <a:schemeClr val="tx2"/>
                </a:solidFill>
                <a:latin typeface="Times New Roman" panose="02020603050405020304" pitchFamily="18" charset="0"/>
                <a:cs typeface="Times New Roman" panose="02020603050405020304" pitchFamily="18" charset="0"/>
              </a:rPr>
              <a:t>C </a:t>
            </a:r>
            <a:r>
              <a:rPr lang="en-US" altLang="zh-CN" sz="2400" b="1" dirty="0">
                <a:solidFill>
                  <a:schemeClr val="tx2"/>
                </a:solidFill>
                <a:latin typeface="Times New Roman" panose="02020603050405020304" pitchFamily="18" charset="0"/>
                <a:cs typeface="Times New Roman" panose="02020603050405020304" pitchFamily="18" charset="0"/>
              </a:rPr>
              <a:t>(</a:t>
            </a:r>
            <a:r>
              <a:rPr lang="en-US" altLang="zh-CN" sz="2400" b="1" i="1" dirty="0">
                <a:solidFill>
                  <a:schemeClr val="tx2"/>
                </a:solidFill>
                <a:latin typeface="Symbol" panose="05050102010706020507" pitchFamily="18" charset="2"/>
                <a:cs typeface="Times New Roman" panose="02020603050405020304" pitchFamily="18" charset="0"/>
              </a:rPr>
              <a:t>w</a:t>
            </a:r>
            <a:r>
              <a:rPr lang="en-US" altLang="zh-CN" sz="2400" b="1" i="1" dirty="0">
                <a:solidFill>
                  <a:schemeClr val="tx2"/>
                </a:solidFill>
                <a:latin typeface="Times New Roman" panose="02020603050405020304" pitchFamily="18" charset="0"/>
                <a:cs typeface="Times New Roman" panose="02020603050405020304" pitchFamily="18" charset="0"/>
              </a:rPr>
              <a:t> </a:t>
            </a:r>
            <a:r>
              <a:rPr lang="en-US" altLang="zh-CN" sz="2400" b="1" baseline="-25000" dirty="0">
                <a:solidFill>
                  <a:schemeClr val="tx2"/>
                </a:solidFill>
                <a:latin typeface="Times New Roman" panose="02020603050405020304" pitchFamily="18" charset="0"/>
                <a:cs typeface="Times New Roman" panose="02020603050405020304" pitchFamily="18" charset="0"/>
              </a:rPr>
              <a:t>0</a:t>
            </a:r>
            <a:r>
              <a:rPr lang="en-US" altLang="zh-CN" sz="2400" b="1" dirty="0">
                <a:solidFill>
                  <a:schemeClr val="tx2"/>
                </a:solidFill>
                <a:latin typeface="Times New Roman" panose="02020603050405020304" pitchFamily="18" charset="0"/>
                <a:cs typeface="Times New Roman" panose="02020603050405020304" pitchFamily="18" charset="0"/>
              </a:rPr>
              <a:t>)=</a:t>
            </a:r>
            <a:r>
              <a:rPr lang="en-US" altLang="zh-CN" sz="2400" b="1" i="1" dirty="0">
                <a:solidFill>
                  <a:schemeClr val="tx2"/>
                </a:solidFill>
                <a:latin typeface="Times New Roman" panose="02020603050405020304" pitchFamily="18" charset="0"/>
                <a:cs typeface="Times New Roman" panose="02020603050405020304" pitchFamily="18" charset="0"/>
              </a:rPr>
              <a:t>Q</a:t>
            </a:r>
            <a:r>
              <a:rPr lang="zh-CN" altLang="en-US" sz="2400" b="1" baseline="-25000" dirty="0">
                <a:solidFill>
                  <a:schemeClr val="tx2"/>
                </a:solidFill>
                <a:latin typeface="Times New Roman" panose="02020603050405020304" pitchFamily="18" charset="0"/>
                <a:cs typeface="Times New Roman" panose="02020603050405020304" pitchFamily="18" charset="0"/>
              </a:rPr>
              <a:t>串</a:t>
            </a:r>
            <a:r>
              <a:rPr lang="en-US" altLang="zh-CN" sz="2400" b="1" i="1" dirty="0">
                <a:solidFill>
                  <a:schemeClr val="tx2"/>
                </a:solidFill>
                <a:latin typeface="Times New Roman" panose="02020603050405020304" pitchFamily="18" charset="0"/>
                <a:cs typeface="Times New Roman" panose="02020603050405020304" pitchFamily="18" charset="0"/>
              </a:rPr>
              <a:t>U</a:t>
            </a:r>
            <a:r>
              <a:rPr lang="en-US" altLang="zh-CN" sz="2400" b="1" i="1" baseline="-25000" dirty="0">
                <a:solidFill>
                  <a:schemeClr val="tx2"/>
                </a:solidFill>
                <a:latin typeface="Times New Roman" panose="02020603050405020304" pitchFamily="18" charset="0"/>
                <a:cs typeface="Times New Roman" panose="02020603050405020304" pitchFamily="18" charset="0"/>
              </a:rPr>
              <a:t>S</a:t>
            </a:r>
            <a:endParaRPr lang="en-US" altLang="zh-CN" sz="2400" b="1" i="1" dirty="0">
              <a:solidFill>
                <a:schemeClr val="tx2"/>
              </a:solidFill>
              <a:latin typeface="Times New Roman" panose="02020603050405020304" pitchFamily="18" charset="0"/>
              <a:cs typeface="Times New Roman" panose="02020603050405020304" pitchFamily="18" charset="0"/>
            </a:endParaRPr>
          </a:p>
        </p:txBody>
      </p:sp>
      <p:sp>
        <p:nvSpPr>
          <p:cNvPr id="529415" name="Text Box 7"/>
          <p:cNvSpPr txBox="1">
            <a:spLocks noChangeArrowheads="1"/>
          </p:cNvSpPr>
          <p:nvPr/>
        </p:nvSpPr>
        <p:spPr bwMode="auto">
          <a:xfrm>
            <a:off x="5029200" y="4197370"/>
            <a:ext cx="33051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b="1" i="1" dirty="0">
                <a:solidFill>
                  <a:schemeClr val="tx2"/>
                </a:solidFill>
                <a:latin typeface="Times New Roman" panose="02020603050405020304" pitchFamily="18" charset="0"/>
                <a:cs typeface="Times New Roman" panose="02020603050405020304" pitchFamily="18" charset="0"/>
              </a:rPr>
              <a:t>I</a:t>
            </a:r>
            <a:r>
              <a:rPr lang="en-US" altLang="zh-CN" sz="2400" b="1" i="1" baseline="-25000" dirty="0">
                <a:solidFill>
                  <a:schemeClr val="tx2"/>
                </a:solidFill>
                <a:latin typeface="Times New Roman" panose="02020603050405020304" pitchFamily="18" charset="0"/>
                <a:cs typeface="Times New Roman" panose="02020603050405020304" pitchFamily="18" charset="0"/>
              </a:rPr>
              <a:t>L</a:t>
            </a:r>
            <a:r>
              <a:rPr lang="en-US" altLang="zh-CN" sz="2400" b="1" dirty="0">
                <a:solidFill>
                  <a:schemeClr val="tx2"/>
                </a:solidFill>
                <a:latin typeface="Times New Roman" panose="02020603050405020304" pitchFamily="18" charset="0"/>
                <a:cs typeface="Times New Roman" panose="02020603050405020304" pitchFamily="18" charset="0"/>
              </a:rPr>
              <a:t>(</a:t>
            </a:r>
            <a:r>
              <a:rPr lang="en-US" altLang="zh-CN" sz="2400" b="1" i="1" dirty="0">
                <a:solidFill>
                  <a:schemeClr val="tx2"/>
                </a:solidFill>
                <a:latin typeface="Symbol" panose="05050102010706020507" pitchFamily="18" charset="2"/>
                <a:cs typeface="Times New Roman" panose="02020603050405020304" pitchFamily="18" charset="0"/>
              </a:rPr>
              <a:t>w</a:t>
            </a:r>
            <a:r>
              <a:rPr lang="en-US" altLang="zh-CN" sz="2400" b="1" i="1" dirty="0">
                <a:solidFill>
                  <a:schemeClr val="tx2"/>
                </a:solidFill>
                <a:latin typeface="Times New Roman" panose="02020603050405020304" pitchFamily="18" charset="0"/>
                <a:cs typeface="Times New Roman" panose="02020603050405020304" pitchFamily="18" charset="0"/>
              </a:rPr>
              <a:t> </a:t>
            </a:r>
            <a:r>
              <a:rPr lang="en-US" altLang="zh-CN" sz="2400" b="1" baseline="-25000" dirty="0">
                <a:solidFill>
                  <a:schemeClr val="tx2"/>
                </a:solidFill>
                <a:latin typeface="Times New Roman" panose="02020603050405020304" pitchFamily="18" charset="0"/>
                <a:cs typeface="Times New Roman" panose="02020603050405020304" pitchFamily="18" charset="0"/>
              </a:rPr>
              <a:t>0</a:t>
            </a:r>
            <a:r>
              <a:rPr lang="en-US" altLang="zh-CN" sz="2400" b="1" dirty="0">
                <a:solidFill>
                  <a:schemeClr val="tx2"/>
                </a:solidFill>
                <a:latin typeface="Times New Roman" panose="02020603050405020304" pitchFamily="18" charset="0"/>
                <a:cs typeface="Times New Roman" panose="02020603050405020304" pitchFamily="18" charset="0"/>
              </a:rPr>
              <a:t>)</a:t>
            </a:r>
            <a:r>
              <a:rPr lang="en-US" altLang="zh-CN" sz="2400" b="1" baseline="-25000" dirty="0">
                <a:solidFill>
                  <a:schemeClr val="tx2"/>
                </a:solidFill>
                <a:latin typeface="Times New Roman" panose="02020603050405020304" pitchFamily="18" charset="0"/>
                <a:cs typeface="Times New Roman" panose="02020603050405020304" pitchFamily="18" charset="0"/>
              </a:rPr>
              <a:t> </a:t>
            </a:r>
            <a:r>
              <a:rPr lang="en-US" altLang="zh-CN" sz="2400" b="1" dirty="0">
                <a:solidFill>
                  <a:schemeClr val="tx2"/>
                </a:solidFill>
                <a:latin typeface="Times New Roman" panose="02020603050405020304" pitchFamily="18" charset="0"/>
                <a:cs typeface="Times New Roman" panose="02020603050405020304" pitchFamily="18" charset="0"/>
              </a:rPr>
              <a:t>=</a:t>
            </a:r>
            <a:r>
              <a:rPr lang="en-US" altLang="zh-CN" sz="2400" b="1" i="1" dirty="0">
                <a:solidFill>
                  <a:schemeClr val="tx2"/>
                </a:solidFill>
                <a:latin typeface="Times New Roman" panose="02020603050405020304" pitchFamily="18" charset="0"/>
                <a:cs typeface="Times New Roman" panose="02020603050405020304" pitchFamily="18" charset="0"/>
              </a:rPr>
              <a:t>I</a:t>
            </a:r>
            <a:r>
              <a:rPr lang="en-US" altLang="zh-CN" sz="2400" b="1" i="1" baseline="-25000" dirty="0">
                <a:solidFill>
                  <a:schemeClr val="tx2"/>
                </a:solidFill>
                <a:latin typeface="Times New Roman" panose="02020603050405020304" pitchFamily="18" charset="0"/>
                <a:cs typeface="Times New Roman" panose="02020603050405020304" pitchFamily="18" charset="0"/>
              </a:rPr>
              <a:t>C</a:t>
            </a:r>
            <a:r>
              <a:rPr lang="en-US" altLang="zh-CN" sz="2400" b="1" dirty="0">
                <a:solidFill>
                  <a:schemeClr val="tx2"/>
                </a:solidFill>
                <a:latin typeface="Times New Roman" panose="02020603050405020304" pitchFamily="18" charset="0"/>
                <a:cs typeface="Times New Roman" panose="02020603050405020304" pitchFamily="18" charset="0"/>
              </a:rPr>
              <a:t>(</a:t>
            </a:r>
            <a:r>
              <a:rPr lang="en-US" altLang="zh-CN" sz="2400" b="1" i="1" dirty="0">
                <a:solidFill>
                  <a:schemeClr val="tx2"/>
                </a:solidFill>
                <a:latin typeface="Symbol" panose="05050102010706020507" pitchFamily="18" charset="2"/>
                <a:cs typeface="Times New Roman" panose="02020603050405020304" pitchFamily="18" charset="0"/>
              </a:rPr>
              <a:t>w </a:t>
            </a:r>
            <a:r>
              <a:rPr lang="en-US" altLang="zh-CN" sz="2400" b="1" baseline="-25000" dirty="0">
                <a:solidFill>
                  <a:schemeClr val="tx2"/>
                </a:solidFill>
                <a:latin typeface="Times New Roman" panose="02020603050405020304" pitchFamily="18" charset="0"/>
                <a:cs typeface="Times New Roman" panose="02020603050405020304" pitchFamily="18" charset="0"/>
              </a:rPr>
              <a:t>0</a:t>
            </a:r>
            <a:r>
              <a:rPr lang="en-US" altLang="zh-CN" sz="2400" b="1" dirty="0">
                <a:solidFill>
                  <a:schemeClr val="tx2"/>
                </a:solidFill>
                <a:latin typeface="Times New Roman" panose="02020603050405020304" pitchFamily="18" charset="0"/>
                <a:cs typeface="Times New Roman" panose="02020603050405020304" pitchFamily="18" charset="0"/>
              </a:rPr>
              <a:t>)</a:t>
            </a:r>
            <a:r>
              <a:rPr lang="en-US" altLang="zh-CN" sz="2400" b="1" baseline="-25000" dirty="0">
                <a:solidFill>
                  <a:schemeClr val="tx2"/>
                </a:solidFill>
                <a:latin typeface="Times New Roman" panose="02020603050405020304" pitchFamily="18" charset="0"/>
                <a:cs typeface="Times New Roman" panose="02020603050405020304" pitchFamily="18" charset="0"/>
              </a:rPr>
              <a:t> </a:t>
            </a:r>
            <a:r>
              <a:rPr lang="en-US" altLang="zh-CN" sz="2400" b="1" dirty="0">
                <a:solidFill>
                  <a:schemeClr val="tx2"/>
                </a:solidFill>
                <a:latin typeface="Times New Roman" panose="02020603050405020304" pitchFamily="18" charset="0"/>
                <a:cs typeface="Times New Roman" panose="02020603050405020304" pitchFamily="18" charset="0"/>
              </a:rPr>
              <a:t>=</a:t>
            </a:r>
            <a:r>
              <a:rPr lang="en-US" altLang="zh-CN" sz="2400" b="1" i="1" dirty="0">
                <a:solidFill>
                  <a:schemeClr val="tx2"/>
                </a:solidFill>
                <a:latin typeface="Times New Roman" panose="02020603050405020304" pitchFamily="18" charset="0"/>
                <a:cs typeface="Times New Roman" panose="02020603050405020304" pitchFamily="18" charset="0"/>
              </a:rPr>
              <a:t>Q</a:t>
            </a:r>
            <a:r>
              <a:rPr lang="zh-CN" altLang="en-US" sz="2400" b="1" baseline="-25000" dirty="0">
                <a:solidFill>
                  <a:schemeClr val="tx2"/>
                </a:solidFill>
                <a:latin typeface="Times New Roman" panose="02020603050405020304" pitchFamily="18" charset="0"/>
                <a:cs typeface="Times New Roman" panose="02020603050405020304" pitchFamily="18" charset="0"/>
              </a:rPr>
              <a:t>并</a:t>
            </a:r>
            <a:r>
              <a:rPr lang="en-US" altLang="zh-CN" sz="2400" b="1" i="1" dirty="0">
                <a:solidFill>
                  <a:schemeClr val="tx2"/>
                </a:solidFill>
                <a:latin typeface="Times New Roman" panose="02020603050405020304" pitchFamily="18" charset="0"/>
                <a:cs typeface="Times New Roman" panose="02020603050405020304" pitchFamily="18" charset="0"/>
              </a:rPr>
              <a:t>I</a:t>
            </a:r>
            <a:r>
              <a:rPr lang="en-US" altLang="zh-CN" sz="2400" b="1" i="1" baseline="-25000" dirty="0">
                <a:solidFill>
                  <a:schemeClr val="tx2"/>
                </a:solidFill>
                <a:latin typeface="Times New Roman" panose="02020603050405020304" pitchFamily="18" charset="0"/>
                <a:cs typeface="Times New Roman" panose="02020603050405020304" pitchFamily="18" charset="0"/>
              </a:rPr>
              <a:t>S</a:t>
            </a:r>
            <a:endParaRPr lang="en-US" altLang="zh-CN" sz="2400" b="1" baseline="-25000" dirty="0">
              <a:solidFill>
                <a:schemeClr val="tx2"/>
              </a:solidFill>
              <a:latin typeface="Times New Roman" panose="02020603050405020304" pitchFamily="18" charset="0"/>
              <a:cs typeface="Times New Roman" panose="02020603050405020304" pitchFamily="18" charset="0"/>
            </a:endParaRPr>
          </a:p>
        </p:txBody>
      </p:sp>
      <p:grpSp>
        <p:nvGrpSpPr>
          <p:cNvPr id="529418" name="Group 10"/>
          <p:cNvGrpSpPr>
            <a:grpSpLocks/>
          </p:cNvGrpSpPr>
          <p:nvPr/>
        </p:nvGrpSpPr>
        <p:grpSpPr bwMode="auto">
          <a:xfrm>
            <a:off x="1925638" y="1506558"/>
            <a:ext cx="1535112" cy="1892300"/>
            <a:chOff x="1175" y="2700"/>
            <a:chExt cx="967" cy="1372"/>
          </a:xfrm>
        </p:grpSpPr>
        <p:sp>
          <p:nvSpPr>
            <p:cNvPr id="529419" name="Line 11"/>
            <p:cNvSpPr>
              <a:spLocks noChangeShapeType="1"/>
            </p:cNvSpPr>
            <p:nvPr/>
          </p:nvSpPr>
          <p:spPr bwMode="auto">
            <a:xfrm>
              <a:off x="1422" y="3360"/>
              <a:ext cx="623" cy="0"/>
            </a:xfrm>
            <a:prstGeom prst="line">
              <a:avLst/>
            </a:prstGeom>
            <a:noFill/>
            <a:ln w="28575">
              <a:solidFill>
                <a:srgbClr val="FF33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9420" name="Line 12"/>
            <p:cNvSpPr>
              <a:spLocks noChangeShapeType="1"/>
            </p:cNvSpPr>
            <p:nvPr/>
          </p:nvSpPr>
          <p:spPr bwMode="auto">
            <a:xfrm>
              <a:off x="1422" y="3360"/>
              <a:ext cx="240" cy="0"/>
            </a:xfrm>
            <a:prstGeom prst="line">
              <a:avLst/>
            </a:prstGeom>
            <a:noFill/>
            <a:ln w="28575">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9421" name="Line 13"/>
            <p:cNvSpPr>
              <a:spLocks noChangeShapeType="1"/>
            </p:cNvSpPr>
            <p:nvPr/>
          </p:nvSpPr>
          <p:spPr bwMode="auto">
            <a:xfrm flipV="1">
              <a:off x="1422" y="2700"/>
              <a:ext cx="0" cy="661"/>
            </a:xfrm>
            <a:prstGeom prst="line">
              <a:avLst/>
            </a:prstGeom>
            <a:noFill/>
            <a:ln w="28575">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9422" name="Line 14"/>
            <p:cNvSpPr>
              <a:spLocks noChangeShapeType="1"/>
            </p:cNvSpPr>
            <p:nvPr/>
          </p:nvSpPr>
          <p:spPr bwMode="auto">
            <a:xfrm>
              <a:off x="1422" y="3360"/>
              <a:ext cx="0" cy="712"/>
            </a:xfrm>
            <a:prstGeom prst="line">
              <a:avLst/>
            </a:prstGeom>
            <a:noFill/>
            <a:ln w="28575">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29423" name="Object 15"/>
            <p:cNvGraphicFramePr>
              <a:graphicFrameLocks noChangeAspect="1"/>
            </p:cNvGraphicFramePr>
            <p:nvPr/>
          </p:nvGraphicFramePr>
          <p:xfrm>
            <a:off x="1189" y="2730"/>
            <a:ext cx="240" cy="307"/>
          </p:xfrm>
          <a:graphic>
            <a:graphicData uri="http://schemas.openxmlformats.org/presentationml/2006/ole">
              <mc:AlternateContent xmlns:mc="http://schemas.openxmlformats.org/markup-compatibility/2006">
                <mc:Choice xmlns:v="urn:schemas-microsoft-com:vml" Requires="v">
                  <p:oleObj spid="_x0000_s114970" name="公式" r:id="rId3" imgW="215713" imgH="304536" progId="Equation.3">
                    <p:embed/>
                  </p:oleObj>
                </mc:Choice>
                <mc:Fallback>
                  <p:oleObj name="公式" r:id="rId3" imgW="215713" imgH="304536" progId="Equation.3">
                    <p:embed/>
                    <p:pic>
                      <p:nvPicPr>
                        <p:cNvPr id="0" name="Picture 2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 y="2730"/>
                          <a:ext cx="240" cy="3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9424" name="Object 16"/>
            <p:cNvGraphicFramePr>
              <a:graphicFrameLocks noChangeAspect="1"/>
            </p:cNvGraphicFramePr>
            <p:nvPr/>
          </p:nvGraphicFramePr>
          <p:xfrm>
            <a:off x="1175" y="3656"/>
            <a:ext cx="226" cy="307"/>
          </p:xfrm>
          <a:graphic>
            <a:graphicData uri="http://schemas.openxmlformats.org/presentationml/2006/ole">
              <mc:AlternateContent xmlns:mc="http://schemas.openxmlformats.org/markup-compatibility/2006">
                <mc:Choice xmlns:v="urn:schemas-microsoft-com:vml" Requires="v">
                  <p:oleObj spid="_x0000_s114971" name="公式" r:id="rId5" imgW="203024" imgH="304536" progId="Equation.3">
                    <p:embed/>
                  </p:oleObj>
                </mc:Choice>
                <mc:Fallback>
                  <p:oleObj name="公式" r:id="rId5" imgW="203024" imgH="304536" progId="Equation.3">
                    <p:embed/>
                    <p:pic>
                      <p:nvPicPr>
                        <p:cNvPr id="0" name="Picture 2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5" y="3656"/>
                          <a:ext cx="226" cy="3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9425" name="Object 17"/>
            <p:cNvGraphicFramePr>
              <a:graphicFrameLocks noChangeAspect="1"/>
            </p:cNvGraphicFramePr>
            <p:nvPr/>
          </p:nvGraphicFramePr>
          <p:xfrm>
            <a:off x="1455" y="3326"/>
            <a:ext cx="482" cy="307"/>
          </p:xfrm>
          <a:graphic>
            <a:graphicData uri="http://schemas.openxmlformats.org/presentationml/2006/ole">
              <mc:AlternateContent xmlns:mc="http://schemas.openxmlformats.org/markup-compatibility/2006">
                <mc:Choice xmlns:v="urn:schemas-microsoft-com:vml" Requires="v">
                  <p:oleObj spid="_x0000_s114972" name="公式" r:id="rId7" imgW="431613" imgH="304668" progId="Equation.3">
                    <p:embed/>
                  </p:oleObj>
                </mc:Choice>
                <mc:Fallback>
                  <p:oleObj name="公式" r:id="rId7" imgW="431613" imgH="304668" progId="Equation.3">
                    <p:embed/>
                    <p:pic>
                      <p:nvPicPr>
                        <p:cNvPr id="0" name="Picture 2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5" y="3326"/>
                          <a:ext cx="482" cy="3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9426" name="Object 18"/>
            <p:cNvGraphicFramePr>
              <a:graphicFrameLocks noChangeAspect="1"/>
            </p:cNvGraphicFramePr>
            <p:nvPr/>
          </p:nvGraphicFramePr>
          <p:xfrm>
            <a:off x="2002" y="3326"/>
            <a:ext cx="140" cy="268"/>
          </p:xfrm>
          <a:graphic>
            <a:graphicData uri="http://schemas.openxmlformats.org/presentationml/2006/ole">
              <mc:AlternateContent xmlns:mc="http://schemas.openxmlformats.org/markup-compatibility/2006">
                <mc:Choice xmlns:v="urn:schemas-microsoft-com:vml" Requires="v">
                  <p:oleObj spid="_x0000_s114973" name="公式" r:id="rId9" imgW="126835" imgH="266353" progId="Equation.3">
                    <p:embed/>
                  </p:oleObj>
                </mc:Choice>
                <mc:Fallback>
                  <p:oleObj name="公式" r:id="rId9" imgW="126835" imgH="266353" progId="Equation.3">
                    <p:embed/>
                    <p:pic>
                      <p:nvPicPr>
                        <p:cNvPr id="0" name="Picture 2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02" y="3326"/>
                          <a:ext cx="140" cy="2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29427" name="Group 19"/>
          <p:cNvGrpSpPr>
            <a:grpSpLocks/>
          </p:cNvGrpSpPr>
          <p:nvPr/>
        </p:nvGrpSpPr>
        <p:grpSpPr bwMode="auto">
          <a:xfrm>
            <a:off x="5613400" y="1487508"/>
            <a:ext cx="1517650" cy="2081213"/>
            <a:chOff x="3164" y="2808"/>
            <a:chExt cx="968" cy="1455"/>
          </a:xfrm>
        </p:grpSpPr>
        <p:sp>
          <p:nvSpPr>
            <p:cNvPr id="529428" name="Line 20"/>
            <p:cNvSpPr>
              <a:spLocks noChangeShapeType="1"/>
            </p:cNvSpPr>
            <p:nvPr/>
          </p:nvSpPr>
          <p:spPr bwMode="auto">
            <a:xfrm>
              <a:off x="3390" y="3546"/>
              <a:ext cx="623" cy="0"/>
            </a:xfrm>
            <a:prstGeom prst="line">
              <a:avLst/>
            </a:prstGeom>
            <a:noFill/>
            <a:ln w="28575">
              <a:solidFill>
                <a:srgbClr val="FF33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9429" name="Line 21"/>
            <p:cNvSpPr>
              <a:spLocks noChangeShapeType="1"/>
            </p:cNvSpPr>
            <p:nvPr/>
          </p:nvSpPr>
          <p:spPr bwMode="auto">
            <a:xfrm>
              <a:off x="3390" y="3546"/>
              <a:ext cx="240" cy="0"/>
            </a:xfrm>
            <a:prstGeom prst="line">
              <a:avLst/>
            </a:prstGeom>
            <a:noFill/>
            <a:ln w="28575">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9430" name="Line 22"/>
            <p:cNvSpPr>
              <a:spLocks noChangeShapeType="1"/>
            </p:cNvSpPr>
            <p:nvPr/>
          </p:nvSpPr>
          <p:spPr bwMode="auto">
            <a:xfrm flipV="1">
              <a:off x="3390" y="2886"/>
              <a:ext cx="0" cy="661"/>
            </a:xfrm>
            <a:prstGeom prst="line">
              <a:avLst/>
            </a:prstGeom>
            <a:noFill/>
            <a:ln w="28575">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9431" name="Line 23"/>
            <p:cNvSpPr>
              <a:spLocks noChangeShapeType="1"/>
            </p:cNvSpPr>
            <p:nvPr/>
          </p:nvSpPr>
          <p:spPr bwMode="auto">
            <a:xfrm>
              <a:off x="3390" y="3546"/>
              <a:ext cx="0" cy="712"/>
            </a:xfrm>
            <a:prstGeom prst="line">
              <a:avLst/>
            </a:prstGeom>
            <a:noFill/>
            <a:ln w="28575">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29432" name="Object 24"/>
            <p:cNvGraphicFramePr>
              <a:graphicFrameLocks noChangeAspect="1"/>
            </p:cNvGraphicFramePr>
            <p:nvPr/>
          </p:nvGraphicFramePr>
          <p:xfrm>
            <a:off x="3164" y="2808"/>
            <a:ext cx="213" cy="307"/>
          </p:xfrm>
          <a:graphic>
            <a:graphicData uri="http://schemas.openxmlformats.org/presentationml/2006/ole">
              <mc:AlternateContent xmlns:mc="http://schemas.openxmlformats.org/markup-compatibility/2006">
                <mc:Choice xmlns:v="urn:schemas-microsoft-com:vml" Requires="v">
                  <p:oleObj spid="_x0000_s114974" name="公式" r:id="rId11" imgW="190417" imgH="304668" progId="Equation.3">
                    <p:embed/>
                  </p:oleObj>
                </mc:Choice>
                <mc:Fallback>
                  <p:oleObj name="公式" r:id="rId11" imgW="190417" imgH="304668" progId="Equation.3">
                    <p:embed/>
                    <p:pic>
                      <p:nvPicPr>
                        <p:cNvPr id="0" name="Picture 2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64" y="2808"/>
                          <a:ext cx="213" cy="3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9433" name="Object 25"/>
            <p:cNvGraphicFramePr>
              <a:graphicFrameLocks noChangeAspect="1"/>
            </p:cNvGraphicFramePr>
            <p:nvPr/>
          </p:nvGraphicFramePr>
          <p:xfrm>
            <a:off x="3164" y="3956"/>
            <a:ext cx="184" cy="307"/>
          </p:xfrm>
          <a:graphic>
            <a:graphicData uri="http://schemas.openxmlformats.org/presentationml/2006/ole">
              <mc:AlternateContent xmlns:mc="http://schemas.openxmlformats.org/markup-compatibility/2006">
                <mc:Choice xmlns:v="urn:schemas-microsoft-com:vml" Requires="v">
                  <p:oleObj spid="_x0000_s114975" name="公式" r:id="rId13" imgW="164957" imgH="304536" progId="Equation.3">
                    <p:embed/>
                  </p:oleObj>
                </mc:Choice>
                <mc:Fallback>
                  <p:oleObj name="公式" r:id="rId13" imgW="164957" imgH="304536" progId="Equation.3">
                    <p:embed/>
                    <p:pic>
                      <p:nvPicPr>
                        <p:cNvPr id="0" name="Picture 2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64" y="3956"/>
                          <a:ext cx="184" cy="3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9434" name="Object 26"/>
            <p:cNvGraphicFramePr>
              <a:graphicFrameLocks noChangeAspect="1"/>
            </p:cNvGraphicFramePr>
            <p:nvPr/>
          </p:nvGraphicFramePr>
          <p:xfrm>
            <a:off x="3381" y="3506"/>
            <a:ext cx="568" cy="320"/>
          </p:xfrm>
          <a:graphic>
            <a:graphicData uri="http://schemas.openxmlformats.org/presentationml/2006/ole">
              <mc:AlternateContent xmlns:mc="http://schemas.openxmlformats.org/markup-compatibility/2006">
                <mc:Choice xmlns:v="urn:schemas-microsoft-com:vml" Requires="v">
                  <p:oleObj spid="_x0000_s114976" name="公式" r:id="rId15" imgW="507780" imgH="317362" progId="Equation.3">
                    <p:embed/>
                  </p:oleObj>
                </mc:Choice>
                <mc:Fallback>
                  <p:oleObj name="公式" r:id="rId15" imgW="507780" imgH="317362" progId="Equation.3">
                    <p:embed/>
                    <p:pic>
                      <p:nvPicPr>
                        <p:cNvPr id="0" name="Picture 2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81" y="3506"/>
                          <a:ext cx="568" cy="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9435" name="Object 27"/>
            <p:cNvGraphicFramePr>
              <a:graphicFrameLocks noChangeAspect="1"/>
            </p:cNvGraphicFramePr>
            <p:nvPr/>
          </p:nvGraphicFramePr>
          <p:xfrm>
            <a:off x="3949" y="3505"/>
            <a:ext cx="183" cy="283"/>
          </p:xfrm>
          <a:graphic>
            <a:graphicData uri="http://schemas.openxmlformats.org/presentationml/2006/ole">
              <mc:AlternateContent xmlns:mc="http://schemas.openxmlformats.org/markup-compatibility/2006">
                <mc:Choice xmlns:v="urn:schemas-microsoft-com:vml" Requires="v">
                  <p:oleObj spid="_x0000_s114977" name="公式" r:id="rId17" imgW="165028" imgH="279279" progId="Equation.3">
                    <p:embed/>
                  </p:oleObj>
                </mc:Choice>
                <mc:Fallback>
                  <p:oleObj name="公式" r:id="rId17" imgW="165028" imgH="279279" progId="Equation.3">
                    <p:embed/>
                    <p:pic>
                      <p:nvPicPr>
                        <p:cNvPr id="0" name="Picture 2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49" y="3505"/>
                          <a:ext cx="183" cy="2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29436" name="Object 28"/>
          <p:cNvGraphicFramePr>
            <a:graphicFrameLocks noChangeAspect="1"/>
          </p:cNvGraphicFramePr>
          <p:nvPr>
            <p:extLst>
              <p:ext uri="{D42A27DB-BD31-4B8C-83A1-F6EECF244321}">
                <p14:modId xmlns:p14="http://schemas.microsoft.com/office/powerpoint/2010/main" val="2415089741"/>
              </p:ext>
            </p:extLst>
          </p:nvPr>
        </p:nvGraphicFramePr>
        <p:xfrm>
          <a:off x="107504" y="5027613"/>
          <a:ext cx="4317300" cy="1015200"/>
        </p:xfrm>
        <a:graphic>
          <a:graphicData uri="http://schemas.openxmlformats.org/presentationml/2006/ole">
            <mc:AlternateContent xmlns:mc="http://schemas.openxmlformats.org/markup-compatibility/2006">
              <mc:Choice xmlns:v="urn:schemas-microsoft-com:vml" Requires="v">
                <p:oleObj spid="_x0000_s114978" name="Equation" r:id="rId19" imgW="1726920" imgH="406080" progId="">
                  <p:embed/>
                </p:oleObj>
              </mc:Choice>
              <mc:Fallback>
                <p:oleObj name="Equation" r:id="rId19" imgW="1726920" imgH="406080" progId="">
                  <p:embed/>
                  <p:pic>
                    <p:nvPicPr>
                      <p:cNvPr id="0" name="Picture 2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7504" y="5027613"/>
                        <a:ext cx="4317300" cy="101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29437" name="Object 29"/>
          <p:cNvGraphicFramePr>
            <a:graphicFrameLocks noChangeAspect="1"/>
          </p:cNvGraphicFramePr>
          <p:nvPr>
            <p:extLst>
              <p:ext uri="{D42A27DB-BD31-4B8C-83A1-F6EECF244321}">
                <p14:modId xmlns:p14="http://schemas.microsoft.com/office/powerpoint/2010/main" val="47912964"/>
              </p:ext>
            </p:extLst>
          </p:nvPr>
        </p:nvGraphicFramePr>
        <p:xfrm>
          <a:off x="4655296" y="5027613"/>
          <a:ext cx="4381200" cy="1015200"/>
        </p:xfrm>
        <a:graphic>
          <a:graphicData uri="http://schemas.openxmlformats.org/presentationml/2006/ole">
            <mc:AlternateContent xmlns:mc="http://schemas.openxmlformats.org/markup-compatibility/2006">
              <mc:Choice xmlns:v="urn:schemas-microsoft-com:vml" Requires="v">
                <p:oleObj spid="_x0000_s114979" name="Equation" r:id="rId21" imgW="1752480" imgH="406080" progId="">
                  <p:embed/>
                </p:oleObj>
              </mc:Choice>
              <mc:Fallback>
                <p:oleObj name="Equation" r:id="rId21" imgW="1752480" imgH="406080" progId="">
                  <p:embed/>
                  <p:pic>
                    <p:nvPicPr>
                      <p:cNvPr id="0" name="Picture 2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55296" y="5027613"/>
                        <a:ext cx="4381200" cy="101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p:txBody>
          <a:bodyPr/>
          <a:lstStyle/>
          <a:p>
            <a:r>
              <a:rPr lang="en-US" altLang="zh-CN" dirty="0" smtClean="0"/>
              <a:t>GLC</a:t>
            </a:r>
            <a:r>
              <a:rPr lang="zh-CN" altLang="en-US" dirty="0" smtClean="0"/>
              <a:t>并联电路</a:t>
            </a:r>
            <a:r>
              <a:rPr lang="zh-CN" altLang="en-US" dirty="0"/>
              <a:t>的谐振</a:t>
            </a: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86</a:t>
            </a:fld>
            <a:endParaRPr lang="en-US" altLang="zh-CN"/>
          </a:p>
        </p:txBody>
      </p:sp>
    </p:spTree>
    <p:extLst>
      <p:ext uri="{BB962C8B-B14F-4D97-AF65-F5344CB8AC3E}">
        <p14:creationId xmlns:p14="http://schemas.microsoft.com/office/powerpoint/2010/main" val="3899769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29410"/>
                                        </p:tgtEl>
                                        <p:attrNameLst>
                                          <p:attrName>style.visibility</p:attrName>
                                        </p:attrNameLst>
                                      </p:cBhvr>
                                      <p:to>
                                        <p:strVal val="visible"/>
                                      </p:to>
                                    </p:set>
                                    <p:anim calcmode="lin" valueType="num">
                                      <p:cBhvr additive="base">
                                        <p:cTn id="7" dur="500" fill="hold"/>
                                        <p:tgtEl>
                                          <p:spTgt spid="529410"/>
                                        </p:tgtEl>
                                        <p:attrNameLst>
                                          <p:attrName>ppt_x</p:attrName>
                                        </p:attrNameLst>
                                      </p:cBhvr>
                                      <p:tavLst>
                                        <p:tav tm="0">
                                          <p:val>
                                            <p:strVal val="#ppt_x"/>
                                          </p:val>
                                        </p:tav>
                                        <p:tav tm="100000">
                                          <p:val>
                                            <p:strVal val="#ppt_x"/>
                                          </p:val>
                                        </p:tav>
                                      </p:tavLst>
                                    </p:anim>
                                    <p:anim calcmode="lin" valueType="num">
                                      <p:cBhvr additive="base">
                                        <p:cTn id="8" dur="500" fill="hold"/>
                                        <p:tgtEl>
                                          <p:spTgt spid="529410"/>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529411"/>
                                        </p:tgtEl>
                                        <p:attrNameLst>
                                          <p:attrName>style.visibility</p:attrName>
                                        </p:attrNameLst>
                                      </p:cBhvr>
                                      <p:to>
                                        <p:strVal val="visible"/>
                                      </p:to>
                                    </p:set>
                                    <p:anim calcmode="lin" valueType="num">
                                      <p:cBhvr additive="base">
                                        <p:cTn id="12" dur="500" fill="hold"/>
                                        <p:tgtEl>
                                          <p:spTgt spid="529411"/>
                                        </p:tgtEl>
                                        <p:attrNameLst>
                                          <p:attrName>ppt_x</p:attrName>
                                        </p:attrNameLst>
                                      </p:cBhvr>
                                      <p:tavLst>
                                        <p:tav tm="0">
                                          <p:val>
                                            <p:strVal val="#ppt_x"/>
                                          </p:val>
                                        </p:tav>
                                        <p:tav tm="100000">
                                          <p:val>
                                            <p:strVal val="#ppt_x"/>
                                          </p:val>
                                        </p:tav>
                                      </p:tavLst>
                                    </p:anim>
                                    <p:anim calcmode="lin" valueType="num">
                                      <p:cBhvr additive="base">
                                        <p:cTn id="13" dur="500" fill="hold"/>
                                        <p:tgtEl>
                                          <p:spTgt spid="529411"/>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272" fill="hold" nodeType="clickEffect">
                                  <p:stCondLst>
                                    <p:cond delay="0"/>
                                  </p:stCondLst>
                                  <p:childTnLst>
                                    <p:set>
                                      <p:cBhvr>
                                        <p:cTn id="17" dur="1" fill="hold">
                                          <p:stCondLst>
                                            <p:cond delay="0"/>
                                          </p:stCondLst>
                                        </p:cTn>
                                        <p:tgtEl>
                                          <p:spTgt spid="529418"/>
                                        </p:tgtEl>
                                        <p:attrNameLst>
                                          <p:attrName>style.visibility</p:attrName>
                                        </p:attrNameLst>
                                      </p:cBhvr>
                                      <p:to>
                                        <p:strVal val="visible"/>
                                      </p:to>
                                    </p:set>
                                    <p:anim calcmode="lin" valueType="num">
                                      <p:cBhvr>
                                        <p:cTn id="18" dur="500" fill="hold"/>
                                        <p:tgtEl>
                                          <p:spTgt spid="529418"/>
                                        </p:tgtEl>
                                        <p:attrNameLst>
                                          <p:attrName>ppt_w</p:attrName>
                                        </p:attrNameLst>
                                      </p:cBhvr>
                                      <p:tavLst>
                                        <p:tav tm="0">
                                          <p:val>
                                            <p:strVal val="2/3*#ppt_w"/>
                                          </p:val>
                                        </p:tav>
                                        <p:tav tm="100000">
                                          <p:val>
                                            <p:strVal val="#ppt_w"/>
                                          </p:val>
                                        </p:tav>
                                      </p:tavLst>
                                    </p:anim>
                                    <p:anim calcmode="lin" valueType="num">
                                      <p:cBhvr>
                                        <p:cTn id="19" dur="500" fill="hold"/>
                                        <p:tgtEl>
                                          <p:spTgt spid="529418"/>
                                        </p:tgtEl>
                                        <p:attrNameLst>
                                          <p:attrName>ppt_h</p:attrName>
                                        </p:attrNameLst>
                                      </p:cBhvr>
                                      <p:tavLst>
                                        <p:tav tm="0">
                                          <p:val>
                                            <p:strVal val="2/3*#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272" fill="hold" nodeType="clickEffect">
                                  <p:stCondLst>
                                    <p:cond delay="0"/>
                                  </p:stCondLst>
                                  <p:childTnLst>
                                    <p:set>
                                      <p:cBhvr>
                                        <p:cTn id="23" dur="1" fill="hold">
                                          <p:stCondLst>
                                            <p:cond delay="0"/>
                                          </p:stCondLst>
                                        </p:cTn>
                                        <p:tgtEl>
                                          <p:spTgt spid="529427"/>
                                        </p:tgtEl>
                                        <p:attrNameLst>
                                          <p:attrName>style.visibility</p:attrName>
                                        </p:attrNameLst>
                                      </p:cBhvr>
                                      <p:to>
                                        <p:strVal val="visible"/>
                                      </p:to>
                                    </p:set>
                                    <p:anim calcmode="lin" valueType="num">
                                      <p:cBhvr>
                                        <p:cTn id="24" dur="500" fill="hold"/>
                                        <p:tgtEl>
                                          <p:spTgt spid="529427"/>
                                        </p:tgtEl>
                                        <p:attrNameLst>
                                          <p:attrName>ppt_w</p:attrName>
                                        </p:attrNameLst>
                                      </p:cBhvr>
                                      <p:tavLst>
                                        <p:tav tm="0">
                                          <p:val>
                                            <p:strVal val="2/3*#ppt_w"/>
                                          </p:val>
                                        </p:tav>
                                        <p:tav tm="100000">
                                          <p:val>
                                            <p:strVal val="#ppt_w"/>
                                          </p:val>
                                        </p:tav>
                                      </p:tavLst>
                                    </p:anim>
                                    <p:anim calcmode="lin" valueType="num">
                                      <p:cBhvr>
                                        <p:cTn id="25" dur="500" fill="hold"/>
                                        <p:tgtEl>
                                          <p:spTgt spid="529427"/>
                                        </p:tgtEl>
                                        <p:attrNameLst>
                                          <p:attrName>ppt_h</p:attrName>
                                        </p:attrNameLst>
                                      </p:cBhvr>
                                      <p:tavLst>
                                        <p:tav tm="0">
                                          <p:val>
                                            <p:strVal val="2/3*#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8" fill="hold" grpId="0" nodeType="clickEffect">
                                  <p:stCondLst>
                                    <p:cond delay="0"/>
                                  </p:stCondLst>
                                  <p:childTnLst>
                                    <p:set>
                                      <p:cBhvr>
                                        <p:cTn id="29" dur="1" fill="hold">
                                          <p:stCondLst>
                                            <p:cond delay="0"/>
                                          </p:stCondLst>
                                        </p:cTn>
                                        <p:tgtEl>
                                          <p:spTgt spid="529412"/>
                                        </p:tgtEl>
                                        <p:attrNameLst>
                                          <p:attrName>style.visibility</p:attrName>
                                        </p:attrNameLst>
                                      </p:cBhvr>
                                      <p:to>
                                        <p:strVal val="visible"/>
                                      </p:to>
                                    </p:set>
                                    <p:anim calcmode="lin" valueType="num">
                                      <p:cBhvr additive="base">
                                        <p:cTn id="30" dur="500"/>
                                        <p:tgtEl>
                                          <p:spTgt spid="529412"/>
                                        </p:tgtEl>
                                        <p:attrNameLst>
                                          <p:attrName>ppt_x</p:attrName>
                                        </p:attrNameLst>
                                      </p:cBhvr>
                                      <p:tavLst>
                                        <p:tav tm="0">
                                          <p:val>
                                            <p:strVal val="#ppt_x-#ppt_w*1.125000"/>
                                          </p:val>
                                        </p:tav>
                                        <p:tav tm="100000">
                                          <p:val>
                                            <p:strVal val="#ppt_x"/>
                                          </p:val>
                                        </p:tav>
                                      </p:tavLst>
                                    </p:anim>
                                    <p:animEffect transition="in" filter="wipe(right)">
                                      <p:cBhvr>
                                        <p:cTn id="31" dur="500"/>
                                        <p:tgtEl>
                                          <p:spTgt spid="52941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8" fill="hold" grpId="0" nodeType="clickEffect">
                                  <p:stCondLst>
                                    <p:cond delay="0"/>
                                  </p:stCondLst>
                                  <p:childTnLst>
                                    <p:set>
                                      <p:cBhvr>
                                        <p:cTn id="35" dur="1" fill="hold">
                                          <p:stCondLst>
                                            <p:cond delay="0"/>
                                          </p:stCondLst>
                                        </p:cTn>
                                        <p:tgtEl>
                                          <p:spTgt spid="529413"/>
                                        </p:tgtEl>
                                        <p:attrNameLst>
                                          <p:attrName>style.visibility</p:attrName>
                                        </p:attrNameLst>
                                      </p:cBhvr>
                                      <p:to>
                                        <p:strVal val="visible"/>
                                      </p:to>
                                    </p:set>
                                    <p:anim calcmode="lin" valueType="num">
                                      <p:cBhvr additive="base">
                                        <p:cTn id="36" dur="500"/>
                                        <p:tgtEl>
                                          <p:spTgt spid="529413"/>
                                        </p:tgtEl>
                                        <p:attrNameLst>
                                          <p:attrName>ppt_x</p:attrName>
                                        </p:attrNameLst>
                                      </p:cBhvr>
                                      <p:tavLst>
                                        <p:tav tm="0">
                                          <p:val>
                                            <p:strVal val="#ppt_x-#ppt_w*1.125000"/>
                                          </p:val>
                                        </p:tav>
                                        <p:tav tm="100000">
                                          <p:val>
                                            <p:strVal val="#ppt_x"/>
                                          </p:val>
                                        </p:tav>
                                      </p:tavLst>
                                    </p:anim>
                                    <p:animEffect transition="in" filter="wipe(right)">
                                      <p:cBhvr>
                                        <p:cTn id="37" dur="500"/>
                                        <p:tgtEl>
                                          <p:spTgt spid="52941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8" fill="hold" grpId="0" nodeType="clickEffect">
                                  <p:stCondLst>
                                    <p:cond delay="0"/>
                                  </p:stCondLst>
                                  <p:childTnLst>
                                    <p:set>
                                      <p:cBhvr>
                                        <p:cTn id="41" dur="1" fill="hold">
                                          <p:stCondLst>
                                            <p:cond delay="0"/>
                                          </p:stCondLst>
                                        </p:cTn>
                                        <p:tgtEl>
                                          <p:spTgt spid="529414"/>
                                        </p:tgtEl>
                                        <p:attrNameLst>
                                          <p:attrName>style.visibility</p:attrName>
                                        </p:attrNameLst>
                                      </p:cBhvr>
                                      <p:to>
                                        <p:strVal val="visible"/>
                                      </p:to>
                                    </p:set>
                                    <p:anim calcmode="lin" valueType="num">
                                      <p:cBhvr additive="base">
                                        <p:cTn id="42" dur="500"/>
                                        <p:tgtEl>
                                          <p:spTgt spid="529414"/>
                                        </p:tgtEl>
                                        <p:attrNameLst>
                                          <p:attrName>ppt_x</p:attrName>
                                        </p:attrNameLst>
                                      </p:cBhvr>
                                      <p:tavLst>
                                        <p:tav tm="0">
                                          <p:val>
                                            <p:strVal val="#ppt_x-#ppt_w*1.125000"/>
                                          </p:val>
                                        </p:tav>
                                        <p:tav tm="100000">
                                          <p:val>
                                            <p:strVal val="#ppt_x"/>
                                          </p:val>
                                        </p:tav>
                                      </p:tavLst>
                                    </p:anim>
                                    <p:animEffect transition="in" filter="wipe(right)">
                                      <p:cBhvr>
                                        <p:cTn id="43" dur="500"/>
                                        <p:tgtEl>
                                          <p:spTgt spid="52941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529415"/>
                                        </p:tgtEl>
                                        <p:attrNameLst>
                                          <p:attrName>style.visibility</p:attrName>
                                        </p:attrNameLst>
                                      </p:cBhvr>
                                      <p:to>
                                        <p:strVal val="visible"/>
                                      </p:to>
                                    </p:set>
                                    <p:anim calcmode="lin" valueType="num">
                                      <p:cBhvr additive="base">
                                        <p:cTn id="48" dur="500"/>
                                        <p:tgtEl>
                                          <p:spTgt spid="529415"/>
                                        </p:tgtEl>
                                        <p:attrNameLst>
                                          <p:attrName>ppt_x</p:attrName>
                                        </p:attrNameLst>
                                      </p:cBhvr>
                                      <p:tavLst>
                                        <p:tav tm="0">
                                          <p:val>
                                            <p:strVal val="#ppt_x-#ppt_w*1.125000"/>
                                          </p:val>
                                        </p:tav>
                                        <p:tav tm="100000">
                                          <p:val>
                                            <p:strVal val="#ppt_x"/>
                                          </p:val>
                                        </p:tav>
                                      </p:tavLst>
                                    </p:anim>
                                    <p:animEffect transition="in" filter="wipe(right)">
                                      <p:cBhvr>
                                        <p:cTn id="49" dur="500"/>
                                        <p:tgtEl>
                                          <p:spTgt spid="52941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4" presetClass="entr" presetSubtype="32" fill="hold" nodeType="clickEffect">
                                  <p:stCondLst>
                                    <p:cond delay="0"/>
                                  </p:stCondLst>
                                  <p:childTnLst>
                                    <p:set>
                                      <p:cBhvr>
                                        <p:cTn id="53" dur="1" fill="hold">
                                          <p:stCondLst>
                                            <p:cond delay="0"/>
                                          </p:stCondLst>
                                        </p:cTn>
                                        <p:tgtEl>
                                          <p:spTgt spid="529436"/>
                                        </p:tgtEl>
                                        <p:attrNameLst>
                                          <p:attrName>style.visibility</p:attrName>
                                        </p:attrNameLst>
                                      </p:cBhvr>
                                      <p:to>
                                        <p:strVal val="visible"/>
                                      </p:to>
                                    </p:set>
                                    <p:animEffect transition="in" filter="box(out)">
                                      <p:cBhvr>
                                        <p:cTn id="54" dur="500"/>
                                        <p:tgtEl>
                                          <p:spTgt spid="529436"/>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4" presetClass="entr" presetSubtype="32" fill="hold" nodeType="clickEffect">
                                  <p:stCondLst>
                                    <p:cond delay="0"/>
                                  </p:stCondLst>
                                  <p:childTnLst>
                                    <p:set>
                                      <p:cBhvr>
                                        <p:cTn id="58" dur="1" fill="hold">
                                          <p:stCondLst>
                                            <p:cond delay="0"/>
                                          </p:stCondLst>
                                        </p:cTn>
                                        <p:tgtEl>
                                          <p:spTgt spid="529437"/>
                                        </p:tgtEl>
                                        <p:attrNameLst>
                                          <p:attrName>style.visibility</p:attrName>
                                        </p:attrNameLst>
                                      </p:cBhvr>
                                      <p:to>
                                        <p:strVal val="visible"/>
                                      </p:to>
                                    </p:set>
                                    <p:animEffect transition="in" filter="box(out)">
                                      <p:cBhvr>
                                        <p:cTn id="59" dur="500"/>
                                        <p:tgtEl>
                                          <p:spTgt spid="529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0" grpId="0" autoUpdateAnimBg="0"/>
      <p:bldP spid="529411" grpId="0" autoUpdateAnimBg="0"/>
      <p:bldP spid="529412" grpId="0" autoUpdateAnimBg="0"/>
      <p:bldP spid="529413" grpId="0" autoUpdateAnimBg="0"/>
      <p:bldP spid="529414" grpId="0" autoUpdateAnimBg="0"/>
      <p:bldP spid="529415"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0435" name="Object 3"/>
          <p:cNvGraphicFramePr>
            <a:graphicFrameLocks noChangeAspect="1"/>
          </p:cNvGraphicFramePr>
          <p:nvPr>
            <p:extLst>
              <p:ext uri="{D42A27DB-BD31-4B8C-83A1-F6EECF244321}">
                <p14:modId xmlns:p14="http://schemas.microsoft.com/office/powerpoint/2010/main" val="1667260267"/>
              </p:ext>
            </p:extLst>
          </p:nvPr>
        </p:nvGraphicFramePr>
        <p:xfrm>
          <a:off x="4260850" y="2576761"/>
          <a:ext cx="1292225" cy="436562"/>
        </p:xfrm>
        <a:graphic>
          <a:graphicData uri="http://schemas.openxmlformats.org/presentationml/2006/ole">
            <mc:AlternateContent xmlns:mc="http://schemas.openxmlformats.org/markup-compatibility/2006">
              <mc:Choice xmlns:v="urn:schemas-microsoft-com:vml" Requires="v">
                <p:oleObj spid="_x0000_s115888" name="公式" r:id="rId3" imgW="596641" imgH="203112" progId="Equation.3">
                  <p:embed/>
                </p:oleObj>
              </mc:Choice>
              <mc:Fallback>
                <p:oleObj name="公式" r:id="rId3" imgW="596641" imgH="203112" progId="Equation.3">
                  <p:embed/>
                  <p:pic>
                    <p:nvPicPr>
                      <p:cNvPr id="0" name="Picture 1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850" y="2576761"/>
                        <a:ext cx="1292225" cy="436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0436" name="Object 4"/>
          <p:cNvGraphicFramePr>
            <a:graphicFrameLocks noChangeAspect="1"/>
          </p:cNvGraphicFramePr>
          <p:nvPr>
            <p:extLst>
              <p:ext uri="{D42A27DB-BD31-4B8C-83A1-F6EECF244321}">
                <p14:modId xmlns:p14="http://schemas.microsoft.com/office/powerpoint/2010/main" val="658217801"/>
              </p:ext>
            </p:extLst>
          </p:nvPr>
        </p:nvGraphicFramePr>
        <p:xfrm>
          <a:off x="4003675" y="835025"/>
          <a:ext cx="2590800" cy="801688"/>
        </p:xfrm>
        <a:graphic>
          <a:graphicData uri="http://schemas.openxmlformats.org/presentationml/2006/ole">
            <mc:AlternateContent xmlns:mc="http://schemas.openxmlformats.org/markup-compatibility/2006">
              <mc:Choice xmlns:v="urn:schemas-microsoft-com:vml" Requires="v">
                <p:oleObj spid="_x0000_s115889" name="Equation" r:id="rId5" imgW="1193760" imgH="368280" progId="Equation.DSMT4">
                  <p:embed/>
                </p:oleObj>
              </mc:Choice>
              <mc:Fallback>
                <p:oleObj name="Equation" r:id="rId5" imgW="1193760" imgH="368280" progId="Equation.DSMT4">
                  <p:embed/>
                  <p:pic>
                    <p:nvPicPr>
                      <p:cNvPr id="0" name="Picture 129"/>
                      <p:cNvPicPr>
                        <a:picLocks noChangeAspect="1" noChangeArrowheads="1"/>
                      </p:cNvPicPr>
                      <p:nvPr/>
                    </p:nvPicPr>
                    <p:blipFill>
                      <a:blip r:embed="rId6"/>
                      <a:srcRect/>
                      <a:stretch>
                        <a:fillRect/>
                      </a:stretch>
                    </p:blipFill>
                    <p:spPr bwMode="auto">
                      <a:xfrm>
                        <a:off x="4003675" y="835025"/>
                        <a:ext cx="2590800" cy="80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0437" name="Object 5"/>
          <p:cNvGraphicFramePr>
            <a:graphicFrameLocks noChangeAspect="1"/>
          </p:cNvGraphicFramePr>
          <p:nvPr>
            <p:extLst>
              <p:ext uri="{D42A27DB-BD31-4B8C-83A1-F6EECF244321}">
                <p14:modId xmlns:p14="http://schemas.microsoft.com/office/powerpoint/2010/main" val="2022208452"/>
              </p:ext>
            </p:extLst>
          </p:nvPr>
        </p:nvGraphicFramePr>
        <p:xfrm>
          <a:off x="4367213" y="1701800"/>
          <a:ext cx="4360862" cy="777875"/>
        </p:xfrm>
        <a:graphic>
          <a:graphicData uri="http://schemas.openxmlformats.org/presentationml/2006/ole">
            <mc:AlternateContent xmlns:mc="http://schemas.openxmlformats.org/markup-compatibility/2006">
              <mc:Choice xmlns:v="urn:schemas-microsoft-com:vml" Requires="v">
                <p:oleObj spid="_x0000_s115890" name="Equation" r:id="rId7" imgW="2120760" imgH="380880" progId="Equation.DSMT4">
                  <p:embed/>
                </p:oleObj>
              </mc:Choice>
              <mc:Fallback>
                <p:oleObj name="Equation" r:id="rId7" imgW="2120760" imgH="380880" progId="Equation.DSMT4">
                  <p:embed/>
                  <p:pic>
                    <p:nvPicPr>
                      <p:cNvPr id="0" name="Picture 130"/>
                      <p:cNvPicPr>
                        <a:picLocks noChangeAspect="1" noChangeArrowheads="1"/>
                      </p:cNvPicPr>
                      <p:nvPr/>
                    </p:nvPicPr>
                    <p:blipFill>
                      <a:blip r:embed="rId8"/>
                      <a:srcRect/>
                      <a:stretch>
                        <a:fillRect/>
                      </a:stretch>
                    </p:blipFill>
                    <p:spPr bwMode="auto">
                      <a:xfrm>
                        <a:off x="4367213" y="1701800"/>
                        <a:ext cx="4360862"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0438" name="Text Box 6"/>
          <p:cNvSpPr txBox="1">
            <a:spLocks noChangeArrowheads="1"/>
          </p:cNvSpPr>
          <p:nvPr/>
        </p:nvSpPr>
        <p:spPr bwMode="auto">
          <a:xfrm>
            <a:off x="1187624" y="3284984"/>
            <a:ext cx="23903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400" b="1" dirty="0">
                <a:latin typeface="Times New Roman" panose="02020603050405020304" pitchFamily="18" charset="0"/>
                <a:cs typeface="Times New Roman" panose="02020603050405020304" pitchFamily="18" charset="0"/>
              </a:rPr>
              <a:t>谐振时 </a:t>
            </a:r>
            <a:r>
              <a:rPr lang="en-US" altLang="zh-CN" sz="2400" b="1" i="1" dirty="0">
                <a:latin typeface="Times New Roman" panose="02020603050405020304" pitchFamily="18" charset="0"/>
                <a:cs typeface="Times New Roman" panose="02020603050405020304" pitchFamily="18" charset="0"/>
              </a:rPr>
              <a:t>B</a:t>
            </a:r>
            <a:r>
              <a:rPr lang="en-US" altLang="zh-CN" sz="2400" b="1" dirty="0">
                <a:latin typeface="Times New Roman" panose="02020603050405020304" pitchFamily="18" charset="0"/>
                <a:cs typeface="Times New Roman" panose="02020603050405020304" pitchFamily="18" charset="0"/>
              </a:rPr>
              <a:t>=0</a:t>
            </a:r>
            <a:r>
              <a:rPr lang="zh-CN" altLang="en-US" sz="2400" b="1" dirty="0">
                <a:latin typeface="Times New Roman" panose="02020603050405020304" pitchFamily="18" charset="0"/>
                <a:cs typeface="Times New Roman" panose="02020603050405020304" pitchFamily="18" charset="0"/>
              </a:rPr>
              <a:t>，即</a:t>
            </a:r>
          </a:p>
        </p:txBody>
      </p:sp>
      <p:graphicFrame>
        <p:nvGraphicFramePr>
          <p:cNvPr id="530439" name="Object 7"/>
          <p:cNvGraphicFramePr>
            <a:graphicFrameLocks noChangeAspect="1"/>
          </p:cNvGraphicFramePr>
          <p:nvPr>
            <p:extLst>
              <p:ext uri="{D42A27DB-BD31-4B8C-83A1-F6EECF244321}">
                <p14:modId xmlns:p14="http://schemas.microsoft.com/office/powerpoint/2010/main" val="37434626"/>
              </p:ext>
            </p:extLst>
          </p:nvPr>
        </p:nvGraphicFramePr>
        <p:xfrm>
          <a:off x="3810000" y="3081338"/>
          <a:ext cx="2760663" cy="866775"/>
        </p:xfrm>
        <a:graphic>
          <a:graphicData uri="http://schemas.openxmlformats.org/presentationml/2006/ole">
            <mc:AlternateContent xmlns:mc="http://schemas.openxmlformats.org/markup-compatibility/2006">
              <mc:Choice xmlns:v="urn:schemas-microsoft-com:vml" Requires="v">
                <p:oleObj spid="_x0000_s115891" name="Equation" r:id="rId9" imgW="1371600" imgH="431640" progId="Equation.DSMT4">
                  <p:embed/>
                </p:oleObj>
              </mc:Choice>
              <mc:Fallback>
                <p:oleObj name="Equation" r:id="rId9" imgW="1371600" imgH="431640" progId="Equation.DSMT4">
                  <p:embed/>
                  <p:pic>
                    <p:nvPicPr>
                      <p:cNvPr id="0" name="Picture 131"/>
                      <p:cNvPicPr>
                        <a:picLocks noChangeAspect="1" noChangeArrowheads="1"/>
                      </p:cNvPicPr>
                      <p:nvPr/>
                    </p:nvPicPr>
                    <p:blipFill>
                      <a:blip r:embed="rId10"/>
                      <a:srcRect/>
                      <a:stretch>
                        <a:fillRect/>
                      </a:stretch>
                    </p:blipFill>
                    <p:spPr bwMode="auto">
                      <a:xfrm>
                        <a:off x="3810000" y="3081338"/>
                        <a:ext cx="2760663"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0440" name="Object 8"/>
          <p:cNvGraphicFramePr>
            <a:graphicFrameLocks noChangeAspect="1"/>
          </p:cNvGraphicFramePr>
          <p:nvPr>
            <p:extLst>
              <p:ext uri="{D42A27DB-BD31-4B8C-83A1-F6EECF244321}">
                <p14:modId xmlns:p14="http://schemas.microsoft.com/office/powerpoint/2010/main" val="1826858481"/>
              </p:ext>
            </p:extLst>
          </p:nvPr>
        </p:nvGraphicFramePr>
        <p:xfrm>
          <a:off x="2940050" y="4167188"/>
          <a:ext cx="2459038" cy="836612"/>
        </p:xfrm>
        <a:graphic>
          <a:graphicData uri="http://schemas.openxmlformats.org/presentationml/2006/ole">
            <mc:AlternateContent xmlns:mc="http://schemas.openxmlformats.org/markup-compatibility/2006">
              <mc:Choice xmlns:v="urn:schemas-microsoft-com:vml" Requires="v">
                <p:oleObj spid="_x0000_s115892" name="Equation" r:id="rId11" imgW="1117440" imgH="380880" progId="Equation.DSMT4">
                  <p:embed/>
                </p:oleObj>
              </mc:Choice>
              <mc:Fallback>
                <p:oleObj name="Equation" r:id="rId11" imgW="1117440" imgH="380880" progId="Equation.DSMT4">
                  <p:embed/>
                  <p:pic>
                    <p:nvPicPr>
                      <p:cNvPr id="0" name="Picture 132"/>
                      <p:cNvPicPr>
                        <a:picLocks noChangeAspect="1" noChangeArrowheads="1"/>
                      </p:cNvPicPr>
                      <p:nvPr/>
                    </p:nvPicPr>
                    <p:blipFill>
                      <a:blip r:embed="rId12"/>
                      <a:srcRect/>
                      <a:stretch>
                        <a:fillRect/>
                      </a:stretch>
                    </p:blipFill>
                    <p:spPr bwMode="auto">
                      <a:xfrm>
                        <a:off x="2940050" y="4167188"/>
                        <a:ext cx="2459038" cy="836612"/>
                      </a:xfrm>
                      <a:prstGeom prst="rect">
                        <a:avLst/>
                      </a:prstGeom>
                      <a:solidFill>
                        <a:srgbClr val="00FFCC"/>
                      </a:solidFill>
                      <a:effectLst>
                        <a:outerShdw dist="17961" dir="2700000" algn="ctr" rotWithShape="0">
                          <a:srgbClr val="00997A"/>
                        </a:outerShdw>
                      </a:effectLst>
                    </p:spPr>
                  </p:pic>
                </p:oleObj>
              </mc:Fallback>
            </mc:AlternateContent>
          </a:graphicData>
        </a:graphic>
      </p:graphicFrame>
      <p:grpSp>
        <p:nvGrpSpPr>
          <p:cNvPr id="530441" name="Group 9"/>
          <p:cNvGrpSpPr>
            <a:grpSpLocks/>
          </p:cNvGrpSpPr>
          <p:nvPr/>
        </p:nvGrpSpPr>
        <p:grpSpPr bwMode="auto">
          <a:xfrm>
            <a:off x="488950" y="998878"/>
            <a:ext cx="2686051" cy="1928813"/>
            <a:chOff x="408" y="1594"/>
            <a:chExt cx="1692" cy="1215"/>
          </a:xfrm>
        </p:grpSpPr>
        <p:sp>
          <p:nvSpPr>
            <p:cNvPr id="530442" name="Line 10"/>
            <p:cNvSpPr>
              <a:spLocks noChangeShapeType="1"/>
            </p:cNvSpPr>
            <p:nvPr/>
          </p:nvSpPr>
          <p:spPr bwMode="auto">
            <a:xfrm>
              <a:off x="1104" y="1632"/>
              <a:ext cx="0" cy="6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0443" name="Line 11"/>
            <p:cNvSpPr>
              <a:spLocks noChangeShapeType="1"/>
            </p:cNvSpPr>
            <p:nvPr/>
          </p:nvSpPr>
          <p:spPr bwMode="auto">
            <a:xfrm>
              <a:off x="1104" y="2622"/>
              <a:ext cx="0" cy="1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0444" name="Rectangle 12"/>
            <p:cNvSpPr>
              <a:spLocks noChangeArrowheads="1"/>
            </p:cNvSpPr>
            <p:nvPr/>
          </p:nvSpPr>
          <p:spPr bwMode="auto">
            <a:xfrm>
              <a:off x="1044" y="1788"/>
              <a:ext cx="120" cy="288"/>
            </a:xfrm>
            <a:prstGeom prst="rect">
              <a:avLst/>
            </a:prstGeom>
            <a:solidFill>
              <a:schemeClr val="bg1"/>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0445" name="Line 13"/>
            <p:cNvSpPr>
              <a:spLocks noChangeShapeType="1"/>
            </p:cNvSpPr>
            <p:nvPr/>
          </p:nvSpPr>
          <p:spPr bwMode="auto">
            <a:xfrm>
              <a:off x="480" y="1632"/>
              <a:ext cx="1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0446" name="Line 14"/>
            <p:cNvSpPr>
              <a:spLocks noChangeShapeType="1"/>
            </p:cNvSpPr>
            <p:nvPr/>
          </p:nvSpPr>
          <p:spPr bwMode="auto">
            <a:xfrm>
              <a:off x="1728" y="1632"/>
              <a:ext cx="0" cy="5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0447" name="Line 15"/>
            <p:cNvSpPr>
              <a:spLocks noChangeShapeType="1"/>
            </p:cNvSpPr>
            <p:nvPr/>
          </p:nvSpPr>
          <p:spPr bwMode="auto">
            <a:xfrm>
              <a:off x="1728" y="2256"/>
              <a:ext cx="0" cy="5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0448" name="Line 16"/>
            <p:cNvSpPr>
              <a:spLocks noChangeShapeType="1"/>
            </p:cNvSpPr>
            <p:nvPr/>
          </p:nvSpPr>
          <p:spPr bwMode="auto">
            <a:xfrm flipH="1">
              <a:off x="480" y="2784"/>
              <a:ext cx="1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30449" name="Group 17"/>
            <p:cNvGrpSpPr>
              <a:grpSpLocks/>
            </p:cNvGrpSpPr>
            <p:nvPr/>
          </p:nvGrpSpPr>
          <p:grpSpPr bwMode="auto">
            <a:xfrm>
              <a:off x="1596" y="2163"/>
              <a:ext cx="258" cy="93"/>
              <a:chOff x="1351" y="3976"/>
              <a:chExt cx="174" cy="93"/>
            </a:xfrm>
          </p:grpSpPr>
          <p:sp>
            <p:nvSpPr>
              <p:cNvPr id="530450" name="Line 18"/>
              <p:cNvSpPr>
                <a:spLocks noChangeShapeType="1"/>
              </p:cNvSpPr>
              <p:nvPr/>
            </p:nvSpPr>
            <p:spPr bwMode="auto">
              <a:xfrm>
                <a:off x="1351" y="3976"/>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0451" name="Line 19"/>
              <p:cNvSpPr>
                <a:spLocks noChangeShapeType="1"/>
              </p:cNvSpPr>
              <p:nvPr/>
            </p:nvSpPr>
            <p:spPr bwMode="auto">
              <a:xfrm>
                <a:off x="1351" y="4068"/>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0452" name="Text Box 20"/>
            <p:cNvSpPr txBox="1">
              <a:spLocks noChangeArrowheads="1"/>
            </p:cNvSpPr>
            <p:nvPr/>
          </p:nvSpPr>
          <p:spPr bwMode="auto">
            <a:xfrm>
              <a:off x="1854" y="2064"/>
              <a:ext cx="24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a:latin typeface="Times New Roman" panose="02020603050405020304" pitchFamily="18" charset="0"/>
                  <a:cs typeface="Times New Roman" panose="02020603050405020304" pitchFamily="18" charset="0"/>
                </a:rPr>
                <a:t>C</a:t>
              </a:r>
            </a:p>
          </p:txBody>
        </p:sp>
        <p:sp>
          <p:nvSpPr>
            <p:cNvPr id="530453" name="Text Box 21"/>
            <p:cNvSpPr txBox="1">
              <a:spLocks noChangeArrowheads="1"/>
            </p:cNvSpPr>
            <p:nvPr/>
          </p:nvSpPr>
          <p:spPr bwMode="auto">
            <a:xfrm>
              <a:off x="1179" y="2274"/>
              <a:ext cx="23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a:latin typeface="Times New Roman" panose="02020603050405020304" pitchFamily="18" charset="0"/>
                  <a:cs typeface="Times New Roman" panose="02020603050405020304" pitchFamily="18" charset="0"/>
                </a:rPr>
                <a:t>L</a:t>
              </a:r>
            </a:p>
          </p:txBody>
        </p:sp>
        <p:grpSp>
          <p:nvGrpSpPr>
            <p:cNvPr id="530454" name="Group 22"/>
            <p:cNvGrpSpPr>
              <a:grpSpLocks/>
            </p:cNvGrpSpPr>
            <p:nvPr/>
          </p:nvGrpSpPr>
          <p:grpSpPr bwMode="auto">
            <a:xfrm rot="5400000">
              <a:off x="940" y="2405"/>
              <a:ext cx="379" cy="57"/>
              <a:chOff x="1200" y="1584"/>
              <a:chExt cx="379" cy="45"/>
            </a:xfrm>
          </p:grpSpPr>
          <p:sp>
            <p:nvSpPr>
              <p:cNvPr id="530455" name="Arc 23"/>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0456" name="Arc 24"/>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0457" name="Arc 25"/>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0458" name="Arc 26"/>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0459" name="Text Box 27"/>
            <p:cNvSpPr txBox="1">
              <a:spLocks noChangeArrowheads="1"/>
            </p:cNvSpPr>
            <p:nvPr/>
          </p:nvSpPr>
          <p:spPr bwMode="auto">
            <a:xfrm>
              <a:off x="1180" y="1794"/>
              <a:ext cx="1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smtClean="0">
                  <a:latin typeface="Times New Roman" panose="02020603050405020304" pitchFamily="18" charset="0"/>
                  <a:cs typeface="Times New Roman" panose="02020603050405020304" pitchFamily="18" charset="0"/>
                </a:rPr>
                <a:t>r</a:t>
              </a:r>
              <a:endParaRPr lang="en-US" altLang="zh-CN" sz="2400" b="1" i="1" dirty="0">
                <a:latin typeface="Times New Roman" panose="02020603050405020304" pitchFamily="18" charset="0"/>
                <a:cs typeface="Times New Roman" panose="02020603050405020304" pitchFamily="18" charset="0"/>
              </a:endParaRPr>
            </a:p>
          </p:txBody>
        </p:sp>
        <p:sp>
          <p:nvSpPr>
            <p:cNvPr id="530460" name="Oval 28"/>
            <p:cNvSpPr>
              <a:spLocks noChangeArrowheads="1"/>
            </p:cNvSpPr>
            <p:nvPr/>
          </p:nvSpPr>
          <p:spPr bwMode="auto">
            <a:xfrm>
              <a:off x="420" y="2741"/>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0461" name="Oval 29"/>
            <p:cNvSpPr>
              <a:spLocks noChangeArrowheads="1"/>
            </p:cNvSpPr>
            <p:nvPr/>
          </p:nvSpPr>
          <p:spPr bwMode="auto">
            <a:xfrm>
              <a:off x="408" y="1594"/>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aphicFrame>
        <p:nvGraphicFramePr>
          <p:cNvPr id="530462" name="Object 30"/>
          <p:cNvGraphicFramePr>
            <a:graphicFrameLocks noChangeAspect="1"/>
          </p:cNvGraphicFramePr>
          <p:nvPr>
            <p:extLst>
              <p:ext uri="{D42A27DB-BD31-4B8C-83A1-F6EECF244321}">
                <p14:modId xmlns:p14="http://schemas.microsoft.com/office/powerpoint/2010/main" val="3764986797"/>
              </p:ext>
            </p:extLst>
          </p:nvPr>
        </p:nvGraphicFramePr>
        <p:xfrm>
          <a:off x="1325563" y="5175250"/>
          <a:ext cx="6146800" cy="885825"/>
        </p:xfrm>
        <a:graphic>
          <a:graphicData uri="http://schemas.openxmlformats.org/presentationml/2006/ole">
            <mc:AlternateContent xmlns:mc="http://schemas.openxmlformats.org/markup-compatibility/2006">
              <mc:Choice xmlns:v="urn:schemas-microsoft-com:vml" Requires="v">
                <p:oleObj spid="_x0000_s115893" name="Equation" r:id="rId13" imgW="3073320" imgH="444240" progId="Equation.DSMT4">
                  <p:embed/>
                </p:oleObj>
              </mc:Choice>
              <mc:Fallback>
                <p:oleObj name="Equation" r:id="rId13" imgW="3073320" imgH="444240" progId="Equation.DSMT4">
                  <p:embed/>
                  <p:pic>
                    <p:nvPicPr>
                      <p:cNvPr id="0" name="Picture 133"/>
                      <p:cNvPicPr>
                        <a:picLocks noChangeAspect="1" noChangeArrowheads="1"/>
                      </p:cNvPicPr>
                      <p:nvPr/>
                    </p:nvPicPr>
                    <p:blipFill>
                      <a:blip r:embed="rId14"/>
                      <a:srcRect/>
                      <a:stretch>
                        <a:fillRect/>
                      </a:stretch>
                    </p:blipFill>
                    <p:spPr bwMode="auto">
                      <a:xfrm>
                        <a:off x="1325563" y="5175250"/>
                        <a:ext cx="6146800"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0463" name="Text Box 31"/>
          <p:cNvSpPr txBox="1">
            <a:spLocks noChangeArrowheads="1"/>
          </p:cNvSpPr>
          <p:nvPr/>
        </p:nvSpPr>
        <p:spPr bwMode="auto">
          <a:xfrm>
            <a:off x="787400" y="4304994"/>
            <a:ext cx="17235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b="1"/>
              <a:t>谐振条件：</a:t>
            </a:r>
          </a:p>
        </p:txBody>
      </p:sp>
      <p:sp>
        <p:nvSpPr>
          <p:cNvPr id="2" name="标题 1"/>
          <p:cNvSpPr>
            <a:spLocks noGrp="1"/>
          </p:cNvSpPr>
          <p:nvPr>
            <p:ph type="title"/>
          </p:nvPr>
        </p:nvSpPr>
        <p:spPr/>
        <p:txBody>
          <a:bodyPr/>
          <a:lstStyle/>
          <a:p>
            <a:r>
              <a:rPr lang="zh-CN" altLang="en-US" dirty="0" smtClean="0"/>
              <a:t>电感</a:t>
            </a:r>
            <a:r>
              <a:rPr lang="zh-CN" altLang="en-US" dirty="0"/>
              <a:t>线圈与电容</a:t>
            </a:r>
            <a:r>
              <a:rPr lang="zh-CN" altLang="en-US" dirty="0" smtClean="0"/>
              <a:t>并联电路</a:t>
            </a:r>
            <a:endParaRPr lang="zh-CN" altLang="en-US" dirty="0"/>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87</a:t>
            </a:fld>
            <a:endParaRPr lang="en-US" altLang="zh-CN"/>
          </a:p>
        </p:txBody>
      </p:sp>
    </p:spTree>
    <p:extLst>
      <p:ext uri="{BB962C8B-B14F-4D97-AF65-F5344CB8AC3E}">
        <p14:creationId xmlns:p14="http://schemas.microsoft.com/office/powerpoint/2010/main" val="3510061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nodeType="clickEffect">
                                  <p:stCondLst>
                                    <p:cond delay="0"/>
                                  </p:stCondLst>
                                  <p:childTnLst>
                                    <p:set>
                                      <p:cBhvr>
                                        <p:cTn id="6" dur="1" fill="hold">
                                          <p:stCondLst>
                                            <p:cond delay="0"/>
                                          </p:stCondLst>
                                        </p:cTn>
                                        <p:tgtEl>
                                          <p:spTgt spid="530441"/>
                                        </p:tgtEl>
                                        <p:attrNameLst>
                                          <p:attrName>style.visibility</p:attrName>
                                        </p:attrNameLst>
                                      </p:cBhvr>
                                      <p:to>
                                        <p:strVal val="visible"/>
                                      </p:to>
                                    </p:set>
                                    <p:anim calcmode="lin" valueType="num">
                                      <p:cBhvr>
                                        <p:cTn id="7" dur="500" fill="hold"/>
                                        <p:tgtEl>
                                          <p:spTgt spid="530441"/>
                                        </p:tgtEl>
                                        <p:attrNameLst>
                                          <p:attrName>ppt_w</p:attrName>
                                        </p:attrNameLst>
                                      </p:cBhvr>
                                      <p:tavLst>
                                        <p:tav tm="0">
                                          <p:val>
                                            <p:strVal val="4/3*#ppt_w"/>
                                          </p:val>
                                        </p:tav>
                                        <p:tav tm="100000">
                                          <p:val>
                                            <p:strVal val="#ppt_w"/>
                                          </p:val>
                                        </p:tav>
                                      </p:tavLst>
                                    </p:anim>
                                    <p:anim calcmode="lin" valueType="num">
                                      <p:cBhvr>
                                        <p:cTn id="8" dur="500" fill="hold"/>
                                        <p:tgtEl>
                                          <p:spTgt spid="530441"/>
                                        </p:tgtEl>
                                        <p:attrNameLst>
                                          <p:attrName>ppt_h</p:attrName>
                                        </p:attrNameLst>
                                      </p:cBhvr>
                                      <p:tavLst>
                                        <p:tav tm="0">
                                          <p:val>
                                            <p:strVal val="4/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1" fill="hold" nodeType="clickEffect">
                                  <p:stCondLst>
                                    <p:cond delay="0"/>
                                  </p:stCondLst>
                                  <p:childTnLst>
                                    <p:set>
                                      <p:cBhvr>
                                        <p:cTn id="12" dur="1" fill="hold">
                                          <p:stCondLst>
                                            <p:cond delay="0"/>
                                          </p:stCondLst>
                                        </p:cTn>
                                        <p:tgtEl>
                                          <p:spTgt spid="530436"/>
                                        </p:tgtEl>
                                        <p:attrNameLst>
                                          <p:attrName>style.visibility</p:attrName>
                                        </p:attrNameLst>
                                      </p:cBhvr>
                                      <p:to>
                                        <p:strVal val="visible"/>
                                      </p:to>
                                    </p:set>
                                    <p:anim calcmode="lin" valueType="num">
                                      <p:cBhvr additive="base">
                                        <p:cTn id="13" dur="500"/>
                                        <p:tgtEl>
                                          <p:spTgt spid="530436"/>
                                        </p:tgtEl>
                                        <p:attrNameLst>
                                          <p:attrName>ppt_y</p:attrName>
                                        </p:attrNameLst>
                                      </p:cBhvr>
                                      <p:tavLst>
                                        <p:tav tm="0">
                                          <p:val>
                                            <p:strVal val="#ppt_y-#ppt_h*1.125000"/>
                                          </p:val>
                                        </p:tav>
                                        <p:tav tm="100000">
                                          <p:val>
                                            <p:strVal val="#ppt_y"/>
                                          </p:val>
                                        </p:tav>
                                      </p:tavLst>
                                    </p:anim>
                                    <p:animEffect transition="in" filter="wipe(down)">
                                      <p:cBhvr>
                                        <p:cTn id="14" dur="500"/>
                                        <p:tgtEl>
                                          <p:spTgt spid="53043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1" fill="hold" nodeType="clickEffect">
                                  <p:stCondLst>
                                    <p:cond delay="0"/>
                                  </p:stCondLst>
                                  <p:childTnLst>
                                    <p:set>
                                      <p:cBhvr>
                                        <p:cTn id="18" dur="1" fill="hold">
                                          <p:stCondLst>
                                            <p:cond delay="0"/>
                                          </p:stCondLst>
                                        </p:cTn>
                                        <p:tgtEl>
                                          <p:spTgt spid="530437"/>
                                        </p:tgtEl>
                                        <p:attrNameLst>
                                          <p:attrName>style.visibility</p:attrName>
                                        </p:attrNameLst>
                                      </p:cBhvr>
                                      <p:to>
                                        <p:strVal val="visible"/>
                                      </p:to>
                                    </p:set>
                                    <p:anim calcmode="lin" valueType="num">
                                      <p:cBhvr additive="base">
                                        <p:cTn id="19" dur="500"/>
                                        <p:tgtEl>
                                          <p:spTgt spid="530437"/>
                                        </p:tgtEl>
                                        <p:attrNameLst>
                                          <p:attrName>ppt_y</p:attrName>
                                        </p:attrNameLst>
                                      </p:cBhvr>
                                      <p:tavLst>
                                        <p:tav tm="0">
                                          <p:val>
                                            <p:strVal val="#ppt_y-#ppt_h*1.125000"/>
                                          </p:val>
                                        </p:tav>
                                        <p:tav tm="100000">
                                          <p:val>
                                            <p:strVal val="#ppt_y"/>
                                          </p:val>
                                        </p:tav>
                                      </p:tavLst>
                                    </p:anim>
                                    <p:animEffect transition="in" filter="wipe(down)">
                                      <p:cBhvr>
                                        <p:cTn id="20" dur="500"/>
                                        <p:tgtEl>
                                          <p:spTgt spid="53043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1" fill="hold" nodeType="clickEffect">
                                  <p:stCondLst>
                                    <p:cond delay="0"/>
                                  </p:stCondLst>
                                  <p:childTnLst>
                                    <p:set>
                                      <p:cBhvr>
                                        <p:cTn id="24" dur="1" fill="hold">
                                          <p:stCondLst>
                                            <p:cond delay="0"/>
                                          </p:stCondLst>
                                        </p:cTn>
                                        <p:tgtEl>
                                          <p:spTgt spid="530435"/>
                                        </p:tgtEl>
                                        <p:attrNameLst>
                                          <p:attrName>style.visibility</p:attrName>
                                        </p:attrNameLst>
                                      </p:cBhvr>
                                      <p:to>
                                        <p:strVal val="visible"/>
                                      </p:to>
                                    </p:set>
                                    <p:anim calcmode="lin" valueType="num">
                                      <p:cBhvr additive="base">
                                        <p:cTn id="25" dur="500"/>
                                        <p:tgtEl>
                                          <p:spTgt spid="530435"/>
                                        </p:tgtEl>
                                        <p:attrNameLst>
                                          <p:attrName>ppt_y</p:attrName>
                                        </p:attrNameLst>
                                      </p:cBhvr>
                                      <p:tavLst>
                                        <p:tav tm="0">
                                          <p:val>
                                            <p:strVal val="#ppt_y-#ppt_h*1.125000"/>
                                          </p:val>
                                        </p:tav>
                                        <p:tav tm="100000">
                                          <p:val>
                                            <p:strVal val="#ppt_y"/>
                                          </p:val>
                                        </p:tav>
                                      </p:tavLst>
                                    </p:anim>
                                    <p:animEffect transition="in" filter="wipe(down)">
                                      <p:cBhvr>
                                        <p:cTn id="26" dur="500"/>
                                        <p:tgtEl>
                                          <p:spTgt spid="53043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530438"/>
                                        </p:tgtEl>
                                        <p:attrNameLst>
                                          <p:attrName>style.visibility</p:attrName>
                                        </p:attrNameLst>
                                      </p:cBhvr>
                                      <p:to>
                                        <p:strVal val="visible"/>
                                      </p:to>
                                    </p:set>
                                    <p:animEffect transition="in" filter="strips(downRight)">
                                      <p:cBhvr>
                                        <p:cTn id="31" dur="500"/>
                                        <p:tgtEl>
                                          <p:spTgt spid="53043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32" fill="hold" nodeType="clickEffect">
                                  <p:stCondLst>
                                    <p:cond delay="0"/>
                                  </p:stCondLst>
                                  <p:childTnLst>
                                    <p:set>
                                      <p:cBhvr>
                                        <p:cTn id="35" dur="1" fill="hold">
                                          <p:stCondLst>
                                            <p:cond delay="0"/>
                                          </p:stCondLst>
                                        </p:cTn>
                                        <p:tgtEl>
                                          <p:spTgt spid="530439"/>
                                        </p:tgtEl>
                                        <p:attrNameLst>
                                          <p:attrName>style.visibility</p:attrName>
                                        </p:attrNameLst>
                                      </p:cBhvr>
                                      <p:to>
                                        <p:strVal val="visible"/>
                                      </p:to>
                                    </p:set>
                                    <p:animEffect transition="in" filter="box(out)">
                                      <p:cBhvr>
                                        <p:cTn id="36" dur="500"/>
                                        <p:tgtEl>
                                          <p:spTgt spid="53043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32" fill="hold" grpId="0" nodeType="clickEffect">
                                  <p:stCondLst>
                                    <p:cond delay="0"/>
                                  </p:stCondLst>
                                  <p:childTnLst>
                                    <p:set>
                                      <p:cBhvr>
                                        <p:cTn id="40" dur="1" fill="hold">
                                          <p:stCondLst>
                                            <p:cond delay="0"/>
                                          </p:stCondLst>
                                        </p:cTn>
                                        <p:tgtEl>
                                          <p:spTgt spid="530463">
                                            <p:txEl>
                                              <p:pRg st="0" end="0"/>
                                            </p:txEl>
                                          </p:spTgt>
                                        </p:tgtEl>
                                        <p:attrNameLst>
                                          <p:attrName>style.visibility</p:attrName>
                                        </p:attrNameLst>
                                      </p:cBhvr>
                                      <p:to>
                                        <p:strVal val="visible"/>
                                      </p:to>
                                    </p:set>
                                    <p:animEffect transition="in" filter="box(out)">
                                      <p:cBhvr>
                                        <p:cTn id="41" dur="500"/>
                                        <p:tgtEl>
                                          <p:spTgt spid="530463">
                                            <p:txEl>
                                              <p:pRg st="0" end="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530440"/>
                                        </p:tgtEl>
                                        <p:attrNameLst>
                                          <p:attrName>style.visibility</p:attrName>
                                        </p:attrNameLst>
                                      </p:cBhvr>
                                      <p:to>
                                        <p:strVal val="visible"/>
                                      </p:to>
                                    </p:set>
                                    <p:animEffect transition="in" filter="dissolve">
                                      <p:cBhvr>
                                        <p:cTn id="46" dur="500"/>
                                        <p:tgtEl>
                                          <p:spTgt spid="53044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2" presetClass="entr" presetSubtype="8" fill="hold" nodeType="clickEffect">
                                  <p:stCondLst>
                                    <p:cond delay="0"/>
                                  </p:stCondLst>
                                  <p:childTnLst>
                                    <p:set>
                                      <p:cBhvr>
                                        <p:cTn id="50" dur="1" fill="hold">
                                          <p:stCondLst>
                                            <p:cond delay="0"/>
                                          </p:stCondLst>
                                        </p:cTn>
                                        <p:tgtEl>
                                          <p:spTgt spid="530462"/>
                                        </p:tgtEl>
                                        <p:attrNameLst>
                                          <p:attrName>style.visibility</p:attrName>
                                        </p:attrNameLst>
                                      </p:cBhvr>
                                      <p:to>
                                        <p:strVal val="visible"/>
                                      </p:to>
                                    </p:set>
                                    <p:anim calcmode="lin" valueType="num">
                                      <p:cBhvr additive="base">
                                        <p:cTn id="51" dur="500"/>
                                        <p:tgtEl>
                                          <p:spTgt spid="530462"/>
                                        </p:tgtEl>
                                        <p:attrNameLst>
                                          <p:attrName>ppt_x</p:attrName>
                                        </p:attrNameLst>
                                      </p:cBhvr>
                                      <p:tavLst>
                                        <p:tav tm="0">
                                          <p:val>
                                            <p:strVal val="#ppt_x-#ppt_w*1.125000"/>
                                          </p:val>
                                        </p:tav>
                                        <p:tav tm="100000">
                                          <p:val>
                                            <p:strVal val="#ppt_x"/>
                                          </p:val>
                                        </p:tav>
                                      </p:tavLst>
                                    </p:anim>
                                    <p:animEffect transition="in" filter="wipe(right)">
                                      <p:cBhvr>
                                        <p:cTn id="52" dur="500"/>
                                        <p:tgtEl>
                                          <p:spTgt spid="530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8" grpId="0" autoUpdateAnimBg="0"/>
      <p:bldP spid="530463"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Text Box 2"/>
          <p:cNvSpPr txBox="1">
            <a:spLocks noChangeArrowheads="1"/>
          </p:cNvSpPr>
          <p:nvPr/>
        </p:nvSpPr>
        <p:spPr bwMode="auto">
          <a:xfrm>
            <a:off x="107504" y="3384750"/>
            <a:ext cx="667682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dirty="0">
                <a:solidFill>
                  <a:schemeClr val="tx2"/>
                </a:solidFill>
              </a:rPr>
              <a:t>电路发生谐振时，电路相当于一个电阻：</a:t>
            </a:r>
          </a:p>
        </p:txBody>
      </p:sp>
      <p:graphicFrame>
        <p:nvGraphicFramePr>
          <p:cNvPr id="531459" name="Object 3"/>
          <p:cNvGraphicFramePr>
            <a:graphicFrameLocks noChangeAspect="1"/>
          </p:cNvGraphicFramePr>
          <p:nvPr>
            <p:extLst>
              <p:ext uri="{D42A27DB-BD31-4B8C-83A1-F6EECF244321}">
                <p14:modId xmlns:p14="http://schemas.microsoft.com/office/powerpoint/2010/main" val="934736276"/>
              </p:ext>
            </p:extLst>
          </p:nvPr>
        </p:nvGraphicFramePr>
        <p:xfrm>
          <a:off x="2279650" y="4008438"/>
          <a:ext cx="3783013" cy="914400"/>
        </p:xfrm>
        <a:graphic>
          <a:graphicData uri="http://schemas.openxmlformats.org/presentationml/2006/ole">
            <mc:AlternateContent xmlns:mc="http://schemas.openxmlformats.org/markup-compatibility/2006">
              <mc:Choice xmlns:v="urn:schemas-microsoft-com:vml" Requires="v">
                <p:oleObj spid="_x0000_s117028" name="Equation" r:id="rId3" imgW="1625400" imgH="393480" progId="Equation.DSMT4">
                  <p:embed/>
                </p:oleObj>
              </mc:Choice>
              <mc:Fallback>
                <p:oleObj name="Equation" r:id="rId3" imgW="1625400" imgH="393480" progId="Equation.DSMT4">
                  <p:embed/>
                  <p:pic>
                    <p:nvPicPr>
                      <p:cNvPr id="0" name="Picture 212"/>
                      <p:cNvPicPr>
                        <a:picLocks noChangeAspect="1" noChangeArrowheads="1"/>
                      </p:cNvPicPr>
                      <p:nvPr/>
                    </p:nvPicPr>
                    <p:blipFill>
                      <a:blip r:embed="rId4"/>
                      <a:srcRect/>
                      <a:stretch>
                        <a:fillRect/>
                      </a:stretch>
                    </p:blipFill>
                    <p:spPr bwMode="auto">
                      <a:xfrm>
                        <a:off x="2279650" y="4008438"/>
                        <a:ext cx="3783013" cy="914400"/>
                      </a:xfrm>
                      <a:prstGeom prst="rect">
                        <a:avLst/>
                      </a:prstGeom>
                      <a:solidFill>
                        <a:srgbClr val="00FFCC"/>
                      </a:solidFill>
                      <a:effectLst>
                        <a:outerShdw dist="17961" dir="2700000" algn="ctr" rotWithShape="0">
                          <a:srgbClr val="00997A"/>
                        </a:outerShdw>
                      </a:effectLst>
                    </p:spPr>
                  </p:pic>
                </p:oleObj>
              </mc:Fallback>
            </mc:AlternateContent>
          </a:graphicData>
        </a:graphic>
      </p:graphicFrame>
      <p:sp>
        <p:nvSpPr>
          <p:cNvPr id="531460" name="Text Box 4"/>
          <p:cNvSpPr txBox="1">
            <a:spLocks noChangeArrowheads="1"/>
          </p:cNvSpPr>
          <p:nvPr/>
        </p:nvSpPr>
        <p:spPr bwMode="auto">
          <a:xfrm>
            <a:off x="927775" y="5301239"/>
            <a:ext cx="3513111"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sz="2800" b="1" dirty="0">
                <a:solidFill>
                  <a:schemeClr val="tx2"/>
                </a:solidFill>
                <a:latin typeface="Times New Roman" panose="02020603050405020304" pitchFamily="18" charset="0"/>
                <a:cs typeface="Times New Roman" panose="02020603050405020304" pitchFamily="18" charset="0"/>
              </a:rPr>
              <a:t>一般情况下</a:t>
            </a:r>
            <a:r>
              <a:rPr lang="zh-CN" altLang="en-US" sz="2800" b="1" i="1" dirty="0">
                <a:solidFill>
                  <a:schemeClr val="tx2"/>
                </a:solidFill>
                <a:latin typeface="Times New Roman" panose="02020603050405020304" pitchFamily="18" charset="0"/>
                <a:cs typeface="Times New Roman" panose="02020603050405020304" pitchFamily="18" charset="0"/>
                <a:sym typeface="Symbol" pitchFamily="18" charset="2"/>
              </a:rPr>
              <a:t></a:t>
            </a:r>
            <a:r>
              <a:rPr lang="en-US" altLang="zh-CN" sz="2800" b="1" i="1" dirty="0">
                <a:solidFill>
                  <a:schemeClr val="tx2"/>
                </a:solidFill>
                <a:latin typeface="Times New Roman" panose="02020603050405020304" pitchFamily="18" charset="0"/>
                <a:cs typeface="Times New Roman" panose="02020603050405020304" pitchFamily="18" charset="0"/>
                <a:sym typeface="Symbol" pitchFamily="18" charset="2"/>
              </a:rPr>
              <a:t>L</a:t>
            </a:r>
            <a:r>
              <a:rPr lang="en-US" altLang="zh-CN" sz="2800" b="1" dirty="0" smtClean="0">
                <a:solidFill>
                  <a:schemeClr val="tx2"/>
                </a:solidFill>
                <a:latin typeface="Times New Roman" panose="02020603050405020304" pitchFamily="18" charset="0"/>
                <a:cs typeface="Times New Roman" panose="02020603050405020304" pitchFamily="18" charset="0"/>
                <a:sym typeface="Symbol" pitchFamily="18" charset="2"/>
              </a:rPr>
              <a:t>&gt;&gt;</a:t>
            </a:r>
            <a:r>
              <a:rPr lang="en-US" altLang="zh-CN" sz="2800" b="1" i="1" dirty="0" smtClean="0">
                <a:solidFill>
                  <a:schemeClr val="tx2"/>
                </a:solidFill>
                <a:latin typeface="Times New Roman" panose="02020603050405020304" pitchFamily="18" charset="0"/>
                <a:cs typeface="Times New Roman" panose="02020603050405020304" pitchFamily="18" charset="0"/>
                <a:sym typeface="Symbol" pitchFamily="18" charset="2"/>
              </a:rPr>
              <a:t>r</a:t>
            </a:r>
            <a:endParaRPr lang="en-US" altLang="zh-CN" sz="2800" b="1" i="1" dirty="0">
              <a:solidFill>
                <a:schemeClr val="tx2"/>
              </a:solidFill>
              <a:latin typeface="Times New Roman" panose="02020603050405020304" pitchFamily="18" charset="0"/>
              <a:cs typeface="Times New Roman" panose="02020603050405020304" pitchFamily="18" charset="0"/>
            </a:endParaRPr>
          </a:p>
        </p:txBody>
      </p:sp>
      <p:grpSp>
        <p:nvGrpSpPr>
          <p:cNvPr id="531461" name="Group 5"/>
          <p:cNvGrpSpPr>
            <a:grpSpLocks/>
          </p:cNvGrpSpPr>
          <p:nvPr/>
        </p:nvGrpSpPr>
        <p:grpSpPr bwMode="auto">
          <a:xfrm>
            <a:off x="4391038" y="5218313"/>
            <a:ext cx="3311524" cy="736600"/>
            <a:chOff x="550" y="1856"/>
            <a:chExt cx="2086" cy="464"/>
          </a:xfrm>
        </p:grpSpPr>
        <p:sp>
          <p:nvSpPr>
            <p:cNvPr id="531462" name="Text Box 6"/>
            <p:cNvSpPr txBox="1">
              <a:spLocks noChangeArrowheads="1"/>
            </p:cNvSpPr>
            <p:nvPr/>
          </p:nvSpPr>
          <p:spPr bwMode="auto">
            <a:xfrm>
              <a:off x="550" y="1911"/>
              <a:ext cx="125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800" b="1" dirty="0">
                  <a:solidFill>
                    <a:schemeClr val="tx2"/>
                  </a:solidFill>
                  <a:latin typeface="Times New Roman" panose="02020603050405020304" pitchFamily="18" charset="0"/>
                  <a:cs typeface="Times New Roman" panose="02020603050405020304" pitchFamily="18" charset="0"/>
                </a:rPr>
                <a:t>谐振条件：</a:t>
              </a:r>
            </a:p>
          </p:txBody>
        </p:sp>
        <p:graphicFrame>
          <p:nvGraphicFramePr>
            <p:cNvPr id="531463" name="Object 7"/>
            <p:cNvGraphicFramePr>
              <a:graphicFrameLocks noChangeAspect="1"/>
            </p:cNvGraphicFramePr>
            <p:nvPr/>
          </p:nvGraphicFramePr>
          <p:xfrm>
            <a:off x="1756" y="1856"/>
            <a:ext cx="880" cy="464"/>
          </p:xfrm>
          <a:graphic>
            <a:graphicData uri="http://schemas.openxmlformats.org/presentationml/2006/ole">
              <mc:AlternateContent xmlns:mc="http://schemas.openxmlformats.org/markup-compatibility/2006">
                <mc:Choice xmlns:v="urn:schemas-microsoft-com:vml" Requires="v">
                  <p:oleObj spid="_x0000_s117029" name="Equation" r:id="rId5" imgW="1397000" imgH="736600" progId="Equation.DSMT4">
                    <p:embed/>
                  </p:oleObj>
                </mc:Choice>
                <mc:Fallback>
                  <p:oleObj name="Equation" r:id="rId5" imgW="1397000" imgH="736600" progId="Equation.DSMT4">
                    <p:embed/>
                    <p:pic>
                      <p:nvPicPr>
                        <p:cNvPr id="0" name="Picture 2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6" y="1856"/>
                          <a:ext cx="880" cy="4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31468" name="Group 12"/>
          <p:cNvGrpSpPr>
            <a:grpSpLocks/>
          </p:cNvGrpSpPr>
          <p:nvPr/>
        </p:nvGrpSpPr>
        <p:grpSpPr bwMode="auto">
          <a:xfrm>
            <a:off x="4294188" y="1003500"/>
            <a:ext cx="2179637" cy="2276475"/>
            <a:chOff x="2705" y="144"/>
            <a:chExt cx="1373" cy="1434"/>
          </a:xfrm>
        </p:grpSpPr>
        <p:grpSp>
          <p:nvGrpSpPr>
            <p:cNvPr id="531469" name="Group 13"/>
            <p:cNvGrpSpPr>
              <a:grpSpLocks/>
            </p:cNvGrpSpPr>
            <p:nvPr/>
          </p:nvGrpSpPr>
          <p:grpSpPr bwMode="auto">
            <a:xfrm>
              <a:off x="2705" y="144"/>
              <a:ext cx="1373" cy="1434"/>
              <a:chOff x="2696" y="231"/>
              <a:chExt cx="1373" cy="1434"/>
            </a:xfrm>
          </p:grpSpPr>
          <p:sp>
            <p:nvSpPr>
              <p:cNvPr id="531470" name="Line 14"/>
              <p:cNvSpPr>
                <a:spLocks noChangeShapeType="1"/>
              </p:cNvSpPr>
              <p:nvPr/>
            </p:nvSpPr>
            <p:spPr bwMode="auto">
              <a:xfrm>
                <a:off x="2976" y="1008"/>
                <a:ext cx="91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1471" name="Line 15"/>
              <p:cNvSpPr>
                <a:spLocks noChangeShapeType="1"/>
              </p:cNvSpPr>
              <p:nvPr/>
            </p:nvSpPr>
            <p:spPr bwMode="auto">
              <a:xfrm flipV="1">
                <a:off x="2976" y="403"/>
                <a:ext cx="0" cy="60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1472" name="Line 16"/>
              <p:cNvSpPr>
                <a:spLocks noChangeShapeType="1"/>
              </p:cNvSpPr>
              <p:nvPr/>
            </p:nvSpPr>
            <p:spPr bwMode="auto">
              <a:xfrm>
                <a:off x="2976" y="1008"/>
                <a:ext cx="432" cy="56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1473" name="Line 17"/>
              <p:cNvSpPr>
                <a:spLocks noChangeShapeType="1"/>
              </p:cNvSpPr>
              <p:nvPr/>
            </p:nvSpPr>
            <p:spPr bwMode="auto">
              <a:xfrm flipV="1">
                <a:off x="3408" y="1008"/>
                <a:ext cx="0" cy="557"/>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1474" name="Line 18"/>
              <p:cNvSpPr>
                <a:spLocks noChangeShapeType="1"/>
              </p:cNvSpPr>
              <p:nvPr/>
            </p:nvSpPr>
            <p:spPr bwMode="auto">
              <a:xfrm>
                <a:off x="3005" y="480"/>
                <a:ext cx="413" cy="518"/>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531475" name="Object 19"/>
              <p:cNvGraphicFramePr>
                <a:graphicFrameLocks noChangeAspect="1"/>
              </p:cNvGraphicFramePr>
              <p:nvPr/>
            </p:nvGraphicFramePr>
            <p:xfrm>
              <a:off x="3866" y="896"/>
              <a:ext cx="203" cy="251"/>
            </p:xfrm>
            <a:graphic>
              <a:graphicData uri="http://schemas.openxmlformats.org/presentationml/2006/ole">
                <mc:AlternateContent xmlns:mc="http://schemas.openxmlformats.org/markup-compatibility/2006">
                  <mc:Choice xmlns:v="urn:schemas-microsoft-com:vml" Requires="v">
                    <p:oleObj spid="_x0000_s117030" name="公式" r:id="rId7" imgW="164957" imgH="203024" progId="Equation.3">
                      <p:embed/>
                    </p:oleObj>
                  </mc:Choice>
                  <mc:Fallback>
                    <p:oleObj name="公式" r:id="rId7" imgW="164957" imgH="203024" progId="Equation.3">
                      <p:embed/>
                      <p:pic>
                        <p:nvPicPr>
                          <p:cNvPr id="0" name="Picture 2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6" y="896"/>
                            <a:ext cx="203" cy="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1476" name="Object 20"/>
              <p:cNvGraphicFramePr>
                <a:graphicFrameLocks noChangeAspect="1"/>
              </p:cNvGraphicFramePr>
              <p:nvPr/>
            </p:nvGraphicFramePr>
            <p:xfrm>
              <a:off x="2696" y="231"/>
              <a:ext cx="292" cy="367"/>
            </p:xfrm>
            <a:graphic>
              <a:graphicData uri="http://schemas.openxmlformats.org/presentationml/2006/ole">
                <mc:AlternateContent xmlns:mc="http://schemas.openxmlformats.org/markup-compatibility/2006">
                  <mc:Choice xmlns:v="urn:schemas-microsoft-com:vml" Requires="v">
                    <p:oleObj spid="_x0000_s117031" name="公式" r:id="rId9" imgW="190417" imgH="241195" progId="Equation.3">
                      <p:embed/>
                    </p:oleObj>
                  </mc:Choice>
                  <mc:Fallback>
                    <p:oleObj name="公式" r:id="rId9" imgW="190417" imgH="241195" progId="Equation.3">
                      <p:embed/>
                      <p:pic>
                        <p:nvPicPr>
                          <p:cNvPr id="0" name="Picture 2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6" y="231"/>
                            <a:ext cx="292" cy="3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1477" name="Object 21"/>
              <p:cNvGraphicFramePr>
                <a:graphicFrameLocks noChangeAspect="1"/>
              </p:cNvGraphicFramePr>
              <p:nvPr/>
            </p:nvGraphicFramePr>
            <p:xfrm>
              <a:off x="3423" y="1359"/>
              <a:ext cx="219" cy="306"/>
            </p:xfrm>
            <a:graphic>
              <a:graphicData uri="http://schemas.openxmlformats.org/presentationml/2006/ole">
                <mc:AlternateContent xmlns:mc="http://schemas.openxmlformats.org/markup-compatibility/2006">
                  <mc:Choice xmlns:v="urn:schemas-microsoft-com:vml" Requires="v">
                    <p:oleObj spid="_x0000_s117032" name="公式" r:id="rId11" imgW="165028" imgH="228501" progId="Equation.3">
                      <p:embed/>
                    </p:oleObj>
                  </mc:Choice>
                  <mc:Fallback>
                    <p:oleObj name="公式" r:id="rId11" imgW="165028" imgH="228501" progId="Equation.3">
                      <p:embed/>
                      <p:pic>
                        <p:nvPicPr>
                          <p:cNvPr id="0" name="Picture 2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3" y="1359"/>
                            <a:ext cx="219" cy="3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31478" name="Line 22"/>
            <p:cNvSpPr>
              <a:spLocks noChangeShapeType="1"/>
            </p:cNvSpPr>
            <p:nvPr/>
          </p:nvSpPr>
          <p:spPr bwMode="auto">
            <a:xfrm>
              <a:off x="3005" y="922"/>
              <a:ext cx="403"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531479" name="Object 23"/>
            <p:cNvGraphicFramePr>
              <a:graphicFrameLocks noChangeAspect="1"/>
            </p:cNvGraphicFramePr>
            <p:nvPr/>
          </p:nvGraphicFramePr>
          <p:xfrm>
            <a:off x="3377" y="602"/>
            <a:ext cx="223" cy="339"/>
          </p:xfrm>
          <a:graphic>
            <a:graphicData uri="http://schemas.openxmlformats.org/presentationml/2006/ole">
              <mc:AlternateContent xmlns:mc="http://schemas.openxmlformats.org/markup-compatibility/2006">
                <mc:Choice xmlns:v="urn:schemas-microsoft-com:vml" Requires="v">
                  <p:oleObj spid="_x0000_s117033" name="公式" r:id="rId13" imgW="126890" imgH="190335" progId="Equation.3">
                    <p:embed/>
                  </p:oleObj>
                </mc:Choice>
                <mc:Fallback>
                  <p:oleObj name="公式" r:id="rId13" imgW="126890" imgH="190335" progId="Equation.3">
                    <p:embed/>
                    <p:pic>
                      <p:nvPicPr>
                        <p:cNvPr id="0" name="Picture 2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77" y="602"/>
                          <a:ext cx="223" cy="3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31480" name="Group 24"/>
          <p:cNvGrpSpPr>
            <a:grpSpLocks/>
          </p:cNvGrpSpPr>
          <p:nvPr/>
        </p:nvGrpSpPr>
        <p:grpSpPr bwMode="auto">
          <a:xfrm>
            <a:off x="877888" y="957463"/>
            <a:ext cx="2806700" cy="2344737"/>
            <a:chOff x="553" y="0"/>
            <a:chExt cx="1768" cy="1477"/>
          </a:xfrm>
        </p:grpSpPr>
        <p:grpSp>
          <p:nvGrpSpPr>
            <p:cNvPr id="531481" name="Group 25"/>
            <p:cNvGrpSpPr>
              <a:grpSpLocks/>
            </p:cNvGrpSpPr>
            <p:nvPr/>
          </p:nvGrpSpPr>
          <p:grpSpPr bwMode="auto">
            <a:xfrm>
              <a:off x="553" y="262"/>
              <a:ext cx="1768" cy="1215"/>
              <a:chOff x="553" y="262"/>
              <a:chExt cx="1768" cy="1215"/>
            </a:xfrm>
          </p:grpSpPr>
          <p:grpSp>
            <p:nvGrpSpPr>
              <p:cNvPr id="531482" name="Group 26"/>
              <p:cNvGrpSpPr>
                <a:grpSpLocks/>
              </p:cNvGrpSpPr>
              <p:nvPr/>
            </p:nvGrpSpPr>
            <p:grpSpPr bwMode="auto">
              <a:xfrm>
                <a:off x="629" y="262"/>
                <a:ext cx="1692" cy="1215"/>
                <a:chOff x="408" y="1594"/>
                <a:chExt cx="1692" cy="1215"/>
              </a:xfrm>
            </p:grpSpPr>
            <p:sp>
              <p:nvSpPr>
                <p:cNvPr id="531483" name="Line 27"/>
                <p:cNvSpPr>
                  <a:spLocks noChangeShapeType="1"/>
                </p:cNvSpPr>
                <p:nvPr/>
              </p:nvSpPr>
              <p:spPr bwMode="auto">
                <a:xfrm>
                  <a:off x="1104" y="1632"/>
                  <a:ext cx="0" cy="6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1484" name="Line 28"/>
                <p:cNvSpPr>
                  <a:spLocks noChangeShapeType="1"/>
                </p:cNvSpPr>
                <p:nvPr/>
              </p:nvSpPr>
              <p:spPr bwMode="auto">
                <a:xfrm>
                  <a:off x="1104" y="2622"/>
                  <a:ext cx="0" cy="1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1485" name="Rectangle 29"/>
                <p:cNvSpPr>
                  <a:spLocks noChangeArrowheads="1"/>
                </p:cNvSpPr>
                <p:nvPr/>
              </p:nvSpPr>
              <p:spPr bwMode="auto">
                <a:xfrm>
                  <a:off x="1044" y="1788"/>
                  <a:ext cx="120" cy="288"/>
                </a:xfrm>
                <a:prstGeom prst="rect">
                  <a:avLst/>
                </a:prstGeom>
                <a:solidFill>
                  <a:schemeClr val="bg1"/>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1486" name="Line 30"/>
                <p:cNvSpPr>
                  <a:spLocks noChangeShapeType="1"/>
                </p:cNvSpPr>
                <p:nvPr/>
              </p:nvSpPr>
              <p:spPr bwMode="auto">
                <a:xfrm>
                  <a:off x="480" y="1632"/>
                  <a:ext cx="1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1487" name="Line 31"/>
                <p:cNvSpPr>
                  <a:spLocks noChangeShapeType="1"/>
                </p:cNvSpPr>
                <p:nvPr/>
              </p:nvSpPr>
              <p:spPr bwMode="auto">
                <a:xfrm>
                  <a:off x="1728" y="1632"/>
                  <a:ext cx="0" cy="5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1488" name="Line 32"/>
                <p:cNvSpPr>
                  <a:spLocks noChangeShapeType="1"/>
                </p:cNvSpPr>
                <p:nvPr/>
              </p:nvSpPr>
              <p:spPr bwMode="auto">
                <a:xfrm>
                  <a:off x="1728" y="2256"/>
                  <a:ext cx="0" cy="5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1489" name="Line 33"/>
                <p:cNvSpPr>
                  <a:spLocks noChangeShapeType="1"/>
                </p:cNvSpPr>
                <p:nvPr/>
              </p:nvSpPr>
              <p:spPr bwMode="auto">
                <a:xfrm flipH="1">
                  <a:off x="480" y="2784"/>
                  <a:ext cx="1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31490" name="Group 34"/>
                <p:cNvGrpSpPr>
                  <a:grpSpLocks/>
                </p:cNvGrpSpPr>
                <p:nvPr/>
              </p:nvGrpSpPr>
              <p:grpSpPr bwMode="auto">
                <a:xfrm>
                  <a:off x="1596" y="2163"/>
                  <a:ext cx="258" cy="93"/>
                  <a:chOff x="1351" y="3976"/>
                  <a:chExt cx="174" cy="93"/>
                </a:xfrm>
              </p:grpSpPr>
              <p:sp>
                <p:nvSpPr>
                  <p:cNvPr id="531491" name="Line 35"/>
                  <p:cNvSpPr>
                    <a:spLocks noChangeShapeType="1"/>
                  </p:cNvSpPr>
                  <p:nvPr/>
                </p:nvSpPr>
                <p:spPr bwMode="auto">
                  <a:xfrm>
                    <a:off x="1351" y="3976"/>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1492" name="Line 36"/>
                  <p:cNvSpPr>
                    <a:spLocks noChangeShapeType="1"/>
                  </p:cNvSpPr>
                  <p:nvPr/>
                </p:nvSpPr>
                <p:spPr bwMode="auto">
                  <a:xfrm>
                    <a:off x="1351" y="4068"/>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1493" name="Text Box 37"/>
                <p:cNvSpPr txBox="1">
                  <a:spLocks noChangeArrowheads="1"/>
                </p:cNvSpPr>
                <p:nvPr/>
              </p:nvSpPr>
              <p:spPr bwMode="auto">
                <a:xfrm>
                  <a:off x="1854" y="2064"/>
                  <a:ext cx="24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a:latin typeface="Times New Roman" panose="02020603050405020304" pitchFamily="18" charset="0"/>
                      <a:cs typeface="Times New Roman" panose="02020603050405020304" pitchFamily="18" charset="0"/>
                    </a:rPr>
                    <a:t>C</a:t>
                  </a:r>
                </a:p>
              </p:txBody>
            </p:sp>
            <p:sp>
              <p:nvSpPr>
                <p:cNvPr id="531494" name="Text Box 38"/>
                <p:cNvSpPr txBox="1">
                  <a:spLocks noChangeArrowheads="1"/>
                </p:cNvSpPr>
                <p:nvPr/>
              </p:nvSpPr>
              <p:spPr bwMode="auto">
                <a:xfrm>
                  <a:off x="1179" y="2274"/>
                  <a:ext cx="23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a:latin typeface="Times New Roman" panose="02020603050405020304" pitchFamily="18" charset="0"/>
                      <a:cs typeface="Times New Roman" panose="02020603050405020304" pitchFamily="18" charset="0"/>
                    </a:rPr>
                    <a:t>L</a:t>
                  </a:r>
                </a:p>
              </p:txBody>
            </p:sp>
            <p:grpSp>
              <p:nvGrpSpPr>
                <p:cNvPr id="531495" name="Group 39"/>
                <p:cNvGrpSpPr>
                  <a:grpSpLocks/>
                </p:cNvGrpSpPr>
                <p:nvPr/>
              </p:nvGrpSpPr>
              <p:grpSpPr bwMode="auto">
                <a:xfrm rot="5400000">
                  <a:off x="940" y="2405"/>
                  <a:ext cx="379" cy="57"/>
                  <a:chOff x="1200" y="1584"/>
                  <a:chExt cx="379" cy="45"/>
                </a:xfrm>
              </p:grpSpPr>
              <p:sp>
                <p:nvSpPr>
                  <p:cNvPr id="531496" name="Arc 40"/>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1497" name="Arc 41"/>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1498" name="Arc 42"/>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1499" name="Arc 43"/>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1500" name="Text Box 44"/>
                <p:cNvSpPr txBox="1">
                  <a:spLocks noChangeArrowheads="1"/>
                </p:cNvSpPr>
                <p:nvPr/>
              </p:nvSpPr>
              <p:spPr bwMode="auto">
                <a:xfrm>
                  <a:off x="1180" y="1794"/>
                  <a:ext cx="1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smtClean="0">
                      <a:latin typeface="Times New Roman" panose="02020603050405020304" pitchFamily="18" charset="0"/>
                      <a:cs typeface="Times New Roman" panose="02020603050405020304" pitchFamily="18" charset="0"/>
                    </a:rPr>
                    <a:t>r</a:t>
                  </a:r>
                  <a:endParaRPr lang="en-US" altLang="zh-CN" sz="2400" b="1" i="1" dirty="0">
                    <a:latin typeface="Times New Roman" panose="02020603050405020304" pitchFamily="18" charset="0"/>
                    <a:cs typeface="Times New Roman" panose="02020603050405020304" pitchFamily="18" charset="0"/>
                  </a:endParaRPr>
                </a:p>
              </p:txBody>
            </p:sp>
            <p:sp>
              <p:nvSpPr>
                <p:cNvPr id="531501" name="Oval 45"/>
                <p:cNvSpPr>
                  <a:spLocks noChangeArrowheads="1"/>
                </p:cNvSpPr>
                <p:nvPr/>
              </p:nvSpPr>
              <p:spPr bwMode="auto">
                <a:xfrm>
                  <a:off x="420" y="2741"/>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1502" name="Oval 46"/>
                <p:cNvSpPr>
                  <a:spLocks noChangeArrowheads="1"/>
                </p:cNvSpPr>
                <p:nvPr/>
              </p:nvSpPr>
              <p:spPr bwMode="auto">
                <a:xfrm>
                  <a:off x="408" y="1594"/>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531503" name="Line 47"/>
              <p:cNvSpPr>
                <a:spLocks noChangeShapeType="1"/>
              </p:cNvSpPr>
              <p:nvPr/>
            </p:nvSpPr>
            <p:spPr bwMode="auto">
              <a:xfrm>
                <a:off x="2026" y="422"/>
                <a:ext cx="0" cy="32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1504" name="Line 48"/>
              <p:cNvSpPr>
                <a:spLocks noChangeShapeType="1"/>
              </p:cNvSpPr>
              <p:nvPr/>
            </p:nvSpPr>
            <p:spPr bwMode="auto">
              <a:xfrm>
                <a:off x="1190" y="442"/>
                <a:ext cx="0" cy="35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1505" name="Text Box 49"/>
              <p:cNvSpPr txBox="1">
                <a:spLocks noChangeArrowheads="1"/>
              </p:cNvSpPr>
              <p:nvPr/>
            </p:nvSpPr>
            <p:spPr bwMode="auto">
              <a:xfrm>
                <a:off x="560" y="376"/>
                <a:ext cx="224" cy="9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b="0"/>
                  <a:t>+</a:t>
                </a:r>
              </a:p>
              <a:p>
                <a:endParaRPr lang="en-US" altLang="zh-CN" b="0"/>
              </a:p>
              <a:p>
                <a:endParaRPr lang="en-US" altLang="zh-CN" b="0"/>
              </a:p>
              <a:p>
                <a:r>
                  <a:rPr lang="en-US" altLang="zh-CN" b="0"/>
                  <a:t>-</a:t>
                </a:r>
              </a:p>
            </p:txBody>
          </p:sp>
          <p:graphicFrame>
            <p:nvGraphicFramePr>
              <p:cNvPr id="531506" name="Object 50"/>
              <p:cNvGraphicFramePr>
                <a:graphicFrameLocks noChangeAspect="1"/>
              </p:cNvGraphicFramePr>
              <p:nvPr/>
            </p:nvGraphicFramePr>
            <p:xfrm>
              <a:off x="553" y="742"/>
              <a:ext cx="204" cy="252"/>
            </p:xfrm>
            <a:graphic>
              <a:graphicData uri="http://schemas.openxmlformats.org/presentationml/2006/ole">
                <mc:AlternateContent xmlns:mc="http://schemas.openxmlformats.org/markup-compatibility/2006">
                  <mc:Choice xmlns:v="urn:schemas-microsoft-com:vml" Requires="v">
                    <p:oleObj spid="_x0000_s117034" name="公式" r:id="rId15" imgW="164957" imgH="203024" progId="Equation.3">
                      <p:embed/>
                    </p:oleObj>
                  </mc:Choice>
                  <mc:Fallback>
                    <p:oleObj name="公式" r:id="rId15" imgW="164957" imgH="203024" progId="Equation.3">
                      <p:embed/>
                      <p:pic>
                        <p:nvPicPr>
                          <p:cNvPr id="0" name="Picture 2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3" y="742"/>
                            <a:ext cx="204" cy="2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1507" name="Object 51"/>
              <p:cNvGraphicFramePr>
                <a:graphicFrameLocks noChangeAspect="1"/>
              </p:cNvGraphicFramePr>
              <p:nvPr/>
            </p:nvGraphicFramePr>
            <p:xfrm>
              <a:off x="907" y="427"/>
              <a:ext cx="268" cy="375"/>
            </p:xfrm>
            <a:graphic>
              <a:graphicData uri="http://schemas.openxmlformats.org/presentationml/2006/ole">
                <mc:AlternateContent xmlns:mc="http://schemas.openxmlformats.org/markup-compatibility/2006">
                  <mc:Choice xmlns:v="urn:schemas-microsoft-com:vml" Requires="v">
                    <p:oleObj spid="_x0000_s117035" name="公式" r:id="rId16" imgW="165028" imgH="228501" progId="Equation.3">
                      <p:embed/>
                    </p:oleObj>
                  </mc:Choice>
                  <mc:Fallback>
                    <p:oleObj name="公式" r:id="rId16" imgW="165028" imgH="228501" progId="Equation.3">
                      <p:embed/>
                      <p:pic>
                        <p:nvPicPr>
                          <p:cNvPr id="0" name="Picture 2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7" y="427"/>
                            <a:ext cx="268" cy="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31509" name="Line 53"/>
            <p:cNvSpPr>
              <a:spLocks noChangeShapeType="1"/>
            </p:cNvSpPr>
            <p:nvPr/>
          </p:nvSpPr>
          <p:spPr bwMode="auto">
            <a:xfrm>
              <a:off x="864" y="259"/>
              <a:ext cx="23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531510" name="Object 54"/>
            <p:cNvGraphicFramePr>
              <a:graphicFrameLocks noChangeAspect="1"/>
            </p:cNvGraphicFramePr>
            <p:nvPr/>
          </p:nvGraphicFramePr>
          <p:xfrm>
            <a:off x="670" y="0"/>
            <a:ext cx="223" cy="339"/>
          </p:xfrm>
          <a:graphic>
            <a:graphicData uri="http://schemas.openxmlformats.org/presentationml/2006/ole">
              <mc:AlternateContent xmlns:mc="http://schemas.openxmlformats.org/markup-compatibility/2006">
                <mc:Choice xmlns:v="urn:schemas-microsoft-com:vml" Requires="v">
                  <p:oleObj spid="_x0000_s117036" name="公式" r:id="rId17" imgW="126890" imgH="190335" progId="Equation.3">
                    <p:embed/>
                  </p:oleObj>
                </mc:Choice>
                <mc:Fallback>
                  <p:oleObj name="公式" r:id="rId17" imgW="126890" imgH="190335" progId="Equation.3">
                    <p:embed/>
                    <p:pic>
                      <p:nvPicPr>
                        <p:cNvPr id="0" name="Picture 2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0" y="0"/>
                          <a:ext cx="223" cy="3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 name="标题 1"/>
          <p:cNvSpPr>
            <a:spLocks noGrp="1"/>
          </p:cNvSpPr>
          <p:nvPr>
            <p:ph type="title"/>
          </p:nvPr>
        </p:nvSpPr>
        <p:spPr/>
        <p:txBody>
          <a:bodyPr/>
          <a:lstStyle/>
          <a:p>
            <a:r>
              <a:rPr lang="zh-CN" altLang="en-US" dirty="0" smtClean="0"/>
              <a:t>电感</a:t>
            </a:r>
            <a:r>
              <a:rPr lang="zh-CN" altLang="en-US" dirty="0"/>
              <a:t>线圈与电容并联电路</a:t>
            </a:r>
          </a:p>
        </p:txBody>
      </p:sp>
      <p:graphicFrame>
        <p:nvGraphicFramePr>
          <p:cNvPr id="54" name="Object 51"/>
          <p:cNvGraphicFramePr>
            <a:graphicFrameLocks noChangeAspect="1"/>
          </p:cNvGraphicFramePr>
          <p:nvPr>
            <p:extLst>
              <p:ext uri="{D42A27DB-BD31-4B8C-83A1-F6EECF244321}">
                <p14:modId xmlns:p14="http://schemas.microsoft.com/office/powerpoint/2010/main" val="3135254293"/>
              </p:ext>
            </p:extLst>
          </p:nvPr>
        </p:nvGraphicFramePr>
        <p:xfrm>
          <a:off x="3355975" y="1508125"/>
          <a:ext cx="458788" cy="628650"/>
        </p:xfrm>
        <a:graphic>
          <a:graphicData uri="http://schemas.openxmlformats.org/presentationml/2006/ole">
            <mc:AlternateContent xmlns:mc="http://schemas.openxmlformats.org/markup-compatibility/2006">
              <mc:Choice xmlns:v="urn:schemas-microsoft-com:vml" Requires="v">
                <p:oleObj spid="_x0000_s117037" name="Equation" r:id="rId18" imgW="177480" imgH="241200" progId="">
                  <p:embed/>
                </p:oleObj>
              </mc:Choice>
              <mc:Fallback>
                <p:oleObj name="Equation" r:id="rId18" imgW="177480" imgH="241200" progId="">
                  <p:embed/>
                  <p:pic>
                    <p:nvPicPr>
                      <p:cNvPr id="0" name="Picture 22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55975" y="1508125"/>
                        <a:ext cx="458788"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灯片编号占位符 2"/>
          <p:cNvSpPr>
            <a:spLocks noGrp="1"/>
          </p:cNvSpPr>
          <p:nvPr>
            <p:ph type="sldNum" sz="quarter" idx="12"/>
          </p:nvPr>
        </p:nvSpPr>
        <p:spPr/>
        <p:txBody>
          <a:bodyPr/>
          <a:lstStyle/>
          <a:p>
            <a:fld id="{4A392014-421B-4E0A-B18C-C510B3404A01}" type="slidenum">
              <a:rPr lang="en-US" altLang="zh-CN" smtClean="0"/>
              <a:pPr/>
              <a:t>88</a:t>
            </a:fld>
            <a:endParaRPr lang="en-US" altLang="zh-CN"/>
          </a:p>
        </p:txBody>
      </p:sp>
    </p:spTree>
    <p:extLst>
      <p:ext uri="{BB962C8B-B14F-4D97-AF65-F5344CB8AC3E}">
        <p14:creationId xmlns:p14="http://schemas.microsoft.com/office/powerpoint/2010/main" val="12775064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531468"/>
                                        </p:tgtEl>
                                        <p:attrNameLst>
                                          <p:attrName>style.visibility</p:attrName>
                                        </p:attrNameLst>
                                      </p:cBhvr>
                                      <p:to>
                                        <p:strVal val="visible"/>
                                      </p:to>
                                    </p:set>
                                    <p:animEffect transition="in" filter="box(out)">
                                      <p:cBhvr>
                                        <p:cTn id="7" dur="500"/>
                                        <p:tgtEl>
                                          <p:spTgt spid="5314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31458"/>
                                        </p:tgtEl>
                                        <p:attrNameLst>
                                          <p:attrName>style.visibility</p:attrName>
                                        </p:attrNameLst>
                                      </p:cBhvr>
                                      <p:to>
                                        <p:strVal val="visible"/>
                                      </p:to>
                                    </p:set>
                                    <p:anim calcmode="lin" valueType="num">
                                      <p:cBhvr additive="base">
                                        <p:cTn id="12" dur="500" fill="hold"/>
                                        <p:tgtEl>
                                          <p:spTgt spid="531458"/>
                                        </p:tgtEl>
                                        <p:attrNameLst>
                                          <p:attrName>ppt_x</p:attrName>
                                        </p:attrNameLst>
                                      </p:cBhvr>
                                      <p:tavLst>
                                        <p:tav tm="0">
                                          <p:val>
                                            <p:strVal val="0-#ppt_w/2"/>
                                          </p:val>
                                        </p:tav>
                                        <p:tav tm="100000">
                                          <p:val>
                                            <p:strVal val="#ppt_x"/>
                                          </p:val>
                                        </p:tav>
                                      </p:tavLst>
                                    </p:anim>
                                    <p:anim calcmode="lin" valueType="num">
                                      <p:cBhvr additive="base">
                                        <p:cTn id="13" dur="500" fill="hold"/>
                                        <p:tgtEl>
                                          <p:spTgt spid="531458"/>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531459"/>
                                        </p:tgtEl>
                                        <p:attrNameLst>
                                          <p:attrName>style.visibility</p:attrName>
                                        </p:attrNameLst>
                                      </p:cBhvr>
                                      <p:to>
                                        <p:strVal val="visible"/>
                                      </p:to>
                                    </p:set>
                                    <p:animEffect transition="in" filter="dissolve">
                                      <p:cBhvr>
                                        <p:cTn id="18" dur="500"/>
                                        <p:tgtEl>
                                          <p:spTgt spid="53145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531460">
                                            <p:txEl>
                                              <p:pRg st="0" end="0"/>
                                            </p:txEl>
                                          </p:spTgt>
                                        </p:tgtEl>
                                        <p:attrNameLst>
                                          <p:attrName>style.visibility</p:attrName>
                                        </p:attrNameLst>
                                      </p:cBhvr>
                                      <p:to>
                                        <p:strVal val="visible"/>
                                      </p:to>
                                    </p:set>
                                    <p:animEffect transition="in" filter="box(out)">
                                      <p:cBhvr>
                                        <p:cTn id="23" dur="500"/>
                                        <p:tgtEl>
                                          <p:spTgt spid="531460">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32" fill="hold" nodeType="clickEffect">
                                  <p:stCondLst>
                                    <p:cond delay="0"/>
                                  </p:stCondLst>
                                  <p:childTnLst>
                                    <p:set>
                                      <p:cBhvr>
                                        <p:cTn id="27" dur="1" fill="hold">
                                          <p:stCondLst>
                                            <p:cond delay="0"/>
                                          </p:stCondLst>
                                        </p:cTn>
                                        <p:tgtEl>
                                          <p:spTgt spid="531461"/>
                                        </p:tgtEl>
                                        <p:attrNameLst>
                                          <p:attrName>style.visibility</p:attrName>
                                        </p:attrNameLst>
                                      </p:cBhvr>
                                      <p:to>
                                        <p:strVal val="visible"/>
                                      </p:to>
                                    </p:set>
                                    <p:animEffect transition="in" filter="box(out)">
                                      <p:cBhvr>
                                        <p:cTn id="28" dur="500"/>
                                        <p:tgtEl>
                                          <p:spTgt spid="531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58" grpId="0" autoUpdateAnimBg="0"/>
      <p:bldP spid="531460" grpId="0" build="p"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1480" name="Group 24"/>
          <p:cNvGrpSpPr>
            <a:grpSpLocks/>
          </p:cNvGrpSpPr>
          <p:nvPr/>
        </p:nvGrpSpPr>
        <p:grpSpPr bwMode="auto">
          <a:xfrm>
            <a:off x="877888" y="874914"/>
            <a:ext cx="2806700" cy="2427286"/>
            <a:chOff x="553" y="-52"/>
            <a:chExt cx="1768" cy="1529"/>
          </a:xfrm>
        </p:grpSpPr>
        <p:grpSp>
          <p:nvGrpSpPr>
            <p:cNvPr id="531481" name="Group 25"/>
            <p:cNvGrpSpPr>
              <a:grpSpLocks/>
            </p:cNvGrpSpPr>
            <p:nvPr/>
          </p:nvGrpSpPr>
          <p:grpSpPr bwMode="auto">
            <a:xfrm>
              <a:off x="553" y="262"/>
              <a:ext cx="1768" cy="1215"/>
              <a:chOff x="553" y="262"/>
              <a:chExt cx="1768" cy="1215"/>
            </a:xfrm>
          </p:grpSpPr>
          <p:grpSp>
            <p:nvGrpSpPr>
              <p:cNvPr id="531482" name="Group 26"/>
              <p:cNvGrpSpPr>
                <a:grpSpLocks/>
              </p:cNvGrpSpPr>
              <p:nvPr/>
            </p:nvGrpSpPr>
            <p:grpSpPr bwMode="auto">
              <a:xfrm>
                <a:off x="629" y="262"/>
                <a:ext cx="1692" cy="1215"/>
                <a:chOff x="408" y="1594"/>
                <a:chExt cx="1692" cy="1215"/>
              </a:xfrm>
            </p:grpSpPr>
            <p:sp>
              <p:nvSpPr>
                <p:cNvPr id="531483" name="Line 27"/>
                <p:cNvSpPr>
                  <a:spLocks noChangeShapeType="1"/>
                </p:cNvSpPr>
                <p:nvPr/>
              </p:nvSpPr>
              <p:spPr bwMode="auto">
                <a:xfrm>
                  <a:off x="1104" y="1632"/>
                  <a:ext cx="0" cy="6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1484" name="Line 28"/>
                <p:cNvSpPr>
                  <a:spLocks noChangeShapeType="1"/>
                </p:cNvSpPr>
                <p:nvPr/>
              </p:nvSpPr>
              <p:spPr bwMode="auto">
                <a:xfrm>
                  <a:off x="1104" y="2622"/>
                  <a:ext cx="0" cy="1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1485" name="Rectangle 29"/>
                <p:cNvSpPr>
                  <a:spLocks noChangeArrowheads="1"/>
                </p:cNvSpPr>
                <p:nvPr/>
              </p:nvSpPr>
              <p:spPr bwMode="auto">
                <a:xfrm>
                  <a:off x="1044" y="1788"/>
                  <a:ext cx="120" cy="288"/>
                </a:xfrm>
                <a:prstGeom prst="rect">
                  <a:avLst/>
                </a:prstGeom>
                <a:solidFill>
                  <a:schemeClr val="bg1"/>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1486" name="Line 30"/>
                <p:cNvSpPr>
                  <a:spLocks noChangeShapeType="1"/>
                </p:cNvSpPr>
                <p:nvPr/>
              </p:nvSpPr>
              <p:spPr bwMode="auto">
                <a:xfrm>
                  <a:off x="480" y="1632"/>
                  <a:ext cx="1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1487" name="Line 31"/>
                <p:cNvSpPr>
                  <a:spLocks noChangeShapeType="1"/>
                </p:cNvSpPr>
                <p:nvPr/>
              </p:nvSpPr>
              <p:spPr bwMode="auto">
                <a:xfrm>
                  <a:off x="1728" y="1632"/>
                  <a:ext cx="0" cy="5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1488" name="Line 32"/>
                <p:cNvSpPr>
                  <a:spLocks noChangeShapeType="1"/>
                </p:cNvSpPr>
                <p:nvPr/>
              </p:nvSpPr>
              <p:spPr bwMode="auto">
                <a:xfrm>
                  <a:off x="1728" y="2256"/>
                  <a:ext cx="0" cy="5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1489" name="Line 33"/>
                <p:cNvSpPr>
                  <a:spLocks noChangeShapeType="1"/>
                </p:cNvSpPr>
                <p:nvPr/>
              </p:nvSpPr>
              <p:spPr bwMode="auto">
                <a:xfrm flipH="1">
                  <a:off x="480" y="2784"/>
                  <a:ext cx="1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31490" name="Group 34"/>
                <p:cNvGrpSpPr>
                  <a:grpSpLocks/>
                </p:cNvGrpSpPr>
                <p:nvPr/>
              </p:nvGrpSpPr>
              <p:grpSpPr bwMode="auto">
                <a:xfrm>
                  <a:off x="1596" y="2163"/>
                  <a:ext cx="258" cy="93"/>
                  <a:chOff x="1351" y="3976"/>
                  <a:chExt cx="174" cy="93"/>
                </a:xfrm>
              </p:grpSpPr>
              <p:sp>
                <p:nvSpPr>
                  <p:cNvPr id="531491" name="Line 35"/>
                  <p:cNvSpPr>
                    <a:spLocks noChangeShapeType="1"/>
                  </p:cNvSpPr>
                  <p:nvPr/>
                </p:nvSpPr>
                <p:spPr bwMode="auto">
                  <a:xfrm>
                    <a:off x="1351" y="3976"/>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1492" name="Line 36"/>
                  <p:cNvSpPr>
                    <a:spLocks noChangeShapeType="1"/>
                  </p:cNvSpPr>
                  <p:nvPr/>
                </p:nvSpPr>
                <p:spPr bwMode="auto">
                  <a:xfrm>
                    <a:off x="1351" y="4068"/>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1493" name="Text Box 37"/>
                <p:cNvSpPr txBox="1">
                  <a:spLocks noChangeArrowheads="1"/>
                </p:cNvSpPr>
                <p:nvPr/>
              </p:nvSpPr>
              <p:spPr bwMode="auto">
                <a:xfrm>
                  <a:off x="1854" y="2064"/>
                  <a:ext cx="24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a:latin typeface="Times New Roman" panose="02020603050405020304" pitchFamily="18" charset="0"/>
                      <a:cs typeface="Times New Roman" panose="02020603050405020304" pitchFamily="18" charset="0"/>
                    </a:rPr>
                    <a:t>C</a:t>
                  </a:r>
                </a:p>
              </p:txBody>
            </p:sp>
            <p:sp>
              <p:nvSpPr>
                <p:cNvPr id="531494" name="Text Box 38"/>
                <p:cNvSpPr txBox="1">
                  <a:spLocks noChangeArrowheads="1"/>
                </p:cNvSpPr>
                <p:nvPr/>
              </p:nvSpPr>
              <p:spPr bwMode="auto">
                <a:xfrm>
                  <a:off x="1179" y="2274"/>
                  <a:ext cx="23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a:latin typeface="Times New Roman" panose="02020603050405020304" pitchFamily="18" charset="0"/>
                      <a:cs typeface="Times New Roman" panose="02020603050405020304" pitchFamily="18" charset="0"/>
                    </a:rPr>
                    <a:t>L</a:t>
                  </a:r>
                </a:p>
              </p:txBody>
            </p:sp>
            <p:grpSp>
              <p:nvGrpSpPr>
                <p:cNvPr id="531495" name="Group 39"/>
                <p:cNvGrpSpPr>
                  <a:grpSpLocks/>
                </p:cNvGrpSpPr>
                <p:nvPr/>
              </p:nvGrpSpPr>
              <p:grpSpPr bwMode="auto">
                <a:xfrm rot="5400000">
                  <a:off x="940" y="2405"/>
                  <a:ext cx="379" cy="57"/>
                  <a:chOff x="1200" y="1584"/>
                  <a:chExt cx="379" cy="45"/>
                </a:xfrm>
              </p:grpSpPr>
              <p:sp>
                <p:nvSpPr>
                  <p:cNvPr id="531496" name="Arc 40"/>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1497" name="Arc 41"/>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1498" name="Arc 42"/>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1499" name="Arc 43"/>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1500" name="Text Box 44"/>
                <p:cNvSpPr txBox="1">
                  <a:spLocks noChangeArrowheads="1"/>
                </p:cNvSpPr>
                <p:nvPr/>
              </p:nvSpPr>
              <p:spPr bwMode="auto">
                <a:xfrm>
                  <a:off x="1180" y="1794"/>
                  <a:ext cx="1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smtClean="0">
                      <a:latin typeface="Times New Roman" panose="02020603050405020304" pitchFamily="18" charset="0"/>
                      <a:cs typeface="Times New Roman" panose="02020603050405020304" pitchFamily="18" charset="0"/>
                    </a:rPr>
                    <a:t>r</a:t>
                  </a:r>
                  <a:endParaRPr lang="en-US" altLang="zh-CN" sz="2400" b="1" i="1" dirty="0">
                    <a:latin typeface="Times New Roman" panose="02020603050405020304" pitchFamily="18" charset="0"/>
                    <a:cs typeface="Times New Roman" panose="02020603050405020304" pitchFamily="18" charset="0"/>
                  </a:endParaRPr>
                </a:p>
              </p:txBody>
            </p:sp>
            <p:sp>
              <p:nvSpPr>
                <p:cNvPr id="531501" name="Oval 45"/>
                <p:cNvSpPr>
                  <a:spLocks noChangeArrowheads="1"/>
                </p:cNvSpPr>
                <p:nvPr/>
              </p:nvSpPr>
              <p:spPr bwMode="auto">
                <a:xfrm>
                  <a:off x="420" y="2741"/>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1502" name="Oval 46"/>
                <p:cNvSpPr>
                  <a:spLocks noChangeArrowheads="1"/>
                </p:cNvSpPr>
                <p:nvPr/>
              </p:nvSpPr>
              <p:spPr bwMode="auto">
                <a:xfrm>
                  <a:off x="408" y="1594"/>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531503" name="Line 47"/>
              <p:cNvSpPr>
                <a:spLocks noChangeShapeType="1"/>
              </p:cNvSpPr>
              <p:nvPr/>
            </p:nvSpPr>
            <p:spPr bwMode="auto">
              <a:xfrm>
                <a:off x="2026" y="422"/>
                <a:ext cx="0" cy="32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1505" name="Text Box 49"/>
              <p:cNvSpPr txBox="1">
                <a:spLocks noChangeArrowheads="1"/>
              </p:cNvSpPr>
              <p:nvPr/>
            </p:nvSpPr>
            <p:spPr bwMode="auto">
              <a:xfrm>
                <a:off x="560" y="376"/>
                <a:ext cx="224" cy="9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b="0"/>
                  <a:t>+</a:t>
                </a:r>
              </a:p>
              <a:p>
                <a:endParaRPr lang="en-US" altLang="zh-CN" b="0"/>
              </a:p>
              <a:p>
                <a:endParaRPr lang="en-US" altLang="zh-CN" b="0"/>
              </a:p>
              <a:p>
                <a:r>
                  <a:rPr lang="en-US" altLang="zh-CN" b="0"/>
                  <a:t>-</a:t>
                </a:r>
              </a:p>
            </p:txBody>
          </p:sp>
          <p:graphicFrame>
            <p:nvGraphicFramePr>
              <p:cNvPr id="531506" name="Object 50"/>
              <p:cNvGraphicFramePr>
                <a:graphicFrameLocks noChangeAspect="1"/>
              </p:cNvGraphicFramePr>
              <p:nvPr/>
            </p:nvGraphicFramePr>
            <p:xfrm>
              <a:off x="553" y="742"/>
              <a:ext cx="204" cy="252"/>
            </p:xfrm>
            <a:graphic>
              <a:graphicData uri="http://schemas.openxmlformats.org/presentationml/2006/ole">
                <mc:AlternateContent xmlns:mc="http://schemas.openxmlformats.org/markup-compatibility/2006">
                  <mc:Choice xmlns:v="urn:schemas-microsoft-com:vml" Requires="v">
                    <p:oleObj spid="_x0000_s133177" name="公式" r:id="rId3" imgW="164957" imgH="203024" progId="Equation.3">
                      <p:embed/>
                    </p:oleObj>
                  </mc:Choice>
                  <mc:Fallback>
                    <p:oleObj name="公式" r:id="rId3" imgW="164957" imgH="2030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 y="742"/>
                            <a:ext cx="204" cy="2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31509" name="Line 53"/>
            <p:cNvSpPr>
              <a:spLocks noChangeShapeType="1"/>
            </p:cNvSpPr>
            <p:nvPr/>
          </p:nvSpPr>
          <p:spPr bwMode="auto">
            <a:xfrm>
              <a:off x="864" y="259"/>
              <a:ext cx="23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531510" name="Object 54"/>
            <p:cNvGraphicFramePr>
              <a:graphicFrameLocks noChangeAspect="1"/>
            </p:cNvGraphicFramePr>
            <p:nvPr>
              <p:extLst>
                <p:ext uri="{D42A27DB-BD31-4B8C-83A1-F6EECF244321}">
                  <p14:modId xmlns:p14="http://schemas.microsoft.com/office/powerpoint/2010/main" val="333543799"/>
                </p:ext>
              </p:extLst>
            </p:nvPr>
          </p:nvGraphicFramePr>
          <p:xfrm>
            <a:off x="670" y="-52"/>
            <a:ext cx="223" cy="339"/>
          </p:xfrm>
          <a:graphic>
            <a:graphicData uri="http://schemas.openxmlformats.org/presentationml/2006/ole">
              <mc:AlternateContent xmlns:mc="http://schemas.openxmlformats.org/markup-compatibility/2006">
                <mc:Choice xmlns:v="urn:schemas-microsoft-com:vml" Requires="v">
                  <p:oleObj spid="_x0000_s133178" name="公式" r:id="rId5" imgW="126890" imgH="190335" progId="Equation.3">
                    <p:embed/>
                  </p:oleObj>
                </mc:Choice>
                <mc:Fallback>
                  <p:oleObj name="公式" r:id="rId5" imgW="126890" imgH="19033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 y="-52"/>
                          <a:ext cx="223" cy="3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 name="标题 1"/>
          <p:cNvSpPr>
            <a:spLocks noGrp="1"/>
          </p:cNvSpPr>
          <p:nvPr>
            <p:ph type="title"/>
          </p:nvPr>
        </p:nvSpPr>
        <p:spPr/>
        <p:txBody>
          <a:bodyPr/>
          <a:lstStyle/>
          <a:p>
            <a:r>
              <a:rPr lang="zh-CN" altLang="en-US" dirty="0" smtClean="0"/>
              <a:t>高</a:t>
            </a:r>
            <a:r>
              <a:rPr lang="en-US" altLang="zh-CN" dirty="0" smtClean="0"/>
              <a:t>Q</a:t>
            </a:r>
            <a:r>
              <a:rPr lang="zh-CN" altLang="en-US" dirty="0" smtClean="0"/>
              <a:t>并联谐振电路转换</a:t>
            </a:r>
            <a:endParaRPr lang="zh-CN" altLang="en-US" dirty="0"/>
          </a:p>
        </p:txBody>
      </p:sp>
      <p:graphicFrame>
        <p:nvGraphicFramePr>
          <p:cNvPr id="54" name="Object 51"/>
          <p:cNvGraphicFramePr>
            <a:graphicFrameLocks noChangeAspect="1"/>
          </p:cNvGraphicFramePr>
          <p:nvPr>
            <p:extLst>
              <p:ext uri="{D42A27DB-BD31-4B8C-83A1-F6EECF244321}">
                <p14:modId xmlns:p14="http://schemas.microsoft.com/office/powerpoint/2010/main" val="3135254293"/>
              </p:ext>
            </p:extLst>
          </p:nvPr>
        </p:nvGraphicFramePr>
        <p:xfrm>
          <a:off x="3355975" y="1508125"/>
          <a:ext cx="458788" cy="628650"/>
        </p:xfrm>
        <a:graphic>
          <a:graphicData uri="http://schemas.openxmlformats.org/presentationml/2006/ole">
            <mc:AlternateContent xmlns:mc="http://schemas.openxmlformats.org/markup-compatibility/2006">
              <mc:Choice xmlns:v="urn:schemas-microsoft-com:vml" Requires="v">
                <p:oleObj spid="_x0000_s133179" name="Equation" r:id="rId7" imgW="177480" imgH="241200" progId="">
                  <p:embed/>
                </p:oleObj>
              </mc:Choice>
              <mc:Fallback>
                <p:oleObj name="Equation" r:id="rId7" imgW="177480" imgH="2412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5975" y="1508125"/>
                        <a:ext cx="458788"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灯片编号占位符 2"/>
          <p:cNvSpPr>
            <a:spLocks noGrp="1"/>
          </p:cNvSpPr>
          <p:nvPr>
            <p:ph type="sldNum" sz="quarter" idx="12"/>
          </p:nvPr>
        </p:nvSpPr>
        <p:spPr/>
        <p:txBody>
          <a:bodyPr/>
          <a:lstStyle/>
          <a:p>
            <a:fld id="{4A392014-421B-4E0A-B18C-C510B3404A01}" type="slidenum">
              <a:rPr lang="en-US" altLang="zh-CN" smtClean="0"/>
              <a:pPr/>
              <a:t>89</a:t>
            </a:fld>
            <a:endParaRPr lang="en-US" altLang="zh-CN"/>
          </a:p>
        </p:txBody>
      </p:sp>
      <p:grpSp>
        <p:nvGrpSpPr>
          <p:cNvPr id="53" name="Group 36"/>
          <p:cNvGrpSpPr>
            <a:grpSpLocks/>
          </p:cNvGrpSpPr>
          <p:nvPr/>
        </p:nvGrpSpPr>
        <p:grpSpPr bwMode="auto">
          <a:xfrm>
            <a:off x="5435702" y="909206"/>
            <a:ext cx="3029031" cy="2019333"/>
            <a:chOff x="1977" y="968"/>
            <a:chExt cx="1838" cy="1324"/>
          </a:xfrm>
        </p:grpSpPr>
        <p:sp>
          <p:nvSpPr>
            <p:cNvPr id="55" name="Text Box 37"/>
            <p:cNvSpPr txBox="1">
              <a:spLocks noChangeArrowheads="1"/>
            </p:cNvSpPr>
            <p:nvPr/>
          </p:nvSpPr>
          <p:spPr bwMode="auto">
            <a:xfrm>
              <a:off x="1977" y="1375"/>
              <a:ext cx="217" cy="30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pPr>
              <a:r>
                <a:rPr lang="en-US" altLang="zh-CN">
                  <a:solidFill>
                    <a:schemeClr val="tx2"/>
                  </a:solidFill>
                  <a:sym typeface="Symbol" pitchFamily="18" charset="2"/>
                </a:rPr>
                <a:t>+</a:t>
              </a:r>
            </a:p>
          </p:txBody>
        </p:sp>
        <p:sp>
          <p:nvSpPr>
            <p:cNvPr id="56" name="Text Box 38"/>
            <p:cNvSpPr txBox="1">
              <a:spLocks noChangeArrowheads="1"/>
            </p:cNvSpPr>
            <p:nvPr/>
          </p:nvSpPr>
          <p:spPr bwMode="auto">
            <a:xfrm>
              <a:off x="1980" y="1866"/>
              <a:ext cx="212" cy="30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pPr>
              <a:r>
                <a:rPr lang="en-US" altLang="zh-CN">
                  <a:solidFill>
                    <a:schemeClr val="tx2"/>
                  </a:solidFill>
                  <a:sym typeface="Symbol" pitchFamily="18" charset="2"/>
                </a:rPr>
                <a:t>_</a:t>
              </a:r>
            </a:p>
          </p:txBody>
        </p:sp>
        <p:grpSp>
          <p:nvGrpSpPr>
            <p:cNvPr id="57" name="Group 39"/>
            <p:cNvGrpSpPr>
              <a:grpSpLocks/>
            </p:cNvGrpSpPr>
            <p:nvPr/>
          </p:nvGrpSpPr>
          <p:grpSpPr bwMode="auto">
            <a:xfrm>
              <a:off x="3379" y="1770"/>
              <a:ext cx="258" cy="93"/>
              <a:chOff x="1664" y="3976"/>
              <a:chExt cx="174" cy="93"/>
            </a:xfrm>
          </p:grpSpPr>
          <p:sp>
            <p:nvSpPr>
              <p:cNvPr id="80" name="Line 40"/>
              <p:cNvSpPr>
                <a:spLocks noChangeShapeType="1"/>
              </p:cNvSpPr>
              <p:nvPr/>
            </p:nvSpPr>
            <p:spPr bwMode="auto">
              <a:xfrm>
                <a:off x="1664" y="3976"/>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41"/>
              <p:cNvSpPr>
                <a:spLocks noChangeShapeType="1"/>
              </p:cNvSpPr>
              <p:nvPr/>
            </p:nvSpPr>
            <p:spPr bwMode="auto">
              <a:xfrm>
                <a:off x="1664" y="4068"/>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8" name="Line 42"/>
            <p:cNvSpPr>
              <a:spLocks noChangeShapeType="1"/>
            </p:cNvSpPr>
            <p:nvPr/>
          </p:nvSpPr>
          <p:spPr bwMode="auto">
            <a:xfrm flipV="1">
              <a:off x="2956" y="1380"/>
              <a:ext cx="0" cy="25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43"/>
            <p:cNvSpPr>
              <a:spLocks noChangeShapeType="1"/>
            </p:cNvSpPr>
            <p:nvPr/>
          </p:nvSpPr>
          <p:spPr bwMode="auto">
            <a:xfrm>
              <a:off x="2956" y="2011"/>
              <a:ext cx="0" cy="28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44"/>
            <p:cNvSpPr>
              <a:spLocks noChangeShapeType="1"/>
            </p:cNvSpPr>
            <p:nvPr/>
          </p:nvSpPr>
          <p:spPr bwMode="auto">
            <a:xfrm flipH="1">
              <a:off x="2016" y="2292"/>
              <a:ext cx="14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5"/>
            <p:cNvSpPr>
              <a:spLocks noChangeShapeType="1"/>
            </p:cNvSpPr>
            <p:nvPr/>
          </p:nvSpPr>
          <p:spPr bwMode="auto">
            <a:xfrm flipH="1">
              <a:off x="2016" y="1380"/>
              <a:ext cx="14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46"/>
            <p:cNvSpPr>
              <a:spLocks noChangeShapeType="1"/>
            </p:cNvSpPr>
            <p:nvPr/>
          </p:nvSpPr>
          <p:spPr bwMode="auto">
            <a:xfrm>
              <a:off x="3512" y="1862"/>
              <a:ext cx="0" cy="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47"/>
            <p:cNvSpPr>
              <a:spLocks noChangeShapeType="1"/>
            </p:cNvSpPr>
            <p:nvPr/>
          </p:nvSpPr>
          <p:spPr bwMode="auto">
            <a:xfrm flipV="1">
              <a:off x="3512" y="1380"/>
              <a:ext cx="0" cy="39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48"/>
            <p:cNvSpPr>
              <a:spLocks noChangeShapeType="1"/>
            </p:cNvSpPr>
            <p:nvPr/>
          </p:nvSpPr>
          <p:spPr bwMode="auto">
            <a:xfrm>
              <a:off x="2580" y="1380"/>
              <a:ext cx="0" cy="9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8" name="Object 52"/>
            <p:cNvGraphicFramePr>
              <a:graphicFrameLocks noChangeAspect="1"/>
            </p:cNvGraphicFramePr>
            <p:nvPr>
              <p:extLst>
                <p:ext uri="{D42A27DB-BD31-4B8C-83A1-F6EECF244321}">
                  <p14:modId xmlns:p14="http://schemas.microsoft.com/office/powerpoint/2010/main" val="2651626050"/>
                </p:ext>
              </p:extLst>
            </p:nvPr>
          </p:nvGraphicFramePr>
          <p:xfrm>
            <a:off x="2433" y="968"/>
            <a:ext cx="146" cy="308"/>
          </p:xfrm>
          <a:graphic>
            <a:graphicData uri="http://schemas.openxmlformats.org/presentationml/2006/ole">
              <mc:AlternateContent xmlns:mc="http://schemas.openxmlformats.org/markup-compatibility/2006">
                <mc:Choice xmlns:v="urn:schemas-microsoft-com:vml" Requires="v">
                  <p:oleObj spid="_x0000_s133180" name="Equation" r:id="rId9" imgW="126720" imgH="266400" progId="Equation.DSMT4">
                    <p:embed/>
                  </p:oleObj>
                </mc:Choice>
                <mc:Fallback>
                  <p:oleObj name="Equation" r:id="rId9" imgW="126720" imgH="266400" progId="Equation.DSMT4">
                    <p:embed/>
                    <p:pic>
                      <p:nvPicPr>
                        <p:cNvPr id="0" name=""/>
                        <p:cNvPicPr>
                          <a:picLocks noChangeAspect="1" noChangeArrowheads="1"/>
                        </p:cNvPicPr>
                        <p:nvPr/>
                      </p:nvPicPr>
                      <p:blipFill>
                        <a:blip r:embed="rId10"/>
                        <a:srcRect/>
                        <a:stretch>
                          <a:fillRect/>
                        </a:stretch>
                      </p:blipFill>
                      <p:spPr bwMode="auto">
                        <a:xfrm>
                          <a:off x="2433" y="968"/>
                          <a:ext cx="146" cy="3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 name="Line 53"/>
            <p:cNvSpPr>
              <a:spLocks noChangeShapeType="1"/>
            </p:cNvSpPr>
            <p:nvPr/>
          </p:nvSpPr>
          <p:spPr bwMode="auto">
            <a:xfrm rot="5400000" flipV="1">
              <a:off x="2269" y="1130"/>
              <a:ext cx="0" cy="259"/>
            </a:xfrm>
            <a:prstGeom prst="line">
              <a:avLst/>
            </a:prstGeom>
            <a:noFill/>
            <a:ln w="28575">
              <a:solidFill>
                <a:srgbClr val="FF33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Text Box 54"/>
            <p:cNvSpPr txBox="1">
              <a:spLocks noChangeArrowheads="1"/>
            </p:cNvSpPr>
            <p:nvPr/>
          </p:nvSpPr>
          <p:spPr bwMode="auto">
            <a:xfrm>
              <a:off x="2618" y="1694"/>
              <a:ext cx="216"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i="1" dirty="0" smtClean="0">
                  <a:latin typeface="Times New Roman" panose="02020603050405020304" pitchFamily="18" charset="0"/>
                  <a:cs typeface="Times New Roman" panose="02020603050405020304" pitchFamily="18" charset="0"/>
                </a:rPr>
                <a:t>R</a:t>
              </a:r>
              <a:endParaRPr lang="en-US" altLang="zh-CN" sz="2000" b="1" i="1" dirty="0">
                <a:latin typeface="Times New Roman" panose="02020603050405020304" pitchFamily="18" charset="0"/>
                <a:cs typeface="Times New Roman" panose="02020603050405020304" pitchFamily="18" charset="0"/>
              </a:endParaRPr>
            </a:p>
          </p:txBody>
        </p:sp>
        <p:sp>
          <p:nvSpPr>
            <p:cNvPr id="71" name="Text Box 55"/>
            <p:cNvSpPr txBox="1">
              <a:spLocks noChangeArrowheads="1"/>
            </p:cNvSpPr>
            <p:nvPr/>
          </p:nvSpPr>
          <p:spPr bwMode="auto">
            <a:xfrm>
              <a:off x="3599" y="1698"/>
              <a:ext cx="216"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i="1" dirty="0">
                  <a:latin typeface="Times New Roman" panose="02020603050405020304" pitchFamily="18" charset="0"/>
                  <a:cs typeface="Times New Roman" panose="02020603050405020304" pitchFamily="18" charset="0"/>
                </a:rPr>
                <a:t>C</a:t>
              </a:r>
            </a:p>
          </p:txBody>
        </p:sp>
        <p:sp>
          <p:nvSpPr>
            <p:cNvPr id="72" name="Text Box 56"/>
            <p:cNvSpPr txBox="1">
              <a:spLocks noChangeArrowheads="1"/>
            </p:cNvSpPr>
            <p:nvPr/>
          </p:nvSpPr>
          <p:spPr bwMode="auto">
            <a:xfrm>
              <a:off x="2994" y="1697"/>
              <a:ext cx="250"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i="1" dirty="0" smtClean="0">
                  <a:latin typeface="Times New Roman" panose="02020603050405020304" pitchFamily="18" charset="0"/>
                  <a:cs typeface="Times New Roman" panose="02020603050405020304" pitchFamily="18" charset="0"/>
                </a:rPr>
                <a:t>L’</a:t>
              </a:r>
              <a:endParaRPr lang="en-US" altLang="zh-CN" sz="2000" b="1" i="1" dirty="0">
                <a:latin typeface="Times New Roman" panose="02020603050405020304" pitchFamily="18" charset="0"/>
                <a:cs typeface="Times New Roman" panose="02020603050405020304" pitchFamily="18" charset="0"/>
              </a:endParaRPr>
            </a:p>
          </p:txBody>
        </p:sp>
        <p:grpSp>
          <p:nvGrpSpPr>
            <p:cNvPr id="73" name="Group 57"/>
            <p:cNvGrpSpPr>
              <a:grpSpLocks/>
            </p:cNvGrpSpPr>
            <p:nvPr/>
          </p:nvGrpSpPr>
          <p:grpSpPr bwMode="auto">
            <a:xfrm rot="5400000">
              <a:off x="2792" y="1810"/>
              <a:ext cx="379" cy="58"/>
              <a:chOff x="1200" y="1986"/>
              <a:chExt cx="379" cy="45"/>
            </a:xfrm>
          </p:grpSpPr>
          <p:sp>
            <p:nvSpPr>
              <p:cNvPr id="76" name="Arc 58"/>
              <p:cNvSpPr>
                <a:spLocks/>
              </p:cNvSpPr>
              <p:nvPr/>
            </p:nvSpPr>
            <p:spPr bwMode="auto">
              <a:xfrm rot="5400000" flipH="1" flipV="1">
                <a:off x="1223" y="1963"/>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Arc 59"/>
              <p:cNvSpPr>
                <a:spLocks/>
              </p:cNvSpPr>
              <p:nvPr/>
            </p:nvSpPr>
            <p:spPr bwMode="auto">
              <a:xfrm rot="5400000" flipH="1" flipV="1">
                <a:off x="1319" y="1963"/>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Arc 60"/>
              <p:cNvSpPr>
                <a:spLocks/>
              </p:cNvSpPr>
              <p:nvPr/>
            </p:nvSpPr>
            <p:spPr bwMode="auto">
              <a:xfrm rot="5400000" flipH="1" flipV="1">
                <a:off x="1415" y="1963"/>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Arc 61"/>
              <p:cNvSpPr>
                <a:spLocks/>
              </p:cNvSpPr>
              <p:nvPr/>
            </p:nvSpPr>
            <p:spPr bwMode="auto">
              <a:xfrm rot="5400000" flipH="1" flipV="1">
                <a:off x="1511" y="1963"/>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4" name="Rectangle 62"/>
            <p:cNvSpPr>
              <a:spLocks noChangeArrowheads="1"/>
            </p:cNvSpPr>
            <p:nvPr/>
          </p:nvSpPr>
          <p:spPr bwMode="auto">
            <a:xfrm>
              <a:off x="2529" y="1710"/>
              <a:ext cx="101" cy="292"/>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aphicFrame>
          <p:nvGraphicFramePr>
            <p:cNvPr id="75" name="Object 63"/>
            <p:cNvGraphicFramePr>
              <a:graphicFrameLocks noChangeAspect="1"/>
            </p:cNvGraphicFramePr>
            <p:nvPr>
              <p:extLst>
                <p:ext uri="{D42A27DB-BD31-4B8C-83A1-F6EECF244321}">
                  <p14:modId xmlns:p14="http://schemas.microsoft.com/office/powerpoint/2010/main" val="256393424"/>
                </p:ext>
              </p:extLst>
            </p:nvPr>
          </p:nvGraphicFramePr>
          <p:xfrm>
            <a:off x="1981" y="1635"/>
            <a:ext cx="190" cy="325"/>
          </p:xfrm>
          <a:graphic>
            <a:graphicData uri="http://schemas.openxmlformats.org/presentationml/2006/ole">
              <mc:AlternateContent xmlns:mc="http://schemas.openxmlformats.org/markup-compatibility/2006">
                <mc:Choice xmlns:v="urn:schemas-microsoft-com:vml" Requires="v">
                  <p:oleObj spid="_x0000_s133181" name="公式" r:id="rId11" imgW="165028" imgH="279279" progId="Equation.3">
                    <p:embed/>
                  </p:oleObj>
                </mc:Choice>
                <mc:Fallback>
                  <p:oleObj name="公式" r:id="rId11" imgW="165028" imgH="27927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1" y="1635"/>
                          <a:ext cx="190" cy="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 name="矩形 3"/>
          <p:cNvSpPr/>
          <p:nvPr/>
        </p:nvSpPr>
        <p:spPr>
          <a:xfrm>
            <a:off x="1736726" y="1537579"/>
            <a:ext cx="963066" cy="159634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6228184" y="1472614"/>
            <a:ext cx="963066" cy="159634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右箭头 4"/>
          <p:cNvSpPr/>
          <p:nvPr/>
        </p:nvSpPr>
        <p:spPr>
          <a:xfrm>
            <a:off x="4211960" y="1886945"/>
            <a:ext cx="792088" cy="4932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4" name="Object 7"/>
          <p:cNvGraphicFramePr>
            <a:graphicFrameLocks noChangeAspect="1"/>
          </p:cNvGraphicFramePr>
          <p:nvPr>
            <p:extLst>
              <p:ext uri="{D42A27DB-BD31-4B8C-83A1-F6EECF244321}">
                <p14:modId xmlns:p14="http://schemas.microsoft.com/office/powerpoint/2010/main" val="3516468674"/>
              </p:ext>
            </p:extLst>
          </p:nvPr>
        </p:nvGraphicFramePr>
        <p:xfrm>
          <a:off x="1165225" y="3417888"/>
          <a:ext cx="1689100" cy="739775"/>
        </p:xfrm>
        <a:graphic>
          <a:graphicData uri="http://schemas.openxmlformats.org/presentationml/2006/ole">
            <mc:AlternateContent xmlns:mc="http://schemas.openxmlformats.org/markup-compatibility/2006">
              <mc:Choice xmlns:v="urn:schemas-microsoft-com:vml" Requires="v">
                <p:oleObj spid="_x0000_s133182" name="Equation" r:id="rId13" imgW="838080" imgH="368280" progId="Equation.DSMT4">
                  <p:embed/>
                </p:oleObj>
              </mc:Choice>
              <mc:Fallback>
                <p:oleObj name="Equation" r:id="rId13" imgW="838080" imgH="368280" progId="Equation.DSMT4">
                  <p:embed/>
                  <p:pic>
                    <p:nvPicPr>
                      <p:cNvPr id="0" name=""/>
                      <p:cNvPicPr>
                        <a:picLocks noChangeAspect="1" noChangeArrowheads="1"/>
                      </p:cNvPicPr>
                      <p:nvPr/>
                    </p:nvPicPr>
                    <p:blipFill>
                      <a:blip r:embed="rId14"/>
                      <a:srcRect/>
                      <a:stretch>
                        <a:fillRect/>
                      </a:stretch>
                    </p:blipFill>
                    <p:spPr bwMode="auto">
                      <a:xfrm>
                        <a:off x="1165225" y="3417888"/>
                        <a:ext cx="1689100" cy="73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 name="Object 7"/>
          <p:cNvGraphicFramePr>
            <a:graphicFrameLocks noChangeAspect="1"/>
          </p:cNvGraphicFramePr>
          <p:nvPr>
            <p:extLst>
              <p:ext uri="{D42A27DB-BD31-4B8C-83A1-F6EECF244321}">
                <p14:modId xmlns:p14="http://schemas.microsoft.com/office/powerpoint/2010/main" val="3216609139"/>
              </p:ext>
            </p:extLst>
          </p:nvPr>
        </p:nvGraphicFramePr>
        <p:xfrm>
          <a:off x="5889625" y="3346450"/>
          <a:ext cx="1917700" cy="663575"/>
        </p:xfrm>
        <a:graphic>
          <a:graphicData uri="http://schemas.openxmlformats.org/presentationml/2006/ole">
            <mc:AlternateContent xmlns:mc="http://schemas.openxmlformats.org/markup-compatibility/2006">
              <mc:Choice xmlns:v="urn:schemas-microsoft-com:vml" Requires="v">
                <p:oleObj spid="_x0000_s133183" name="Equation" r:id="rId15" imgW="952200" imgH="330120" progId="Equation.DSMT4">
                  <p:embed/>
                </p:oleObj>
              </mc:Choice>
              <mc:Fallback>
                <p:oleObj name="Equation" r:id="rId15" imgW="952200" imgH="330120" progId="Equation.DSMT4">
                  <p:embed/>
                  <p:pic>
                    <p:nvPicPr>
                      <p:cNvPr id="0" name=""/>
                      <p:cNvPicPr>
                        <a:picLocks noChangeAspect="1" noChangeArrowheads="1"/>
                      </p:cNvPicPr>
                      <p:nvPr/>
                    </p:nvPicPr>
                    <p:blipFill>
                      <a:blip r:embed="rId16"/>
                      <a:srcRect/>
                      <a:stretch>
                        <a:fillRect/>
                      </a:stretch>
                    </p:blipFill>
                    <p:spPr bwMode="auto">
                      <a:xfrm>
                        <a:off x="5889625" y="3346450"/>
                        <a:ext cx="19177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 name="Object 7"/>
          <p:cNvGraphicFramePr>
            <a:graphicFrameLocks noChangeAspect="1"/>
          </p:cNvGraphicFramePr>
          <p:nvPr>
            <p:extLst>
              <p:ext uri="{D42A27DB-BD31-4B8C-83A1-F6EECF244321}">
                <p14:modId xmlns:p14="http://schemas.microsoft.com/office/powerpoint/2010/main" val="3070362828"/>
              </p:ext>
            </p:extLst>
          </p:nvPr>
        </p:nvGraphicFramePr>
        <p:xfrm>
          <a:off x="1549648" y="4107061"/>
          <a:ext cx="3454400" cy="765175"/>
        </p:xfrm>
        <a:graphic>
          <a:graphicData uri="http://schemas.openxmlformats.org/presentationml/2006/ole">
            <mc:AlternateContent xmlns:mc="http://schemas.openxmlformats.org/markup-compatibility/2006">
              <mc:Choice xmlns:v="urn:schemas-microsoft-com:vml" Requires="v">
                <p:oleObj spid="_x0000_s133184" name="Equation" r:id="rId17" imgW="1714320" imgH="380880" progId="Equation.DSMT4">
                  <p:embed/>
                </p:oleObj>
              </mc:Choice>
              <mc:Fallback>
                <p:oleObj name="Equation" r:id="rId17" imgW="1714320" imgH="380880" progId="Equation.DSMT4">
                  <p:embed/>
                  <p:pic>
                    <p:nvPicPr>
                      <p:cNvPr id="0" name=""/>
                      <p:cNvPicPr>
                        <a:picLocks noChangeAspect="1" noChangeArrowheads="1"/>
                      </p:cNvPicPr>
                      <p:nvPr/>
                    </p:nvPicPr>
                    <p:blipFill>
                      <a:blip r:embed="rId18"/>
                      <a:srcRect/>
                      <a:stretch>
                        <a:fillRect/>
                      </a:stretch>
                    </p:blipFill>
                    <p:spPr bwMode="auto">
                      <a:xfrm>
                        <a:off x="1549648" y="4107061"/>
                        <a:ext cx="3454400"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8" name="Object 7"/>
          <p:cNvGraphicFramePr>
            <a:graphicFrameLocks noChangeAspect="1"/>
          </p:cNvGraphicFramePr>
          <p:nvPr>
            <p:extLst>
              <p:ext uri="{D42A27DB-BD31-4B8C-83A1-F6EECF244321}">
                <p14:modId xmlns:p14="http://schemas.microsoft.com/office/powerpoint/2010/main" val="1351122842"/>
              </p:ext>
            </p:extLst>
          </p:nvPr>
        </p:nvGraphicFramePr>
        <p:xfrm>
          <a:off x="1493837" y="5066238"/>
          <a:ext cx="3990975" cy="1173162"/>
        </p:xfrm>
        <a:graphic>
          <a:graphicData uri="http://schemas.openxmlformats.org/presentationml/2006/ole">
            <mc:AlternateContent xmlns:mc="http://schemas.openxmlformats.org/markup-compatibility/2006">
              <mc:Choice xmlns:v="urn:schemas-microsoft-com:vml" Requires="v">
                <p:oleObj spid="_x0000_s133185" name="Equation" r:id="rId19" imgW="1981080" imgH="583920" progId="Equation.DSMT4">
                  <p:embed/>
                </p:oleObj>
              </mc:Choice>
              <mc:Fallback>
                <p:oleObj name="Equation" r:id="rId19" imgW="1981080" imgH="583920" progId="Equation.DSMT4">
                  <p:embed/>
                  <p:pic>
                    <p:nvPicPr>
                      <p:cNvPr id="0" name=""/>
                      <p:cNvPicPr>
                        <a:picLocks noChangeAspect="1" noChangeArrowheads="1"/>
                      </p:cNvPicPr>
                      <p:nvPr/>
                    </p:nvPicPr>
                    <p:blipFill>
                      <a:blip r:embed="rId20"/>
                      <a:srcRect/>
                      <a:stretch>
                        <a:fillRect/>
                      </a:stretch>
                    </p:blipFill>
                    <p:spPr bwMode="auto">
                      <a:xfrm>
                        <a:off x="1493837" y="5066238"/>
                        <a:ext cx="3990975" cy="117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9" name="Object 7"/>
          <p:cNvGraphicFramePr>
            <a:graphicFrameLocks noChangeAspect="1"/>
          </p:cNvGraphicFramePr>
          <p:nvPr>
            <p:extLst>
              <p:ext uri="{D42A27DB-BD31-4B8C-83A1-F6EECF244321}">
                <p14:modId xmlns:p14="http://schemas.microsoft.com/office/powerpoint/2010/main" val="2365964368"/>
              </p:ext>
            </p:extLst>
          </p:nvPr>
        </p:nvGraphicFramePr>
        <p:xfrm>
          <a:off x="3634042" y="874650"/>
          <a:ext cx="1765300" cy="790575"/>
        </p:xfrm>
        <a:graphic>
          <a:graphicData uri="http://schemas.openxmlformats.org/presentationml/2006/ole">
            <mc:AlternateContent xmlns:mc="http://schemas.openxmlformats.org/markup-compatibility/2006">
              <mc:Choice xmlns:v="urn:schemas-microsoft-com:vml" Requires="v">
                <p:oleObj spid="_x0000_s133186" name="Equation" r:id="rId21" imgW="876240" imgH="393480" progId="Equation.DSMT4">
                  <p:embed/>
                </p:oleObj>
              </mc:Choice>
              <mc:Fallback>
                <p:oleObj name="Equation" r:id="rId21" imgW="876240" imgH="393480" progId="Equation.DSMT4">
                  <p:embed/>
                  <p:pic>
                    <p:nvPicPr>
                      <p:cNvPr id="0" name=""/>
                      <p:cNvPicPr>
                        <a:picLocks noChangeAspect="1" noChangeArrowheads="1"/>
                      </p:cNvPicPr>
                      <p:nvPr/>
                    </p:nvPicPr>
                    <p:blipFill>
                      <a:blip r:embed="rId22"/>
                      <a:srcRect/>
                      <a:stretch>
                        <a:fillRect/>
                      </a:stretch>
                    </p:blipFill>
                    <p:spPr bwMode="auto">
                      <a:xfrm>
                        <a:off x="3634042" y="874650"/>
                        <a:ext cx="1765300" cy="790575"/>
                      </a:xfrm>
                      <a:prstGeom prst="rect">
                        <a:avLst/>
                      </a:prstGeom>
                      <a:noFill/>
                      <a:ln w="38100">
                        <a:solidFill>
                          <a:srgbClr val="FF0000"/>
                        </a:solidFill>
                      </a:ln>
                      <a:effectLst/>
                      <a:extLst/>
                    </p:spPr>
                  </p:pic>
                </p:oleObj>
              </mc:Fallback>
            </mc:AlternateContent>
          </a:graphicData>
        </a:graphic>
      </p:graphicFrame>
      <p:graphicFrame>
        <p:nvGraphicFramePr>
          <p:cNvPr id="90" name="Object 7"/>
          <p:cNvGraphicFramePr>
            <a:graphicFrameLocks noChangeAspect="1"/>
          </p:cNvGraphicFramePr>
          <p:nvPr>
            <p:extLst>
              <p:ext uri="{D42A27DB-BD31-4B8C-83A1-F6EECF244321}">
                <p14:modId xmlns:p14="http://schemas.microsoft.com/office/powerpoint/2010/main" val="3259121873"/>
              </p:ext>
            </p:extLst>
          </p:nvPr>
        </p:nvGraphicFramePr>
        <p:xfrm>
          <a:off x="5508104" y="5066238"/>
          <a:ext cx="3275013" cy="866775"/>
        </p:xfrm>
        <a:graphic>
          <a:graphicData uri="http://schemas.openxmlformats.org/presentationml/2006/ole">
            <mc:AlternateContent xmlns:mc="http://schemas.openxmlformats.org/markup-compatibility/2006">
              <mc:Choice xmlns:v="urn:schemas-microsoft-com:vml" Requires="v">
                <p:oleObj spid="_x0000_s133187" name="Equation" r:id="rId23" imgW="1625400" imgH="431640" progId="Equation.DSMT4">
                  <p:embed/>
                </p:oleObj>
              </mc:Choice>
              <mc:Fallback>
                <p:oleObj name="Equation" r:id="rId23" imgW="1625400" imgH="431640" progId="Equation.DSMT4">
                  <p:embed/>
                  <p:pic>
                    <p:nvPicPr>
                      <p:cNvPr id="0" name=""/>
                      <p:cNvPicPr>
                        <a:picLocks noChangeAspect="1" noChangeArrowheads="1"/>
                      </p:cNvPicPr>
                      <p:nvPr/>
                    </p:nvPicPr>
                    <p:blipFill>
                      <a:blip r:embed="rId24"/>
                      <a:srcRect/>
                      <a:stretch>
                        <a:fillRect/>
                      </a:stretch>
                    </p:blipFill>
                    <p:spPr bwMode="auto">
                      <a:xfrm>
                        <a:off x="5508104" y="5066238"/>
                        <a:ext cx="3275013"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1" name="Object 7"/>
          <p:cNvGraphicFramePr>
            <a:graphicFrameLocks noChangeAspect="1"/>
          </p:cNvGraphicFramePr>
          <p:nvPr>
            <p:extLst>
              <p:ext uri="{D42A27DB-BD31-4B8C-83A1-F6EECF244321}">
                <p14:modId xmlns:p14="http://schemas.microsoft.com/office/powerpoint/2010/main" val="1638653950"/>
              </p:ext>
            </p:extLst>
          </p:nvPr>
        </p:nvGraphicFramePr>
        <p:xfrm>
          <a:off x="5170066" y="4081463"/>
          <a:ext cx="2354262" cy="866775"/>
        </p:xfrm>
        <a:graphic>
          <a:graphicData uri="http://schemas.openxmlformats.org/presentationml/2006/ole">
            <mc:AlternateContent xmlns:mc="http://schemas.openxmlformats.org/markup-compatibility/2006">
              <mc:Choice xmlns:v="urn:schemas-microsoft-com:vml" Requires="v">
                <p:oleObj spid="_x0000_s133188" name="Equation" r:id="rId25" imgW="1168200" imgH="431640" progId="Equation.DSMT4">
                  <p:embed/>
                </p:oleObj>
              </mc:Choice>
              <mc:Fallback>
                <p:oleObj name="Equation" r:id="rId25" imgW="1168200" imgH="431640" progId="Equation.DSMT4">
                  <p:embed/>
                  <p:pic>
                    <p:nvPicPr>
                      <p:cNvPr id="0" name=""/>
                      <p:cNvPicPr>
                        <a:picLocks noChangeAspect="1" noChangeArrowheads="1"/>
                      </p:cNvPicPr>
                      <p:nvPr/>
                    </p:nvPicPr>
                    <p:blipFill>
                      <a:blip r:embed="rId26"/>
                      <a:srcRect/>
                      <a:stretch>
                        <a:fillRect/>
                      </a:stretch>
                    </p:blipFill>
                    <p:spPr bwMode="auto">
                      <a:xfrm>
                        <a:off x="5170066" y="4081463"/>
                        <a:ext cx="2354262" cy="866775"/>
                      </a:xfrm>
                      <a:prstGeom prst="rect">
                        <a:avLst/>
                      </a:prstGeom>
                      <a:noFill/>
                      <a:ln w="28575">
                        <a:solidFill>
                          <a:srgbClr val="FF0000"/>
                        </a:solidFill>
                      </a:ln>
                      <a:effectLst/>
                      <a:extLst/>
                    </p:spPr>
                  </p:pic>
                </p:oleObj>
              </mc:Fallback>
            </mc:AlternateContent>
          </a:graphicData>
        </a:graphic>
      </p:graphicFrame>
      <p:graphicFrame>
        <p:nvGraphicFramePr>
          <p:cNvPr id="92" name="Object 7"/>
          <p:cNvGraphicFramePr>
            <a:graphicFrameLocks noChangeAspect="1"/>
          </p:cNvGraphicFramePr>
          <p:nvPr>
            <p:extLst>
              <p:ext uri="{D42A27DB-BD31-4B8C-83A1-F6EECF244321}">
                <p14:modId xmlns:p14="http://schemas.microsoft.com/office/powerpoint/2010/main" val="3074415673"/>
              </p:ext>
            </p:extLst>
          </p:nvPr>
        </p:nvGraphicFramePr>
        <p:xfrm>
          <a:off x="3713163" y="2568575"/>
          <a:ext cx="1689100" cy="866775"/>
        </p:xfrm>
        <a:graphic>
          <a:graphicData uri="http://schemas.openxmlformats.org/presentationml/2006/ole">
            <mc:AlternateContent xmlns:mc="http://schemas.openxmlformats.org/markup-compatibility/2006">
              <mc:Choice xmlns:v="urn:schemas-microsoft-com:vml" Requires="v">
                <p:oleObj spid="_x0000_s133189" name="Equation" r:id="rId27" imgW="838080" imgH="431640" progId="Equation.DSMT4">
                  <p:embed/>
                </p:oleObj>
              </mc:Choice>
              <mc:Fallback>
                <p:oleObj name="Equation" r:id="rId27" imgW="838080" imgH="431640" progId="Equation.DSMT4">
                  <p:embed/>
                  <p:pic>
                    <p:nvPicPr>
                      <p:cNvPr id="0" name=""/>
                      <p:cNvPicPr>
                        <a:picLocks noChangeAspect="1" noChangeArrowheads="1"/>
                      </p:cNvPicPr>
                      <p:nvPr/>
                    </p:nvPicPr>
                    <p:blipFill>
                      <a:blip r:embed="rId28"/>
                      <a:srcRect/>
                      <a:stretch>
                        <a:fillRect/>
                      </a:stretch>
                    </p:blipFill>
                    <p:spPr bwMode="auto">
                      <a:xfrm>
                        <a:off x="3713163" y="2568575"/>
                        <a:ext cx="1689100" cy="866775"/>
                      </a:xfrm>
                      <a:prstGeom prst="rect">
                        <a:avLst/>
                      </a:prstGeom>
                      <a:noFill/>
                      <a:ln w="28575">
                        <a:solidFill>
                          <a:srgbClr val="FF0000"/>
                        </a:solidFill>
                      </a:ln>
                      <a:effectLst/>
                      <a:extLst/>
                    </p:spPr>
                  </p:pic>
                </p:oleObj>
              </mc:Fallback>
            </mc:AlternateContent>
          </a:graphicData>
        </a:graphic>
      </p:graphicFrame>
    </p:spTree>
    <p:extLst>
      <p:ext uri="{BB962C8B-B14F-4D97-AF65-F5344CB8AC3E}">
        <p14:creationId xmlns:p14="http://schemas.microsoft.com/office/powerpoint/2010/main" val="324819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000"/>
                            </p:stCondLst>
                            <p:childTnLst>
                              <p:par>
                                <p:cTn id="14" presetID="21" presetClass="entr" presetSubtype="1" fill="hold" grpId="0" nodeType="after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wheel(1)">
                                      <p:cBhvr>
                                        <p:cTn id="16" dur="2000"/>
                                        <p:tgtEl>
                                          <p:spTgt spid="8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wipe(left)">
                                      <p:cBhvr>
                                        <p:cTn id="21" dur="500"/>
                                        <p:tgtEl>
                                          <p:spTgt spid="8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wipe(left)">
                                      <p:cBhvr>
                                        <p:cTn id="26" dur="500"/>
                                        <p:tgtEl>
                                          <p:spTgt spid="8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wipe(left)">
                                      <p:cBhvr>
                                        <p:cTn id="31" dur="500"/>
                                        <p:tgtEl>
                                          <p:spTgt spid="8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wipe(left)">
                                      <p:cBhvr>
                                        <p:cTn id="36" dur="500"/>
                                        <p:tgtEl>
                                          <p:spTgt spid="8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89"/>
                                        </p:tgtEl>
                                        <p:attrNameLst>
                                          <p:attrName>style.visibility</p:attrName>
                                        </p:attrNameLst>
                                      </p:cBhvr>
                                      <p:to>
                                        <p:strVal val="visible"/>
                                      </p:to>
                                    </p:set>
                                    <p:animEffect transition="in" filter="wipe(left)">
                                      <p:cBhvr>
                                        <p:cTn id="41" dur="500"/>
                                        <p:tgtEl>
                                          <p:spTgt spid="8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90"/>
                                        </p:tgtEl>
                                        <p:attrNameLst>
                                          <p:attrName>style.visibility</p:attrName>
                                        </p:attrNameLst>
                                      </p:cBhvr>
                                      <p:to>
                                        <p:strVal val="visible"/>
                                      </p:to>
                                    </p:set>
                                    <p:animEffect transition="in" filter="wipe(left)">
                                      <p:cBhvr>
                                        <p:cTn id="46" dur="500"/>
                                        <p:tgtEl>
                                          <p:spTgt spid="9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wipe(left)">
                                      <p:cBhvr>
                                        <p:cTn id="51" dur="500"/>
                                        <p:tgtEl>
                                          <p:spTgt spid="9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92"/>
                                        </p:tgtEl>
                                        <p:attrNameLst>
                                          <p:attrName>style.visibility</p:attrName>
                                        </p:attrNameLst>
                                      </p:cBhvr>
                                      <p:to>
                                        <p:strVal val="visible"/>
                                      </p:to>
                                    </p:set>
                                    <p:animEffect transition="in" filter="wipe(left)">
                                      <p:cBhvr>
                                        <p:cTn id="56"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8" name="Rectangle 2"/>
          <p:cNvSpPr>
            <a:spLocks noGrp="1" noChangeArrowheads="1"/>
          </p:cNvSpPr>
          <p:nvPr>
            <p:ph type="title"/>
          </p:nvPr>
        </p:nvSpPr>
        <p:spPr/>
        <p:txBody>
          <a:bodyPr/>
          <a:lstStyle/>
          <a:p>
            <a:pPr eaLnBrk="1" hangingPunct="1"/>
            <a:r>
              <a:rPr lang="en-US" altLang="zh-CN" smtClean="0">
                <a:ea typeface="宋体" charset="-122"/>
              </a:rPr>
              <a:t>3.1 </a:t>
            </a:r>
            <a:r>
              <a:rPr lang="zh-CN" altLang="en-US" smtClean="0">
                <a:ea typeface="宋体" charset="-122"/>
              </a:rPr>
              <a:t>正弦量的基本概念</a:t>
            </a:r>
            <a:r>
              <a:rPr lang="zh-CN" altLang="en-US" smtClean="0">
                <a:ea typeface="楷体_GB2312" pitchFamily="49" charset="-122"/>
              </a:rPr>
              <a:t>（续</a:t>
            </a:r>
            <a:r>
              <a:rPr lang="en-US" altLang="zh-CN" smtClean="0">
                <a:ea typeface="楷体_GB2312" pitchFamily="49" charset="-122"/>
              </a:rPr>
              <a:t>3</a:t>
            </a:r>
            <a:r>
              <a:rPr lang="zh-CN" altLang="en-US" smtClean="0">
                <a:ea typeface="楷体_GB2312" pitchFamily="49" charset="-122"/>
              </a:rPr>
              <a:t>）</a:t>
            </a:r>
            <a:endParaRPr lang="zh-CN" altLang="en-US" smtClean="0">
              <a:ea typeface="宋体" charset="-122"/>
            </a:endParaRPr>
          </a:p>
        </p:txBody>
      </p:sp>
      <p:sp>
        <p:nvSpPr>
          <p:cNvPr id="4109" name="Rectangle 3"/>
          <p:cNvSpPr>
            <a:spLocks noGrp="1" noChangeArrowheads="1"/>
          </p:cNvSpPr>
          <p:nvPr>
            <p:ph sz="quarter" idx="11"/>
          </p:nvPr>
        </p:nvSpPr>
        <p:spPr/>
        <p:txBody>
          <a:bodyPr/>
          <a:lstStyle/>
          <a:p>
            <a:pPr eaLnBrk="1" hangingPunct="1"/>
            <a:r>
              <a:rPr lang="zh-CN" altLang="en-US" sz="2400" dirty="0" smtClean="0">
                <a:ea typeface="宋体" charset="-122"/>
              </a:rPr>
              <a:t>初相位</a:t>
            </a:r>
            <a:r>
              <a:rPr lang="zh-CN" altLang="en-US" sz="2400" i="1" dirty="0" smtClean="0">
                <a:latin typeface="Symbol" pitchFamily="18" charset="2"/>
                <a:ea typeface="宋体" charset="-122"/>
              </a:rPr>
              <a:t></a:t>
            </a:r>
          </a:p>
          <a:p>
            <a:pPr lvl="1" eaLnBrk="1" hangingPunct="1"/>
            <a:endParaRPr lang="en-US" altLang="zh-CN" dirty="0" smtClean="0"/>
          </a:p>
        </p:txBody>
      </p:sp>
      <p:graphicFrame>
        <p:nvGraphicFramePr>
          <p:cNvPr id="43012" name="Object 2"/>
          <p:cNvGraphicFramePr>
            <a:graphicFrameLocks noChangeAspect="1"/>
          </p:cNvGraphicFramePr>
          <p:nvPr>
            <p:extLst>
              <p:ext uri="{D42A27DB-BD31-4B8C-83A1-F6EECF244321}">
                <p14:modId xmlns:p14="http://schemas.microsoft.com/office/powerpoint/2010/main" val="2291767009"/>
              </p:ext>
            </p:extLst>
          </p:nvPr>
        </p:nvGraphicFramePr>
        <p:xfrm>
          <a:off x="4167188" y="1135063"/>
          <a:ext cx="2809875" cy="522287"/>
        </p:xfrm>
        <a:graphic>
          <a:graphicData uri="http://schemas.openxmlformats.org/presentationml/2006/ole">
            <mc:AlternateContent xmlns:mc="http://schemas.openxmlformats.org/markup-compatibility/2006">
              <mc:Choice xmlns:v="urn:schemas-microsoft-com:vml" Requires="v">
                <p:oleObj spid="_x0000_s4526" name="Equation" r:id="rId3" imgW="1231560" imgH="228600" progId="">
                  <p:embed/>
                </p:oleObj>
              </mc:Choice>
              <mc:Fallback>
                <p:oleObj name="Equation" r:id="rId3" imgW="1231560" imgH="228600" progId="">
                  <p:embed/>
                  <p:pic>
                    <p:nvPicPr>
                      <p:cNvPr id="0" name="Picture 3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88" y="1135063"/>
                        <a:ext cx="2809875" cy="522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13" name="Text Box 5"/>
          <p:cNvSpPr txBox="1">
            <a:spLocks noChangeArrowheads="1"/>
          </p:cNvSpPr>
          <p:nvPr/>
        </p:nvSpPr>
        <p:spPr bwMode="auto">
          <a:xfrm>
            <a:off x="2354263" y="1160463"/>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dirty="0">
                <a:solidFill>
                  <a:schemeClr val="tx2"/>
                </a:solidFill>
                <a:latin typeface="Times New Roman" pitchFamily="18" charset="0"/>
                <a:cs typeface="Times New Roman" pitchFamily="18" charset="0"/>
              </a:rPr>
              <a:t>对于正弦量</a:t>
            </a:r>
          </a:p>
        </p:txBody>
      </p:sp>
      <p:graphicFrame>
        <p:nvGraphicFramePr>
          <p:cNvPr id="43015" name="Object 3"/>
          <p:cNvGraphicFramePr>
            <a:graphicFrameLocks noChangeAspect="1"/>
          </p:cNvGraphicFramePr>
          <p:nvPr>
            <p:extLst>
              <p:ext uri="{D42A27DB-BD31-4B8C-83A1-F6EECF244321}">
                <p14:modId xmlns:p14="http://schemas.microsoft.com/office/powerpoint/2010/main" val="1137596050"/>
              </p:ext>
            </p:extLst>
          </p:nvPr>
        </p:nvGraphicFramePr>
        <p:xfrm>
          <a:off x="700088" y="1825625"/>
          <a:ext cx="1104900" cy="406400"/>
        </p:xfrm>
        <a:graphic>
          <a:graphicData uri="http://schemas.openxmlformats.org/presentationml/2006/ole">
            <mc:AlternateContent xmlns:mc="http://schemas.openxmlformats.org/markup-compatibility/2006">
              <mc:Choice xmlns:v="urn:schemas-microsoft-com:vml" Requires="v">
                <p:oleObj spid="_x0000_s4527" name="Equation" r:id="rId5" imgW="545760" imgH="203040" progId="">
                  <p:embed/>
                </p:oleObj>
              </mc:Choice>
              <mc:Fallback>
                <p:oleObj name="Equation" r:id="rId5" imgW="545760" imgH="203040" progId="">
                  <p:embed/>
                  <p:pic>
                    <p:nvPicPr>
                      <p:cNvPr id="0" name="Picture 3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088" y="1825625"/>
                        <a:ext cx="11049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1"/>
                            </a:solidFill>
                            <a:miter lim="800000"/>
                            <a:headEnd/>
                            <a:tailEnd/>
                          </a14:hiddenLine>
                        </a:ext>
                      </a:extLst>
                    </p:spPr>
                  </p:pic>
                </p:oleObj>
              </mc:Fallback>
            </mc:AlternateContent>
          </a:graphicData>
        </a:graphic>
      </p:graphicFrame>
      <p:sp>
        <p:nvSpPr>
          <p:cNvPr id="43016" name="Text Box 8"/>
          <p:cNvSpPr txBox="1">
            <a:spLocks noChangeArrowheads="1"/>
          </p:cNvSpPr>
          <p:nvPr/>
        </p:nvSpPr>
        <p:spPr bwMode="auto">
          <a:xfrm>
            <a:off x="1831975" y="1787525"/>
            <a:ext cx="5810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a:r>
              <a:rPr kumimoji="1" lang="zh-CN" altLang="en-US" sz="2000" b="1" dirty="0">
                <a:solidFill>
                  <a:schemeClr val="tx2"/>
                </a:solidFill>
                <a:latin typeface="Times New Roman" pitchFamily="18" charset="0"/>
                <a:cs typeface="Times New Roman" pitchFamily="18" charset="0"/>
              </a:rPr>
              <a:t>正弦波在时刻 </a:t>
            </a:r>
            <a:r>
              <a:rPr kumimoji="1" lang="en-US" altLang="zh-CN" sz="2000" b="1" i="1" dirty="0">
                <a:solidFill>
                  <a:schemeClr val="tx2"/>
                </a:solidFill>
                <a:latin typeface="Times New Roman" pitchFamily="18" charset="0"/>
                <a:cs typeface="Times New Roman" pitchFamily="18" charset="0"/>
              </a:rPr>
              <a:t>t </a:t>
            </a:r>
            <a:r>
              <a:rPr kumimoji="1" lang="zh-CN" altLang="en-US" sz="2000" b="1" dirty="0">
                <a:solidFill>
                  <a:schemeClr val="tx2"/>
                </a:solidFill>
                <a:latin typeface="Times New Roman" pitchFamily="18" charset="0"/>
                <a:cs typeface="Times New Roman" pitchFamily="18" charset="0"/>
              </a:rPr>
              <a:t>的相位角或相位，它以</a:t>
            </a:r>
            <a:r>
              <a:rPr kumimoji="1" lang="en-US" altLang="zh-CN" sz="2000" b="1" dirty="0">
                <a:solidFill>
                  <a:schemeClr val="tx2"/>
                </a:solidFill>
                <a:latin typeface="Times New Roman" pitchFamily="18" charset="0"/>
                <a:cs typeface="Times New Roman" pitchFamily="18" charset="0"/>
              </a:rPr>
              <a:t>2</a:t>
            </a:r>
            <a:r>
              <a:rPr kumimoji="1" lang="en-US" altLang="zh-CN" sz="2000" b="1" dirty="0">
                <a:solidFill>
                  <a:schemeClr val="tx2"/>
                </a:solidFill>
                <a:latin typeface="Times New Roman" pitchFamily="18" charset="0"/>
                <a:cs typeface="Times New Roman" pitchFamily="18" charset="0"/>
                <a:sym typeface="Symbol" pitchFamily="18" charset="2"/>
              </a:rPr>
              <a:t></a:t>
            </a:r>
            <a:r>
              <a:rPr kumimoji="1" lang="zh-CN" altLang="en-US" sz="2000" b="1" dirty="0">
                <a:solidFill>
                  <a:schemeClr val="tx2"/>
                </a:solidFill>
                <a:latin typeface="Times New Roman" pitchFamily="18" charset="0"/>
                <a:cs typeface="Times New Roman" pitchFamily="18" charset="0"/>
                <a:sym typeface="Symbol" pitchFamily="18" charset="2"/>
              </a:rPr>
              <a:t>为周期。</a:t>
            </a:r>
            <a:endParaRPr kumimoji="1" lang="zh-CN" altLang="en-US" sz="2000" b="1" dirty="0">
              <a:solidFill>
                <a:schemeClr val="tx2"/>
              </a:solidFill>
              <a:latin typeface="Times New Roman" pitchFamily="18" charset="0"/>
              <a:cs typeface="Times New Roman" pitchFamily="18" charset="0"/>
            </a:endParaRPr>
          </a:p>
        </p:txBody>
      </p:sp>
      <p:sp>
        <p:nvSpPr>
          <p:cNvPr id="43017" name="Text Box 9"/>
          <p:cNvSpPr txBox="1">
            <a:spLocks noChangeArrowheads="1"/>
          </p:cNvSpPr>
          <p:nvPr/>
        </p:nvSpPr>
        <p:spPr bwMode="auto">
          <a:xfrm>
            <a:off x="1055688" y="2230438"/>
            <a:ext cx="5948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a:r>
              <a:rPr kumimoji="1" lang="en-US" altLang="zh-CN" sz="2000" b="1" i="1">
                <a:solidFill>
                  <a:schemeClr val="tx2"/>
                </a:solidFill>
                <a:latin typeface="Times New Roman" pitchFamily="18" charset="0"/>
                <a:cs typeface="Times New Roman" pitchFamily="18" charset="0"/>
                <a:sym typeface="Symbol" pitchFamily="18" charset="2"/>
              </a:rPr>
              <a:t> </a:t>
            </a:r>
            <a:r>
              <a:rPr kumimoji="1" lang="zh-CN" altLang="en-US" sz="2000" b="1">
                <a:solidFill>
                  <a:schemeClr val="tx2"/>
                </a:solidFill>
                <a:latin typeface="Times New Roman" pitchFamily="18" charset="0"/>
                <a:cs typeface="Times New Roman" pitchFamily="18" charset="0"/>
                <a:sym typeface="Symbol" pitchFamily="18" charset="2"/>
              </a:rPr>
              <a:t>为</a:t>
            </a:r>
            <a:r>
              <a:rPr kumimoji="1" lang="en-US" altLang="zh-CN" sz="2000" b="1" i="1">
                <a:solidFill>
                  <a:schemeClr val="tx2"/>
                </a:solidFill>
                <a:latin typeface="Times New Roman" pitchFamily="18" charset="0"/>
                <a:cs typeface="Times New Roman" pitchFamily="18" charset="0"/>
              </a:rPr>
              <a:t>t</a:t>
            </a:r>
            <a:r>
              <a:rPr kumimoji="1" lang="en-US" altLang="zh-CN" sz="2000" b="1">
                <a:solidFill>
                  <a:schemeClr val="tx2"/>
                </a:solidFill>
                <a:latin typeface="Times New Roman" pitchFamily="18" charset="0"/>
                <a:cs typeface="Times New Roman" pitchFamily="18" charset="0"/>
              </a:rPr>
              <a:t> = 0 </a:t>
            </a:r>
            <a:r>
              <a:rPr kumimoji="1" lang="zh-CN" altLang="en-US" sz="2000" b="1">
                <a:solidFill>
                  <a:schemeClr val="tx2"/>
                </a:solidFill>
                <a:latin typeface="Times New Roman" pitchFamily="18" charset="0"/>
                <a:cs typeface="Times New Roman" pitchFamily="18" charset="0"/>
              </a:rPr>
              <a:t>时的相位，称为初相位或初相角。</a:t>
            </a:r>
            <a:r>
              <a:rPr kumimoji="1" lang="en-US" altLang="zh-CN" sz="2000" b="1">
                <a:solidFill>
                  <a:schemeClr val="tx2"/>
                </a:solidFill>
                <a:latin typeface="Times New Roman" pitchFamily="18" charset="0"/>
                <a:cs typeface="Times New Roman" pitchFamily="18" charset="0"/>
              </a:rPr>
              <a:t>-</a:t>
            </a:r>
            <a:r>
              <a:rPr kumimoji="1" lang="en-US" altLang="zh-CN" sz="2000" b="1">
                <a:solidFill>
                  <a:schemeClr val="tx2"/>
                </a:solidFill>
                <a:latin typeface="Times New Roman" pitchFamily="18" charset="0"/>
                <a:cs typeface="Times New Roman" pitchFamily="18" charset="0"/>
                <a:sym typeface="Symbol" pitchFamily="18" charset="2"/>
              </a:rPr>
              <a:t>&lt;</a:t>
            </a:r>
            <a:r>
              <a:rPr kumimoji="1" lang="en-US" altLang="zh-CN" sz="2000" b="1" i="1">
                <a:solidFill>
                  <a:schemeClr val="tx2"/>
                </a:solidFill>
                <a:latin typeface="Times New Roman" pitchFamily="18" charset="0"/>
                <a:cs typeface="Times New Roman" pitchFamily="18" charset="0"/>
                <a:sym typeface="Symbol" pitchFamily="18" charset="2"/>
              </a:rPr>
              <a:t></a:t>
            </a:r>
            <a:r>
              <a:rPr kumimoji="1" lang="en-US" altLang="zh-CN" sz="2000" b="1">
                <a:solidFill>
                  <a:schemeClr val="tx2"/>
                </a:solidFill>
                <a:latin typeface="Times New Roman" pitchFamily="18" charset="0"/>
                <a:cs typeface="Times New Roman" pitchFamily="18" charset="0"/>
                <a:sym typeface="Symbol" pitchFamily="18" charset="2"/>
              </a:rPr>
              <a:t>&lt; </a:t>
            </a:r>
          </a:p>
        </p:txBody>
      </p:sp>
      <p:sp>
        <p:nvSpPr>
          <p:cNvPr id="43018" name="Text Box 10"/>
          <p:cNvSpPr txBox="1">
            <a:spLocks noChangeArrowheads="1"/>
          </p:cNvSpPr>
          <p:nvPr/>
        </p:nvSpPr>
        <p:spPr bwMode="auto">
          <a:xfrm>
            <a:off x="330200" y="2767013"/>
            <a:ext cx="1565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SzPct val="80000"/>
              <a:buFont typeface="Wingdings" pitchFamily="2" charset="2"/>
              <a:buChar char="n"/>
            </a:pPr>
            <a:r>
              <a:rPr kumimoji="1" lang="en-US" altLang="zh-CN" sz="2800">
                <a:solidFill>
                  <a:schemeClr val="tx2"/>
                </a:solidFill>
                <a:latin typeface="华文新魏" pitchFamily="2" charset="-122"/>
                <a:ea typeface="华文新魏" pitchFamily="2" charset="-122"/>
              </a:rPr>
              <a:t> </a:t>
            </a:r>
            <a:r>
              <a:rPr kumimoji="1" lang="zh-CN" altLang="en-US" sz="2800">
                <a:solidFill>
                  <a:schemeClr val="tx2"/>
                </a:solidFill>
                <a:latin typeface="华文新魏" pitchFamily="2" charset="-122"/>
                <a:ea typeface="华文新魏" pitchFamily="2" charset="-122"/>
              </a:rPr>
              <a:t>相位差</a:t>
            </a:r>
          </a:p>
        </p:txBody>
      </p:sp>
      <p:sp>
        <p:nvSpPr>
          <p:cNvPr id="43019" name="Text Box 11"/>
          <p:cNvSpPr txBox="1">
            <a:spLocks noChangeArrowheads="1"/>
          </p:cNvSpPr>
          <p:nvPr/>
        </p:nvSpPr>
        <p:spPr bwMode="auto">
          <a:xfrm>
            <a:off x="2300386" y="2852936"/>
            <a:ext cx="4287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dirty="0">
                <a:solidFill>
                  <a:srgbClr val="FF0000"/>
                </a:solidFill>
              </a:rPr>
              <a:t>两个同频率的正弦量可以比较相位，</a:t>
            </a:r>
          </a:p>
        </p:txBody>
      </p:sp>
      <p:graphicFrame>
        <p:nvGraphicFramePr>
          <p:cNvPr id="43020" name="Object 4"/>
          <p:cNvGraphicFramePr>
            <a:graphicFrameLocks noChangeAspect="1"/>
          </p:cNvGraphicFramePr>
          <p:nvPr>
            <p:extLst>
              <p:ext uri="{D42A27DB-BD31-4B8C-83A1-F6EECF244321}">
                <p14:modId xmlns:p14="http://schemas.microsoft.com/office/powerpoint/2010/main" val="3826098392"/>
              </p:ext>
            </p:extLst>
          </p:nvPr>
        </p:nvGraphicFramePr>
        <p:xfrm>
          <a:off x="1360488" y="3300413"/>
          <a:ext cx="6897687" cy="522287"/>
        </p:xfrm>
        <a:graphic>
          <a:graphicData uri="http://schemas.openxmlformats.org/presentationml/2006/ole">
            <mc:AlternateContent xmlns:mc="http://schemas.openxmlformats.org/markup-compatibility/2006">
              <mc:Choice xmlns:v="urn:schemas-microsoft-com:vml" Requires="v">
                <p:oleObj spid="_x0000_s4528" name="Equation" r:id="rId7" imgW="3022560" imgH="228600" progId="">
                  <p:embed/>
                </p:oleObj>
              </mc:Choice>
              <mc:Fallback>
                <p:oleObj name="Equation" r:id="rId7" imgW="3022560" imgH="228600" progId="">
                  <p:embed/>
                  <p:pic>
                    <p:nvPicPr>
                      <p:cNvPr id="0" name="Picture 36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0488" y="3300413"/>
                        <a:ext cx="6897687" cy="522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21" name="Text Box 13"/>
          <p:cNvSpPr txBox="1">
            <a:spLocks noChangeArrowheads="1"/>
          </p:cNvSpPr>
          <p:nvPr/>
        </p:nvSpPr>
        <p:spPr bwMode="auto">
          <a:xfrm>
            <a:off x="611188" y="3751263"/>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sz="2000" b="1">
                <a:solidFill>
                  <a:schemeClr val="tx2"/>
                </a:solidFill>
              </a:rPr>
              <a:t>相位差</a:t>
            </a:r>
          </a:p>
        </p:txBody>
      </p:sp>
      <p:graphicFrame>
        <p:nvGraphicFramePr>
          <p:cNvPr id="43022" name="Object 5"/>
          <p:cNvGraphicFramePr>
            <a:graphicFrameLocks noChangeAspect="1"/>
          </p:cNvGraphicFramePr>
          <p:nvPr>
            <p:extLst>
              <p:ext uri="{D42A27DB-BD31-4B8C-83A1-F6EECF244321}">
                <p14:modId xmlns:p14="http://schemas.microsoft.com/office/powerpoint/2010/main" val="2541148301"/>
              </p:ext>
            </p:extLst>
          </p:nvPr>
        </p:nvGraphicFramePr>
        <p:xfrm>
          <a:off x="1485900" y="4137025"/>
          <a:ext cx="4645025" cy="479425"/>
        </p:xfrm>
        <a:graphic>
          <a:graphicData uri="http://schemas.openxmlformats.org/presentationml/2006/ole">
            <mc:AlternateContent xmlns:mc="http://schemas.openxmlformats.org/markup-compatibility/2006">
              <mc:Choice xmlns:v="urn:schemas-microsoft-com:vml" Requires="v">
                <p:oleObj spid="_x0000_s4529" name="Equation" r:id="rId9" imgW="2222280" imgH="228600" progId="">
                  <p:embed/>
                </p:oleObj>
              </mc:Choice>
              <mc:Fallback>
                <p:oleObj name="Equation" r:id="rId9" imgW="2222280" imgH="228600" progId="">
                  <p:embed/>
                  <p:pic>
                    <p:nvPicPr>
                      <p:cNvPr id="0" name="Picture 36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5900" y="4137025"/>
                        <a:ext cx="4645025"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5"/>
          <p:cNvGrpSpPr>
            <a:grpSpLocks/>
          </p:cNvGrpSpPr>
          <p:nvPr/>
        </p:nvGrpSpPr>
        <p:grpSpPr bwMode="auto">
          <a:xfrm>
            <a:off x="690562" y="4748213"/>
            <a:ext cx="4267200" cy="434975"/>
            <a:chOff x="439" y="2714"/>
            <a:chExt cx="2688" cy="274"/>
          </a:xfrm>
        </p:grpSpPr>
        <p:graphicFrame>
          <p:nvGraphicFramePr>
            <p:cNvPr id="4107" name="Object 11"/>
            <p:cNvGraphicFramePr>
              <a:graphicFrameLocks noChangeAspect="1"/>
            </p:cNvGraphicFramePr>
            <p:nvPr>
              <p:extLst>
                <p:ext uri="{D42A27DB-BD31-4B8C-83A1-F6EECF244321}">
                  <p14:modId xmlns:p14="http://schemas.microsoft.com/office/powerpoint/2010/main" val="2897367098"/>
                </p:ext>
              </p:extLst>
            </p:nvPr>
          </p:nvGraphicFramePr>
          <p:xfrm>
            <a:off x="439" y="2728"/>
            <a:ext cx="1323" cy="260"/>
          </p:xfrm>
          <a:graphic>
            <a:graphicData uri="http://schemas.openxmlformats.org/presentationml/2006/ole">
              <mc:AlternateContent xmlns:mc="http://schemas.openxmlformats.org/markup-compatibility/2006">
                <mc:Choice xmlns:v="urn:schemas-microsoft-com:vml" Requires="v">
                  <p:oleObj spid="_x0000_s4530" name="Equation" r:id="rId11" imgW="1168200" imgH="228600" progId="">
                    <p:embed/>
                  </p:oleObj>
                </mc:Choice>
                <mc:Fallback>
                  <p:oleObj name="Equation" r:id="rId11" imgW="1168200" imgH="228600" progId="">
                    <p:embed/>
                    <p:pic>
                      <p:nvPicPr>
                        <p:cNvPr id="0" name="Picture 36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9" y="2728"/>
                          <a:ext cx="1323" cy="2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25" name="Text Box 17"/>
            <p:cNvSpPr txBox="1">
              <a:spLocks noChangeArrowheads="1"/>
            </p:cNvSpPr>
            <p:nvPr/>
          </p:nvSpPr>
          <p:spPr bwMode="auto">
            <a:xfrm>
              <a:off x="1958" y="2714"/>
              <a:ext cx="116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u</a:t>
              </a:r>
              <a:r>
                <a:rPr kumimoji="1" lang="en-US" altLang="zh-CN" sz="2000" b="1" baseline="-25000">
                  <a:solidFill>
                    <a:schemeClr val="tx2"/>
                  </a:solidFill>
                  <a:latin typeface="Times New Roman" pitchFamily="18" charset="0"/>
                  <a:cs typeface="Times New Roman" pitchFamily="18" charset="0"/>
                </a:rPr>
                <a:t>1</a:t>
              </a:r>
              <a:r>
                <a:rPr kumimoji="1" lang="zh-CN" altLang="en-US" sz="2000" b="1">
                  <a:solidFill>
                    <a:schemeClr val="tx2"/>
                  </a:solidFill>
                  <a:latin typeface="Times New Roman" pitchFamily="18" charset="0"/>
                  <a:cs typeface="Times New Roman" pitchFamily="18" charset="0"/>
                </a:rPr>
                <a:t>、 </a:t>
              </a:r>
              <a:r>
                <a:rPr kumimoji="1" lang="en-US" altLang="zh-CN" b="1" i="1">
                  <a:solidFill>
                    <a:schemeClr val="tx2"/>
                  </a:solidFill>
                  <a:latin typeface="Times New Roman" pitchFamily="18" charset="0"/>
                  <a:cs typeface="Times New Roman" pitchFamily="18" charset="0"/>
                </a:rPr>
                <a:t>u</a:t>
              </a:r>
              <a:r>
                <a:rPr kumimoji="1" lang="en-US" altLang="zh-CN" sz="2000" b="1" baseline="-25000">
                  <a:solidFill>
                    <a:schemeClr val="tx2"/>
                  </a:solidFill>
                  <a:latin typeface="Times New Roman" pitchFamily="18" charset="0"/>
                  <a:cs typeface="Times New Roman" pitchFamily="18" charset="0"/>
                </a:rPr>
                <a:t>2  </a:t>
              </a:r>
              <a:r>
                <a:rPr kumimoji="1" lang="zh-CN" altLang="en-US" sz="2000" b="1">
                  <a:solidFill>
                    <a:schemeClr val="tx2"/>
                  </a:solidFill>
                  <a:latin typeface="Times New Roman" pitchFamily="18" charset="0"/>
                  <a:cs typeface="Times New Roman" pitchFamily="18" charset="0"/>
                </a:rPr>
                <a:t>同相位</a:t>
              </a:r>
            </a:p>
          </p:txBody>
        </p:sp>
      </p:grpSp>
      <p:grpSp>
        <p:nvGrpSpPr>
          <p:cNvPr id="3" name="Group 18"/>
          <p:cNvGrpSpPr>
            <a:grpSpLocks/>
          </p:cNvGrpSpPr>
          <p:nvPr/>
        </p:nvGrpSpPr>
        <p:grpSpPr bwMode="auto">
          <a:xfrm>
            <a:off x="690563" y="5283206"/>
            <a:ext cx="3646488" cy="433388"/>
            <a:chOff x="439" y="3024"/>
            <a:chExt cx="2297" cy="273"/>
          </a:xfrm>
        </p:grpSpPr>
        <p:graphicFrame>
          <p:nvGraphicFramePr>
            <p:cNvPr id="4106" name="Object 10"/>
            <p:cNvGraphicFramePr>
              <a:graphicFrameLocks noChangeAspect="1"/>
            </p:cNvGraphicFramePr>
            <p:nvPr>
              <p:extLst>
                <p:ext uri="{D42A27DB-BD31-4B8C-83A1-F6EECF244321}">
                  <p14:modId xmlns:p14="http://schemas.microsoft.com/office/powerpoint/2010/main" val="2136816283"/>
                </p:ext>
              </p:extLst>
            </p:nvPr>
          </p:nvGraphicFramePr>
          <p:xfrm>
            <a:off x="439" y="3038"/>
            <a:ext cx="1323" cy="259"/>
          </p:xfrm>
          <a:graphic>
            <a:graphicData uri="http://schemas.openxmlformats.org/presentationml/2006/ole">
              <mc:AlternateContent xmlns:mc="http://schemas.openxmlformats.org/markup-compatibility/2006">
                <mc:Choice xmlns:v="urn:schemas-microsoft-com:vml" Requires="v">
                  <p:oleObj spid="_x0000_s4531" name="Equation" r:id="rId13" imgW="1168200" imgH="228600" progId="">
                    <p:embed/>
                  </p:oleObj>
                </mc:Choice>
                <mc:Fallback>
                  <p:oleObj name="Equation" r:id="rId13" imgW="1168200" imgH="228600" progId="">
                    <p:embed/>
                    <p:pic>
                      <p:nvPicPr>
                        <p:cNvPr id="0" name="Picture 36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9" y="3038"/>
                          <a:ext cx="1323"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24" name="Text Box 20"/>
            <p:cNvSpPr txBox="1">
              <a:spLocks noChangeArrowheads="1"/>
            </p:cNvSpPr>
            <p:nvPr/>
          </p:nvSpPr>
          <p:spPr bwMode="auto">
            <a:xfrm>
              <a:off x="1958" y="3024"/>
              <a:ext cx="7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u</a:t>
              </a:r>
              <a:r>
                <a:rPr kumimoji="1" lang="en-US" altLang="zh-CN" sz="2000" b="1" baseline="-25000">
                  <a:solidFill>
                    <a:schemeClr val="tx2"/>
                  </a:solidFill>
                  <a:latin typeface="Times New Roman" pitchFamily="18" charset="0"/>
                  <a:cs typeface="Times New Roman" pitchFamily="18" charset="0"/>
                </a:rPr>
                <a:t>1 </a:t>
              </a:r>
              <a:r>
                <a:rPr kumimoji="1" lang="zh-CN" altLang="en-US" sz="2000" b="1">
                  <a:solidFill>
                    <a:schemeClr val="tx2"/>
                  </a:solidFill>
                  <a:latin typeface="Times New Roman" pitchFamily="18" charset="0"/>
                  <a:cs typeface="Times New Roman" pitchFamily="18" charset="0"/>
                </a:rPr>
                <a:t>超前 </a:t>
              </a:r>
              <a:r>
                <a:rPr kumimoji="1" lang="en-US" altLang="zh-CN" b="1" i="1">
                  <a:solidFill>
                    <a:schemeClr val="tx2"/>
                  </a:solidFill>
                  <a:latin typeface="Times New Roman" pitchFamily="18" charset="0"/>
                  <a:cs typeface="Times New Roman" pitchFamily="18" charset="0"/>
                </a:rPr>
                <a:t>u</a:t>
              </a:r>
              <a:r>
                <a:rPr kumimoji="1" lang="en-US" altLang="zh-CN" sz="2000" b="1" baseline="-25000">
                  <a:solidFill>
                    <a:schemeClr val="tx2"/>
                  </a:solidFill>
                  <a:latin typeface="Times New Roman" pitchFamily="18" charset="0"/>
                  <a:cs typeface="Times New Roman" pitchFamily="18" charset="0"/>
                </a:rPr>
                <a:t>2</a:t>
              </a:r>
              <a:endParaRPr kumimoji="1" lang="en-US" altLang="zh-CN" sz="2000" b="1">
                <a:solidFill>
                  <a:schemeClr val="tx2"/>
                </a:solidFill>
                <a:latin typeface="Times New Roman" pitchFamily="18" charset="0"/>
                <a:cs typeface="Times New Roman" pitchFamily="18" charset="0"/>
              </a:endParaRPr>
            </a:p>
          </p:txBody>
        </p:sp>
      </p:grpSp>
      <p:grpSp>
        <p:nvGrpSpPr>
          <p:cNvPr id="4" name="Group 21"/>
          <p:cNvGrpSpPr>
            <a:grpSpLocks/>
          </p:cNvGrpSpPr>
          <p:nvPr/>
        </p:nvGrpSpPr>
        <p:grpSpPr bwMode="auto">
          <a:xfrm>
            <a:off x="679450" y="5915025"/>
            <a:ext cx="3602038" cy="434975"/>
            <a:chOff x="3037" y="3072"/>
            <a:chExt cx="2269" cy="274"/>
          </a:xfrm>
        </p:grpSpPr>
        <p:graphicFrame>
          <p:nvGraphicFramePr>
            <p:cNvPr id="4105" name="Object 9"/>
            <p:cNvGraphicFramePr>
              <a:graphicFrameLocks noChangeAspect="1"/>
            </p:cNvGraphicFramePr>
            <p:nvPr>
              <p:extLst>
                <p:ext uri="{D42A27DB-BD31-4B8C-83A1-F6EECF244321}">
                  <p14:modId xmlns:p14="http://schemas.microsoft.com/office/powerpoint/2010/main" val="1109328872"/>
                </p:ext>
              </p:extLst>
            </p:nvPr>
          </p:nvGraphicFramePr>
          <p:xfrm>
            <a:off x="3037" y="3086"/>
            <a:ext cx="1323" cy="260"/>
          </p:xfrm>
          <a:graphic>
            <a:graphicData uri="http://schemas.openxmlformats.org/presentationml/2006/ole">
              <mc:AlternateContent xmlns:mc="http://schemas.openxmlformats.org/markup-compatibility/2006">
                <mc:Choice xmlns:v="urn:schemas-microsoft-com:vml" Requires="v">
                  <p:oleObj spid="_x0000_s4532" name="Equation" r:id="rId15" imgW="1168200" imgH="228600" progId="">
                    <p:embed/>
                  </p:oleObj>
                </mc:Choice>
                <mc:Fallback>
                  <p:oleObj name="Equation" r:id="rId15" imgW="1168200" imgH="228600" progId="">
                    <p:embed/>
                    <p:pic>
                      <p:nvPicPr>
                        <p:cNvPr id="0" name="Picture 36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37" y="3086"/>
                          <a:ext cx="1323" cy="2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23" name="Text Box 23"/>
            <p:cNvSpPr txBox="1">
              <a:spLocks noChangeArrowheads="1"/>
            </p:cNvSpPr>
            <p:nvPr/>
          </p:nvSpPr>
          <p:spPr bwMode="auto">
            <a:xfrm>
              <a:off x="4556" y="3072"/>
              <a:ext cx="75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u</a:t>
              </a:r>
              <a:r>
                <a:rPr kumimoji="1" lang="en-US" altLang="zh-CN" sz="2000" b="1" baseline="-25000">
                  <a:solidFill>
                    <a:schemeClr val="tx2"/>
                  </a:solidFill>
                  <a:latin typeface="Times New Roman" pitchFamily="18" charset="0"/>
                  <a:cs typeface="Times New Roman" pitchFamily="18" charset="0"/>
                </a:rPr>
                <a:t>1</a:t>
              </a:r>
              <a:r>
                <a:rPr kumimoji="1" lang="zh-CN" altLang="en-US" sz="2000" b="1">
                  <a:solidFill>
                    <a:schemeClr val="tx2"/>
                  </a:solidFill>
                  <a:latin typeface="Times New Roman" pitchFamily="18" charset="0"/>
                  <a:cs typeface="Times New Roman" pitchFamily="18" charset="0"/>
                </a:rPr>
                <a:t>滞后 </a:t>
              </a:r>
              <a:r>
                <a:rPr kumimoji="1" lang="en-US" altLang="zh-CN" b="1" i="1">
                  <a:solidFill>
                    <a:schemeClr val="tx2"/>
                  </a:solidFill>
                  <a:latin typeface="Times New Roman" pitchFamily="18" charset="0"/>
                  <a:cs typeface="Times New Roman" pitchFamily="18" charset="0"/>
                </a:rPr>
                <a:t>u</a:t>
              </a:r>
              <a:r>
                <a:rPr kumimoji="1" lang="en-US" altLang="zh-CN" sz="2000" b="1" baseline="-25000">
                  <a:solidFill>
                    <a:schemeClr val="tx2"/>
                  </a:solidFill>
                  <a:latin typeface="Times New Roman" pitchFamily="18" charset="0"/>
                  <a:cs typeface="Times New Roman" pitchFamily="18" charset="0"/>
                </a:rPr>
                <a:t>2</a:t>
              </a:r>
              <a:endParaRPr kumimoji="1" lang="en-US" altLang="zh-CN" sz="2000" b="1">
                <a:solidFill>
                  <a:schemeClr val="tx2"/>
                </a:solidFill>
                <a:latin typeface="Times New Roman" pitchFamily="18" charset="0"/>
                <a:cs typeface="Times New Roman" pitchFamily="18" charset="0"/>
              </a:endParaRPr>
            </a:p>
          </p:txBody>
        </p:sp>
      </p:grpSp>
      <p:grpSp>
        <p:nvGrpSpPr>
          <p:cNvPr id="5" name="Group 24"/>
          <p:cNvGrpSpPr>
            <a:grpSpLocks/>
          </p:cNvGrpSpPr>
          <p:nvPr/>
        </p:nvGrpSpPr>
        <p:grpSpPr bwMode="auto">
          <a:xfrm>
            <a:off x="5073651" y="5305431"/>
            <a:ext cx="3262313" cy="433388"/>
            <a:chOff x="487" y="3360"/>
            <a:chExt cx="2055" cy="273"/>
          </a:xfrm>
        </p:grpSpPr>
        <p:graphicFrame>
          <p:nvGraphicFramePr>
            <p:cNvPr id="4104" name="Object 8"/>
            <p:cNvGraphicFramePr>
              <a:graphicFrameLocks noChangeAspect="1"/>
            </p:cNvGraphicFramePr>
            <p:nvPr>
              <p:extLst>
                <p:ext uri="{D42A27DB-BD31-4B8C-83A1-F6EECF244321}">
                  <p14:modId xmlns:p14="http://schemas.microsoft.com/office/powerpoint/2010/main" val="3652518663"/>
                </p:ext>
              </p:extLst>
            </p:nvPr>
          </p:nvGraphicFramePr>
          <p:xfrm>
            <a:off x="487" y="3374"/>
            <a:ext cx="876" cy="259"/>
          </p:xfrm>
          <a:graphic>
            <a:graphicData uri="http://schemas.openxmlformats.org/presentationml/2006/ole">
              <mc:AlternateContent xmlns:mc="http://schemas.openxmlformats.org/markup-compatibility/2006">
                <mc:Choice xmlns:v="urn:schemas-microsoft-com:vml" Requires="v">
                  <p:oleObj spid="_x0000_s4533" name="Equation" r:id="rId17" imgW="774360" imgH="228600" progId="">
                    <p:embed/>
                  </p:oleObj>
                </mc:Choice>
                <mc:Fallback>
                  <p:oleObj name="Equation" r:id="rId17" imgW="774360" imgH="228600" progId="">
                    <p:embed/>
                    <p:pic>
                      <p:nvPicPr>
                        <p:cNvPr id="0" name="Picture 36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7" y="3374"/>
                          <a:ext cx="876" cy="2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22" name="Text Box 26"/>
            <p:cNvSpPr txBox="1">
              <a:spLocks noChangeArrowheads="1"/>
            </p:cNvSpPr>
            <p:nvPr/>
          </p:nvSpPr>
          <p:spPr bwMode="auto">
            <a:xfrm>
              <a:off x="1536" y="3360"/>
              <a:ext cx="10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u</a:t>
              </a:r>
              <a:r>
                <a:rPr kumimoji="1" lang="en-US" altLang="zh-CN" sz="2000" b="1" baseline="-25000">
                  <a:solidFill>
                    <a:schemeClr val="tx2"/>
                  </a:solidFill>
                  <a:latin typeface="Times New Roman" pitchFamily="18" charset="0"/>
                  <a:cs typeface="Times New Roman" pitchFamily="18" charset="0"/>
                </a:rPr>
                <a:t>1</a:t>
              </a:r>
              <a:r>
                <a:rPr kumimoji="1" lang="zh-CN" altLang="en-US" sz="2000" b="1">
                  <a:solidFill>
                    <a:schemeClr val="tx2"/>
                  </a:solidFill>
                  <a:latin typeface="Times New Roman" pitchFamily="18" charset="0"/>
                  <a:cs typeface="Times New Roman" pitchFamily="18" charset="0"/>
                </a:rPr>
                <a:t>、 </a:t>
              </a:r>
              <a:r>
                <a:rPr kumimoji="1" lang="en-US" altLang="zh-CN" b="1" i="1">
                  <a:solidFill>
                    <a:schemeClr val="tx2"/>
                  </a:solidFill>
                  <a:latin typeface="Times New Roman" pitchFamily="18" charset="0"/>
                  <a:cs typeface="Times New Roman" pitchFamily="18" charset="0"/>
                </a:rPr>
                <a:t>u</a:t>
              </a:r>
              <a:r>
                <a:rPr kumimoji="1" lang="en-US" altLang="zh-CN" sz="2000" b="1" baseline="-25000">
                  <a:solidFill>
                    <a:schemeClr val="tx2"/>
                  </a:solidFill>
                  <a:latin typeface="Times New Roman" pitchFamily="18" charset="0"/>
                  <a:cs typeface="Times New Roman" pitchFamily="18" charset="0"/>
                </a:rPr>
                <a:t>2  </a:t>
              </a:r>
              <a:r>
                <a:rPr kumimoji="1" lang="zh-CN" altLang="en-US" sz="2000" b="1">
                  <a:solidFill>
                    <a:schemeClr val="tx2"/>
                  </a:solidFill>
                  <a:latin typeface="Times New Roman" pitchFamily="18" charset="0"/>
                  <a:cs typeface="Times New Roman" pitchFamily="18" charset="0"/>
                </a:rPr>
                <a:t>正交</a:t>
              </a:r>
            </a:p>
          </p:txBody>
        </p:sp>
      </p:grpSp>
      <p:grpSp>
        <p:nvGrpSpPr>
          <p:cNvPr id="6" name="Group 27"/>
          <p:cNvGrpSpPr>
            <a:grpSpLocks/>
          </p:cNvGrpSpPr>
          <p:nvPr/>
        </p:nvGrpSpPr>
        <p:grpSpPr bwMode="auto">
          <a:xfrm>
            <a:off x="5121276" y="5884863"/>
            <a:ext cx="3270250" cy="434975"/>
            <a:chOff x="2988" y="3408"/>
            <a:chExt cx="2060" cy="274"/>
          </a:xfrm>
        </p:grpSpPr>
        <p:graphicFrame>
          <p:nvGraphicFramePr>
            <p:cNvPr id="4103" name="Object 7"/>
            <p:cNvGraphicFramePr>
              <a:graphicFrameLocks noChangeAspect="1"/>
            </p:cNvGraphicFramePr>
            <p:nvPr>
              <p:extLst>
                <p:ext uri="{D42A27DB-BD31-4B8C-83A1-F6EECF244321}">
                  <p14:modId xmlns:p14="http://schemas.microsoft.com/office/powerpoint/2010/main" val="3130100220"/>
                </p:ext>
              </p:extLst>
            </p:nvPr>
          </p:nvGraphicFramePr>
          <p:xfrm>
            <a:off x="2988" y="3422"/>
            <a:ext cx="962" cy="260"/>
          </p:xfrm>
          <a:graphic>
            <a:graphicData uri="http://schemas.openxmlformats.org/presentationml/2006/ole">
              <mc:AlternateContent xmlns:mc="http://schemas.openxmlformats.org/markup-compatibility/2006">
                <mc:Choice xmlns:v="urn:schemas-microsoft-com:vml" Requires="v">
                  <p:oleObj spid="_x0000_s4534" name="Equation" r:id="rId19" imgW="850680" imgH="228600" progId="">
                    <p:embed/>
                  </p:oleObj>
                </mc:Choice>
                <mc:Fallback>
                  <p:oleObj name="Equation" r:id="rId19" imgW="850680" imgH="228600" progId="">
                    <p:embed/>
                    <p:pic>
                      <p:nvPicPr>
                        <p:cNvPr id="0" name="Picture 36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88" y="3422"/>
                          <a:ext cx="962" cy="2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21" name="Text Box 29"/>
            <p:cNvSpPr txBox="1">
              <a:spLocks noChangeArrowheads="1"/>
            </p:cNvSpPr>
            <p:nvPr/>
          </p:nvSpPr>
          <p:spPr bwMode="auto">
            <a:xfrm>
              <a:off x="4080" y="3408"/>
              <a:ext cx="96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b="1" i="1">
                  <a:solidFill>
                    <a:schemeClr val="tx2"/>
                  </a:solidFill>
                  <a:latin typeface="Times New Roman" pitchFamily="18" charset="0"/>
                  <a:cs typeface="Times New Roman" pitchFamily="18" charset="0"/>
                </a:rPr>
                <a:t>u</a:t>
              </a:r>
              <a:r>
                <a:rPr kumimoji="1" lang="en-US" altLang="zh-CN" sz="2000" b="1" baseline="-25000">
                  <a:solidFill>
                    <a:schemeClr val="tx2"/>
                  </a:solidFill>
                  <a:latin typeface="Times New Roman" pitchFamily="18" charset="0"/>
                  <a:cs typeface="Times New Roman" pitchFamily="18" charset="0"/>
                </a:rPr>
                <a:t>1</a:t>
              </a:r>
              <a:r>
                <a:rPr kumimoji="1" lang="zh-CN" altLang="en-US" sz="2000" b="1">
                  <a:solidFill>
                    <a:schemeClr val="tx2"/>
                  </a:solidFill>
                  <a:latin typeface="Times New Roman" pitchFamily="18" charset="0"/>
                  <a:cs typeface="Times New Roman" pitchFamily="18" charset="0"/>
                </a:rPr>
                <a:t>、 </a:t>
              </a:r>
              <a:r>
                <a:rPr kumimoji="1" lang="en-US" altLang="zh-CN" b="1" i="1">
                  <a:solidFill>
                    <a:schemeClr val="tx2"/>
                  </a:solidFill>
                  <a:latin typeface="Times New Roman" pitchFamily="18" charset="0"/>
                  <a:cs typeface="Times New Roman" pitchFamily="18" charset="0"/>
                </a:rPr>
                <a:t>u</a:t>
              </a:r>
              <a:r>
                <a:rPr kumimoji="1" lang="en-US" altLang="zh-CN" sz="2000" b="1" baseline="-25000">
                  <a:solidFill>
                    <a:schemeClr val="tx2"/>
                  </a:solidFill>
                  <a:latin typeface="Times New Roman" pitchFamily="18" charset="0"/>
                  <a:cs typeface="Times New Roman" pitchFamily="18" charset="0"/>
                </a:rPr>
                <a:t>2  </a:t>
              </a:r>
              <a:r>
                <a:rPr kumimoji="1" lang="zh-CN" altLang="en-US" sz="2000" b="1">
                  <a:solidFill>
                    <a:schemeClr val="tx2"/>
                  </a:solidFill>
                  <a:latin typeface="Times New Roman" pitchFamily="18" charset="0"/>
                  <a:cs typeface="Times New Roman" pitchFamily="18" charset="0"/>
                </a:rPr>
                <a:t>反相</a:t>
              </a:r>
            </a:p>
          </p:txBody>
        </p:sp>
      </p:grpSp>
      <p:graphicFrame>
        <p:nvGraphicFramePr>
          <p:cNvPr id="43038" name="Object 6"/>
          <p:cNvGraphicFramePr>
            <a:graphicFrameLocks noChangeAspect="1"/>
          </p:cNvGraphicFramePr>
          <p:nvPr>
            <p:extLst>
              <p:ext uri="{D42A27DB-BD31-4B8C-83A1-F6EECF244321}">
                <p14:modId xmlns:p14="http://schemas.microsoft.com/office/powerpoint/2010/main" val="1397684018"/>
              </p:ext>
            </p:extLst>
          </p:nvPr>
        </p:nvGraphicFramePr>
        <p:xfrm>
          <a:off x="6599238" y="4167188"/>
          <a:ext cx="1792287" cy="461962"/>
        </p:xfrm>
        <a:graphic>
          <a:graphicData uri="http://schemas.openxmlformats.org/presentationml/2006/ole">
            <mc:AlternateContent xmlns:mc="http://schemas.openxmlformats.org/markup-compatibility/2006">
              <mc:Choice xmlns:v="urn:schemas-microsoft-com:vml" Requires="v">
                <p:oleObj spid="_x0000_s4535" name="Equation" r:id="rId21" imgW="888840" imgH="228600" progId="">
                  <p:embed/>
                </p:oleObj>
              </mc:Choice>
              <mc:Fallback>
                <p:oleObj name="Equation" r:id="rId21" imgW="888840" imgH="228600" progId="">
                  <p:embed/>
                  <p:pic>
                    <p:nvPicPr>
                      <p:cNvPr id="0" name="Picture 36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99238" y="4167188"/>
                        <a:ext cx="1792287"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灯片编号占位符 9"/>
          <p:cNvSpPr>
            <a:spLocks noGrp="1"/>
          </p:cNvSpPr>
          <p:nvPr>
            <p:ph type="sldNum" sz="quarter" idx="10"/>
          </p:nvPr>
        </p:nvSpPr>
        <p:spPr/>
        <p:txBody>
          <a:bodyPr/>
          <a:lstStyle/>
          <a:p>
            <a:pPr>
              <a:defRPr/>
            </a:pPr>
            <a:fld id="{E4DCDFD6-397A-4776-9F04-AECACB83C822}" type="slidenum">
              <a:rPr lang="zh-CN" altLang="en-US" smtClean="0"/>
              <a:pPr>
                <a:defRPr/>
              </a:pPr>
              <a:t>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3013"/>
                                        </p:tgtEl>
                                        <p:attrNameLst>
                                          <p:attrName>style.visibility</p:attrName>
                                        </p:attrNameLst>
                                      </p:cBhvr>
                                      <p:to>
                                        <p:strVal val="visible"/>
                                      </p:to>
                                    </p:set>
                                    <p:animEffect transition="in" filter="wipe(left)">
                                      <p:cBhvr>
                                        <p:cTn id="7" dur="500"/>
                                        <p:tgtEl>
                                          <p:spTgt spid="4301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3012"/>
                                        </p:tgtEl>
                                        <p:attrNameLst>
                                          <p:attrName>style.visibility</p:attrName>
                                        </p:attrNameLst>
                                      </p:cBhvr>
                                      <p:to>
                                        <p:strVal val="visible"/>
                                      </p:to>
                                    </p:set>
                                    <p:animEffect transition="in" filter="wipe(left)">
                                      <p:cBhvr>
                                        <p:cTn id="11" dur="500"/>
                                        <p:tgtEl>
                                          <p:spTgt spid="43012"/>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43015"/>
                                        </p:tgtEl>
                                        <p:attrNameLst>
                                          <p:attrName>style.visibility</p:attrName>
                                        </p:attrNameLst>
                                      </p:cBhvr>
                                      <p:to>
                                        <p:strVal val="visible"/>
                                      </p:to>
                                    </p:set>
                                    <p:animEffect transition="in" filter="wipe(left)">
                                      <p:cBhvr>
                                        <p:cTn id="15" dur="500"/>
                                        <p:tgtEl>
                                          <p:spTgt spid="43015"/>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3016"/>
                                        </p:tgtEl>
                                        <p:attrNameLst>
                                          <p:attrName>style.visibility</p:attrName>
                                        </p:attrNameLst>
                                      </p:cBhvr>
                                      <p:to>
                                        <p:strVal val="visible"/>
                                      </p:to>
                                    </p:set>
                                    <p:animEffect transition="in" filter="wipe(left)">
                                      <p:cBhvr>
                                        <p:cTn id="19" dur="1000"/>
                                        <p:tgtEl>
                                          <p:spTgt spid="43016"/>
                                        </p:tgtEl>
                                      </p:cBhvr>
                                    </p:animEffect>
                                  </p:childTnLst>
                                </p:cTn>
                              </p:par>
                            </p:childTnLst>
                          </p:cTn>
                        </p:par>
                        <p:par>
                          <p:cTn id="20" fill="hold" nodeType="afterGroup">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43017"/>
                                        </p:tgtEl>
                                        <p:attrNameLst>
                                          <p:attrName>style.visibility</p:attrName>
                                        </p:attrNameLst>
                                      </p:cBhvr>
                                      <p:to>
                                        <p:strVal val="visible"/>
                                      </p:to>
                                    </p:set>
                                    <p:animEffect transition="in" filter="wipe(left)">
                                      <p:cBhvr>
                                        <p:cTn id="23" dur="500"/>
                                        <p:tgtEl>
                                          <p:spTgt spid="4301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3018"/>
                                        </p:tgtEl>
                                        <p:attrNameLst>
                                          <p:attrName>style.visibility</p:attrName>
                                        </p:attrNameLst>
                                      </p:cBhvr>
                                      <p:to>
                                        <p:strVal val="visible"/>
                                      </p:to>
                                    </p:set>
                                    <p:animEffect transition="in" filter="wipe(left)">
                                      <p:cBhvr>
                                        <p:cTn id="28" dur="500"/>
                                        <p:tgtEl>
                                          <p:spTgt spid="43018"/>
                                        </p:tgtEl>
                                      </p:cBhvr>
                                    </p:animEffect>
                                  </p:childTnLst>
                                </p:cTn>
                              </p:par>
                            </p:childTnLst>
                          </p:cTn>
                        </p:par>
                        <p:par>
                          <p:cTn id="29" fill="hold" nodeType="afterGroup">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43019"/>
                                        </p:tgtEl>
                                        <p:attrNameLst>
                                          <p:attrName>style.visibility</p:attrName>
                                        </p:attrNameLst>
                                      </p:cBhvr>
                                      <p:to>
                                        <p:strVal val="visible"/>
                                      </p:to>
                                    </p:set>
                                    <p:animEffect transition="in" filter="wipe(left)">
                                      <p:cBhvr>
                                        <p:cTn id="32" dur="500"/>
                                        <p:tgtEl>
                                          <p:spTgt spid="43019"/>
                                        </p:tgtEl>
                                      </p:cBhvr>
                                    </p:animEffect>
                                  </p:childTnLst>
                                </p:cTn>
                              </p:par>
                            </p:childTnLst>
                          </p:cTn>
                        </p:par>
                        <p:par>
                          <p:cTn id="33" fill="hold" nodeType="afterGroup">
                            <p:stCondLst>
                              <p:cond delay="1000"/>
                            </p:stCondLst>
                            <p:childTnLst>
                              <p:par>
                                <p:cTn id="34" presetID="22" presetClass="entr" presetSubtype="8" fill="hold" nodeType="afterEffect">
                                  <p:stCondLst>
                                    <p:cond delay="0"/>
                                  </p:stCondLst>
                                  <p:childTnLst>
                                    <p:set>
                                      <p:cBhvr>
                                        <p:cTn id="35" dur="1" fill="hold">
                                          <p:stCondLst>
                                            <p:cond delay="0"/>
                                          </p:stCondLst>
                                        </p:cTn>
                                        <p:tgtEl>
                                          <p:spTgt spid="43020"/>
                                        </p:tgtEl>
                                        <p:attrNameLst>
                                          <p:attrName>style.visibility</p:attrName>
                                        </p:attrNameLst>
                                      </p:cBhvr>
                                      <p:to>
                                        <p:strVal val="visible"/>
                                      </p:to>
                                    </p:set>
                                    <p:animEffect transition="in" filter="wipe(left)">
                                      <p:cBhvr>
                                        <p:cTn id="36" dur="500"/>
                                        <p:tgtEl>
                                          <p:spTgt spid="43020"/>
                                        </p:tgtEl>
                                      </p:cBhvr>
                                    </p:animEffect>
                                  </p:childTnLst>
                                </p:cTn>
                              </p:par>
                            </p:childTnLst>
                          </p:cTn>
                        </p:par>
                        <p:par>
                          <p:cTn id="37" fill="hold" nodeType="afterGroup">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43021"/>
                                        </p:tgtEl>
                                        <p:attrNameLst>
                                          <p:attrName>style.visibility</p:attrName>
                                        </p:attrNameLst>
                                      </p:cBhvr>
                                      <p:to>
                                        <p:strVal val="visible"/>
                                      </p:to>
                                    </p:set>
                                    <p:animEffect transition="in" filter="wipe(left)">
                                      <p:cBhvr>
                                        <p:cTn id="40" dur="500"/>
                                        <p:tgtEl>
                                          <p:spTgt spid="43021"/>
                                        </p:tgtEl>
                                      </p:cBhvr>
                                    </p:animEffect>
                                  </p:childTnLst>
                                </p:cTn>
                              </p:par>
                            </p:childTnLst>
                          </p:cTn>
                        </p:par>
                        <p:par>
                          <p:cTn id="41" fill="hold" nodeType="afterGroup">
                            <p:stCondLst>
                              <p:cond delay="2000"/>
                            </p:stCondLst>
                            <p:childTnLst>
                              <p:par>
                                <p:cTn id="42" presetID="22" presetClass="entr" presetSubtype="8" fill="hold" nodeType="afterEffect">
                                  <p:stCondLst>
                                    <p:cond delay="0"/>
                                  </p:stCondLst>
                                  <p:childTnLst>
                                    <p:set>
                                      <p:cBhvr>
                                        <p:cTn id="43" dur="1" fill="hold">
                                          <p:stCondLst>
                                            <p:cond delay="0"/>
                                          </p:stCondLst>
                                        </p:cTn>
                                        <p:tgtEl>
                                          <p:spTgt spid="43022"/>
                                        </p:tgtEl>
                                        <p:attrNameLst>
                                          <p:attrName>style.visibility</p:attrName>
                                        </p:attrNameLst>
                                      </p:cBhvr>
                                      <p:to>
                                        <p:strVal val="visible"/>
                                      </p:to>
                                    </p:set>
                                    <p:animEffect transition="in" filter="wipe(left)">
                                      <p:cBhvr>
                                        <p:cTn id="44" dur="500"/>
                                        <p:tgtEl>
                                          <p:spTgt spid="43022"/>
                                        </p:tgtEl>
                                      </p:cBhvr>
                                    </p:animEffect>
                                  </p:childTnLst>
                                </p:cTn>
                              </p:par>
                            </p:childTnLst>
                          </p:cTn>
                        </p:par>
                        <p:par>
                          <p:cTn id="45" fill="hold" nodeType="afterGroup">
                            <p:stCondLst>
                              <p:cond delay="2500"/>
                            </p:stCondLst>
                            <p:childTnLst>
                              <p:par>
                                <p:cTn id="46" presetID="22" presetClass="entr" presetSubtype="8" fill="hold" nodeType="afterEffect">
                                  <p:stCondLst>
                                    <p:cond delay="0"/>
                                  </p:stCondLst>
                                  <p:childTnLst>
                                    <p:set>
                                      <p:cBhvr>
                                        <p:cTn id="47" dur="1" fill="hold">
                                          <p:stCondLst>
                                            <p:cond delay="0"/>
                                          </p:stCondLst>
                                        </p:cTn>
                                        <p:tgtEl>
                                          <p:spTgt spid="43038"/>
                                        </p:tgtEl>
                                        <p:attrNameLst>
                                          <p:attrName>style.visibility</p:attrName>
                                        </p:attrNameLst>
                                      </p:cBhvr>
                                      <p:to>
                                        <p:strVal val="visible"/>
                                      </p:to>
                                    </p:set>
                                    <p:animEffect transition="in" filter="wipe(left)">
                                      <p:cBhvr>
                                        <p:cTn id="48" dur="500"/>
                                        <p:tgtEl>
                                          <p:spTgt spid="4303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wipe(left)">
                                      <p:cBhvr>
                                        <p:cTn id="53" dur="500"/>
                                        <p:tgtEl>
                                          <p:spTgt spid="2"/>
                                        </p:tgtEl>
                                      </p:cBhvr>
                                    </p:animEffect>
                                  </p:childTnLst>
                                </p:cTn>
                              </p:par>
                            </p:childTnLst>
                          </p:cTn>
                        </p:par>
                        <p:par>
                          <p:cTn id="54" fill="hold" nodeType="afterGroup">
                            <p:stCondLst>
                              <p:cond delay="500"/>
                            </p:stCondLst>
                            <p:childTnLst>
                              <p:par>
                                <p:cTn id="55" presetID="22" presetClass="entr" presetSubtype="8" fill="hold"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left)">
                                      <p:cBhvr>
                                        <p:cTn id="57" dur="500"/>
                                        <p:tgtEl>
                                          <p:spTgt spid="3"/>
                                        </p:tgtEl>
                                      </p:cBhvr>
                                    </p:animEffect>
                                  </p:childTnLst>
                                </p:cTn>
                              </p:par>
                            </p:childTnLst>
                          </p:cTn>
                        </p:par>
                        <p:par>
                          <p:cTn id="58" fill="hold" nodeType="afterGroup">
                            <p:stCondLst>
                              <p:cond delay="1000"/>
                            </p:stCondLst>
                            <p:childTnLst>
                              <p:par>
                                <p:cTn id="59" presetID="22" presetClass="entr" presetSubtype="8" fill="hold" nodeType="after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wipe(left)">
                                      <p:cBhvr>
                                        <p:cTn id="61" dur="500"/>
                                        <p:tgtEl>
                                          <p:spTgt spid="4"/>
                                        </p:tgtEl>
                                      </p:cBhvr>
                                    </p:animEffect>
                                  </p:childTnLst>
                                </p:cTn>
                              </p:par>
                            </p:childTnLst>
                          </p:cTn>
                        </p:par>
                        <p:par>
                          <p:cTn id="62" fill="hold" nodeType="afterGroup">
                            <p:stCondLst>
                              <p:cond delay="1500"/>
                            </p:stCondLst>
                            <p:childTnLst>
                              <p:par>
                                <p:cTn id="63" presetID="22" presetClass="entr" presetSubtype="8" fill="hold" nodeType="after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wipe(left)">
                                      <p:cBhvr>
                                        <p:cTn id="65" dur="500"/>
                                        <p:tgtEl>
                                          <p:spTgt spid="5"/>
                                        </p:tgtEl>
                                      </p:cBhvr>
                                    </p:animEffect>
                                  </p:childTnLst>
                                </p:cTn>
                              </p:par>
                            </p:childTnLst>
                          </p:cTn>
                        </p:par>
                        <p:par>
                          <p:cTn id="66" fill="hold" nodeType="afterGroup">
                            <p:stCondLst>
                              <p:cond delay="2000"/>
                            </p:stCondLst>
                            <p:childTnLst>
                              <p:par>
                                <p:cTn id="67" presetID="22" presetClass="entr" presetSubtype="8" fill="hold" nodeType="after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wipe(left)">
                                      <p:cBhvr>
                                        <p:cTn id="6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autoUpdateAnimBg="0"/>
      <p:bldP spid="43016" grpId="0"/>
      <p:bldP spid="43017" grpId="0" autoUpdateAnimBg="0"/>
      <p:bldP spid="43018" grpId="0" autoUpdateAnimBg="0"/>
      <p:bldP spid="43019" grpId="0" autoUpdateAnimBg="0"/>
      <p:bldP spid="43021"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Text Box 2"/>
          <p:cNvSpPr txBox="1">
            <a:spLocks noChangeArrowheads="1"/>
          </p:cNvSpPr>
          <p:nvPr/>
        </p:nvSpPr>
        <p:spPr bwMode="auto">
          <a:xfrm>
            <a:off x="31271" y="1347938"/>
            <a:ext cx="2026517"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1. </a:t>
            </a:r>
            <a:r>
              <a:rPr lang="zh-CN" altLang="en-US" sz="2800" b="1" dirty="0">
                <a:solidFill>
                  <a:srgbClr val="FF0000"/>
                </a:solidFill>
                <a:latin typeface="Times New Roman" panose="02020603050405020304" pitchFamily="18" charset="0"/>
                <a:cs typeface="Times New Roman" panose="02020603050405020304" pitchFamily="18" charset="0"/>
              </a:rPr>
              <a:t>串联谐振</a:t>
            </a:r>
          </a:p>
        </p:txBody>
      </p:sp>
      <p:graphicFrame>
        <p:nvGraphicFramePr>
          <p:cNvPr id="532483" name="Object 3"/>
          <p:cNvGraphicFramePr>
            <a:graphicFrameLocks noChangeAspect="1"/>
          </p:cNvGraphicFramePr>
          <p:nvPr>
            <p:extLst>
              <p:ext uri="{D42A27DB-BD31-4B8C-83A1-F6EECF244321}">
                <p14:modId xmlns:p14="http://schemas.microsoft.com/office/powerpoint/2010/main" val="1479397704"/>
              </p:ext>
            </p:extLst>
          </p:nvPr>
        </p:nvGraphicFramePr>
        <p:xfrm>
          <a:off x="3263900" y="1546048"/>
          <a:ext cx="1397000" cy="773113"/>
        </p:xfrm>
        <a:graphic>
          <a:graphicData uri="http://schemas.openxmlformats.org/presentationml/2006/ole">
            <mc:AlternateContent xmlns:mc="http://schemas.openxmlformats.org/markup-compatibility/2006">
              <mc:Choice xmlns:v="urn:schemas-microsoft-com:vml" Requires="v">
                <p:oleObj spid="_x0000_s117902" name="公式" r:id="rId3" imgW="1396394" imgH="774364" progId="Equation.3">
                  <p:embed/>
                </p:oleObj>
              </mc:Choice>
              <mc:Fallback>
                <p:oleObj name="公式" r:id="rId3" imgW="1396394" imgH="774364" progId="Equation.3">
                  <p:embed/>
                  <p:pic>
                    <p:nvPicPr>
                      <p:cNvPr id="0" name="Picture 1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3900" y="1546048"/>
                        <a:ext cx="1397000" cy="773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32484" name="Group 4"/>
          <p:cNvGrpSpPr>
            <a:grpSpLocks/>
          </p:cNvGrpSpPr>
          <p:nvPr/>
        </p:nvGrpSpPr>
        <p:grpSpPr bwMode="auto">
          <a:xfrm>
            <a:off x="847725" y="4290298"/>
            <a:ext cx="1968500" cy="852488"/>
            <a:chOff x="1974" y="1027"/>
            <a:chExt cx="1240" cy="537"/>
          </a:xfrm>
        </p:grpSpPr>
        <p:graphicFrame>
          <p:nvGraphicFramePr>
            <p:cNvPr id="532485" name="Object 5"/>
            <p:cNvGraphicFramePr>
              <a:graphicFrameLocks noChangeAspect="1"/>
            </p:cNvGraphicFramePr>
            <p:nvPr>
              <p:extLst>
                <p:ext uri="{D42A27DB-BD31-4B8C-83A1-F6EECF244321}">
                  <p14:modId xmlns:p14="http://schemas.microsoft.com/office/powerpoint/2010/main" val="1639747243"/>
                </p:ext>
              </p:extLst>
            </p:nvPr>
          </p:nvGraphicFramePr>
          <p:xfrm>
            <a:off x="2030" y="1027"/>
            <a:ext cx="1184" cy="247"/>
          </p:xfrm>
          <a:graphic>
            <a:graphicData uri="http://schemas.openxmlformats.org/presentationml/2006/ole">
              <mc:AlternateContent xmlns:mc="http://schemas.openxmlformats.org/markup-compatibility/2006">
                <mc:Choice xmlns:v="urn:schemas-microsoft-com:vml" Requires="v">
                  <p:oleObj spid="_x0000_s117903" name="公式" r:id="rId5" imgW="1879600" imgH="393700" progId="Equation.3">
                    <p:embed/>
                  </p:oleObj>
                </mc:Choice>
                <mc:Fallback>
                  <p:oleObj name="公式" r:id="rId5" imgW="1879600" imgH="393700" progId="Equation.3">
                    <p:embed/>
                    <p:pic>
                      <p:nvPicPr>
                        <p:cNvPr id="0" name="Picture 1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 y="1027"/>
                          <a:ext cx="1184" cy="2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486" name="Text Box 6"/>
            <p:cNvSpPr txBox="1">
              <a:spLocks noChangeArrowheads="1"/>
            </p:cNvSpPr>
            <p:nvPr/>
          </p:nvSpPr>
          <p:spPr bwMode="auto">
            <a:xfrm>
              <a:off x="1974" y="1273"/>
              <a:ext cx="114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b="1" dirty="0">
                  <a:solidFill>
                    <a:schemeClr val="tx2"/>
                  </a:solidFill>
                </a:rPr>
                <a:t>相当于 短路</a:t>
              </a:r>
            </a:p>
          </p:txBody>
        </p:sp>
      </p:grpSp>
      <p:graphicFrame>
        <p:nvGraphicFramePr>
          <p:cNvPr id="532487" name="Object 7"/>
          <p:cNvGraphicFramePr>
            <a:graphicFrameLocks noChangeAspect="1"/>
          </p:cNvGraphicFramePr>
          <p:nvPr>
            <p:extLst>
              <p:ext uri="{D42A27DB-BD31-4B8C-83A1-F6EECF244321}">
                <p14:modId xmlns:p14="http://schemas.microsoft.com/office/powerpoint/2010/main" val="1972864978"/>
              </p:ext>
            </p:extLst>
          </p:nvPr>
        </p:nvGraphicFramePr>
        <p:xfrm>
          <a:off x="3265581" y="4290298"/>
          <a:ext cx="1237456" cy="911280"/>
        </p:xfrm>
        <a:graphic>
          <a:graphicData uri="http://schemas.openxmlformats.org/presentationml/2006/ole">
            <mc:AlternateContent xmlns:mc="http://schemas.openxmlformats.org/markup-compatibility/2006">
              <mc:Choice xmlns:v="urn:schemas-microsoft-com:vml" Requires="v">
                <p:oleObj spid="_x0000_s117904" name="Equation" r:id="rId7" imgW="583920" imgH="431640" progId="">
                  <p:embed/>
                </p:oleObj>
              </mc:Choice>
              <mc:Fallback>
                <p:oleObj name="Equation" r:id="rId7" imgW="583920" imgH="431640" progId="">
                  <p:embed/>
                  <p:pic>
                    <p:nvPicPr>
                      <p:cNvPr id="0" name="Picture 10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5581" y="4290298"/>
                        <a:ext cx="1237456" cy="911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488" name="Object 8"/>
          <p:cNvGraphicFramePr>
            <a:graphicFrameLocks noChangeAspect="1"/>
          </p:cNvGraphicFramePr>
          <p:nvPr>
            <p:extLst>
              <p:ext uri="{D42A27DB-BD31-4B8C-83A1-F6EECF244321}">
                <p14:modId xmlns:p14="http://schemas.microsoft.com/office/powerpoint/2010/main" val="3265745425"/>
              </p:ext>
            </p:extLst>
          </p:nvPr>
        </p:nvGraphicFramePr>
        <p:xfrm>
          <a:off x="5816710" y="4290298"/>
          <a:ext cx="1231790" cy="887807"/>
        </p:xfrm>
        <a:graphic>
          <a:graphicData uri="http://schemas.openxmlformats.org/presentationml/2006/ole">
            <mc:AlternateContent xmlns:mc="http://schemas.openxmlformats.org/markup-compatibility/2006">
              <mc:Choice xmlns:v="urn:schemas-microsoft-com:vml" Requires="v">
                <p:oleObj spid="_x0000_s117905" name="Equation" r:id="rId9" imgW="596880" imgH="431640" progId="">
                  <p:embed/>
                </p:oleObj>
              </mc:Choice>
              <mc:Fallback>
                <p:oleObj name="Equation" r:id="rId9" imgW="596880" imgH="431640" progId="">
                  <p:embed/>
                  <p:pic>
                    <p:nvPicPr>
                      <p:cNvPr id="0" name="Picture 1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16710" y="4290298"/>
                        <a:ext cx="1231790" cy="8878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489" name="Object 9"/>
          <p:cNvGraphicFramePr>
            <a:graphicFrameLocks noChangeAspect="1"/>
          </p:cNvGraphicFramePr>
          <p:nvPr>
            <p:extLst>
              <p:ext uri="{D42A27DB-BD31-4B8C-83A1-F6EECF244321}">
                <p14:modId xmlns:p14="http://schemas.microsoft.com/office/powerpoint/2010/main" val="424667763"/>
              </p:ext>
            </p:extLst>
          </p:nvPr>
        </p:nvGraphicFramePr>
        <p:xfrm>
          <a:off x="3162300" y="3133548"/>
          <a:ext cx="1752600" cy="722313"/>
        </p:xfrm>
        <a:graphic>
          <a:graphicData uri="http://schemas.openxmlformats.org/presentationml/2006/ole">
            <mc:AlternateContent xmlns:mc="http://schemas.openxmlformats.org/markup-compatibility/2006">
              <mc:Choice xmlns:v="urn:schemas-microsoft-com:vml" Requires="v">
                <p:oleObj spid="_x0000_s117906" name="公式" r:id="rId11" imgW="1752600" imgH="723900" progId="Equation.3">
                  <p:embed/>
                </p:oleObj>
              </mc:Choice>
              <mc:Fallback>
                <p:oleObj name="公式" r:id="rId11" imgW="1752600" imgH="723900" progId="Equation.3">
                  <p:embed/>
                  <p:pic>
                    <p:nvPicPr>
                      <p:cNvPr id="0" name="Picture 1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62300" y="3133548"/>
                        <a:ext cx="1752600"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32490" name="Group 10"/>
          <p:cNvGrpSpPr>
            <a:grpSpLocks/>
          </p:cNvGrpSpPr>
          <p:nvPr/>
        </p:nvGrpSpPr>
        <p:grpSpPr bwMode="auto">
          <a:xfrm>
            <a:off x="5127627" y="1382536"/>
            <a:ext cx="3232151" cy="2770188"/>
            <a:chOff x="3230" y="373"/>
            <a:chExt cx="2036" cy="1745"/>
          </a:xfrm>
        </p:grpSpPr>
        <p:sp>
          <p:nvSpPr>
            <p:cNvPr id="532491" name="Text Box 11"/>
            <p:cNvSpPr txBox="1">
              <a:spLocks noChangeArrowheads="1"/>
            </p:cNvSpPr>
            <p:nvPr/>
          </p:nvSpPr>
          <p:spPr bwMode="auto">
            <a:xfrm>
              <a:off x="3575" y="373"/>
              <a:ext cx="75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i="1" dirty="0">
                  <a:latin typeface="Times New Roman" panose="02020603050405020304" pitchFamily="18" charset="0"/>
                  <a:cs typeface="Times New Roman" panose="02020603050405020304" pitchFamily="18" charset="0"/>
                  <a:sym typeface="Symbol" pitchFamily="18" charset="2"/>
                </a:rPr>
                <a:t>|Z|</a:t>
              </a:r>
              <a:r>
                <a:rPr lang="en-US" altLang="zh-CN" sz="2400" b="1" dirty="0">
                  <a:latin typeface="Times New Roman" panose="02020603050405020304" pitchFamily="18" charset="0"/>
                  <a:cs typeface="Times New Roman" panose="02020603050405020304" pitchFamily="18" charset="0"/>
                  <a:sym typeface="Symbol" pitchFamily="18" charset="2"/>
                </a:rPr>
                <a:t>(</a:t>
              </a:r>
              <a:r>
                <a:rPr lang="en-US" altLang="zh-CN" sz="2400" b="1" i="1" dirty="0">
                  <a:latin typeface="Times New Roman" panose="02020603050405020304" pitchFamily="18" charset="0"/>
                  <a:cs typeface="Times New Roman" panose="02020603050405020304" pitchFamily="18" charset="0"/>
                  <a:sym typeface="Symbol" pitchFamily="18" charset="2"/>
                </a:rPr>
                <a:t> </a:t>
              </a:r>
              <a:r>
                <a:rPr lang="en-US" altLang="zh-CN" sz="2400" b="1" dirty="0">
                  <a:latin typeface="Times New Roman" panose="02020603050405020304" pitchFamily="18" charset="0"/>
                  <a:cs typeface="Times New Roman" panose="02020603050405020304" pitchFamily="18" charset="0"/>
                  <a:sym typeface="Symbol" pitchFamily="18" charset="2"/>
                </a:rPr>
                <a:t>)</a:t>
              </a:r>
            </a:p>
          </p:txBody>
        </p:sp>
        <p:grpSp>
          <p:nvGrpSpPr>
            <p:cNvPr id="532492" name="Group 12"/>
            <p:cNvGrpSpPr>
              <a:grpSpLocks/>
            </p:cNvGrpSpPr>
            <p:nvPr/>
          </p:nvGrpSpPr>
          <p:grpSpPr bwMode="auto">
            <a:xfrm>
              <a:off x="3230" y="516"/>
              <a:ext cx="2036" cy="1602"/>
              <a:chOff x="2906" y="612"/>
              <a:chExt cx="2036" cy="1602"/>
            </a:xfrm>
          </p:grpSpPr>
          <p:sp>
            <p:nvSpPr>
              <p:cNvPr id="532493" name="Line 13"/>
              <p:cNvSpPr>
                <a:spLocks noChangeShapeType="1"/>
              </p:cNvSpPr>
              <p:nvPr/>
            </p:nvSpPr>
            <p:spPr bwMode="auto">
              <a:xfrm>
                <a:off x="2906" y="1432"/>
                <a:ext cx="1820" cy="0"/>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2494" name="Line 14"/>
              <p:cNvSpPr>
                <a:spLocks noChangeShapeType="1"/>
              </p:cNvSpPr>
              <p:nvPr/>
            </p:nvSpPr>
            <p:spPr bwMode="auto">
              <a:xfrm flipV="1">
                <a:off x="3227" y="612"/>
                <a:ext cx="0" cy="1536"/>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2495" name="Line 15"/>
              <p:cNvSpPr>
                <a:spLocks noChangeShapeType="1"/>
              </p:cNvSpPr>
              <p:nvPr/>
            </p:nvSpPr>
            <p:spPr bwMode="auto">
              <a:xfrm>
                <a:off x="3846" y="612"/>
                <a:ext cx="0" cy="1536"/>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2496" name="Text Box 16"/>
              <p:cNvSpPr txBox="1">
                <a:spLocks noChangeArrowheads="1"/>
              </p:cNvSpPr>
              <p:nvPr/>
            </p:nvSpPr>
            <p:spPr bwMode="auto">
              <a:xfrm>
                <a:off x="3747" y="1397"/>
                <a:ext cx="363"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400" b="1" i="1" dirty="0">
                    <a:latin typeface="Symbol" panose="05050102010706020507" pitchFamily="18" charset="2"/>
                    <a:sym typeface="Symbol" pitchFamily="18" charset="2"/>
                  </a:rPr>
                  <a:t> </a:t>
                </a:r>
                <a:r>
                  <a:rPr lang="en-US" altLang="zh-CN" sz="2400" b="1" baseline="-25000" dirty="0">
                    <a:latin typeface="Symbol" panose="05050102010706020507" pitchFamily="18" charset="2"/>
                    <a:sym typeface="Symbol" pitchFamily="18" charset="2"/>
                  </a:rPr>
                  <a:t>0</a:t>
                </a:r>
                <a:endParaRPr lang="en-US" altLang="zh-CN" sz="2400" b="1" dirty="0">
                  <a:latin typeface="Symbol" panose="05050102010706020507" pitchFamily="18" charset="2"/>
                </a:endParaRPr>
              </a:p>
            </p:txBody>
          </p:sp>
          <p:sp>
            <p:nvSpPr>
              <p:cNvPr id="532497" name="Text Box 17"/>
              <p:cNvSpPr txBox="1">
                <a:spLocks noChangeArrowheads="1"/>
              </p:cNvSpPr>
              <p:nvPr/>
            </p:nvSpPr>
            <p:spPr bwMode="auto">
              <a:xfrm>
                <a:off x="4644" y="1495"/>
                <a:ext cx="298"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400" b="1" i="1">
                    <a:latin typeface="Symbol" panose="05050102010706020507" pitchFamily="18" charset="2"/>
                    <a:sym typeface="Symbol" pitchFamily="18" charset="2"/>
                  </a:rPr>
                  <a:t> </a:t>
                </a:r>
                <a:endParaRPr lang="en-US" altLang="zh-CN" sz="2400" b="1">
                  <a:latin typeface="Symbol" panose="05050102010706020507" pitchFamily="18" charset="2"/>
                </a:endParaRPr>
              </a:p>
            </p:txBody>
          </p:sp>
          <p:sp>
            <p:nvSpPr>
              <p:cNvPr id="532498" name="Text Box 18"/>
              <p:cNvSpPr txBox="1">
                <a:spLocks noChangeArrowheads="1"/>
              </p:cNvSpPr>
              <p:nvPr/>
            </p:nvSpPr>
            <p:spPr bwMode="auto">
              <a:xfrm>
                <a:off x="2968" y="1420"/>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i="1"/>
                  <a:t>O</a:t>
                </a:r>
              </a:p>
            </p:txBody>
          </p:sp>
          <p:sp>
            <p:nvSpPr>
              <p:cNvPr id="532499" name="Freeform 19"/>
              <p:cNvSpPr>
                <a:spLocks/>
              </p:cNvSpPr>
              <p:nvPr/>
            </p:nvSpPr>
            <p:spPr bwMode="auto">
              <a:xfrm>
                <a:off x="3326" y="792"/>
                <a:ext cx="1386" cy="1422"/>
              </a:xfrm>
              <a:custGeom>
                <a:avLst/>
                <a:gdLst>
                  <a:gd name="T0" fmla="*/ 0 w 1386"/>
                  <a:gd name="T1" fmla="*/ 1422 h 1422"/>
                  <a:gd name="T2" fmla="*/ 180 w 1386"/>
                  <a:gd name="T3" fmla="*/ 954 h 1422"/>
                  <a:gd name="T4" fmla="*/ 786 w 1386"/>
                  <a:gd name="T5" fmla="*/ 432 h 1422"/>
                  <a:gd name="T6" fmla="*/ 1386 w 1386"/>
                  <a:gd name="T7" fmla="*/ 0 h 1422"/>
                </a:gdLst>
                <a:ahLst/>
                <a:cxnLst>
                  <a:cxn ang="0">
                    <a:pos x="T0" y="T1"/>
                  </a:cxn>
                  <a:cxn ang="0">
                    <a:pos x="T2" y="T3"/>
                  </a:cxn>
                  <a:cxn ang="0">
                    <a:pos x="T4" y="T5"/>
                  </a:cxn>
                  <a:cxn ang="0">
                    <a:pos x="T6" y="T7"/>
                  </a:cxn>
                </a:cxnLst>
                <a:rect l="0" t="0" r="r" b="b"/>
                <a:pathLst>
                  <a:path w="1386" h="1422">
                    <a:moveTo>
                      <a:pt x="0" y="1422"/>
                    </a:moveTo>
                    <a:cubicBezTo>
                      <a:pt x="30" y="1344"/>
                      <a:pt x="49" y="1119"/>
                      <a:pt x="180" y="954"/>
                    </a:cubicBezTo>
                    <a:cubicBezTo>
                      <a:pt x="311" y="789"/>
                      <a:pt x="585" y="591"/>
                      <a:pt x="786" y="432"/>
                    </a:cubicBezTo>
                    <a:cubicBezTo>
                      <a:pt x="987" y="273"/>
                      <a:pt x="1261" y="90"/>
                      <a:pt x="1386" y="0"/>
                    </a:cubicBezTo>
                  </a:path>
                </a:pathLst>
              </a:custGeom>
              <a:noFill/>
              <a:ln w="28575" cap="flat" cmpd="sng">
                <a:solidFill>
                  <a:srgbClr val="FF33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2500" name="Text Box 20"/>
              <p:cNvSpPr txBox="1">
                <a:spLocks noChangeArrowheads="1"/>
              </p:cNvSpPr>
              <p:nvPr/>
            </p:nvSpPr>
            <p:spPr bwMode="auto">
              <a:xfrm>
                <a:off x="3338" y="1859"/>
                <a:ext cx="50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b="1" dirty="0"/>
                  <a:t>容性</a:t>
                </a:r>
              </a:p>
            </p:txBody>
          </p:sp>
          <p:sp>
            <p:nvSpPr>
              <p:cNvPr id="532501" name="Text Box 21"/>
              <p:cNvSpPr txBox="1">
                <a:spLocks noChangeArrowheads="1"/>
              </p:cNvSpPr>
              <p:nvPr/>
            </p:nvSpPr>
            <p:spPr bwMode="auto">
              <a:xfrm>
                <a:off x="4009" y="1882"/>
                <a:ext cx="506"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sz="2400" b="1"/>
                  <a:t>感性</a:t>
                </a:r>
              </a:p>
            </p:txBody>
          </p:sp>
        </p:grpSp>
      </p:grpSp>
      <p:sp>
        <p:nvSpPr>
          <p:cNvPr id="532502" name="Rectangle 22"/>
          <p:cNvSpPr>
            <a:spLocks noChangeArrowheads="1"/>
          </p:cNvSpPr>
          <p:nvPr/>
        </p:nvSpPr>
        <p:spPr bwMode="auto">
          <a:xfrm>
            <a:off x="2860675" y="2521716"/>
            <a:ext cx="2339102"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b="1" dirty="0"/>
              <a:t>阻抗的频率特性</a:t>
            </a:r>
          </a:p>
        </p:txBody>
      </p:sp>
      <p:grpSp>
        <p:nvGrpSpPr>
          <p:cNvPr id="532505" name="Group 25"/>
          <p:cNvGrpSpPr>
            <a:grpSpLocks/>
          </p:cNvGrpSpPr>
          <p:nvPr/>
        </p:nvGrpSpPr>
        <p:grpSpPr bwMode="auto">
          <a:xfrm>
            <a:off x="1066800" y="1958798"/>
            <a:ext cx="1544638" cy="1574800"/>
            <a:chOff x="672" y="736"/>
            <a:chExt cx="973" cy="992"/>
          </a:xfrm>
        </p:grpSpPr>
        <p:grpSp>
          <p:nvGrpSpPr>
            <p:cNvPr id="532506" name="Group 26"/>
            <p:cNvGrpSpPr>
              <a:grpSpLocks/>
            </p:cNvGrpSpPr>
            <p:nvPr/>
          </p:nvGrpSpPr>
          <p:grpSpPr bwMode="auto">
            <a:xfrm>
              <a:off x="732" y="744"/>
              <a:ext cx="913" cy="948"/>
              <a:chOff x="732" y="672"/>
              <a:chExt cx="913" cy="948"/>
            </a:xfrm>
          </p:grpSpPr>
          <p:grpSp>
            <p:nvGrpSpPr>
              <p:cNvPr id="532507" name="Group 27"/>
              <p:cNvGrpSpPr>
                <a:grpSpLocks/>
              </p:cNvGrpSpPr>
              <p:nvPr/>
            </p:nvGrpSpPr>
            <p:grpSpPr bwMode="auto">
              <a:xfrm rot="5400000">
                <a:off x="1089" y="970"/>
                <a:ext cx="364" cy="59"/>
                <a:chOff x="1200" y="1584"/>
                <a:chExt cx="379" cy="45"/>
              </a:xfrm>
            </p:grpSpPr>
            <p:sp>
              <p:nvSpPr>
                <p:cNvPr id="532508" name="Arc 28"/>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509" name="Arc 29"/>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510" name="Arc 30"/>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511" name="Arc 31"/>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32512" name="Group 32"/>
              <p:cNvGrpSpPr>
                <a:grpSpLocks/>
              </p:cNvGrpSpPr>
              <p:nvPr/>
            </p:nvGrpSpPr>
            <p:grpSpPr bwMode="auto">
              <a:xfrm>
                <a:off x="1135" y="1334"/>
                <a:ext cx="268" cy="90"/>
                <a:chOff x="1351" y="3976"/>
                <a:chExt cx="174" cy="93"/>
              </a:xfrm>
            </p:grpSpPr>
            <p:sp>
              <p:nvSpPr>
                <p:cNvPr id="532513" name="Line 33"/>
                <p:cNvSpPr>
                  <a:spLocks noChangeShapeType="1"/>
                </p:cNvSpPr>
                <p:nvPr/>
              </p:nvSpPr>
              <p:spPr bwMode="auto">
                <a:xfrm>
                  <a:off x="1351" y="3976"/>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514" name="Line 34"/>
                <p:cNvSpPr>
                  <a:spLocks noChangeShapeType="1"/>
                </p:cNvSpPr>
                <p:nvPr/>
              </p:nvSpPr>
              <p:spPr bwMode="auto">
                <a:xfrm>
                  <a:off x="1351" y="4068"/>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2515" name="Text Box 35"/>
              <p:cNvSpPr txBox="1">
                <a:spLocks noChangeArrowheads="1"/>
              </p:cNvSpPr>
              <p:nvPr/>
            </p:nvSpPr>
            <p:spPr bwMode="auto">
              <a:xfrm>
                <a:off x="1401" y="1230"/>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i="1"/>
                  <a:t>C</a:t>
                </a:r>
              </a:p>
            </p:txBody>
          </p:sp>
          <p:sp>
            <p:nvSpPr>
              <p:cNvPr id="532516" name="Line 36"/>
              <p:cNvSpPr>
                <a:spLocks noChangeShapeType="1"/>
              </p:cNvSpPr>
              <p:nvPr/>
            </p:nvSpPr>
            <p:spPr bwMode="auto">
              <a:xfrm>
                <a:off x="1248" y="1188"/>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517" name="Line 37"/>
              <p:cNvSpPr>
                <a:spLocks noChangeShapeType="1"/>
              </p:cNvSpPr>
              <p:nvPr/>
            </p:nvSpPr>
            <p:spPr bwMode="auto">
              <a:xfrm flipV="1">
                <a:off x="1260" y="672"/>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518" name="Line 38"/>
              <p:cNvSpPr>
                <a:spLocks noChangeShapeType="1"/>
              </p:cNvSpPr>
              <p:nvPr/>
            </p:nvSpPr>
            <p:spPr bwMode="auto">
              <a:xfrm>
                <a:off x="732" y="684"/>
                <a:ext cx="51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519" name="Line 39"/>
              <p:cNvSpPr>
                <a:spLocks noChangeShapeType="1"/>
              </p:cNvSpPr>
              <p:nvPr/>
            </p:nvSpPr>
            <p:spPr bwMode="auto">
              <a:xfrm>
                <a:off x="1260" y="1428"/>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520" name="Line 40"/>
              <p:cNvSpPr>
                <a:spLocks noChangeShapeType="1"/>
              </p:cNvSpPr>
              <p:nvPr/>
            </p:nvSpPr>
            <p:spPr bwMode="auto">
              <a:xfrm flipH="1">
                <a:off x="744" y="1620"/>
                <a:ext cx="51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521" name="Rectangle 41"/>
              <p:cNvSpPr>
                <a:spLocks noChangeArrowheads="1"/>
              </p:cNvSpPr>
              <p:nvPr/>
            </p:nvSpPr>
            <p:spPr bwMode="auto">
              <a:xfrm>
                <a:off x="1300" y="828"/>
                <a:ext cx="23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i="1"/>
                  <a:t>L</a:t>
                </a:r>
              </a:p>
            </p:txBody>
          </p:sp>
        </p:grpSp>
        <p:sp>
          <p:nvSpPr>
            <p:cNvPr id="532522" name="Oval 42"/>
            <p:cNvSpPr>
              <a:spLocks noChangeArrowheads="1"/>
            </p:cNvSpPr>
            <p:nvPr/>
          </p:nvSpPr>
          <p:spPr bwMode="auto">
            <a:xfrm>
              <a:off x="672" y="736"/>
              <a:ext cx="56" cy="56"/>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523" name="Oval 43"/>
            <p:cNvSpPr>
              <a:spLocks noChangeArrowheads="1"/>
            </p:cNvSpPr>
            <p:nvPr/>
          </p:nvSpPr>
          <p:spPr bwMode="auto">
            <a:xfrm>
              <a:off x="684" y="1672"/>
              <a:ext cx="56" cy="56"/>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532524" name="Group 44"/>
          <p:cNvGrpSpPr>
            <a:grpSpLocks/>
          </p:cNvGrpSpPr>
          <p:nvPr/>
        </p:nvGrpSpPr>
        <p:grpSpPr bwMode="auto">
          <a:xfrm>
            <a:off x="1245394" y="5305681"/>
            <a:ext cx="819150" cy="927100"/>
            <a:chOff x="1092" y="2992"/>
            <a:chExt cx="516" cy="584"/>
          </a:xfrm>
        </p:grpSpPr>
        <p:grpSp>
          <p:nvGrpSpPr>
            <p:cNvPr id="532525" name="Group 45"/>
            <p:cNvGrpSpPr>
              <a:grpSpLocks/>
            </p:cNvGrpSpPr>
            <p:nvPr/>
          </p:nvGrpSpPr>
          <p:grpSpPr bwMode="auto">
            <a:xfrm>
              <a:off x="1140" y="3012"/>
              <a:ext cx="468" cy="540"/>
              <a:chOff x="4356" y="540"/>
              <a:chExt cx="468" cy="540"/>
            </a:xfrm>
          </p:grpSpPr>
          <p:sp>
            <p:nvSpPr>
              <p:cNvPr id="532526" name="Line 46"/>
              <p:cNvSpPr>
                <a:spLocks noChangeShapeType="1"/>
              </p:cNvSpPr>
              <p:nvPr/>
            </p:nvSpPr>
            <p:spPr bwMode="auto">
              <a:xfrm>
                <a:off x="4356" y="540"/>
                <a:ext cx="46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2527" name="Line 47"/>
              <p:cNvSpPr>
                <a:spLocks noChangeShapeType="1"/>
              </p:cNvSpPr>
              <p:nvPr/>
            </p:nvSpPr>
            <p:spPr bwMode="auto">
              <a:xfrm>
                <a:off x="4824" y="540"/>
                <a:ext cx="0" cy="5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528" name="Line 48"/>
              <p:cNvSpPr>
                <a:spLocks noChangeShapeType="1"/>
              </p:cNvSpPr>
              <p:nvPr/>
            </p:nvSpPr>
            <p:spPr bwMode="auto">
              <a:xfrm flipH="1">
                <a:off x="4368" y="1080"/>
                <a:ext cx="45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532529" name="Oval 49"/>
            <p:cNvSpPr>
              <a:spLocks noChangeArrowheads="1"/>
            </p:cNvSpPr>
            <p:nvPr/>
          </p:nvSpPr>
          <p:spPr bwMode="auto">
            <a:xfrm>
              <a:off x="1092" y="2992"/>
              <a:ext cx="56" cy="56"/>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530" name="Oval 50"/>
            <p:cNvSpPr>
              <a:spLocks noChangeArrowheads="1"/>
            </p:cNvSpPr>
            <p:nvPr/>
          </p:nvSpPr>
          <p:spPr bwMode="auto">
            <a:xfrm>
              <a:off x="1104" y="3520"/>
              <a:ext cx="56" cy="56"/>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532531" name="Group 51"/>
          <p:cNvGrpSpPr>
            <a:grpSpLocks/>
          </p:cNvGrpSpPr>
          <p:nvPr/>
        </p:nvGrpSpPr>
        <p:grpSpPr bwMode="auto">
          <a:xfrm>
            <a:off x="3471866" y="5273498"/>
            <a:ext cx="1298576" cy="946150"/>
            <a:chOff x="2568" y="2884"/>
            <a:chExt cx="818" cy="596"/>
          </a:xfrm>
        </p:grpSpPr>
        <p:grpSp>
          <p:nvGrpSpPr>
            <p:cNvPr id="532532" name="Group 52"/>
            <p:cNvGrpSpPr>
              <a:grpSpLocks/>
            </p:cNvGrpSpPr>
            <p:nvPr/>
          </p:nvGrpSpPr>
          <p:grpSpPr bwMode="auto">
            <a:xfrm>
              <a:off x="2616" y="2916"/>
              <a:ext cx="770" cy="552"/>
              <a:chOff x="4464" y="1512"/>
              <a:chExt cx="770" cy="552"/>
            </a:xfrm>
          </p:grpSpPr>
          <p:sp>
            <p:nvSpPr>
              <p:cNvPr id="532533" name="Line 53"/>
              <p:cNvSpPr>
                <a:spLocks noChangeShapeType="1"/>
              </p:cNvSpPr>
              <p:nvPr/>
            </p:nvSpPr>
            <p:spPr bwMode="auto">
              <a:xfrm>
                <a:off x="4464" y="1512"/>
                <a:ext cx="46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2534" name="Line 54"/>
              <p:cNvSpPr>
                <a:spLocks noChangeShapeType="1"/>
              </p:cNvSpPr>
              <p:nvPr/>
            </p:nvSpPr>
            <p:spPr bwMode="auto">
              <a:xfrm flipH="1">
                <a:off x="4476" y="2052"/>
                <a:ext cx="45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532535" name="Group 55"/>
              <p:cNvGrpSpPr>
                <a:grpSpLocks/>
              </p:cNvGrpSpPr>
              <p:nvPr/>
            </p:nvGrpSpPr>
            <p:grpSpPr bwMode="auto">
              <a:xfrm>
                <a:off x="4819" y="1706"/>
                <a:ext cx="268" cy="90"/>
                <a:chOff x="1351" y="3976"/>
                <a:chExt cx="174" cy="93"/>
              </a:xfrm>
            </p:grpSpPr>
            <p:sp>
              <p:nvSpPr>
                <p:cNvPr id="532536" name="Line 56"/>
                <p:cNvSpPr>
                  <a:spLocks noChangeShapeType="1"/>
                </p:cNvSpPr>
                <p:nvPr/>
              </p:nvSpPr>
              <p:spPr bwMode="auto">
                <a:xfrm>
                  <a:off x="1351" y="3976"/>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537" name="Line 57"/>
                <p:cNvSpPr>
                  <a:spLocks noChangeShapeType="1"/>
                </p:cNvSpPr>
                <p:nvPr/>
              </p:nvSpPr>
              <p:spPr bwMode="auto">
                <a:xfrm>
                  <a:off x="1351" y="4068"/>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2538" name="Line 58"/>
              <p:cNvSpPr>
                <a:spLocks noChangeShapeType="1"/>
              </p:cNvSpPr>
              <p:nvPr/>
            </p:nvSpPr>
            <p:spPr bwMode="auto">
              <a:xfrm>
                <a:off x="4932" y="1512"/>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539" name="Line 59"/>
              <p:cNvSpPr>
                <a:spLocks noChangeShapeType="1"/>
              </p:cNvSpPr>
              <p:nvPr/>
            </p:nvSpPr>
            <p:spPr bwMode="auto">
              <a:xfrm>
                <a:off x="4932" y="1800"/>
                <a:ext cx="0" cy="2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540" name="Rectangle 60"/>
              <p:cNvSpPr>
                <a:spLocks noChangeArrowheads="1"/>
              </p:cNvSpPr>
              <p:nvPr/>
            </p:nvSpPr>
            <p:spPr bwMode="auto">
              <a:xfrm>
                <a:off x="4990" y="1716"/>
                <a:ext cx="24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i="1" dirty="0"/>
                  <a:t>C</a:t>
                </a:r>
              </a:p>
            </p:txBody>
          </p:sp>
        </p:grpSp>
        <p:sp>
          <p:nvSpPr>
            <p:cNvPr id="532541" name="Oval 61"/>
            <p:cNvSpPr>
              <a:spLocks noChangeArrowheads="1"/>
            </p:cNvSpPr>
            <p:nvPr/>
          </p:nvSpPr>
          <p:spPr bwMode="auto">
            <a:xfrm>
              <a:off x="2568" y="2884"/>
              <a:ext cx="56" cy="56"/>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542" name="Oval 62"/>
            <p:cNvSpPr>
              <a:spLocks noChangeArrowheads="1"/>
            </p:cNvSpPr>
            <p:nvPr/>
          </p:nvSpPr>
          <p:spPr bwMode="auto">
            <a:xfrm>
              <a:off x="2580" y="3424"/>
              <a:ext cx="56" cy="56"/>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532543" name="Group 63"/>
          <p:cNvGrpSpPr>
            <a:grpSpLocks/>
          </p:cNvGrpSpPr>
          <p:nvPr/>
        </p:nvGrpSpPr>
        <p:grpSpPr bwMode="auto">
          <a:xfrm>
            <a:off x="5984081" y="5290061"/>
            <a:ext cx="1252538" cy="889000"/>
            <a:chOff x="4140" y="2824"/>
            <a:chExt cx="789" cy="560"/>
          </a:xfrm>
        </p:grpSpPr>
        <p:grpSp>
          <p:nvGrpSpPr>
            <p:cNvPr id="532544" name="Group 64"/>
            <p:cNvGrpSpPr>
              <a:grpSpLocks/>
            </p:cNvGrpSpPr>
            <p:nvPr/>
          </p:nvGrpSpPr>
          <p:grpSpPr bwMode="auto">
            <a:xfrm>
              <a:off x="4200" y="2844"/>
              <a:ext cx="729" cy="528"/>
              <a:chOff x="3900" y="2244"/>
              <a:chExt cx="729" cy="528"/>
            </a:xfrm>
          </p:grpSpPr>
          <p:grpSp>
            <p:nvGrpSpPr>
              <p:cNvPr id="532545" name="Group 65"/>
              <p:cNvGrpSpPr>
                <a:grpSpLocks/>
              </p:cNvGrpSpPr>
              <p:nvPr/>
            </p:nvGrpSpPr>
            <p:grpSpPr bwMode="auto">
              <a:xfrm rot="5400000">
                <a:off x="4185" y="2410"/>
                <a:ext cx="364" cy="59"/>
                <a:chOff x="1200" y="1584"/>
                <a:chExt cx="379" cy="45"/>
              </a:xfrm>
            </p:grpSpPr>
            <p:sp>
              <p:nvSpPr>
                <p:cNvPr id="532546" name="Arc 66"/>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547" name="Arc 67"/>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548" name="Arc 68"/>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2549" name="Arc 69"/>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2550" name="Line 70"/>
              <p:cNvSpPr>
                <a:spLocks noChangeShapeType="1"/>
              </p:cNvSpPr>
              <p:nvPr/>
            </p:nvSpPr>
            <p:spPr bwMode="auto">
              <a:xfrm>
                <a:off x="4344" y="2628"/>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551" name="Rectangle 71"/>
              <p:cNvSpPr>
                <a:spLocks noChangeArrowheads="1"/>
              </p:cNvSpPr>
              <p:nvPr/>
            </p:nvSpPr>
            <p:spPr bwMode="auto">
              <a:xfrm>
                <a:off x="4396" y="2268"/>
                <a:ext cx="23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i="1"/>
                  <a:t>L</a:t>
                </a:r>
              </a:p>
            </p:txBody>
          </p:sp>
          <p:sp>
            <p:nvSpPr>
              <p:cNvPr id="532552" name="Line 72"/>
              <p:cNvSpPr>
                <a:spLocks noChangeShapeType="1"/>
              </p:cNvSpPr>
              <p:nvPr/>
            </p:nvSpPr>
            <p:spPr bwMode="auto">
              <a:xfrm>
                <a:off x="3924" y="2748"/>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553" name="Line 73"/>
              <p:cNvSpPr>
                <a:spLocks noChangeShapeType="1"/>
              </p:cNvSpPr>
              <p:nvPr/>
            </p:nvSpPr>
            <p:spPr bwMode="auto">
              <a:xfrm>
                <a:off x="3900" y="2244"/>
                <a:ext cx="45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532554" name="Oval 74"/>
            <p:cNvSpPr>
              <a:spLocks noChangeArrowheads="1"/>
            </p:cNvSpPr>
            <p:nvPr/>
          </p:nvSpPr>
          <p:spPr bwMode="auto">
            <a:xfrm>
              <a:off x="4140" y="2824"/>
              <a:ext cx="56" cy="56"/>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2555" name="Oval 75"/>
            <p:cNvSpPr>
              <a:spLocks noChangeArrowheads="1"/>
            </p:cNvSpPr>
            <p:nvPr/>
          </p:nvSpPr>
          <p:spPr bwMode="auto">
            <a:xfrm>
              <a:off x="4164" y="3328"/>
              <a:ext cx="56" cy="56"/>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74" name="Text Box 10"/>
          <p:cNvSpPr txBox="1">
            <a:spLocks noChangeArrowheads="1"/>
          </p:cNvSpPr>
          <p:nvPr/>
        </p:nvSpPr>
        <p:spPr bwMode="auto">
          <a:xfrm>
            <a:off x="442119" y="712911"/>
            <a:ext cx="81749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2800" b="1" dirty="0" smtClean="0">
                <a:solidFill>
                  <a:schemeClr val="tx2"/>
                </a:solidFill>
              </a:rPr>
              <a:t>现在讨论</a:t>
            </a:r>
            <a:r>
              <a:rPr lang="zh-CN" altLang="en-US" sz="2800" b="1" dirty="0">
                <a:solidFill>
                  <a:schemeClr val="tx2"/>
                </a:solidFill>
              </a:rPr>
              <a:t>由纯电感和纯电容所构成的串并联电路。</a:t>
            </a:r>
          </a:p>
        </p:txBody>
      </p:sp>
      <p:sp>
        <p:nvSpPr>
          <p:cNvPr id="2" name="标题 1"/>
          <p:cNvSpPr>
            <a:spLocks noGrp="1"/>
          </p:cNvSpPr>
          <p:nvPr>
            <p:ph type="title"/>
          </p:nvPr>
        </p:nvSpPr>
        <p:spPr/>
        <p:txBody>
          <a:bodyPr/>
          <a:lstStyle/>
          <a:p>
            <a:r>
              <a:rPr lang="en-US" altLang="zh-CN" i="1" dirty="0" smtClean="0"/>
              <a:t>LC</a:t>
            </a:r>
            <a:r>
              <a:rPr lang="zh-CN" altLang="en-US" dirty="0" smtClean="0"/>
              <a:t>串并联</a:t>
            </a:r>
            <a:r>
              <a:rPr lang="zh-CN" altLang="en-US" dirty="0"/>
              <a:t>电路的谐振</a:t>
            </a: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90</a:t>
            </a:fld>
            <a:endParaRPr lang="en-US" altLang="zh-CN"/>
          </a:p>
        </p:txBody>
      </p:sp>
    </p:spTree>
    <p:extLst>
      <p:ext uri="{BB962C8B-B14F-4D97-AF65-F5344CB8AC3E}">
        <p14:creationId xmlns:p14="http://schemas.microsoft.com/office/powerpoint/2010/main" val="2961105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2482"/>
                                        </p:tgtEl>
                                        <p:attrNameLst>
                                          <p:attrName>style.visibility</p:attrName>
                                        </p:attrNameLst>
                                      </p:cBhvr>
                                      <p:to>
                                        <p:strVal val="visible"/>
                                      </p:to>
                                    </p:set>
                                    <p:animEffect transition="in" filter="wipe(left)">
                                      <p:cBhvr>
                                        <p:cTn id="7" dur="500"/>
                                        <p:tgtEl>
                                          <p:spTgt spid="5324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32505"/>
                                        </p:tgtEl>
                                        <p:attrNameLst>
                                          <p:attrName>style.visibility</p:attrName>
                                        </p:attrNameLst>
                                      </p:cBhvr>
                                      <p:to>
                                        <p:strVal val="visible"/>
                                      </p:to>
                                    </p:set>
                                    <p:animEffect transition="in" filter="wipe(left)">
                                      <p:cBhvr>
                                        <p:cTn id="12" dur="500"/>
                                        <p:tgtEl>
                                          <p:spTgt spid="53250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532483"/>
                                        </p:tgtEl>
                                        <p:attrNameLst>
                                          <p:attrName>style.visibility</p:attrName>
                                        </p:attrNameLst>
                                      </p:cBhvr>
                                      <p:to>
                                        <p:strVal val="visible"/>
                                      </p:to>
                                    </p:set>
                                    <p:animEffect transition="in" filter="box(out)">
                                      <p:cBhvr>
                                        <p:cTn id="17" dur="500"/>
                                        <p:tgtEl>
                                          <p:spTgt spid="53248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32502">
                                            <p:txEl>
                                              <p:pRg st="0" end="0"/>
                                            </p:txEl>
                                          </p:spTgt>
                                        </p:tgtEl>
                                        <p:attrNameLst>
                                          <p:attrName>style.visibility</p:attrName>
                                        </p:attrNameLst>
                                      </p:cBhvr>
                                      <p:to>
                                        <p:strVal val="visible"/>
                                      </p:to>
                                    </p:set>
                                    <p:animEffect transition="in" filter="box(out)">
                                      <p:cBhvr>
                                        <p:cTn id="22" dur="500"/>
                                        <p:tgtEl>
                                          <p:spTgt spid="53250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532489"/>
                                        </p:tgtEl>
                                        <p:attrNameLst>
                                          <p:attrName>style.visibility</p:attrName>
                                        </p:attrNameLst>
                                      </p:cBhvr>
                                      <p:to>
                                        <p:strVal val="visible"/>
                                      </p:to>
                                    </p:set>
                                    <p:animEffect transition="in" filter="box(out)">
                                      <p:cBhvr>
                                        <p:cTn id="27" dur="500"/>
                                        <p:tgtEl>
                                          <p:spTgt spid="532489"/>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532490"/>
                                        </p:tgtEl>
                                        <p:attrNameLst>
                                          <p:attrName>style.visibility</p:attrName>
                                        </p:attrNameLst>
                                      </p:cBhvr>
                                      <p:to>
                                        <p:strVal val="visible"/>
                                      </p:to>
                                    </p:set>
                                    <p:animEffect transition="in" filter="box(out)">
                                      <p:cBhvr>
                                        <p:cTn id="32" dur="500"/>
                                        <p:tgtEl>
                                          <p:spTgt spid="532490"/>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532484"/>
                                        </p:tgtEl>
                                        <p:attrNameLst>
                                          <p:attrName>style.visibility</p:attrName>
                                        </p:attrNameLst>
                                      </p:cBhvr>
                                      <p:to>
                                        <p:strVal val="visible"/>
                                      </p:to>
                                    </p:set>
                                    <p:animEffect transition="in" filter="box(out)">
                                      <p:cBhvr>
                                        <p:cTn id="37" dur="500"/>
                                        <p:tgtEl>
                                          <p:spTgt spid="53248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32524"/>
                                        </p:tgtEl>
                                        <p:attrNameLst>
                                          <p:attrName>style.visibility</p:attrName>
                                        </p:attrNameLst>
                                      </p:cBhvr>
                                      <p:to>
                                        <p:strVal val="visible"/>
                                      </p:to>
                                    </p:set>
                                    <p:animEffect transition="in" filter="wipe(left)">
                                      <p:cBhvr>
                                        <p:cTn id="42" dur="500"/>
                                        <p:tgtEl>
                                          <p:spTgt spid="532524"/>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nodeType="clickEffect">
                                  <p:stCondLst>
                                    <p:cond delay="0"/>
                                  </p:stCondLst>
                                  <p:childTnLst>
                                    <p:set>
                                      <p:cBhvr>
                                        <p:cTn id="46" dur="1" fill="hold">
                                          <p:stCondLst>
                                            <p:cond delay="0"/>
                                          </p:stCondLst>
                                        </p:cTn>
                                        <p:tgtEl>
                                          <p:spTgt spid="532487"/>
                                        </p:tgtEl>
                                        <p:attrNameLst>
                                          <p:attrName>style.visibility</p:attrName>
                                        </p:attrNameLst>
                                      </p:cBhvr>
                                      <p:to>
                                        <p:strVal val="visible"/>
                                      </p:to>
                                    </p:set>
                                    <p:animEffect transition="in" filter="box(out)">
                                      <p:cBhvr>
                                        <p:cTn id="47" dur="500"/>
                                        <p:tgtEl>
                                          <p:spTgt spid="5324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32531"/>
                                        </p:tgtEl>
                                        <p:attrNameLst>
                                          <p:attrName>style.visibility</p:attrName>
                                        </p:attrNameLst>
                                      </p:cBhvr>
                                      <p:to>
                                        <p:strVal val="visible"/>
                                      </p:to>
                                    </p:set>
                                    <p:animEffect transition="in" filter="wipe(left)">
                                      <p:cBhvr>
                                        <p:cTn id="52" dur="500"/>
                                        <p:tgtEl>
                                          <p:spTgt spid="532531"/>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532488"/>
                                        </p:tgtEl>
                                        <p:attrNameLst>
                                          <p:attrName>style.visibility</p:attrName>
                                        </p:attrNameLst>
                                      </p:cBhvr>
                                      <p:to>
                                        <p:strVal val="visible"/>
                                      </p:to>
                                    </p:set>
                                    <p:animEffect transition="in" filter="box(out)">
                                      <p:cBhvr>
                                        <p:cTn id="57" dur="500"/>
                                        <p:tgtEl>
                                          <p:spTgt spid="53248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32543"/>
                                        </p:tgtEl>
                                        <p:attrNameLst>
                                          <p:attrName>style.visibility</p:attrName>
                                        </p:attrNameLst>
                                      </p:cBhvr>
                                      <p:to>
                                        <p:strVal val="visible"/>
                                      </p:to>
                                    </p:set>
                                    <p:animEffect transition="in" filter="wipe(left)">
                                      <p:cBhvr>
                                        <p:cTn id="62" dur="500"/>
                                        <p:tgtEl>
                                          <p:spTgt spid="532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82" grpId="0"/>
      <p:bldP spid="532502" grpId="0" build="p"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ChangeArrowheads="1"/>
          </p:cNvSpPr>
          <p:nvPr/>
        </p:nvSpPr>
        <p:spPr bwMode="auto">
          <a:xfrm>
            <a:off x="185954" y="836504"/>
            <a:ext cx="1986441"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sz="2800" b="1" dirty="0">
                <a:solidFill>
                  <a:srgbClr val="FF0000"/>
                </a:solidFill>
                <a:latin typeface="Times New Roman" panose="02020603050405020304" pitchFamily="18" charset="0"/>
                <a:cs typeface="Times New Roman" panose="02020603050405020304" pitchFamily="18" charset="0"/>
              </a:rPr>
              <a:t>2. </a:t>
            </a:r>
            <a:r>
              <a:rPr lang="zh-CN" altLang="en-US" sz="2800" b="1" dirty="0">
                <a:solidFill>
                  <a:srgbClr val="FF0000"/>
                </a:solidFill>
                <a:latin typeface="Times New Roman" panose="02020603050405020304" pitchFamily="18" charset="0"/>
                <a:cs typeface="Times New Roman" panose="02020603050405020304" pitchFamily="18" charset="0"/>
              </a:rPr>
              <a:t>并联谐振</a:t>
            </a:r>
          </a:p>
        </p:txBody>
      </p:sp>
      <p:grpSp>
        <p:nvGrpSpPr>
          <p:cNvPr id="533507" name="Group 3"/>
          <p:cNvGrpSpPr>
            <a:grpSpLocks/>
          </p:cNvGrpSpPr>
          <p:nvPr/>
        </p:nvGrpSpPr>
        <p:grpSpPr bwMode="auto">
          <a:xfrm>
            <a:off x="1109663" y="4073923"/>
            <a:ext cx="1955800" cy="827087"/>
            <a:chOff x="1856" y="2037"/>
            <a:chExt cx="1232" cy="521"/>
          </a:xfrm>
        </p:grpSpPr>
        <p:graphicFrame>
          <p:nvGraphicFramePr>
            <p:cNvPr id="533508" name="Object 4"/>
            <p:cNvGraphicFramePr>
              <a:graphicFrameLocks noChangeAspect="1"/>
            </p:cNvGraphicFramePr>
            <p:nvPr/>
          </p:nvGraphicFramePr>
          <p:xfrm>
            <a:off x="1856" y="2037"/>
            <a:ext cx="1232" cy="247"/>
          </p:xfrm>
          <a:graphic>
            <a:graphicData uri="http://schemas.openxmlformats.org/presentationml/2006/ole">
              <mc:AlternateContent xmlns:mc="http://schemas.openxmlformats.org/markup-compatibility/2006">
                <mc:Choice xmlns:v="urn:schemas-microsoft-com:vml" Requires="v">
                  <p:oleObj spid="_x0000_s118954" name="公式" r:id="rId3" imgW="1955800" imgH="393700" progId="Equation.3">
                    <p:embed/>
                  </p:oleObj>
                </mc:Choice>
                <mc:Fallback>
                  <p:oleObj name="公式" r:id="rId3" imgW="1955800" imgH="393700" progId="Equation.3">
                    <p:embed/>
                    <p:pic>
                      <p:nvPicPr>
                        <p:cNvPr id="0" name="Picture 1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6" y="2037"/>
                          <a:ext cx="1232" cy="2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3509" name="Text Box 5"/>
            <p:cNvSpPr txBox="1">
              <a:spLocks noChangeArrowheads="1"/>
            </p:cNvSpPr>
            <p:nvPr/>
          </p:nvSpPr>
          <p:spPr bwMode="auto">
            <a:xfrm>
              <a:off x="1917" y="2267"/>
              <a:ext cx="113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b="1" dirty="0">
                  <a:solidFill>
                    <a:schemeClr val="tx2"/>
                  </a:solidFill>
                </a:rPr>
                <a:t>相当于 开路</a:t>
              </a:r>
            </a:p>
          </p:txBody>
        </p:sp>
      </p:grpSp>
      <p:graphicFrame>
        <p:nvGraphicFramePr>
          <p:cNvPr id="533510" name="Object 6"/>
          <p:cNvGraphicFramePr>
            <a:graphicFrameLocks noChangeAspect="1"/>
          </p:cNvGraphicFramePr>
          <p:nvPr>
            <p:extLst>
              <p:ext uri="{D42A27DB-BD31-4B8C-83A1-F6EECF244321}">
                <p14:modId xmlns:p14="http://schemas.microsoft.com/office/powerpoint/2010/main" val="1062016676"/>
              </p:ext>
            </p:extLst>
          </p:nvPr>
        </p:nvGraphicFramePr>
        <p:xfrm>
          <a:off x="4024313" y="4291410"/>
          <a:ext cx="1193800" cy="392113"/>
        </p:xfrm>
        <a:graphic>
          <a:graphicData uri="http://schemas.openxmlformats.org/presentationml/2006/ole">
            <mc:AlternateContent xmlns:mc="http://schemas.openxmlformats.org/markup-compatibility/2006">
              <mc:Choice xmlns:v="urn:schemas-microsoft-com:vml" Requires="v">
                <p:oleObj spid="_x0000_s118955" name="公式" r:id="rId5" imgW="1193800" imgH="393700" progId="Equation.3">
                  <p:embed/>
                </p:oleObj>
              </mc:Choice>
              <mc:Fallback>
                <p:oleObj name="公式" r:id="rId5" imgW="1193800" imgH="393700" progId="Equation.3">
                  <p:embed/>
                  <p:pic>
                    <p:nvPicPr>
                      <p:cNvPr id="0" name="Picture 1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4313" y="4291410"/>
                        <a:ext cx="1193800" cy="392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3511" name="Object 7"/>
          <p:cNvGraphicFramePr>
            <a:graphicFrameLocks noChangeAspect="1"/>
          </p:cNvGraphicFramePr>
          <p:nvPr>
            <p:extLst>
              <p:ext uri="{D42A27DB-BD31-4B8C-83A1-F6EECF244321}">
                <p14:modId xmlns:p14="http://schemas.microsoft.com/office/powerpoint/2010/main" val="2816080790"/>
              </p:ext>
            </p:extLst>
          </p:nvPr>
        </p:nvGraphicFramePr>
        <p:xfrm>
          <a:off x="6291263" y="4291410"/>
          <a:ext cx="1193800" cy="392113"/>
        </p:xfrm>
        <a:graphic>
          <a:graphicData uri="http://schemas.openxmlformats.org/presentationml/2006/ole">
            <mc:AlternateContent xmlns:mc="http://schemas.openxmlformats.org/markup-compatibility/2006">
              <mc:Choice xmlns:v="urn:schemas-microsoft-com:vml" Requires="v">
                <p:oleObj spid="_x0000_s118956" name="公式" r:id="rId7" imgW="1193800" imgH="393700" progId="Equation.3">
                  <p:embed/>
                </p:oleObj>
              </mc:Choice>
              <mc:Fallback>
                <p:oleObj name="公式" r:id="rId7" imgW="1193800" imgH="393700" progId="Equation.3">
                  <p:embed/>
                  <p:pic>
                    <p:nvPicPr>
                      <p:cNvPr id="0" name="Picture 1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1263" y="4291410"/>
                        <a:ext cx="1193800" cy="392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3512" name="Object 8"/>
          <p:cNvGraphicFramePr>
            <a:graphicFrameLocks noChangeAspect="1"/>
          </p:cNvGraphicFramePr>
          <p:nvPr>
            <p:extLst>
              <p:ext uri="{D42A27DB-BD31-4B8C-83A1-F6EECF244321}">
                <p14:modId xmlns:p14="http://schemas.microsoft.com/office/powerpoint/2010/main" val="3114735641"/>
              </p:ext>
            </p:extLst>
          </p:nvPr>
        </p:nvGraphicFramePr>
        <p:xfrm>
          <a:off x="3295650" y="1433910"/>
          <a:ext cx="1397000" cy="773113"/>
        </p:xfrm>
        <a:graphic>
          <a:graphicData uri="http://schemas.openxmlformats.org/presentationml/2006/ole">
            <mc:AlternateContent xmlns:mc="http://schemas.openxmlformats.org/markup-compatibility/2006">
              <mc:Choice xmlns:v="urn:schemas-microsoft-com:vml" Requires="v">
                <p:oleObj spid="_x0000_s118957" name="公式" r:id="rId9" imgW="1396394" imgH="774364" progId="Equation.3">
                  <p:embed/>
                </p:oleObj>
              </mc:Choice>
              <mc:Fallback>
                <p:oleObj name="公式" r:id="rId9" imgW="1396394" imgH="774364" progId="Equation.3">
                  <p:embed/>
                  <p:pic>
                    <p:nvPicPr>
                      <p:cNvPr id="0" name="Picture 1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95650" y="1433910"/>
                        <a:ext cx="1397000" cy="773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33513" name="Group 9"/>
          <p:cNvGrpSpPr>
            <a:grpSpLocks/>
          </p:cNvGrpSpPr>
          <p:nvPr/>
        </p:nvGrpSpPr>
        <p:grpSpPr bwMode="auto">
          <a:xfrm>
            <a:off x="5397500" y="1019572"/>
            <a:ext cx="3433763" cy="2455861"/>
            <a:chOff x="2992" y="303"/>
            <a:chExt cx="2163" cy="1547"/>
          </a:xfrm>
        </p:grpSpPr>
        <p:sp>
          <p:nvSpPr>
            <p:cNvPr id="533514" name="Line 10"/>
            <p:cNvSpPr>
              <a:spLocks noChangeShapeType="1"/>
            </p:cNvSpPr>
            <p:nvPr/>
          </p:nvSpPr>
          <p:spPr bwMode="auto">
            <a:xfrm>
              <a:off x="2992" y="1156"/>
              <a:ext cx="1924" cy="0"/>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3515" name="Line 11"/>
            <p:cNvSpPr>
              <a:spLocks noChangeShapeType="1"/>
            </p:cNvSpPr>
            <p:nvPr/>
          </p:nvSpPr>
          <p:spPr bwMode="auto">
            <a:xfrm flipV="1">
              <a:off x="3316" y="361"/>
              <a:ext cx="0" cy="1489"/>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3516" name="Line 12"/>
            <p:cNvSpPr>
              <a:spLocks noChangeShapeType="1"/>
            </p:cNvSpPr>
            <p:nvPr/>
          </p:nvSpPr>
          <p:spPr bwMode="auto">
            <a:xfrm>
              <a:off x="4037" y="361"/>
              <a:ext cx="0" cy="1489"/>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3517" name="Text Box 13"/>
            <p:cNvSpPr txBox="1">
              <a:spLocks noChangeArrowheads="1"/>
            </p:cNvSpPr>
            <p:nvPr/>
          </p:nvSpPr>
          <p:spPr bwMode="auto">
            <a:xfrm>
              <a:off x="3912" y="1107"/>
              <a:ext cx="363"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400" b="1" i="1">
                  <a:latin typeface="Times New Roman" panose="02020603050405020304" pitchFamily="18" charset="0"/>
                  <a:cs typeface="Times New Roman" panose="02020603050405020304" pitchFamily="18" charset="0"/>
                  <a:sym typeface="Symbol" pitchFamily="18" charset="2"/>
                </a:rPr>
                <a:t> </a:t>
              </a:r>
              <a:r>
                <a:rPr lang="en-US" altLang="zh-CN" sz="2400" b="1" baseline="-25000">
                  <a:latin typeface="Times New Roman" panose="02020603050405020304" pitchFamily="18" charset="0"/>
                  <a:cs typeface="Times New Roman" panose="02020603050405020304" pitchFamily="18" charset="0"/>
                  <a:sym typeface="Symbol" pitchFamily="18" charset="2"/>
                </a:rPr>
                <a:t>0</a:t>
              </a:r>
              <a:endParaRPr lang="en-US" altLang="zh-CN" sz="2400" b="1">
                <a:latin typeface="Times New Roman" panose="02020603050405020304" pitchFamily="18" charset="0"/>
                <a:cs typeface="Times New Roman" panose="02020603050405020304" pitchFamily="18" charset="0"/>
              </a:endParaRPr>
            </a:p>
          </p:txBody>
        </p:sp>
        <p:sp>
          <p:nvSpPr>
            <p:cNvPr id="533518" name="Text Box 14"/>
            <p:cNvSpPr txBox="1">
              <a:spLocks noChangeArrowheads="1"/>
            </p:cNvSpPr>
            <p:nvPr/>
          </p:nvSpPr>
          <p:spPr bwMode="auto">
            <a:xfrm>
              <a:off x="4857" y="1201"/>
              <a:ext cx="298"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400" b="1" i="1">
                  <a:latin typeface="Times New Roman" panose="02020603050405020304" pitchFamily="18" charset="0"/>
                  <a:cs typeface="Times New Roman" panose="02020603050405020304" pitchFamily="18" charset="0"/>
                  <a:sym typeface="Symbol" pitchFamily="18" charset="2"/>
                </a:rPr>
                <a:t> </a:t>
              </a:r>
              <a:endParaRPr lang="en-US" altLang="zh-CN" sz="2400" b="1">
                <a:latin typeface="Times New Roman" panose="02020603050405020304" pitchFamily="18" charset="0"/>
                <a:cs typeface="Times New Roman" panose="02020603050405020304" pitchFamily="18" charset="0"/>
              </a:endParaRPr>
            </a:p>
          </p:txBody>
        </p:sp>
        <p:sp>
          <p:nvSpPr>
            <p:cNvPr id="533519" name="Text Box 15"/>
            <p:cNvSpPr txBox="1">
              <a:spLocks noChangeArrowheads="1"/>
            </p:cNvSpPr>
            <p:nvPr/>
          </p:nvSpPr>
          <p:spPr bwMode="auto">
            <a:xfrm>
              <a:off x="3359" y="303"/>
              <a:ext cx="762"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i="1" dirty="0">
                  <a:latin typeface="Times New Roman" panose="02020603050405020304" pitchFamily="18" charset="0"/>
                  <a:cs typeface="Times New Roman" panose="02020603050405020304" pitchFamily="18" charset="0"/>
                  <a:sym typeface="Symbol" pitchFamily="18" charset="2"/>
                </a:rPr>
                <a:t>|Z| </a:t>
              </a:r>
              <a:r>
                <a:rPr lang="en-US" altLang="zh-CN" sz="2400" b="1" dirty="0">
                  <a:latin typeface="Times New Roman" panose="02020603050405020304" pitchFamily="18" charset="0"/>
                  <a:cs typeface="Times New Roman" panose="02020603050405020304" pitchFamily="18" charset="0"/>
                  <a:sym typeface="Symbol" pitchFamily="18" charset="2"/>
                </a:rPr>
                <a:t>(</a:t>
              </a:r>
              <a:r>
                <a:rPr lang="en-US" altLang="zh-CN" sz="2400" b="1" i="1" dirty="0">
                  <a:latin typeface="Times New Roman" panose="02020603050405020304" pitchFamily="18" charset="0"/>
                  <a:cs typeface="Times New Roman" panose="02020603050405020304" pitchFamily="18" charset="0"/>
                  <a:sym typeface="Symbol" pitchFamily="18" charset="2"/>
                </a:rPr>
                <a:t> </a:t>
              </a:r>
              <a:r>
                <a:rPr lang="en-US" altLang="zh-CN" sz="2400" b="1" dirty="0">
                  <a:latin typeface="Times New Roman" panose="02020603050405020304" pitchFamily="18" charset="0"/>
                  <a:cs typeface="Times New Roman" panose="02020603050405020304" pitchFamily="18" charset="0"/>
                  <a:sym typeface="Symbol" pitchFamily="18" charset="2"/>
                </a:rPr>
                <a:t>)</a:t>
              </a:r>
            </a:p>
          </p:txBody>
        </p:sp>
        <p:sp>
          <p:nvSpPr>
            <p:cNvPr id="533520" name="Text Box 16"/>
            <p:cNvSpPr txBox="1">
              <a:spLocks noChangeArrowheads="1"/>
            </p:cNvSpPr>
            <p:nvPr/>
          </p:nvSpPr>
          <p:spPr bwMode="auto">
            <a:xfrm>
              <a:off x="3056" y="1140"/>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i="1"/>
                <a:t>O</a:t>
              </a:r>
            </a:p>
          </p:txBody>
        </p:sp>
        <p:sp>
          <p:nvSpPr>
            <p:cNvPr id="533521" name="Freeform 17"/>
            <p:cNvSpPr>
              <a:spLocks/>
            </p:cNvSpPr>
            <p:nvPr/>
          </p:nvSpPr>
          <p:spPr bwMode="auto">
            <a:xfrm>
              <a:off x="4074" y="1188"/>
              <a:ext cx="666" cy="654"/>
            </a:xfrm>
            <a:custGeom>
              <a:avLst/>
              <a:gdLst>
                <a:gd name="T0" fmla="*/ 666 w 666"/>
                <a:gd name="T1" fmla="*/ 0 h 654"/>
                <a:gd name="T2" fmla="*/ 216 w 666"/>
                <a:gd name="T3" fmla="*/ 138 h 654"/>
                <a:gd name="T4" fmla="*/ 0 w 666"/>
                <a:gd name="T5" fmla="*/ 654 h 654"/>
              </a:gdLst>
              <a:ahLst/>
              <a:cxnLst>
                <a:cxn ang="0">
                  <a:pos x="T0" y="T1"/>
                </a:cxn>
                <a:cxn ang="0">
                  <a:pos x="T2" y="T3"/>
                </a:cxn>
                <a:cxn ang="0">
                  <a:pos x="T4" y="T5"/>
                </a:cxn>
              </a:cxnLst>
              <a:rect l="0" t="0" r="r" b="b"/>
              <a:pathLst>
                <a:path w="666" h="654">
                  <a:moveTo>
                    <a:pt x="666" y="0"/>
                  </a:moveTo>
                  <a:cubicBezTo>
                    <a:pt x="592" y="23"/>
                    <a:pt x="327" y="29"/>
                    <a:pt x="216" y="138"/>
                  </a:cubicBezTo>
                  <a:cubicBezTo>
                    <a:pt x="105" y="247"/>
                    <a:pt x="45" y="546"/>
                    <a:pt x="0" y="654"/>
                  </a:cubicBezTo>
                </a:path>
              </a:pathLst>
            </a:custGeom>
            <a:noFill/>
            <a:ln w="28575"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3522" name="Freeform 18"/>
            <p:cNvSpPr>
              <a:spLocks/>
            </p:cNvSpPr>
            <p:nvPr/>
          </p:nvSpPr>
          <p:spPr bwMode="auto">
            <a:xfrm flipH="1" flipV="1">
              <a:off x="3318" y="492"/>
              <a:ext cx="666" cy="654"/>
            </a:xfrm>
            <a:custGeom>
              <a:avLst/>
              <a:gdLst>
                <a:gd name="T0" fmla="*/ 666 w 666"/>
                <a:gd name="T1" fmla="*/ 0 h 654"/>
                <a:gd name="T2" fmla="*/ 216 w 666"/>
                <a:gd name="T3" fmla="*/ 138 h 654"/>
                <a:gd name="T4" fmla="*/ 0 w 666"/>
                <a:gd name="T5" fmla="*/ 654 h 654"/>
              </a:gdLst>
              <a:ahLst/>
              <a:cxnLst>
                <a:cxn ang="0">
                  <a:pos x="T0" y="T1"/>
                </a:cxn>
                <a:cxn ang="0">
                  <a:pos x="T2" y="T3"/>
                </a:cxn>
                <a:cxn ang="0">
                  <a:pos x="T4" y="T5"/>
                </a:cxn>
              </a:cxnLst>
              <a:rect l="0" t="0" r="r" b="b"/>
              <a:pathLst>
                <a:path w="666" h="654">
                  <a:moveTo>
                    <a:pt x="666" y="0"/>
                  </a:moveTo>
                  <a:cubicBezTo>
                    <a:pt x="592" y="23"/>
                    <a:pt x="327" y="29"/>
                    <a:pt x="216" y="138"/>
                  </a:cubicBezTo>
                  <a:cubicBezTo>
                    <a:pt x="105" y="247"/>
                    <a:pt x="45" y="546"/>
                    <a:pt x="0" y="654"/>
                  </a:cubicBezTo>
                </a:path>
              </a:pathLst>
            </a:custGeom>
            <a:noFill/>
            <a:ln w="28575"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aphicFrame>
        <p:nvGraphicFramePr>
          <p:cNvPr id="533523" name="Object 19"/>
          <p:cNvGraphicFramePr>
            <a:graphicFrameLocks noChangeAspect="1"/>
          </p:cNvGraphicFramePr>
          <p:nvPr>
            <p:extLst>
              <p:ext uri="{D42A27DB-BD31-4B8C-83A1-F6EECF244321}">
                <p14:modId xmlns:p14="http://schemas.microsoft.com/office/powerpoint/2010/main" val="1792525272"/>
              </p:ext>
            </p:extLst>
          </p:nvPr>
        </p:nvGraphicFramePr>
        <p:xfrm>
          <a:off x="3317875" y="2227660"/>
          <a:ext cx="1731963" cy="742950"/>
        </p:xfrm>
        <a:graphic>
          <a:graphicData uri="http://schemas.openxmlformats.org/presentationml/2006/ole">
            <mc:AlternateContent xmlns:mc="http://schemas.openxmlformats.org/markup-compatibility/2006">
              <mc:Choice xmlns:v="urn:schemas-microsoft-com:vml" Requires="v">
                <p:oleObj spid="_x0000_s118958" name="公式" r:id="rId11" imgW="914400" imgH="393700" progId="Equation.3">
                  <p:embed/>
                </p:oleObj>
              </mc:Choice>
              <mc:Fallback>
                <p:oleObj name="公式" r:id="rId11" imgW="914400" imgH="393700" progId="Equation.3">
                  <p:embed/>
                  <p:pic>
                    <p:nvPicPr>
                      <p:cNvPr id="0" name="Picture 1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17875" y="2227660"/>
                        <a:ext cx="1731963" cy="74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3526" name="Object 22"/>
          <p:cNvGraphicFramePr>
            <a:graphicFrameLocks noChangeAspect="1"/>
          </p:cNvGraphicFramePr>
          <p:nvPr>
            <p:extLst>
              <p:ext uri="{D42A27DB-BD31-4B8C-83A1-F6EECF244321}">
                <p14:modId xmlns:p14="http://schemas.microsoft.com/office/powerpoint/2010/main" val="920276717"/>
              </p:ext>
            </p:extLst>
          </p:nvPr>
        </p:nvGraphicFramePr>
        <p:xfrm>
          <a:off x="3394075" y="2981723"/>
          <a:ext cx="1312863" cy="868362"/>
        </p:xfrm>
        <a:graphic>
          <a:graphicData uri="http://schemas.openxmlformats.org/presentationml/2006/ole">
            <mc:AlternateContent xmlns:mc="http://schemas.openxmlformats.org/markup-compatibility/2006">
              <mc:Choice xmlns:v="urn:schemas-microsoft-com:vml" Requires="v">
                <p:oleObj spid="_x0000_s118959" name="公式" r:id="rId13" imgW="634725" imgH="418918" progId="Equation.3">
                  <p:embed/>
                </p:oleObj>
              </mc:Choice>
              <mc:Fallback>
                <p:oleObj name="公式" r:id="rId13" imgW="634725" imgH="418918" progId="Equation.3">
                  <p:embed/>
                  <p:pic>
                    <p:nvPicPr>
                      <p:cNvPr id="0" name="Picture 1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94075" y="2981723"/>
                        <a:ext cx="1312863" cy="868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33527" name="Group 23"/>
          <p:cNvGrpSpPr>
            <a:grpSpLocks/>
          </p:cNvGrpSpPr>
          <p:nvPr/>
        </p:nvGrpSpPr>
        <p:grpSpPr bwMode="auto">
          <a:xfrm>
            <a:off x="1581150" y="5155010"/>
            <a:ext cx="811213" cy="946150"/>
            <a:chOff x="996" y="3052"/>
            <a:chExt cx="511" cy="596"/>
          </a:xfrm>
        </p:grpSpPr>
        <p:grpSp>
          <p:nvGrpSpPr>
            <p:cNvPr id="533528" name="Group 24"/>
            <p:cNvGrpSpPr>
              <a:grpSpLocks/>
            </p:cNvGrpSpPr>
            <p:nvPr/>
          </p:nvGrpSpPr>
          <p:grpSpPr bwMode="auto">
            <a:xfrm>
              <a:off x="1039" y="3077"/>
              <a:ext cx="468" cy="540"/>
              <a:chOff x="2196" y="2892"/>
              <a:chExt cx="468" cy="540"/>
            </a:xfrm>
          </p:grpSpPr>
          <p:sp>
            <p:nvSpPr>
              <p:cNvPr id="533529" name="Line 25"/>
              <p:cNvSpPr>
                <a:spLocks noChangeShapeType="1"/>
              </p:cNvSpPr>
              <p:nvPr/>
            </p:nvSpPr>
            <p:spPr bwMode="auto">
              <a:xfrm>
                <a:off x="2196" y="2892"/>
                <a:ext cx="46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3530" name="Line 26"/>
              <p:cNvSpPr>
                <a:spLocks noChangeShapeType="1"/>
              </p:cNvSpPr>
              <p:nvPr/>
            </p:nvSpPr>
            <p:spPr bwMode="auto">
              <a:xfrm flipH="1">
                <a:off x="2208" y="3432"/>
                <a:ext cx="45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533531" name="Oval 27"/>
            <p:cNvSpPr>
              <a:spLocks noChangeArrowheads="1"/>
            </p:cNvSpPr>
            <p:nvPr/>
          </p:nvSpPr>
          <p:spPr bwMode="auto">
            <a:xfrm>
              <a:off x="996" y="3052"/>
              <a:ext cx="56" cy="56"/>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3532" name="Oval 28"/>
            <p:cNvSpPr>
              <a:spLocks noChangeArrowheads="1"/>
            </p:cNvSpPr>
            <p:nvPr/>
          </p:nvSpPr>
          <p:spPr bwMode="auto">
            <a:xfrm>
              <a:off x="1008" y="3592"/>
              <a:ext cx="56" cy="56"/>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533533" name="Group 29"/>
          <p:cNvGrpSpPr>
            <a:grpSpLocks/>
          </p:cNvGrpSpPr>
          <p:nvPr/>
        </p:nvGrpSpPr>
        <p:grpSpPr bwMode="auto">
          <a:xfrm>
            <a:off x="4019550" y="5212160"/>
            <a:ext cx="1244600" cy="869950"/>
            <a:chOff x="2532" y="3088"/>
            <a:chExt cx="784" cy="548"/>
          </a:xfrm>
        </p:grpSpPr>
        <p:grpSp>
          <p:nvGrpSpPr>
            <p:cNvPr id="533534" name="Group 30"/>
            <p:cNvGrpSpPr>
              <a:grpSpLocks/>
            </p:cNvGrpSpPr>
            <p:nvPr/>
          </p:nvGrpSpPr>
          <p:grpSpPr bwMode="auto">
            <a:xfrm>
              <a:off x="2587" y="3101"/>
              <a:ext cx="729" cy="528"/>
              <a:chOff x="3900" y="2244"/>
              <a:chExt cx="729" cy="528"/>
            </a:xfrm>
          </p:grpSpPr>
          <p:grpSp>
            <p:nvGrpSpPr>
              <p:cNvPr id="533535" name="Group 31"/>
              <p:cNvGrpSpPr>
                <a:grpSpLocks/>
              </p:cNvGrpSpPr>
              <p:nvPr/>
            </p:nvGrpSpPr>
            <p:grpSpPr bwMode="auto">
              <a:xfrm rot="5400000">
                <a:off x="4185" y="2410"/>
                <a:ext cx="364" cy="59"/>
                <a:chOff x="1200" y="1584"/>
                <a:chExt cx="379" cy="45"/>
              </a:xfrm>
            </p:grpSpPr>
            <p:sp>
              <p:nvSpPr>
                <p:cNvPr id="533536" name="Arc 32"/>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37" name="Arc 33"/>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38" name="Arc 34"/>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39" name="Arc 35"/>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3540" name="Line 36"/>
              <p:cNvSpPr>
                <a:spLocks noChangeShapeType="1"/>
              </p:cNvSpPr>
              <p:nvPr/>
            </p:nvSpPr>
            <p:spPr bwMode="auto">
              <a:xfrm>
                <a:off x="4344" y="2628"/>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3541" name="Rectangle 37"/>
              <p:cNvSpPr>
                <a:spLocks noChangeArrowheads="1"/>
              </p:cNvSpPr>
              <p:nvPr/>
            </p:nvSpPr>
            <p:spPr bwMode="auto">
              <a:xfrm>
                <a:off x="4396" y="2268"/>
                <a:ext cx="23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i="1"/>
                  <a:t>L</a:t>
                </a:r>
              </a:p>
            </p:txBody>
          </p:sp>
          <p:sp>
            <p:nvSpPr>
              <p:cNvPr id="533542" name="Line 38"/>
              <p:cNvSpPr>
                <a:spLocks noChangeShapeType="1"/>
              </p:cNvSpPr>
              <p:nvPr/>
            </p:nvSpPr>
            <p:spPr bwMode="auto">
              <a:xfrm>
                <a:off x="3924" y="2748"/>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3543" name="Line 39"/>
              <p:cNvSpPr>
                <a:spLocks noChangeShapeType="1"/>
              </p:cNvSpPr>
              <p:nvPr/>
            </p:nvSpPr>
            <p:spPr bwMode="auto">
              <a:xfrm>
                <a:off x="3900" y="2244"/>
                <a:ext cx="45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533544" name="Oval 40"/>
            <p:cNvSpPr>
              <a:spLocks noChangeArrowheads="1"/>
            </p:cNvSpPr>
            <p:nvPr/>
          </p:nvSpPr>
          <p:spPr bwMode="auto">
            <a:xfrm>
              <a:off x="2532" y="3088"/>
              <a:ext cx="56" cy="56"/>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3545" name="Oval 41"/>
            <p:cNvSpPr>
              <a:spLocks noChangeArrowheads="1"/>
            </p:cNvSpPr>
            <p:nvPr/>
          </p:nvSpPr>
          <p:spPr bwMode="auto">
            <a:xfrm>
              <a:off x="2556" y="3580"/>
              <a:ext cx="56" cy="56"/>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533546" name="Group 42"/>
          <p:cNvGrpSpPr>
            <a:grpSpLocks/>
          </p:cNvGrpSpPr>
          <p:nvPr/>
        </p:nvGrpSpPr>
        <p:grpSpPr bwMode="auto">
          <a:xfrm>
            <a:off x="6286500" y="5174060"/>
            <a:ext cx="1290638" cy="946150"/>
            <a:chOff x="3960" y="3064"/>
            <a:chExt cx="813" cy="596"/>
          </a:xfrm>
        </p:grpSpPr>
        <p:grpSp>
          <p:nvGrpSpPr>
            <p:cNvPr id="533547" name="Group 43"/>
            <p:cNvGrpSpPr>
              <a:grpSpLocks/>
            </p:cNvGrpSpPr>
            <p:nvPr/>
          </p:nvGrpSpPr>
          <p:grpSpPr bwMode="auto">
            <a:xfrm>
              <a:off x="4003" y="3089"/>
              <a:ext cx="770" cy="552"/>
              <a:chOff x="4464" y="1512"/>
              <a:chExt cx="770" cy="552"/>
            </a:xfrm>
          </p:grpSpPr>
          <p:sp>
            <p:nvSpPr>
              <p:cNvPr id="533548" name="Line 44"/>
              <p:cNvSpPr>
                <a:spLocks noChangeShapeType="1"/>
              </p:cNvSpPr>
              <p:nvPr/>
            </p:nvSpPr>
            <p:spPr bwMode="auto">
              <a:xfrm>
                <a:off x="4464" y="1512"/>
                <a:ext cx="46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3549" name="Line 45"/>
              <p:cNvSpPr>
                <a:spLocks noChangeShapeType="1"/>
              </p:cNvSpPr>
              <p:nvPr/>
            </p:nvSpPr>
            <p:spPr bwMode="auto">
              <a:xfrm flipH="1">
                <a:off x="4476" y="2052"/>
                <a:ext cx="45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533550" name="Group 46"/>
              <p:cNvGrpSpPr>
                <a:grpSpLocks/>
              </p:cNvGrpSpPr>
              <p:nvPr/>
            </p:nvGrpSpPr>
            <p:grpSpPr bwMode="auto">
              <a:xfrm>
                <a:off x="4819" y="1706"/>
                <a:ext cx="268" cy="90"/>
                <a:chOff x="1351" y="3976"/>
                <a:chExt cx="174" cy="93"/>
              </a:xfrm>
            </p:grpSpPr>
            <p:sp>
              <p:nvSpPr>
                <p:cNvPr id="533551" name="Line 47"/>
                <p:cNvSpPr>
                  <a:spLocks noChangeShapeType="1"/>
                </p:cNvSpPr>
                <p:nvPr/>
              </p:nvSpPr>
              <p:spPr bwMode="auto">
                <a:xfrm>
                  <a:off x="1351" y="3976"/>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552" name="Line 48"/>
                <p:cNvSpPr>
                  <a:spLocks noChangeShapeType="1"/>
                </p:cNvSpPr>
                <p:nvPr/>
              </p:nvSpPr>
              <p:spPr bwMode="auto">
                <a:xfrm>
                  <a:off x="1351" y="4068"/>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3553" name="Line 49"/>
              <p:cNvSpPr>
                <a:spLocks noChangeShapeType="1"/>
              </p:cNvSpPr>
              <p:nvPr/>
            </p:nvSpPr>
            <p:spPr bwMode="auto">
              <a:xfrm>
                <a:off x="4932" y="1512"/>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3554" name="Line 50"/>
              <p:cNvSpPr>
                <a:spLocks noChangeShapeType="1"/>
              </p:cNvSpPr>
              <p:nvPr/>
            </p:nvSpPr>
            <p:spPr bwMode="auto">
              <a:xfrm>
                <a:off x="4932" y="1800"/>
                <a:ext cx="0" cy="2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3555" name="Rectangle 51"/>
              <p:cNvSpPr>
                <a:spLocks noChangeArrowheads="1"/>
              </p:cNvSpPr>
              <p:nvPr/>
            </p:nvSpPr>
            <p:spPr bwMode="auto">
              <a:xfrm>
                <a:off x="4990" y="1716"/>
                <a:ext cx="24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i="1"/>
                  <a:t>C</a:t>
                </a:r>
              </a:p>
            </p:txBody>
          </p:sp>
        </p:grpSp>
        <p:sp>
          <p:nvSpPr>
            <p:cNvPr id="533556" name="Oval 52"/>
            <p:cNvSpPr>
              <a:spLocks noChangeArrowheads="1"/>
            </p:cNvSpPr>
            <p:nvPr/>
          </p:nvSpPr>
          <p:spPr bwMode="auto">
            <a:xfrm>
              <a:off x="3960" y="3064"/>
              <a:ext cx="56" cy="56"/>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3557" name="Oval 53"/>
            <p:cNvSpPr>
              <a:spLocks noChangeArrowheads="1"/>
            </p:cNvSpPr>
            <p:nvPr/>
          </p:nvSpPr>
          <p:spPr bwMode="auto">
            <a:xfrm>
              <a:off x="3972" y="3604"/>
              <a:ext cx="56" cy="56"/>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533558" name="Group 54"/>
          <p:cNvGrpSpPr>
            <a:grpSpLocks/>
          </p:cNvGrpSpPr>
          <p:nvPr/>
        </p:nvGrpSpPr>
        <p:grpSpPr bwMode="auto">
          <a:xfrm>
            <a:off x="1047750" y="1745060"/>
            <a:ext cx="1982788" cy="1422400"/>
            <a:chOff x="660" y="904"/>
            <a:chExt cx="1249" cy="896"/>
          </a:xfrm>
        </p:grpSpPr>
        <p:grpSp>
          <p:nvGrpSpPr>
            <p:cNvPr id="533559" name="Group 55"/>
            <p:cNvGrpSpPr>
              <a:grpSpLocks/>
            </p:cNvGrpSpPr>
            <p:nvPr/>
          </p:nvGrpSpPr>
          <p:grpSpPr bwMode="auto">
            <a:xfrm>
              <a:off x="720" y="912"/>
              <a:ext cx="1189" cy="876"/>
              <a:chOff x="1644" y="1332"/>
              <a:chExt cx="1189" cy="876"/>
            </a:xfrm>
          </p:grpSpPr>
          <p:grpSp>
            <p:nvGrpSpPr>
              <p:cNvPr id="533560" name="Group 56"/>
              <p:cNvGrpSpPr>
                <a:grpSpLocks/>
              </p:cNvGrpSpPr>
              <p:nvPr/>
            </p:nvGrpSpPr>
            <p:grpSpPr bwMode="auto">
              <a:xfrm>
                <a:off x="1903" y="1706"/>
                <a:ext cx="268" cy="90"/>
                <a:chOff x="1351" y="3976"/>
                <a:chExt cx="174" cy="93"/>
              </a:xfrm>
            </p:grpSpPr>
            <p:sp>
              <p:nvSpPr>
                <p:cNvPr id="533561" name="Line 57"/>
                <p:cNvSpPr>
                  <a:spLocks noChangeShapeType="1"/>
                </p:cNvSpPr>
                <p:nvPr/>
              </p:nvSpPr>
              <p:spPr bwMode="auto">
                <a:xfrm>
                  <a:off x="1351" y="3976"/>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562" name="Line 58"/>
                <p:cNvSpPr>
                  <a:spLocks noChangeShapeType="1"/>
                </p:cNvSpPr>
                <p:nvPr/>
              </p:nvSpPr>
              <p:spPr bwMode="auto">
                <a:xfrm>
                  <a:off x="1351" y="4068"/>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3563" name="Line 59"/>
              <p:cNvSpPr>
                <a:spLocks noChangeShapeType="1"/>
              </p:cNvSpPr>
              <p:nvPr/>
            </p:nvSpPr>
            <p:spPr bwMode="auto">
              <a:xfrm flipV="1">
                <a:off x="2513" y="1332"/>
                <a:ext cx="0" cy="2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64" name="Line 60"/>
              <p:cNvSpPr>
                <a:spLocks noChangeShapeType="1"/>
              </p:cNvSpPr>
              <p:nvPr/>
            </p:nvSpPr>
            <p:spPr bwMode="auto">
              <a:xfrm>
                <a:off x="2513" y="1938"/>
                <a:ext cx="0" cy="27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65" name="Line 61"/>
              <p:cNvSpPr>
                <a:spLocks noChangeShapeType="1"/>
              </p:cNvSpPr>
              <p:nvPr/>
            </p:nvSpPr>
            <p:spPr bwMode="auto">
              <a:xfrm>
                <a:off x="2040" y="1795"/>
                <a:ext cx="0" cy="4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66" name="Line 62"/>
              <p:cNvSpPr>
                <a:spLocks noChangeShapeType="1"/>
              </p:cNvSpPr>
              <p:nvPr/>
            </p:nvSpPr>
            <p:spPr bwMode="auto">
              <a:xfrm flipV="1">
                <a:off x="2040" y="1332"/>
                <a:ext cx="0" cy="37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67" name="Text Box 63"/>
              <p:cNvSpPr txBox="1">
                <a:spLocks noChangeArrowheads="1"/>
              </p:cNvSpPr>
              <p:nvPr/>
            </p:nvSpPr>
            <p:spPr bwMode="auto">
              <a:xfrm>
                <a:off x="2133" y="1614"/>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i="1"/>
                  <a:t>C</a:t>
                </a:r>
              </a:p>
            </p:txBody>
          </p:sp>
          <p:sp>
            <p:nvSpPr>
              <p:cNvPr id="533568" name="Text Box 64"/>
              <p:cNvSpPr txBox="1">
                <a:spLocks noChangeArrowheads="1"/>
              </p:cNvSpPr>
              <p:nvPr/>
            </p:nvSpPr>
            <p:spPr bwMode="auto">
              <a:xfrm>
                <a:off x="2600" y="1580"/>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i="1"/>
                  <a:t>L</a:t>
                </a:r>
              </a:p>
            </p:txBody>
          </p:sp>
          <p:grpSp>
            <p:nvGrpSpPr>
              <p:cNvPr id="533569" name="Group 65"/>
              <p:cNvGrpSpPr>
                <a:grpSpLocks/>
              </p:cNvGrpSpPr>
              <p:nvPr/>
            </p:nvGrpSpPr>
            <p:grpSpPr bwMode="auto">
              <a:xfrm rot="5400000">
                <a:off x="2361" y="1726"/>
                <a:ext cx="364" cy="59"/>
                <a:chOff x="1200" y="1584"/>
                <a:chExt cx="379" cy="45"/>
              </a:xfrm>
            </p:grpSpPr>
            <p:sp>
              <p:nvSpPr>
                <p:cNvPr id="533570" name="Arc 66"/>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71" name="Arc 67"/>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72" name="Arc 68"/>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3573" name="Arc 69"/>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3574" name="Line 70"/>
              <p:cNvSpPr>
                <a:spLocks noChangeShapeType="1"/>
              </p:cNvSpPr>
              <p:nvPr/>
            </p:nvSpPr>
            <p:spPr bwMode="auto">
              <a:xfrm>
                <a:off x="1644" y="1344"/>
                <a:ext cx="85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3575" name="Line 71"/>
              <p:cNvSpPr>
                <a:spLocks noChangeShapeType="1"/>
              </p:cNvSpPr>
              <p:nvPr/>
            </p:nvSpPr>
            <p:spPr bwMode="auto">
              <a:xfrm>
                <a:off x="1656" y="2196"/>
                <a:ext cx="85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533576" name="Oval 72"/>
            <p:cNvSpPr>
              <a:spLocks noChangeArrowheads="1"/>
            </p:cNvSpPr>
            <p:nvPr/>
          </p:nvSpPr>
          <p:spPr bwMode="auto">
            <a:xfrm>
              <a:off x="660" y="904"/>
              <a:ext cx="56" cy="56"/>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3577" name="Oval 73"/>
            <p:cNvSpPr>
              <a:spLocks noChangeArrowheads="1"/>
            </p:cNvSpPr>
            <p:nvPr/>
          </p:nvSpPr>
          <p:spPr bwMode="auto">
            <a:xfrm>
              <a:off x="672" y="1744"/>
              <a:ext cx="56" cy="56"/>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2" name="标题 1"/>
          <p:cNvSpPr>
            <a:spLocks noGrp="1"/>
          </p:cNvSpPr>
          <p:nvPr>
            <p:ph type="title"/>
          </p:nvPr>
        </p:nvSpPr>
        <p:spPr/>
        <p:txBody>
          <a:bodyPr/>
          <a:lstStyle/>
          <a:p>
            <a:r>
              <a:rPr lang="en-US" altLang="zh-CN" i="1" dirty="0" smtClean="0"/>
              <a:t>LC</a:t>
            </a:r>
            <a:r>
              <a:rPr lang="zh-CN" altLang="en-US" dirty="0" smtClean="0"/>
              <a:t>串并联</a:t>
            </a:r>
            <a:r>
              <a:rPr lang="zh-CN" altLang="en-US" dirty="0"/>
              <a:t>电路的谐振</a:t>
            </a: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91</a:t>
            </a:fld>
            <a:endParaRPr lang="en-US" altLang="zh-CN"/>
          </a:p>
        </p:txBody>
      </p:sp>
    </p:spTree>
    <p:extLst>
      <p:ext uri="{BB962C8B-B14F-4D97-AF65-F5344CB8AC3E}">
        <p14:creationId xmlns:p14="http://schemas.microsoft.com/office/powerpoint/2010/main" val="5453021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3506"/>
                                        </p:tgtEl>
                                        <p:attrNameLst>
                                          <p:attrName>style.visibility</p:attrName>
                                        </p:attrNameLst>
                                      </p:cBhvr>
                                      <p:to>
                                        <p:strVal val="visible"/>
                                      </p:to>
                                    </p:set>
                                    <p:animEffect transition="in" filter="wipe(left)">
                                      <p:cBhvr>
                                        <p:cTn id="7" dur="500"/>
                                        <p:tgtEl>
                                          <p:spTgt spid="5335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33558"/>
                                        </p:tgtEl>
                                        <p:attrNameLst>
                                          <p:attrName>style.visibility</p:attrName>
                                        </p:attrNameLst>
                                      </p:cBhvr>
                                      <p:to>
                                        <p:strVal val="visible"/>
                                      </p:to>
                                    </p:set>
                                    <p:animEffect transition="in" filter="wipe(left)">
                                      <p:cBhvr>
                                        <p:cTn id="12" dur="500"/>
                                        <p:tgtEl>
                                          <p:spTgt spid="53355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533512"/>
                                        </p:tgtEl>
                                        <p:attrNameLst>
                                          <p:attrName>style.visibility</p:attrName>
                                        </p:attrNameLst>
                                      </p:cBhvr>
                                      <p:to>
                                        <p:strVal val="visible"/>
                                      </p:to>
                                    </p:set>
                                    <p:animEffect transition="in" filter="box(out)">
                                      <p:cBhvr>
                                        <p:cTn id="17" dur="500"/>
                                        <p:tgtEl>
                                          <p:spTgt spid="53351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533523"/>
                                        </p:tgtEl>
                                        <p:attrNameLst>
                                          <p:attrName>style.visibility</p:attrName>
                                        </p:attrNameLst>
                                      </p:cBhvr>
                                      <p:to>
                                        <p:strVal val="visible"/>
                                      </p:to>
                                    </p:set>
                                    <p:animEffect transition="in" filter="box(out)">
                                      <p:cBhvr>
                                        <p:cTn id="22" dur="500"/>
                                        <p:tgtEl>
                                          <p:spTgt spid="53352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533526"/>
                                        </p:tgtEl>
                                        <p:attrNameLst>
                                          <p:attrName>style.visibility</p:attrName>
                                        </p:attrNameLst>
                                      </p:cBhvr>
                                      <p:to>
                                        <p:strVal val="visible"/>
                                      </p:to>
                                    </p:set>
                                    <p:animEffect transition="in" filter="box(out)">
                                      <p:cBhvr>
                                        <p:cTn id="27" dur="500"/>
                                        <p:tgtEl>
                                          <p:spTgt spid="53352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533513"/>
                                        </p:tgtEl>
                                        <p:attrNameLst>
                                          <p:attrName>style.visibility</p:attrName>
                                        </p:attrNameLst>
                                      </p:cBhvr>
                                      <p:to>
                                        <p:strVal val="visible"/>
                                      </p:to>
                                    </p:set>
                                    <p:animEffect transition="in" filter="box(out)">
                                      <p:cBhvr>
                                        <p:cTn id="32" dur="500"/>
                                        <p:tgtEl>
                                          <p:spTgt spid="533513"/>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533507"/>
                                        </p:tgtEl>
                                        <p:attrNameLst>
                                          <p:attrName>style.visibility</p:attrName>
                                        </p:attrNameLst>
                                      </p:cBhvr>
                                      <p:to>
                                        <p:strVal val="visible"/>
                                      </p:to>
                                    </p:set>
                                    <p:animEffect transition="in" filter="box(out)">
                                      <p:cBhvr>
                                        <p:cTn id="37" dur="500"/>
                                        <p:tgtEl>
                                          <p:spTgt spid="53350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33527"/>
                                        </p:tgtEl>
                                        <p:attrNameLst>
                                          <p:attrName>style.visibility</p:attrName>
                                        </p:attrNameLst>
                                      </p:cBhvr>
                                      <p:to>
                                        <p:strVal val="visible"/>
                                      </p:to>
                                    </p:set>
                                    <p:animEffect transition="in" filter="wipe(left)">
                                      <p:cBhvr>
                                        <p:cTn id="42" dur="500"/>
                                        <p:tgtEl>
                                          <p:spTgt spid="533527"/>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nodeType="clickEffect">
                                  <p:stCondLst>
                                    <p:cond delay="0"/>
                                  </p:stCondLst>
                                  <p:childTnLst>
                                    <p:set>
                                      <p:cBhvr>
                                        <p:cTn id="46" dur="1" fill="hold">
                                          <p:stCondLst>
                                            <p:cond delay="0"/>
                                          </p:stCondLst>
                                        </p:cTn>
                                        <p:tgtEl>
                                          <p:spTgt spid="533510"/>
                                        </p:tgtEl>
                                        <p:attrNameLst>
                                          <p:attrName>style.visibility</p:attrName>
                                        </p:attrNameLst>
                                      </p:cBhvr>
                                      <p:to>
                                        <p:strVal val="visible"/>
                                      </p:to>
                                    </p:set>
                                    <p:animEffect transition="in" filter="box(out)">
                                      <p:cBhvr>
                                        <p:cTn id="47" dur="500"/>
                                        <p:tgtEl>
                                          <p:spTgt spid="5335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33533"/>
                                        </p:tgtEl>
                                        <p:attrNameLst>
                                          <p:attrName>style.visibility</p:attrName>
                                        </p:attrNameLst>
                                      </p:cBhvr>
                                      <p:to>
                                        <p:strVal val="visible"/>
                                      </p:to>
                                    </p:set>
                                    <p:animEffect transition="in" filter="wipe(left)">
                                      <p:cBhvr>
                                        <p:cTn id="52" dur="500"/>
                                        <p:tgtEl>
                                          <p:spTgt spid="533533"/>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533511"/>
                                        </p:tgtEl>
                                        <p:attrNameLst>
                                          <p:attrName>style.visibility</p:attrName>
                                        </p:attrNameLst>
                                      </p:cBhvr>
                                      <p:to>
                                        <p:strVal val="visible"/>
                                      </p:to>
                                    </p:set>
                                    <p:animEffect transition="in" filter="box(out)">
                                      <p:cBhvr>
                                        <p:cTn id="57" dur="500"/>
                                        <p:tgtEl>
                                          <p:spTgt spid="5335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33546"/>
                                        </p:tgtEl>
                                        <p:attrNameLst>
                                          <p:attrName>style.visibility</p:attrName>
                                        </p:attrNameLst>
                                      </p:cBhvr>
                                      <p:to>
                                        <p:strVal val="visible"/>
                                      </p:to>
                                    </p:set>
                                    <p:animEffect transition="in" filter="wipe(left)">
                                      <p:cBhvr>
                                        <p:cTn id="62" dur="500"/>
                                        <p:tgtEl>
                                          <p:spTgt spid="533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Text Box 2"/>
          <p:cNvSpPr txBox="1">
            <a:spLocks noChangeArrowheads="1"/>
          </p:cNvSpPr>
          <p:nvPr/>
        </p:nvSpPr>
        <p:spPr bwMode="auto">
          <a:xfrm>
            <a:off x="185022" y="812980"/>
            <a:ext cx="23871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b="1" dirty="0">
                <a:solidFill>
                  <a:srgbClr val="FF0000"/>
                </a:solidFill>
                <a:latin typeface="Times New Roman" panose="02020603050405020304" pitchFamily="18" charset="0"/>
                <a:cs typeface="Times New Roman" panose="02020603050405020304" pitchFamily="18" charset="0"/>
              </a:rPr>
              <a:t>3. </a:t>
            </a:r>
            <a:r>
              <a:rPr lang="zh-CN" altLang="en-US" sz="2800" b="1" dirty="0">
                <a:solidFill>
                  <a:srgbClr val="FF0000"/>
                </a:solidFill>
                <a:latin typeface="Times New Roman" panose="02020603050405020304" pitchFamily="18" charset="0"/>
                <a:cs typeface="Times New Roman" panose="02020603050405020304" pitchFamily="18" charset="0"/>
              </a:rPr>
              <a:t>串并联谐振</a:t>
            </a:r>
          </a:p>
        </p:txBody>
      </p:sp>
      <p:grpSp>
        <p:nvGrpSpPr>
          <p:cNvPr id="534531" name="Group 3"/>
          <p:cNvGrpSpPr>
            <a:grpSpLocks/>
          </p:cNvGrpSpPr>
          <p:nvPr/>
        </p:nvGrpSpPr>
        <p:grpSpPr bwMode="auto">
          <a:xfrm>
            <a:off x="825500" y="1328163"/>
            <a:ext cx="2892425" cy="1809750"/>
            <a:chOff x="712" y="1062"/>
            <a:chExt cx="1822" cy="1140"/>
          </a:xfrm>
        </p:grpSpPr>
        <p:sp>
          <p:nvSpPr>
            <p:cNvPr id="534532" name="Line 4"/>
            <p:cNvSpPr>
              <a:spLocks noChangeShapeType="1"/>
            </p:cNvSpPr>
            <p:nvPr/>
          </p:nvSpPr>
          <p:spPr bwMode="auto">
            <a:xfrm>
              <a:off x="1680" y="1992"/>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33" name="Line 5"/>
            <p:cNvSpPr>
              <a:spLocks noChangeShapeType="1"/>
            </p:cNvSpPr>
            <p:nvPr/>
          </p:nvSpPr>
          <p:spPr bwMode="auto">
            <a:xfrm flipV="1">
              <a:off x="1680" y="1404"/>
              <a:ext cx="0" cy="21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34" name="Line 6"/>
            <p:cNvSpPr>
              <a:spLocks noChangeShapeType="1"/>
            </p:cNvSpPr>
            <p:nvPr/>
          </p:nvSpPr>
          <p:spPr bwMode="auto">
            <a:xfrm>
              <a:off x="1392" y="1404"/>
              <a:ext cx="76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35" name="Line 7"/>
            <p:cNvSpPr>
              <a:spLocks noChangeShapeType="1"/>
            </p:cNvSpPr>
            <p:nvPr/>
          </p:nvSpPr>
          <p:spPr bwMode="auto">
            <a:xfrm flipH="1">
              <a:off x="780" y="141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36" name="Line 8"/>
            <p:cNvSpPr>
              <a:spLocks noChangeShapeType="1"/>
            </p:cNvSpPr>
            <p:nvPr/>
          </p:nvSpPr>
          <p:spPr bwMode="auto">
            <a:xfrm>
              <a:off x="774" y="2172"/>
              <a:ext cx="139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37" name="Line 9"/>
            <p:cNvSpPr>
              <a:spLocks noChangeShapeType="1"/>
            </p:cNvSpPr>
            <p:nvPr/>
          </p:nvSpPr>
          <p:spPr bwMode="auto">
            <a:xfrm>
              <a:off x="2160" y="1404"/>
              <a:ext cx="0"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38" name="Line 10"/>
            <p:cNvSpPr>
              <a:spLocks noChangeShapeType="1"/>
            </p:cNvSpPr>
            <p:nvPr/>
          </p:nvSpPr>
          <p:spPr bwMode="auto">
            <a:xfrm>
              <a:off x="2160" y="1836"/>
              <a:ext cx="0"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39" name="Text Box 11"/>
            <p:cNvSpPr txBox="1">
              <a:spLocks noChangeArrowheads="1"/>
            </p:cNvSpPr>
            <p:nvPr/>
          </p:nvSpPr>
          <p:spPr bwMode="auto">
            <a:xfrm>
              <a:off x="1398" y="1674"/>
              <a:ext cx="26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i="1" dirty="0">
                  <a:latin typeface="Times New Roman" panose="02020603050405020304" pitchFamily="18" charset="0"/>
                  <a:cs typeface="Times New Roman" panose="02020603050405020304" pitchFamily="18" charset="0"/>
                </a:rPr>
                <a:t>L</a:t>
              </a:r>
              <a:r>
                <a:rPr lang="en-US" altLang="zh-CN" sz="2000" b="1" baseline="-25000" dirty="0">
                  <a:latin typeface="Times New Roman" panose="02020603050405020304" pitchFamily="18" charset="0"/>
                  <a:cs typeface="Times New Roman" panose="02020603050405020304" pitchFamily="18" charset="0"/>
                </a:rPr>
                <a:t>1</a:t>
              </a:r>
              <a:endParaRPr lang="en-US" altLang="zh-CN" sz="2000" b="1" dirty="0">
                <a:latin typeface="Times New Roman" panose="02020603050405020304" pitchFamily="18" charset="0"/>
                <a:cs typeface="Times New Roman" panose="02020603050405020304" pitchFamily="18" charset="0"/>
              </a:endParaRPr>
            </a:p>
          </p:txBody>
        </p:sp>
        <p:sp>
          <p:nvSpPr>
            <p:cNvPr id="534540" name="Text Box 12"/>
            <p:cNvSpPr txBox="1">
              <a:spLocks noChangeArrowheads="1"/>
            </p:cNvSpPr>
            <p:nvPr/>
          </p:nvSpPr>
          <p:spPr bwMode="auto">
            <a:xfrm>
              <a:off x="1056" y="1062"/>
              <a:ext cx="26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i="1">
                  <a:latin typeface="Times New Roman" panose="02020603050405020304" pitchFamily="18" charset="0"/>
                  <a:cs typeface="Times New Roman" panose="02020603050405020304" pitchFamily="18" charset="0"/>
                </a:rPr>
                <a:t>L</a:t>
              </a:r>
              <a:r>
                <a:rPr lang="en-US" altLang="zh-CN" sz="2000" b="1" baseline="-25000">
                  <a:latin typeface="Times New Roman" panose="02020603050405020304" pitchFamily="18" charset="0"/>
                  <a:cs typeface="Times New Roman" panose="02020603050405020304" pitchFamily="18" charset="0"/>
                </a:rPr>
                <a:t>3</a:t>
              </a:r>
              <a:endParaRPr lang="en-US" altLang="zh-CN" sz="2000" b="1">
                <a:latin typeface="Times New Roman" panose="02020603050405020304" pitchFamily="18" charset="0"/>
                <a:cs typeface="Times New Roman" panose="02020603050405020304" pitchFamily="18" charset="0"/>
              </a:endParaRPr>
            </a:p>
          </p:txBody>
        </p:sp>
        <p:sp>
          <p:nvSpPr>
            <p:cNvPr id="534541" name="Text Box 13"/>
            <p:cNvSpPr txBox="1">
              <a:spLocks noChangeArrowheads="1"/>
            </p:cNvSpPr>
            <p:nvPr/>
          </p:nvSpPr>
          <p:spPr bwMode="auto">
            <a:xfrm>
              <a:off x="2256" y="1644"/>
              <a:ext cx="27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i="1">
                  <a:latin typeface="Times New Roman" panose="02020603050405020304" pitchFamily="18" charset="0"/>
                  <a:cs typeface="Times New Roman" panose="02020603050405020304" pitchFamily="18" charset="0"/>
                </a:rPr>
                <a:t>C</a:t>
              </a:r>
              <a:r>
                <a:rPr lang="en-US" altLang="zh-CN" sz="2000" b="1" baseline="-25000">
                  <a:latin typeface="Times New Roman" panose="02020603050405020304" pitchFamily="18" charset="0"/>
                  <a:cs typeface="Times New Roman" panose="02020603050405020304" pitchFamily="18" charset="0"/>
                </a:rPr>
                <a:t>2</a:t>
              </a:r>
              <a:endParaRPr lang="en-US" altLang="zh-CN" sz="2000" b="1">
                <a:latin typeface="Times New Roman" panose="02020603050405020304" pitchFamily="18" charset="0"/>
                <a:cs typeface="Times New Roman" panose="02020603050405020304" pitchFamily="18" charset="0"/>
              </a:endParaRPr>
            </a:p>
          </p:txBody>
        </p:sp>
        <p:grpSp>
          <p:nvGrpSpPr>
            <p:cNvPr id="534542" name="Group 14"/>
            <p:cNvGrpSpPr>
              <a:grpSpLocks/>
            </p:cNvGrpSpPr>
            <p:nvPr/>
          </p:nvGrpSpPr>
          <p:grpSpPr bwMode="auto">
            <a:xfrm>
              <a:off x="2028" y="1743"/>
              <a:ext cx="258" cy="93"/>
              <a:chOff x="1351" y="3976"/>
              <a:chExt cx="174" cy="93"/>
            </a:xfrm>
          </p:grpSpPr>
          <p:sp>
            <p:nvSpPr>
              <p:cNvPr id="534543" name="Line 15"/>
              <p:cNvSpPr>
                <a:spLocks noChangeShapeType="1"/>
              </p:cNvSpPr>
              <p:nvPr/>
            </p:nvSpPr>
            <p:spPr bwMode="auto">
              <a:xfrm>
                <a:off x="1351" y="3976"/>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4544" name="Line 16"/>
              <p:cNvSpPr>
                <a:spLocks noChangeShapeType="1"/>
              </p:cNvSpPr>
              <p:nvPr/>
            </p:nvSpPr>
            <p:spPr bwMode="auto">
              <a:xfrm>
                <a:off x="1351" y="4068"/>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4545" name="Group 17"/>
            <p:cNvGrpSpPr>
              <a:grpSpLocks/>
            </p:cNvGrpSpPr>
            <p:nvPr/>
          </p:nvGrpSpPr>
          <p:grpSpPr bwMode="auto">
            <a:xfrm>
              <a:off x="1019" y="1362"/>
              <a:ext cx="379" cy="57"/>
              <a:chOff x="1200" y="1584"/>
              <a:chExt cx="379" cy="45"/>
            </a:xfrm>
          </p:grpSpPr>
          <p:sp>
            <p:nvSpPr>
              <p:cNvPr id="534546" name="Arc 18"/>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47" name="Arc 19"/>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48" name="Arc 20"/>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49" name="Arc 21"/>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4550" name="Oval 22"/>
            <p:cNvSpPr>
              <a:spLocks noChangeArrowheads="1"/>
            </p:cNvSpPr>
            <p:nvPr/>
          </p:nvSpPr>
          <p:spPr bwMode="auto">
            <a:xfrm>
              <a:off x="712" y="2134"/>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4551" name="Oval 23"/>
            <p:cNvSpPr>
              <a:spLocks noChangeArrowheads="1"/>
            </p:cNvSpPr>
            <p:nvPr/>
          </p:nvSpPr>
          <p:spPr bwMode="auto">
            <a:xfrm>
              <a:off x="712" y="1374"/>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534552" name="Group 24"/>
            <p:cNvGrpSpPr>
              <a:grpSpLocks/>
            </p:cNvGrpSpPr>
            <p:nvPr/>
          </p:nvGrpSpPr>
          <p:grpSpPr bwMode="auto">
            <a:xfrm rot="5400000">
              <a:off x="1518" y="1784"/>
              <a:ext cx="379" cy="57"/>
              <a:chOff x="1200" y="1584"/>
              <a:chExt cx="379" cy="45"/>
            </a:xfrm>
          </p:grpSpPr>
          <p:sp>
            <p:nvSpPr>
              <p:cNvPr id="534553" name="Arc 25"/>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54" name="Arc 26"/>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55" name="Arc 27"/>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56" name="Arc 28"/>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aphicFrame>
        <p:nvGraphicFramePr>
          <p:cNvPr id="534557" name="Object 29"/>
          <p:cNvGraphicFramePr>
            <a:graphicFrameLocks noChangeAspect="1"/>
          </p:cNvGraphicFramePr>
          <p:nvPr>
            <p:extLst>
              <p:ext uri="{D42A27DB-BD31-4B8C-83A1-F6EECF244321}">
                <p14:modId xmlns:p14="http://schemas.microsoft.com/office/powerpoint/2010/main" val="850395771"/>
              </p:ext>
            </p:extLst>
          </p:nvPr>
        </p:nvGraphicFramePr>
        <p:xfrm>
          <a:off x="3820656" y="1550815"/>
          <a:ext cx="1726560" cy="964800"/>
        </p:xfrm>
        <a:graphic>
          <a:graphicData uri="http://schemas.openxmlformats.org/presentationml/2006/ole">
            <mc:AlternateContent xmlns:mc="http://schemas.openxmlformats.org/markup-compatibility/2006">
              <mc:Choice xmlns:v="urn:schemas-microsoft-com:vml" Requires="v">
                <p:oleObj spid="_x0000_s119955" name="Equation" r:id="rId3" imgW="863280" imgH="482400" progId="">
                  <p:embed/>
                </p:oleObj>
              </mc:Choice>
              <mc:Fallback>
                <p:oleObj name="Equation" r:id="rId3" imgW="863280" imgH="482400" progId="">
                  <p:embed/>
                  <p:pic>
                    <p:nvPicPr>
                      <p:cNvPr id="0" name="Picture 1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0656" y="1550815"/>
                        <a:ext cx="1726560" cy="96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4558" name="Object 30"/>
          <p:cNvGraphicFramePr>
            <a:graphicFrameLocks/>
          </p:cNvGraphicFramePr>
          <p:nvPr>
            <p:extLst>
              <p:ext uri="{D42A27DB-BD31-4B8C-83A1-F6EECF244321}">
                <p14:modId xmlns:p14="http://schemas.microsoft.com/office/powerpoint/2010/main" val="3822522045"/>
              </p:ext>
            </p:extLst>
          </p:nvPr>
        </p:nvGraphicFramePr>
        <p:xfrm>
          <a:off x="3820656" y="2677300"/>
          <a:ext cx="2816225" cy="1150937"/>
        </p:xfrm>
        <a:graphic>
          <a:graphicData uri="http://schemas.openxmlformats.org/presentationml/2006/ole">
            <mc:AlternateContent xmlns:mc="http://schemas.openxmlformats.org/markup-compatibility/2006">
              <mc:Choice xmlns:v="urn:schemas-microsoft-com:vml" Requires="v">
                <p:oleObj spid="_x0000_s119956" name="Equation" r:id="rId5" imgW="1231560" imgH="495000" progId="">
                  <p:embed/>
                </p:oleObj>
              </mc:Choice>
              <mc:Fallback>
                <p:oleObj name="Equation" r:id="rId5" imgW="1231560" imgH="495000" progId="">
                  <p:embed/>
                  <p:pic>
                    <p:nvPicPr>
                      <p:cNvPr id="0" name="Picture 11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0656" y="2677300"/>
                        <a:ext cx="2816225" cy="1150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34559" name="Group 31"/>
          <p:cNvGrpSpPr>
            <a:grpSpLocks/>
          </p:cNvGrpSpPr>
          <p:nvPr/>
        </p:nvGrpSpPr>
        <p:grpSpPr bwMode="auto">
          <a:xfrm>
            <a:off x="6616701" y="1194813"/>
            <a:ext cx="2031142" cy="1695450"/>
            <a:chOff x="3064" y="2106"/>
            <a:chExt cx="2181" cy="1140"/>
          </a:xfrm>
        </p:grpSpPr>
        <p:sp>
          <p:nvSpPr>
            <p:cNvPr id="534560" name="Line 32"/>
            <p:cNvSpPr>
              <a:spLocks noChangeShapeType="1"/>
            </p:cNvSpPr>
            <p:nvPr/>
          </p:nvSpPr>
          <p:spPr bwMode="auto">
            <a:xfrm>
              <a:off x="3744" y="2448"/>
              <a:ext cx="76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61" name="Line 33"/>
            <p:cNvSpPr>
              <a:spLocks noChangeShapeType="1"/>
            </p:cNvSpPr>
            <p:nvPr/>
          </p:nvSpPr>
          <p:spPr bwMode="auto">
            <a:xfrm flipH="1">
              <a:off x="3132" y="2454"/>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62" name="Line 34"/>
            <p:cNvSpPr>
              <a:spLocks noChangeShapeType="1"/>
            </p:cNvSpPr>
            <p:nvPr/>
          </p:nvSpPr>
          <p:spPr bwMode="auto">
            <a:xfrm>
              <a:off x="3126" y="3216"/>
              <a:ext cx="139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63" name="Line 35"/>
            <p:cNvSpPr>
              <a:spLocks noChangeShapeType="1"/>
            </p:cNvSpPr>
            <p:nvPr/>
          </p:nvSpPr>
          <p:spPr bwMode="auto">
            <a:xfrm>
              <a:off x="4512" y="2448"/>
              <a:ext cx="0"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64" name="Line 36"/>
            <p:cNvSpPr>
              <a:spLocks noChangeShapeType="1"/>
            </p:cNvSpPr>
            <p:nvPr/>
          </p:nvSpPr>
          <p:spPr bwMode="auto">
            <a:xfrm>
              <a:off x="4512" y="2880"/>
              <a:ext cx="0"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65" name="Text Box 37"/>
            <p:cNvSpPr txBox="1">
              <a:spLocks noChangeArrowheads="1"/>
            </p:cNvSpPr>
            <p:nvPr/>
          </p:nvSpPr>
          <p:spPr bwMode="auto">
            <a:xfrm>
              <a:off x="3408" y="2106"/>
              <a:ext cx="51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a:latin typeface="Times New Roman" panose="02020603050405020304" pitchFamily="18" charset="0"/>
                  <a:cs typeface="Times New Roman" panose="02020603050405020304" pitchFamily="18" charset="0"/>
                </a:rPr>
                <a:t>L</a:t>
              </a:r>
              <a:r>
                <a:rPr lang="en-US" altLang="zh-CN" sz="2400" b="1" baseline="-25000" dirty="0">
                  <a:latin typeface="Times New Roman" panose="02020603050405020304" pitchFamily="18" charset="0"/>
                  <a:cs typeface="Times New Roman" panose="02020603050405020304" pitchFamily="18" charset="0"/>
                </a:rPr>
                <a:t>3</a:t>
              </a:r>
              <a:endParaRPr lang="en-US" altLang="zh-CN" sz="2400" b="1" dirty="0">
                <a:latin typeface="Times New Roman" panose="02020603050405020304" pitchFamily="18" charset="0"/>
                <a:cs typeface="Times New Roman" panose="02020603050405020304" pitchFamily="18" charset="0"/>
              </a:endParaRPr>
            </a:p>
          </p:txBody>
        </p:sp>
        <p:sp>
          <p:nvSpPr>
            <p:cNvPr id="534566" name="Text Box 38"/>
            <p:cNvSpPr txBox="1">
              <a:spLocks noChangeArrowheads="1"/>
            </p:cNvSpPr>
            <p:nvPr/>
          </p:nvSpPr>
          <p:spPr bwMode="auto">
            <a:xfrm>
              <a:off x="4608" y="2688"/>
              <a:ext cx="63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CN" sz="2400" b="1" i="1" dirty="0">
                  <a:latin typeface="Times New Roman" panose="02020603050405020304" pitchFamily="18" charset="0"/>
                  <a:cs typeface="Times New Roman" panose="02020603050405020304" pitchFamily="18" charset="0"/>
                </a:rPr>
                <a:t>C</a:t>
              </a:r>
              <a:r>
                <a:rPr lang="zh-CN" altLang="en-US" sz="2400" b="1" baseline="-25000" dirty="0">
                  <a:latin typeface="Times New Roman" panose="02020603050405020304" pitchFamily="18" charset="0"/>
                  <a:cs typeface="Times New Roman" panose="02020603050405020304" pitchFamily="18" charset="0"/>
                </a:rPr>
                <a:t>等</a:t>
              </a:r>
              <a:endParaRPr lang="zh-CN" altLang="en-US" sz="2400" b="1" dirty="0">
                <a:latin typeface="Times New Roman" panose="02020603050405020304" pitchFamily="18" charset="0"/>
                <a:cs typeface="Times New Roman" panose="02020603050405020304" pitchFamily="18" charset="0"/>
              </a:endParaRPr>
            </a:p>
          </p:txBody>
        </p:sp>
        <p:grpSp>
          <p:nvGrpSpPr>
            <p:cNvPr id="534567" name="Group 39"/>
            <p:cNvGrpSpPr>
              <a:grpSpLocks/>
            </p:cNvGrpSpPr>
            <p:nvPr/>
          </p:nvGrpSpPr>
          <p:grpSpPr bwMode="auto">
            <a:xfrm>
              <a:off x="4380" y="2787"/>
              <a:ext cx="258" cy="93"/>
              <a:chOff x="1351" y="3976"/>
              <a:chExt cx="174" cy="93"/>
            </a:xfrm>
          </p:grpSpPr>
          <p:sp>
            <p:nvSpPr>
              <p:cNvPr id="534568" name="Line 40"/>
              <p:cNvSpPr>
                <a:spLocks noChangeShapeType="1"/>
              </p:cNvSpPr>
              <p:nvPr/>
            </p:nvSpPr>
            <p:spPr bwMode="auto">
              <a:xfrm>
                <a:off x="1351" y="3976"/>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4569" name="Line 41"/>
              <p:cNvSpPr>
                <a:spLocks noChangeShapeType="1"/>
              </p:cNvSpPr>
              <p:nvPr/>
            </p:nvSpPr>
            <p:spPr bwMode="auto">
              <a:xfrm>
                <a:off x="1351" y="4068"/>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4570" name="Group 42"/>
            <p:cNvGrpSpPr>
              <a:grpSpLocks/>
            </p:cNvGrpSpPr>
            <p:nvPr/>
          </p:nvGrpSpPr>
          <p:grpSpPr bwMode="auto">
            <a:xfrm>
              <a:off x="3371" y="2406"/>
              <a:ext cx="379" cy="57"/>
              <a:chOff x="1200" y="1584"/>
              <a:chExt cx="379" cy="45"/>
            </a:xfrm>
          </p:grpSpPr>
          <p:sp>
            <p:nvSpPr>
              <p:cNvPr id="534571" name="Arc 43"/>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72" name="Arc 44"/>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73" name="Arc 45"/>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74" name="Arc 46"/>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4575" name="Oval 47"/>
            <p:cNvSpPr>
              <a:spLocks noChangeArrowheads="1"/>
            </p:cNvSpPr>
            <p:nvPr/>
          </p:nvSpPr>
          <p:spPr bwMode="auto">
            <a:xfrm>
              <a:off x="3064" y="3178"/>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4576" name="Oval 48"/>
            <p:cNvSpPr>
              <a:spLocks noChangeArrowheads="1"/>
            </p:cNvSpPr>
            <p:nvPr/>
          </p:nvSpPr>
          <p:spPr bwMode="auto">
            <a:xfrm>
              <a:off x="3064" y="2418"/>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aphicFrame>
        <p:nvGraphicFramePr>
          <p:cNvPr id="534577" name="Object 49"/>
          <p:cNvGraphicFramePr>
            <a:graphicFrameLocks noChangeAspect="1"/>
          </p:cNvGraphicFramePr>
          <p:nvPr>
            <p:extLst>
              <p:ext uri="{D42A27DB-BD31-4B8C-83A1-F6EECF244321}">
                <p14:modId xmlns:p14="http://schemas.microsoft.com/office/powerpoint/2010/main" val="4180545440"/>
              </p:ext>
            </p:extLst>
          </p:nvPr>
        </p:nvGraphicFramePr>
        <p:xfrm>
          <a:off x="1200150" y="3768725"/>
          <a:ext cx="6348413" cy="1676400"/>
        </p:xfrm>
        <a:graphic>
          <a:graphicData uri="http://schemas.openxmlformats.org/presentationml/2006/ole">
            <mc:AlternateContent xmlns:mc="http://schemas.openxmlformats.org/markup-compatibility/2006">
              <mc:Choice xmlns:v="urn:schemas-microsoft-com:vml" Requires="v">
                <p:oleObj spid="_x0000_s119957" name="Equation" r:id="rId7" imgW="3174840" imgH="838080" progId="">
                  <p:embed/>
                </p:oleObj>
              </mc:Choice>
              <mc:Fallback>
                <p:oleObj name="Equation" r:id="rId7" imgW="3174840" imgH="838080" progId="">
                  <p:embed/>
                  <p:pic>
                    <p:nvPicPr>
                      <p:cNvPr id="0" name="Picture 1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0150" y="3768725"/>
                        <a:ext cx="6348413"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4578" name="Rectangle 50"/>
          <p:cNvSpPr>
            <a:spLocks noChangeArrowheads="1"/>
          </p:cNvSpPr>
          <p:nvPr/>
        </p:nvSpPr>
        <p:spPr bwMode="auto">
          <a:xfrm>
            <a:off x="453302" y="3507120"/>
            <a:ext cx="1988045"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sz="2800" b="1" dirty="0">
                <a:solidFill>
                  <a:schemeClr val="tx2"/>
                </a:solidFill>
              </a:rPr>
              <a:t>定量分析：</a:t>
            </a:r>
          </a:p>
        </p:txBody>
      </p:sp>
      <p:sp>
        <p:nvSpPr>
          <p:cNvPr id="534579" name="Rectangle 51"/>
          <p:cNvSpPr>
            <a:spLocks noChangeArrowheads="1"/>
          </p:cNvSpPr>
          <p:nvPr/>
        </p:nvSpPr>
        <p:spPr bwMode="auto">
          <a:xfrm>
            <a:off x="3191933" y="908976"/>
            <a:ext cx="1988045"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800" b="1" dirty="0">
                <a:solidFill>
                  <a:schemeClr val="tx2"/>
                </a:solidFill>
              </a:rPr>
              <a:t>定性分析：</a:t>
            </a:r>
          </a:p>
        </p:txBody>
      </p:sp>
      <p:graphicFrame>
        <p:nvGraphicFramePr>
          <p:cNvPr id="534582" name="Object 54"/>
          <p:cNvGraphicFramePr>
            <a:graphicFrameLocks noChangeAspect="1"/>
          </p:cNvGraphicFramePr>
          <p:nvPr>
            <p:extLst>
              <p:ext uri="{D42A27DB-BD31-4B8C-83A1-F6EECF244321}">
                <p14:modId xmlns:p14="http://schemas.microsoft.com/office/powerpoint/2010/main" val="1946617129"/>
              </p:ext>
            </p:extLst>
          </p:nvPr>
        </p:nvGraphicFramePr>
        <p:xfrm>
          <a:off x="1868488" y="5391150"/>
          <a:ext cx="3148012" cy="914400"/>
        </p:xfrm>
        <a:graphic>
          <a:graphicData uri="http://schemas.openxmlformats.org/presentationml/2006/ole">
            <mc:AlternateContent xmlns:mc="http://schemas.openxmlformats.org/markup-compatibility/2006">
              <mc:Choice xmlns:v="urn:schemas-microsoft-com:vml" Requires="v">
                <p:oleObj spid="_x0000_s119958" name="Equation" r:id="rId9" imgW="1574640" imgH="457200" progId="">
                  <p:embed/>
                </p:oleObj>
              </mc:Choice>
              <mc:Fallback>
                <p:oleObj name="Equation" r:id="rId9" imgW="1574640" imgH="457200" progId="">
                  <p:embed/>
                  <p:pic>
                    <p:nvPicPr>
                      <p:cNvPr id="0" name="Picture 1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68488" y="5391150"/>
                        <a:ext cx="3148012"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p:txBody>
          <a:bodyPr/>
          <a:lstStyle/>
          <a:p>
            <a:r>
              <a:rPr lang="en-US" altLang="zh-CN" i="1" dirty="0" smtClean="0"/>
              <a:t>LC</a:t>
            </a:r>
            <a:r>
              <a:rPr lang="zh-CN" altLang="en-US" dirty="0" smtClean="0"/>
              <a:t>串并联</a:t>
            </a:r>
            <a:r>
              <a:rPr lang="zh-CN" altLang="en-US" dirty="0"/>
              <a:t>电路的谐振</a:t>
            </a:r>
          </a:p>
        </p:txBody>
      </p:sp>
      <p:graphicFrame>
        <p:nvGraphicFramePr>
          <p:cNvPr id="3" name="对象 2"/>
          <p:cNvGraphicFramePr>
            <a:graphicFrameLocks/>
          </p:cNvGraphicFramePr>
          <p:nvPr>
            <p:extLst>
              <p:ext uri="{D42A27DB-BD31-4B8C-83A1-F6EECF244321}">
                <p14:modId xmlns:p14="http://schemas.microsoft.com/office/powerpoint/2010/main" val="682234533"/>
              </p:ext>
            </p:extLst>
          </p:nvPr>
        </p:nvGraphicFramePr>
        <p:xfrm>
          <a:off x="6944980" y="2948835"/>
          <a:ext cx="1219200" cy="560387"/>
        </p:xfrm>
        <a:graphic>
          <a:graphicData uri="http://schemas.openxmlformats.org/presentationml/2006/ole">
            <mc:AlternateContent xmlns:mc="http://schemas.openxmlformats.org/markup-compatibility/2006">
              <mc:Choice xmlns:v="urn:schemas-microsoft-com:vml" Requires="v">
                <p:oleObj spid="_x0000_s119959" name="Equation" r:id="rId11" imgW="533160" imgH="241200" progId="">
                  <p:embed/>
                </p:oleObj>
              </mc:Choice>
              <mc:Fallback>
                <p:oleObj name="Equation" r:id="rId11" imgW="533160" imgH="241200" progId="">
                  <p:embed/>
                  <p:pic>
                    <p:nvPicPr>
                      <p:cNvPr id="0" name="Picture 11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44980" y="2948835"/>
                        <a:ext cx="1219200" cy="560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灯片编号占位符 3"/>
          <p:cNvSpPr>
            <a:spLocks noGrp="1"/>
          </p:cNvSpPr>
          <p:nvPr>
            <p:ph type="sldNum" sz="quarter" idx="12"/>
          </p:nvPr>
        </p:nvSpPr>
        <p:spPr/>
        <p:txBody>
          <a:bodyPr/>
          <a:lstStyle/>
          <a:p>
            <a:fld id="{4A392014-421B-4E0A-B18C-C510B3404A01}" type="slidenum">
              <a:rPr lang="en-US" altLang="zh-CN" smtClean="0"/>
              <a:pPr/>
              <a:t>92</a:t>
            </a:fld>
            <a:endParaRPr lang="en-US" altLang="zh-CN"/>
          </a:p>
        </p:txBody>
      </p:sp>
    </p:spTree>
    <p:extLst>
      <p:ext uri="{BB962C8B-B14F-4D97-AF65-F5344CB8AC3E}">
        <p14:creationId xmlns:p14="http://schemas.microsoft.com/office/powerpoint/2010/main" val="33861754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5" fill="hold" grpId="0" nodeType="afterEffect">
                                  <p:stCondLst>
                                    <p:cond delay="0"/>
                                  </p:stCondLst>
                                  <p:childTnLst>
                                    <p:set>
                                      <p:cBhvr>
                                        <p:cTn id="6" dur="1" fill="hold">
                                          <p:stCondLst>
                                            <p:cond delay="0"/>
                                          </p:stCondLst>
                                        </p:cTn>
                                        <p:tgtEl>
                                          <p:spTgt spid="534530"/>
                                        </p:tgtEl>
                                        <p:attrNameLst>
                                          <p:attrName>style.visibility</p:attrName>
                                        </p:attrNameLst>
                                      </p:cBhvr>
                                      <p:to>
                                        <p:strVal val="visible"/>
                                      </p:to>
                                    </p:set>
                                    <p:animEffect transition="in" filter="checkerboard(down)">
                                      <p:cBhvr>
                                        <p:cTn id="7" dur="500"/>
                                        <p:tgtEl>
                                          <p:spTgt spid="5345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nodeType="clickEffect">
                                  <p:stCondLst>
                                    <p:cond delay="0"/>
                                  </p:stCondLst>
                                  <p:childTnLst>
                                    <p:set>
                                      <p:cBhvr>
                                        <p:cTn id="11" dur="1" fill="hold">
                                          <p:stCondLst>
                                            <p:cond delay="0"/>
                                          </p:stCondLst>
                                        </p:cTn>
                                        <p:tgtEl>
                                          <p:spTgt spid="534531"/>
                                        </p:tgtEl>
                                        <p:attrNameLst>
                                          <p:attrName>style.visibility</p:attrName>
                                        </p:attrNameLst>
                                      </p:cBhvr>
                                      <p:to>
                                        <p:strVal val="visible"/>
                                      </p:to>
                                    </p:set>
                                    <p:anim calcmode="lin" valueType="num">
                                      <p:cBhvr additive="base">
                                        <p:cTn id="12" dur="500"/>
                                        <p:tgtEl>
                                          <p:spTgt spid="534531"/>
                                        </p:tgtEl>
                                        <p:attrNameLst>
                                          <p:attrName>ppt_y</p:attrName>
                                        </p:attrNameLst>
                                      </p:cBhvr>
                                      <p:tavLst>
                                        <p:tav tm="0">
                                          <p:val>
                                            <p:strVal val="#ppt_y-#ppt_h*1.125000"/>
                                          </p:val>
                                        </p:tav>
                                        <p:tav tm="100000">
                                          <p:val>
                                            <p:strVal val="#ppt_y"/>
                                          </p:val>
                                        </p:tav>
                                      </p:tavLst>
                                    </p:anim>
                                    <p:animEffect transition="in" filter="wipe(down)">
                                      <p:cBhvr>
                                        <p:cTn id="13" dur="500"/>
                                        <p:tgtEl>
                                          <p:spTgt spid="53453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32" fill="hold" grpId="0" nodeType="clickEffect">
                                  <p:stCondLst>
                                    <p:cond delay="0"/>
                                  </p:stCondLst>
                                  <p:childTnLst>
                                    <p:set>
                                      <p:cBhvr>
                                        <p:cTn id="17" dur="1" fill="hold">
                                          <p:stCondLst>
                                            <p:cond delay="0"/>
                                          </p:stCondLst>
                                        </p:cTn>
                                        <p:tgtEl>
                                          <p:spTgt spid="534579">
                                            <p:txEl>
                                              <p:pRg st="0" end="0"/>
                                            </p:txEl>
                                          </p:spTgt>
                                        </p:tgtEl>
                                        <p:attrNameLst>
                                          <p:attrName>style.visibility</p:attrName>
                                        </p:attrNameLst>
                                      </p:cBhvr>
                                      <p:to>
                                        <p:strVal val="visible"/>
                                      </p:to>
                                    </p:set>
                                    <p:animEffect transition="in" filter="box(out)">
                                      <p:cBhvr>
                                        <p:cTn id="18" dur="500"/>
                                        <p:tgtEl>
                                          <p:spTgt spid="534579">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32" fill="hold" nodeType="clickEffect">
                                  <p:stCondLst>
                                    <p:cond delay="0"/>
                                  </p:stCondLst>
                                  <p:childTnLst>
                                    <p:set>
                                      <p:cBhvr>
                                        <p:cTn id="22" dur="1" fill="hold">
                                          <p:stCondLst>
                                            <p:cond delay="0"/>
                                          </p:stCondLst>
                                        </p:cTn>
                                        <p:tgtEl>
                                          <p:spTgt spid="534557"/>
                                        </p:tgtEl>
                                        <p:attrNameLst>
                                          <p:attrName>style.visibility</p:attrName>
                                        </p:attrNameLst>
                                      </p:cBhvr>
                                      <p:to>
                                        <p:strVal val="visible"/>
                                      </p:to>
                                    </p:set>
                                    <p:animEffect transition="in" filter="box(out)">
                                      <p:cBhvr>
                                        <p:cTn id="23" dur="500"/>
                                        <p:tgtEl>
                                          <p:spTgt spid="53455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32"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ox(out)">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32" fill="hold" nodeType="clickEffect">
                                  <p:stCondLst>
                                    <p:cond delay="0"/>
                                  </p:stCondLst>
                                  <p:childTnLst>
                                    <p:set>
                                      <p:cBhvr>
                                        <p:cTn id="32" dur="1" fill="hold">
                                          <p:stCondLst>
                                            <p:cond delay="0"/>
                                          </p:stCondLst>
                                        </p:cTn>
                                        <p:tgtEl>
                                          <p:spTgt spid="534559"/>
                                        </p:tgtEl>
                                        <p:attrNameLst>
                                          <p:attrName>style.visibility</p:attrName>
                                        </p:attrNameLst>
                                      </p:cBhvr>
                                      <p:to>
                                        <p:strVal val="visible"/>
                                      </p:to>
                                    </p:set>
                                    <p:animEffect transition="in" filter="box(out)">
                                      <p:cBhvr>
                                        <p:cTn id="33" dur="500"/>
                                        <p:tgtEl>
                                          <p:spTgt spid="534559"/>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32" fill="hold" nodeType="clickEffect">
                                  <p:stCondLst>
                                    <p:cond delay="0"/>
                                  </p:stCondLst>
                                  <p:childTnLst>
                                    <p:set>
                                      <p:cBhvr>
                                        <p:cTn id="37" dur="1" fill="hold">
                                          <p:stCondLst>
                                            <p:cond delay="0"/>
                                          </p:stCondLst>
                                        </p:cTn>
                                        <p:tgtEl>
                                          <p:spTgt spid="534558"/>
                                        </p:tgtEl>
                                        <p:attrNameLst>
                                          <p:attrName>style.visibility</p:attrName>
                                        </p:attrNameLst>
                                      </p:cBhvr>
                                      <p:to>
                                        <p:strVal val="visible"/>
                                      </p:to>
                                    </p:set>
                                    <p:animEffect transition="in" filter="box(out)">
                                      <p:cBhvr>
                                        <p:cTn id="38" dur="500"/>
                                        <p:tgtEl>
                                          <p:spTgt spid="534558"/>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32" fill="hold" grpId="0" nodeType="clickEffect">
                                  <p:stCondLst>
                                    <p:cond delay="0"/>
                                  </p:stCondLst>
                                  <p:childTnLst>
                                    <p:set>
                                      <p:cBhvr>
                                        <p:cTn id="42" dur="1" fill="hold">
                                          <p:stCondLst>
                                            <p:cond delay="0"/>
                                          </p:stCondLst>
                                        </p:cTn>
                                        <p:tgtEl>
                                          <p:spTgt spid="534578">
                                            <p:txEl>
                                              <p:pRg st="0" end="0"/>
                                            </p:txEl>
                                          </p:spTgt>
                                        </p:tgtEl>
                                        <p:attrNameLst>
                                          <p:attrName>style.visibility</p:attrName>
                                        </p:attrNameLst>
                                      </p:cBhvr>
                                      <p:to>
                                        <p:strVal val="visible"/>
                                      </p:to>
                                    </p:set>
                                    <p:animEffect transition="in" filter="box(out)">
                                      <p:cBhvr>
                                        <p:cTn id="43" dur="500"/>
                                        <p:tgtEl>
                                          <p:spTgt spid="534578">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534577"/>
                                        </p:tgtEl>
                                        <p:attrNameLst>
                                          <p:attrName>style.visibility</p:attrName>
                                        </p:attrNameLst>
                                      </p:cBhvr>
                                      <p:to>
                                        <p:strVal val="visible"/>
                                      </p:to>
                                    </p:set>
                                    <p:animEffect transition="in" filter="strips(downRight)">
                                      <p:cBhvr>
                                        <p:cTn id="48" dur="500"/>
                                        <p:tgtEl>
                                          <p:spTgt spid="534577"/>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32" fill="hold" nodeType="clickEffect">
                                  <p:stCondLst>
                                    <p:cond delay="0"/>
                                  </p:stCondLst>
                                  <p:childTnLst>
                                    <p:set>
                                      <p:cBhvr>
                                        <p:cTn id="52" dur="1" fill="hold">
                                          <p:stCondLst>
                                            <p:cond delay="0"/>
                                          </p:stCondLst>
                                        </p:cTn>
                                        <p:tgtEl>
                                          <p:spTgt spid="534582"/>
                                        </p:tgtEl>
                                        <p:attrNameLst>
                                          <p:attrName>style.visibility</p:attrName>
                                        </p:attrNameLst>
                                      </p:cBhvr>
                                      <p:to>
                                        <p:strVal val="visible"/>
                                      </p:to>
                                    </p:set>
                                    <p:animEffect transition="in" filter="box(out)">
                                      <p:cBhvr>
                                        <p:cTn id="53" dur="500"/>
                                        <p:tgtEl>
                                          <p:spTgt spid="534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0" grpId="0" autoUpdateAnimBg="0"/>
      <p:bldP spid="534578" grpId="0" build="p" autoUpdateAnimBg="0"/>
      <p:bldP spid="534579" grpId="0" build="p"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Text Box 2"/>
          <p:cNvSpPr txBox="1">
            <a:spLocks noChangeArrowheads="1"/>
          </p:cNvSpPr>
          <p:nvPr/>
        </p:nvSpPr>
        <p:spPr bwMode="auto">
          <a:xfrm>
            <a:off x="273550" y="770605"/>
            <a:ext cx="497283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sz="2800" b="1" dirty="0">
                <a:solidFill>
                  <a:schemeClr val="tx2"/>
                </a:solidFill>
                <a:latin typeface="Times New Roman" panose="02020603050405020304" pitchFamily="18" charset="0"/>
                <a:cs typeface="Times New Roman" panose="02020603050405020304" pitchFamily="18" charset="0"/>
              </a:rPr>
              <a:t>当</a:t>
            </a:r>
            <a:r>
              <a:rPr lang="en-US" altLang="zh-CN" sz="2800" b="1" i="1" dirty="0">
                <a:solidFill>
                  <a:schemeClr val="tx2"/>
                </a:solidFill>
                <a:latin typeface="Times New Roman" panose="02020603050405020304" pitchFamily="18" charset="0"/>
                <a:cs typeface="Times New Roman" panose="02020603050405020304" pitchFamily="18" charset="0"/>
              </a:rPr>
              <a:t>Z</a:t>
            </a:r>
            <a:r>
              <a:rPr lang="en-US" altLang="zh-CN" sz="2800" b="1" dirty="0">
                <a:solidFill>
                  <a:schemeClr val="tx2"/>
                </a:solidFill>
                <a:latin typeface="Times New Roman" panose="02020603050405020304" pitchFamily="18" charset="0"/>
                <a:cs typeface="Times New Roman" panose="02020603050405020304" pitchFamily="18" charset="0"/>
              </a:rPr>
              <a:t>(</a:t>
            </a:r>
            <a:r>
              <a:rPr lang="en-US" altLang="zh-CN" sz="2800" b="1" i="1" dirty="0">
                <a:solidFill>
                  <a:schemeClr val="tx2"/>
                </a:solidFill>
                <a:latin typeface="Symbol" panose="05050102010706020507" pitchFamily="18" charset="2"/>
                <a:cs typeface="Times New Roman" panose="02020603050405020304" pitchFamily="18" charset="0"/>
              </a:rPr>
              <a:t>w</a:t>
            </a:r>
            <a:r>
              <a:rPr lang="en-US" altLang="zh-CN" sz="2800" b="1" dirty="0">
                <a:solidFill>
                  <a:schemeClr val="tx2"/>
                </a:solidFill>
                <a:latin typeface="Times New Roman" panose="02020603050405020304" pitchFamily="18" charset="0"/>
                <a:cs typeface="Times New Roman" panose="02020603050405020304" pitchFamily="18" charset="0"/>
              </a:rPr>
              <a:t> )=0</a:t>
            </a:r>
            <a:r>
              <a:rPr lang="zh-CN" altLang="en-US" sz="2800" b="1" dirty="0">
                <a:solidFill>
                  <a:schemeClr val="tx2"/>
                </a:solidFill>
                <a:latin typeface="Times New Roman" panose="02020603050405020304" pitchFamily="18" charset="0"/>
                <a:cs typeface="Times New Roman" panose="02020603050405020304" pitchFamily="18" charset="0"/>
              </a:rPr>
              <a:t>，即分子为零，有：</a:t>
            </a:r>
          </a:p>
        </p:txBody>
      </p:sp>
      <p:graphicFrame>
        <p:nvGraphicFramePr>
          <p:cNvPr id="535555" name="Object 3"/>
          <p:cNvGraphicFramePr>
            <a:graphicFrameLocks noChangeAspect="1"/>
          </p:cNvGraphicFramePr>
          <p:nvPr>
            <p:extLst>
              <p:ext uri="{D42A27DB-BD31-4B8C-83A1-F6EECF244321}">
                <p14:modId xmlns:p14="http://schemas.microsoft.com/office/powerpoint/2010/main" val="1510712549"/>
              </p:ext>
            </p:extLst>
          </p:nvPr>
        </p:nvGraphicFramePr>
        <p:xfrm>
          <a:off x="1931988" y="1403350"/>
          <a:ext cx="3968750" cy="603250"/>
        </p:xfrm>
        <a:graphic>
          <a:graphicData uri="http://schemas.openxmlformats.org/presentationml/2006/ole">
            <mc:AlternateContent xmlns:mc="http://schemas.openxmlformats.org/markup-compatibility/2006">
              <mc:Choice xmlns:v="urn:schemas-microsoft-com:vml" Requires="v">
                <p:oleObj spid="_x0000_s120974" name="Equation" r:id="rId3" imgW="1587240" imgH="241200" progId="">
                  <p:embed/>
                </p:oleObj>
              </mc:Choice>
              <mc:Fallback>
                <p:oleObj name="Equation" r:id="rId3" imgW="1587240" imgH="241200" progId="">
                  <p:embed/>
                  <p:pic>
                    <p:nvPicPr>
                      <p:cNvPr id="0" name="Picture 1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1988" y="1403350"/>
                        <a:ext cx="3968750"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5556" name="Text Box 4"/>
          <p:cNvSpPr txBox="1">
            <a:spLocks noChangeArrowheads="1"/>
          </p:cNvSpPr>
          <p:nvPr/>
        </p:nvSpPr>
        <p:spPr bwMode="auto">
          <a:xfrm>
            <a:off x="278515" y="2064417"/>
            <a:ext cx="1627369"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sz="2800" b="1" dirty="0">
                <a:solidFill>
                  <a:schemeClr val="tx2"/>
                </a:solidFill>
              </a:rPr>
              <a:t>可解得：</a:t>
            </a:r>
          </a:p>
        </p:txBody>
      </p:sp>
      <p:graphicFrame>
        <p:nvGraphicFramePr>
          <p:cNvPr id="535557" name="Object 5"/>
          <p:cNvGraphicFramePr>
            <a:graphicFrameLocks noChangeAspect="1"/>
          </p:cNvGraphicFramePr>
          <p:nvPr>
            <p:extLst>
              <p:ext uri="{D42A27DB-BD31-4B8C-83A1-F6EECF244321}">
                <p14:modId xmlns:p14="http://schemas.microsoft.com/office/powerpoint/2010/main" val="344323823"/>
              </p:ext>
            </p:extLst>
          </p:nvPr>
        </p:nvGraphicFramePr>
        <p:xfrm>
          <a:off x="1835696" y="2030476"/>
          <a:ext cx="2506589" cy="526383"/>
        </p:xfrm>
        <a:graphic>
          <a:graphicData uri="http://schemas.openxmlformats.org/presentationml/2006/ole">
            <mc:AlternateContent xmlns:mc="http://schemas.openxmlformats.org/markup-compatibility/2006">
              <mc:Choice xmlns:v="urn:schemas-microsoft-com:vml" Requires="v">
                <p:oleObj spid="_x0000_s120975" name="Equation" r:id="rId5" imgW="1015920" imgH="215640" progId="">
                  <p:embed/>
                </p:oleObj>
              </mc:Choice>
              <mc:Fallback>
                <p:oleObj name="Equation" r:id="rId5" imgW="1015920" imgH="215640" progId="">
                  <p:embed/>
                  <p:pic>
                    <p:nvPicPr>
                      <p:cNvPr id="0" name="Picture 1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696" y="2030476"/>
                        <a:ext cx="2506589" cy="5263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5558" name="Object 6"/>
          <p:cNvGraphicFramePr>
            <a:graphicFrameLocks noChangeAspect="1"/>
          </p:cNvGraphicFramePr>
          <p:nvPr>
            <p:extLst>
              <p:ext uri="{D42A27DB-BD31-4B8C-83A1-F6EECF244321}">
                <p14:modId xmlns:p14="http://schemas.microsoft.com/office/powerpoint/2010/main" val="3236843328"/>
              </p:ext>
            </p:extLst>
          </p:nvPr>
        </p:nvGraphicFramePr>
        <p:xfrm>
          <a:off x="997050" y="2765425"/>
          <a:ext cx="7381875" cy="1098550"/>
        </p:xfrm>
        <a:graphic>
          <a:graphicData uri="http://schemas.openxmlformats.org/presentationml/2006/ole">
            <mc:AlternateContent xmlns:mc="http://schemas.openxmlformats.org/markup-compatibility/2006">
              <mc:Choice xmlns:v="urn:schemas-microsoft-com:vml" Requires="v">
                <p:oleObj spid="_x0000_s120976" name="Equation" r:id="rId7" imgW="3225600" imgH="482400" progId="">
                  <p:embed/>
                </p:oleObj>
              </mc:Choice>
              <mc:Fallback>
                <p:oleObj name="Equation" r:id="rId7" imgW="3225600" imgH="482400" progId="">
                  <p:embed/>
                  <p:pic>
                    <p:nvPicPr>
                      <p:cNvPr id="0" name="Picture 10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7050" y="2765425"/>
                        <a:ext cx="7381875" cy="1098550"/>
                      </a:xfrm>
                      <a:prstGeom prst="rect">
                        <a:avLst/>
                      </a:prstGeom>
                      <a:solidFill>
                        <a:srgbClr val="00FFCC"/>
                      </a:solidFill>
                      <a:effectLst>
                        <a:outerShdw dist="17961" dir="2700000" algn="ctr" rotWithShape="0">
                          <a:srgbClr val="00997A"/>
                        </a:outerShdw>
                      </a:effectLst>
                    </p:spPr>
                  </p:pic>
                </p:oleObj>
              </mc:Fallback>
            </mc:AlternateContent>
          </a:graphicData>
        </a:graphic>
      </p:graphicFrame>
      <p:sp>
        <p:nvSpPr>
          <p:cNvPr id="535559" name="Text Box 7"/>
          <p:cNvSpPr txBox="1">
            <a:spLocks noChangeArrowheads="1"/>
          </p:cNvSpPr>
          <p:nvPr/>
        </p:nvSpPr>
        <p:spPr bwMode="auto">
          <a:xfrm>
            <a:off x="273550" y="3990054"/>
            <a:ext cx="497283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sz="2800" b="1" dirty="0">
                <a:solidFill>
                  <a:schemeClr val="tx2"/>
                </a:solidFill>
                <a:latin typeface="Times New Roman" panose="02020603050405020304" pitchFamily="18" charset="0"/>
                <a:cs typeface="Times New Roman" panose="02020603050405020304" pitchFamily="18" charset="0"/>
              </a:rPr>
              <a:t>当</a:t>
            </a:r>
            <a:r>
              <a:rPr lang="en-US" altLang="zh-CN" sz="2800" b="1" i="1" dirty="0">
                <a:solidFill>
                  <a:schemeClr val="tx2"/>
                </a:solidFill>
                <a:latin typeface="Times New Roman" panose="02020603050405020304" pitchFamily="18" charset="0"/>
                <a:cs typeface="Times New Roman" panose="02020603050405020304" pitchFamily="18" charset="0"/>
              </a:rPr>
              <a:t>Y</a:t>
            </a:r>
            <a:r>
              <a:rPr lang="en-US" altLang="zh-CN" sz="2800" b="1" dirty="0">
                <a:solidFill>
                  <a:schemeClr val="tx2"/>
                </a:solidFill>
                <a:latin typeface="Times New Roman" panose="02020603050405020304" pitchFamily="18" charset="0"/>
                <a:cs typeface="Times New Roman" panose="02020603050405020304" pitchFamily="18" charset="0"/>
              </a:rPr>
              <a:t>(</a:t>
            </a:r>
            <a:r>
              <a:rPr lang="en-US" altLang="zh-CN" sz="2800" b="1" i="1" dirty="0">
                <a:solidFill>
                  <a:schemeClr val="tx2"/>
                </a:solidFill>
                <a:latin typeface="Symbol" panose="05050102010706020507" pitchFamily="18" charset="2"/>
                <a:cs typeface="Times New Roman" panose="02020603050405020304" pitchFamily="18" charset="0"/>
              </a:rPr>
              <a:t>w</a:t>
            </a:r>
            <a:r>
              <a:rPr lang="en-US" altLang="zh-CN" sz="2800" b="1" dirty="0">
                <a:solidFill>
                  <a:schemeClr val="tx2"/>
                </a:solidFill>
                <a:latin typeface="Times New Roman" panose="02020603050405020304" pitchFamily="18" charset="0"/>
                <a:cs typeface="Times New Roman" panose="02020603050405020304" pitchFamily="18" charset="0"/>
              </a:rPr>
              <a:t> )=0</a:t>
            </a:r>
            <a:r>
              <a:rPr lang="zh-CN" altLang="en-US" sz="2800" b="1" dirty="0">
                <a:solidFill>
                  <a:schemeClr val="tx2"/>
                </a:solidFill>
                <a:latin typeface="Times New Roman" panose="02020603050405020304" pitchFamily="18" charset="0"/>
                <a:cs typeface="Times New Roman" panose="02020603050405020304" pitchFamily="18" charset="0"/>
              </a:rPr>
              <a:t>，即分母为零，有：</a:t>
            </a:r>
          </a:p>
        </p:txBody>
      </p:sp>
      <p:graphicFrame>
        <p:nvGraphicFramePr>
          <p:cNvPr id="535560" name="Object 8"/>
          <p:cNvGraphicFramePr>
            <a:graphicFrameLocks noChangeAspect="1"/>
          </p:cNvGraphicFramePr>
          <p:nvPr>
            <p:extLst>
              <p:ext uri="{D42A27DB-BD31-4B8C-83A1-F6EECF244321}">
                <p14:modId xmlns:p14="http://schemas.microsoft.com/office/powerpoint/2010/main" val="1750235225"/>
              </p:ext>
            </p:extLst>
          </p:nvPr>
        </p:nvGraphicFramePr>
        <p:xfrm>
          <a:off x="5108932" y="3957975"/>
          <a:ext cx="2444400" cy="571500"/>
        </p:xfrm>
        <a:graphic>
          <a:graphicData uri="http://schemas.openxmlformats.org/presentationml/2006/ole">
            <mc:AlternateContent xmlns:mc="http://schemas.openxmlformats.org/markup-compatibility/2006">
              <mc:Choice xmlns:v="urn:schemas-microsoft-com:vml" Requires="v">
                <p:oleObj spid="_x0000_s120977" name="公式" r:id="rId9" imgW="977900" imgH="228600" progId="Equation.3">
                  <p:embed/>
                </p:oleObj>
              </mc:Choice>
              <mc:Fallback>
                <p:oleObj name="公式" r:id="rId9" imgW="977900" imgH="228600" progId="Equation.3">
                  <p:embed/>
                  <p:pic>
                    <p:nvPicPr>
                      <p:cNvPr id="0" name="Picture 1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8932" y="3957975"/>
                        <a:ext cx="24444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5561" name="Object 9"/>
          <p:cNvGraphicFramePr>
            <a:graphicFrameLocks noChangeAspect="1"/>
          </p:cNvGraphicFramePr>
          <p:nvPr>
            <p:extLst>
              <p:ext uri="{D42A27DB-BD31-4B8C-83A1-F6EECF244321}">
                <p14:modId xmlns:p14="http://schemas.microsoft.com/office/powerpoint/2010/main" val="1278429582"/>
              </p:ext>
            </p:extLst>
          </p:nvPr>
        </p:nvGraphicFramePr>
        <p:xfrm>
          <a:off x="997050" y="4809212"/>
          <a:ext cx="5157787" cy="1120775"/>
        </p:xfrm>
        <a:graphic>
          <a:graphicData uri="http://schemas.openxmlformats.org/presentationml/2006/ole">
            <mc:AlternateContent xmlns:mc="http://schemas.openxmlformats.org/markup-compatibility/2006">
              <mc:Choice xmlns:v="urn:schemas-microsoft-com:vml" Requires="v">
                <p:oleObj spid="_x0000_s120978" name="Equation" r:id="rId11" imgW="2095200" imgH="457200" progId="">
                  <p:embed/>
                </p:oleObj>
              </mc:Choice>
              <mc:Fallback>
                <p:oleObj name="Equation" r:id="rId11" imgW="2095200" imgH="457200" progId="">
                  <p:embed/>
                  <p:pic>
                    <p:nvPicPr>
                      <p:cNvPr id="0" name="Picture 1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7050" y="4809212"/>
                        <a:ext cx="5157787" cy="1120775"/>
                      </a:xfrm>
                      <a:prstGeom prst="rect">
                        <a:avLst/>
                      </a:prstGeom>
                      <a:solidFill>
                        <a:srgbClr val="00FFCC"/>
                      </a:solidFill>
                      <a:effectLst>
                        <a:outerShdw dist="17961" dir="2700000" algn="ctr" rotWithShape="0">
                          <a:srgbClr val="00997A"/>
                        </a:outerShdw>
                      </a:effectLst>
                    </p:spPr>
                  </p:pic>
                </p:oleObj>
              </mc:Fallback>
            </mc:AlternateContent>
          </a:graphicData>
        </a:graphic>
      </p:graphicFrame>
      <p:sp>
        <p:nvSpPr>
          <p:cNvPr id="535562" name="Text Box 10"/>
          <p:cNvSpPr txBox="1">
            <a:spLocks noChangeArrowheads="1"/>
          </p:cNvSpPr>
          <p:nvPr/>
        </p:nvSpPr>
        <p:spPr bwMode="auto">
          <a:xfrm>
            <a:off x="6630624" y="4687780"/>
            <a:ext cx="2094921" cy="1169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zh-CN" altLang="en-US" sz="2800" b="1" dirty="0" smtClean="0">
                <a:solidFill>
                  <a:srgbClr val="FF0000"/>
                </a:solidFill>
                <a:latin typeface="Symbol" panose="05050102010706020507" pitchFamily="18" charset="2"/>
              </a:rPr>
              <a:t>显然， </a:t>
            </a:r>
            <a:endParaRPr lang="en-US" altLang="zh-CN" sz="2800" b="1" dirty="0" smtClean="0">
              <a:solidFill>
                <a:srgbClr val="FF0000"/>
              </a:solidFill>
              <a:latin typeface="Symbol" panose="05050102010706020507" pitchFamily="18" charset="2"/>
            </a:endParaRPr>
          </a:p>
          <a:p>
            <a:pPr>
              <a:spcBef>
                <a:spcPct val="50000"/>
              </a:spcBef>
            </a:pPr>
            <a:r>
              <a:rPr lang="en-US" altLang="zh-CN" sz="2800" b="1" i="1" dirty="0" smtClean="0">
                <a:solidFill>
                  <a:srgbClr val="FF0000"/>
                </a:solidFill>
                <a:latin typeface="Symbol" pitchFamily="18" charset="2"/>
              </a:rPr>
              <a:t>w</a:t>
            </a:r>
            <a:r>
              <a:rPr lang="en-US" altLang="zh-CN" sz="2800" b="1" dirty="0" smtClean="0">
                <a:solidFill>
                  <a:srgbClr val="FF0000"/>
                </a:solidFill>
                <a:latin typeface="Symbol" panose="05050102010706020507" pitchFamily="18" charset="2"/>
              </a:rPr>
              <a:t> </a:t>
            </a:r>
            <a:r>
              <a:rPr lang="en-US" altLang="zh-CN" sz="2800" b="1" baseline="-25000" dirty="0" smtClean="0">
                <a:solidFill>
                  <a:srgbClr val="FF0000"/>
                </a:solidFill>
                <a:latin typeface="Symbol" panose="05050102010706020507" pitchFamily="18" charset="2"/>
              </a:rPr>
              <a:t>0</a:t>
            </a:r>
            <a:r>
              <a:rPr lang="zh-CN" altLang="en-US" sz="2800" b="1" baseline="-25000" dirty="0" smtClean="0">
                <a:solidFill>
                  <a:srgbClr val="FF0000"/>
                </a:solidFill>
                <a:latin typeface="Symbol" panose="05050102010706020507" pitchFamily="18" charset="2"/>
              </a:rPr>
              <a:t>并</a:t>
            </a:r>
            <a:r>
              <a:rPr lang="en-US" altLang="zh-CN" sz="2800" b="1" dirty="0" smtClean="0">
                <a:solidFill>
                  <a:srgbClr val="FF0000"/>
                </a:solidFill>
                <a:latin typeface="Symbol" panose="05050102010706020507" pitchFamily="18" charset="2"/>
              </a:rPr>
              <a:t>&lt;</a:t>
            </a:r>
            <a:r>
              <a:rPr lang="en-US" altLang="zh-CN" sz="2800" b="1" i="1" dirty="0" smtClean="0">
                <a:solidFill>
                  <a:srgbClr val="FF0000"/>
                </a:solidFill>
                <a:latin typeface="Symbol" pitchFamily="18" charset="2"/>
              </a:rPr>
              <a:t>w </a:t>
            </a:r>
            <a:r>
              <a:rPr lang="en-US" altLang="zh-CN" sz="2800" b="1" baseline="-25000" dirty="0" smtClean="0">
                <a:solidFill>
                  <a:srgbClr val="FF0000"/>
                </a:solidFill>
                <a:latin typeface="Symbol" panose="05050102010706020507" pitchFamily="18" charset="2"/>
              </a:rPr>
              <a:t>0</a:t>
            </a:r>
            <a:r>
              <a:rPr lang="zh-CN" altLang="en-US" sz="2800" b="1" baseline="-25000" dirty="0" smtClean="0">
                <a:solidFill>
                  <a:srgbClr val="FF0000"/>
                </a:solidFill>
                <a:latin typeface="Symbol" panose="05050102010706020507" pitchFamily="18" charset="2"/>
              </a:rPr>
              <a:t>串</a:t>
            </a:r>
            <a:endParaRPr lang="en-US" altLang="zh-CN" sz="2800" b="1" baseline="-25000" dirty="0" smtClean="0">
              <a:solidFill>
                <a:srgbClr val="FF0000"/>
              </a:solidFill>
              <a:latin typeface="Symbol" panose="05050102010706020507" pitchFamily="18" charset="2"/>
            </a:endParaRPr>
          </a:p>
        </p:txBody>
      </p:sp>
      <p:sp>
        <p:nvSpPr>
          <p:cNvPr id="2" name="标题 1"/>
          <p:cNvSpPr>
            <a:spLocks noGrp="1"/>
          </p:cNvSpPr>
          <p:nvPr>
            <p:ph type="title"/>
          </p:nvPr>
        </p:nvSpPr>
        <p:spPr/>
        <p:txBody>
          <a:bodyPr/>
          <a:lstStyle/>
          <a:p>
            <a:r>
              <a:rPr lang="en-US" altLang="zh-CN" i="1" dirty="0" smtClean="0"/>
              <a:t>LC</a:t>
            </a:r>
            <a:r>
              <a:rPr lang="zh-CN" altLang="en-US" dirty="0" smtClean="0"/>
              <a:t>串并联</a:t>
            </a:r>
            <a:r>
              <a:rPr lang="zh-CN" altLang="en-US" dirty="0"/>
              <a:t>电路的谐振</a:t>
            </a: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93</a:t>
            </a:fld>
            <a:endParaRPr lang="en-US" altLang="zh-CN"/>
          </a:p>
        </p:txBody>
      </p:sp>
    </p:spTree>
    <p:extLst>
      <p:ext uri="{BB962C8B-B14F-4D97-AF65-F5344CB8AC3E}">
        <p14:creationId xmlns:p14="http://schemas.microsoft.com/office/powerpoint/2010/main" val="25924427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35554"/>
                                        </p:tgtEl>
                                        <p:attrNameLst>
                                          <p:attrName>style.visibility</p:attrName>
                                        </p:attrNameLst>
                                      </p:cBhvr>
                                      <p:to>
                                        <p:strVal val="visible"/>
                                      </p:to>
                                    </p:set>
                                    <p:animEffect transition="in" filter="strips(downRight)">
                                      <p:cBhvr>
                                        <p:cTn id="7" dur="500"/>
                                        <p:tgtEl>
                                          <p:spTgt spid="5355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535555"/>
                                        </p:tgtEl>
                                        <p:attrNameLst>
                                          <p:attrName>style.visibility</p:attrName>
                                        </p:attrNameLst>
                                      </p:cBhvr>
                                      <p:to>
                                        <p:strVal val="visible"/>
                                      </p:to>
                                    </p:set>
                                    <p:animEffect transition="in" filter="strips(downRight)">
                                      <p:cBhvr>
                                        <p:cTn id="12" dur="500"/>
                                        <p:tgtEl>
                                          <p:spTgt spid="535555"/>
                                        </p:tgtEl>
                                      </p:cBhvr>
                                    </p:animEffect>
                                  </p:childTnLst>
                                </p:cTn>
                              </p:par>
                            </p:childTnLst>
                          </p:cTn>
                        </p:par>
                        <p:par>
                          <p:cTn id="13" fill="hold" nodeType="afterGroup">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535556"/>
                                        </p:tgtEl>
                                        <p:attrNameLst>
                                          <p:attrName>style.visibility</p:attrName>
                                        </p:attrNameLst>
                                      </p:cBhvr>
                                      <p:to>
                                        <p:strVal val="visible"/>
                                      </p:to>
                                    </p:set>
                                    <p:anim calcmode="lin" valueType="num">
                                      <p:cBhvr additive="base">
                                        <p:cTn id="16" dur="500" fill="hold"/>
                                        <p:tgtEl>
                                          <p:spTgt spid="535556"/>
                                        </p:tgtEl>
                                        <p:attrNameLst>
                                          <p:attrName>ppt_x</p:attrName>
                                        </p:attrNameLst>
                                      </p:cBhvr>
                                      <p:tavLst>
                                        <p:tav tm="0">
                                          <p:val>
                                            <p:strVal val="0-#ppt_w/2"/>
                                          </p:val>
                                        </p:tav>
                                        <p:tav tm="100000">
                                          <p:val>
                                            <p:strVal val="#ppt_x"/>
                                          </p:val>
                                        </p:tav>
                                      </p:tavLst>
                                    </p:anim>
                                    <p:anim calcmode="lin" valueType="num">
                                      <p:cBhvr additive="base">
                                        <p:cTn id="17" dur="500" fill="hold"/>
                                        <p:tgtEl>
                                          <p:spTgt spid="535556"/>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535557"/>
                                        </p:tgtEl>
                                        <p:attrNameLst>
                                          <p:attrName>style.visibility</p:attrName>
                                        </p:attrNameLst>
                                      </p:cBhvr>
                                      <p:to>
                                        <p:strVal val="visible"/>
                                      </p:to>
                                    </p:set>
                                    <p:animEffect transition="in" filter="strips(downRight)">
                                      <p:cBhvr>
                                        <p:cTn id="22" dur="500"/>
                                        <p:tgtEl>
                                          <p:spTgt spid="53555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535558"/>
                                        </p:tgtEl>
                                        <p:attrNameLst>
                                          <p:attrName>style.visibility</p:attrName>
                                        </p:attrNameLst>
                                      </p:cBhvr>
                                      <p:to>
                                        <p:strVal val="visible"/>
                                      </p:to>
                                    </p:set>
                                    <p:animEffect transition="in" filter="dissolve">
                                      <p:cBhvr>
                                        <p:cTn id="27" dur="500"/>
                                        <p:tgtEl>
                                          <p:spTgt spid="53555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535559"/>
                                        </p:tgtEl>
                                        <p:attrNameLst>
                                          <p:attrName>style.visibility</p:attrName>
                                        </p:attrNameLst>
                                      </p:cBhvr>
                                      <p:to>
                                        <p:strVal val="visible"/>
                                      </p:to>
                                    </p:set>
                                    <p:animEffect transition="in" filter="strips(downRight)">
                                      <p:cBhvr>
                                        <p:cTn id="32" dur="500"/>
                                        <p:tgtEl>
                                          <p:spTgt spid="53555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nodeType="clickEffect">
                                  <p:stCondLst>
                                    <p:cond delay="0"/>
                                  </p:stCondLst>
                                  <p:childTnLst>
                                    <p:set>
                                      <p:cBhvr>
                                        <p:cTn id="36" dur="1" fill="hold">
                                          <p:stCondLst>
                                            <p:cond delay="0"/>
                                          </p:stCondLst>
                                        </p:cTn>
                                        <p:tgtEl>
                                          <p:spTgt spid="535560"/>
                                        </p:tgtEl>
                                        <p:attrNameLst>
                                          <p:attrName>style.visibility</p:attrName>
                                        </p:attrNameLst>
                                      </p:cBhvr>
                                      <p:to>
                                        <p:strVal val="visible"/>
                                      </p:to>
                                    </p:set>
                                    <p:animEffect transition="in" filter="strips(downRight)">
                                      <p:cBhvr>
                                        <p:cTn id="37" dur="500"/>
                                        <p:tgtEl>
                                          <p:spTgt spid="53556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535561"/>
                                        </p:tgtEl>
                                        <p:attrNameLst>
                                          <p:attrName>style.visibility</p:attrName>
                                        </p:attrNameLst>
                                      </p:cBhvr>
                                      <p:to>
                                        <p:strVal val="visible"/>
                                      </p:to>
                                    </p:set>
                                    <p:animEffect transition="in" filter="dissolve">
                                      <p:cBhvr>
                                        <p:cTn id="42" dur="500"/>
                                        <p:tgtEl>
                                          <p:spTgt spid="53556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535562"/>
                                        </p:tgtEl>
                                        <p:attrNameLst>
                                          <p:attrName>style.visibility</p:attrName>
                                        </p:attrNameLst>
                                      </p:cBhvr>
                                      <p:to>
                                        <p:strVal val="visible"/>
                                      </p:to>
                                    </p:set>
                                    <p:animEffect transition="in" filter="strips(downRight)">
                                      <p:cBhvr>
                                        <p:cTn id="47" dur="500"/>
                                        <p:tgtEl>
                                          <p:spTgt spid="535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554" grpId="0" autoUpdateAnimBg="0"/>
      <p:bldP spid="535556" grpId="0" autoUpdateAnimBg="0"/>
      <p:bldP spid="535559" grpId="0" autoUpdateAnimBg="0"/>
      <p:bldP spid="535562"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6578" name="Group 2"/>
          <p:cNvGrpSpPr>
            <a:grpSpLocks/>
          </p:cNvGrpSpPr>
          <p:nvPr/>
        </p:nvGrpSpPr>
        <p:grpSpPr bwMode="auto">
          <a:xfrm>
            <a:off x="220663" y="726124"/>
            <a:ext cx="7924800" cy="3698875"/>
            <a:chOff x="139" y="145"/>
            <a:chExt cx="4992" cy="2330"/>
          </a:xfrm>
        </p:grpSpPr>
        <p:sp>
          <p:nvSpPr>
            <p:cNvPr id="536579" name="Text Box 3"/>
            <p:cNvSpPr txBox="1">
              <a:spLocks noChangeArrowheads="1"/>
            </p:cNvSpPr>
            <p:nvPr/>
          </p:nvSpPr>
          <p:spPr bwMode="auto">
            <a:xfrm>
              <a:off x="139" y="145"/>
              <a:ext cx="148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dirty="0">
                  <a:solidFill>
                    <a:srgbClr val="FF0000"/>
                  </a:solidFill>
                </a:rPr>
                <a:t>例：</a:t>
              </a:r>
              <a:r>
                <a:rPr lang="zh-CN" altLang="en-US" sz="2800" b="1" dirty="0"/>
                <a:t>滤波电路</a:t>
              </a:r>
            </a:p>
          </p:txBody>
        </p:sp>
        <p:sp>
          <p:nvSpPr>
            <p:cNvPr id="536580" name="Rectangle 4"/>
            <p:cNvSpPr>
              <a:spLocks noChangeArrowheads="1"/>
            </p:cNvSpPr>
            <p:nvPr/>
          </p:nvSpPr>
          <p:spPr bwMode="auto">
            <a:xfrm>
              <a:off x="715" y="493"/>
              <a:ext cx="433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dirty="0">
                  <a:solidFill>
                    <a:schemeClr val="tx2"/>
                  </a:solidFill>
                  <a:latin typeface="Times New Roman" panose="02020603050405020304" pitchFamily="18" charset="0"/>
                  <a:cs typeface="Times New Roman" panose="02020603050405020304" pitchFamily="18" charset="0"/>
                </a:rPr>
                <a:t>激励 </a:t>
              </a:r>
              <a:r>
                <a:rPr lang="en-US" altLang="zh-CN" sz="2400" b="1" i="1" dirty="0">
                  <a:solidFill>
                    <a:schemeClr val="tx2"/>
                  </a:solidFill>
                  <a:latin typeface="Times New Roman" panose="02020603050405020304" pitchFamily="18" charset="0"/>
                  <a:cs typeface="Times New Roman" panose="02020603050405020304" pitchFamily="18" charset="0"/>
                </a:rPr>
                <a:t>u</a:t>
              </a:r>
              <a:r>
                <a:rPr lang="en-US" altLang="zh-CN" sz="2400" b="1" baseline="-25000" dirty="0">
                  <a:solidFill>
                    <a:schemeClr val="tx2"/>
                  </a:solidFill>
                  <a:latin typeface="Times New Roman" panose="02020603050405020304" pitchFamily="18" charset="0"/>
                  <a:cs typeface="Times New Roman" panose="02020603050405020304" pitchFamily="18" charset="0"/>
                </a:rPr>
                <a:t>s</a:t>
              </a:r>
              <a:r>
                <a:rPr lang="en-US" altLang="zh-CN" sz="2400" b="1" dirty="0">
                  <a:solidFill>
                    <a:schemeClr val="tx2"/>
                  </a:solidFill>
                  <a:latin typeface="Times New Roman" panose="02020603050405020304" pitchFamily="18" charset="0"/>
                  <a:cs typeface="Times New Roman" panose="02020603050405020304" pitchFamily="18" charset="0"/>
                </a:rPr>
                <a:t>(</a:t>
              </a:r>
              <a:r>
                <a:rPr lang="en-US" altLang="zh-CN" sz="2400" b="1" i="1" dirty="0">
                  <a:solidFill>
                    <a:schemeClr val="tx2"/>
                  </a:solidFill>
                  <a:latin typeface="Times New Roman" panose="02020603050405020304" pitchFamily="18" charset="0"/>
                  <a:cs typeface="Times New Roman" panose="02020603050405020304" pitchFamily="18" charset="0"/>
                </a:rPr>
                <a:t>t</a:t>
              </a:r>
              <a:r>
                <a:rPr lang="en-US" altLang="zh-CN" sz="2400" b="1" dirty="0">
                  <a:solidFill>
                    <a:schemeClr val="tx2"/>
                  </a:solidFill>
                  <a:latin typeface="Times New Roman" panose="02020603050405020304" pitchFamily="18" charset="0"/>
                  <a:cs typeface="Times New Roman" panose="02020603050405020304" pitchFamily="18" charset="0"/>
                </a:rPr>
                <a:t>)</a:t>
              </a:r>
              <a:r>
                <a:rPr lang="zh-CN" altLang="en-US" sz="2400" b="1" dirty="0">
                  <a:solidFill>
                    <a:schemeClr val="tx2"/>
                  </a:solidFill>
                  <a:latin typeface="Times New Roman" panose="02020603050405020304" pitchFamily="18" charset="0"/>
                  <a:cs typeface="Times New Roman" panose="02020603050405020304" pitchFamily="18" charset="0"/>
                </a:rPr>
                <a:t>，包含两个频率</a:t>
              </a:r>
              <a:r>
                <a:rPr lang="en-US" altLang="zh-CN" sz="2400" b="1" i="1" dirty="0">
                  <a:solidFill>
                    <a:schemeClr val="tx2"/>
                  </a:solidFill>
                  <a:latin typeface="Symbol" panose="05050102010706020507" pitchFamily="18" charset="2"/>
                  <a:cs typeface="Times New Roman" panose="02020603050405020304" pitchFamily="18" charset="0"/>
                </a:rPr>
                <a:t>w</a:t>
              </a:r>
              <a:r>
                <a:rPr lang="en-US" altLang="zh-CN" sz="2400" b="1" baseline="-25000" dirty="0">
                  <a:solidFill>
                    <a:schemeClr val="tx2"/>
                  </a:solidFill>
                  <a:latin typeface="Times New Roman" panose="02020603050405020304" pitchFamily="18" charset="0"/>
                  <a:cs typeface="Times New Roman" panose="02020603050405020304" pitchFamily="18" charset="0"/>
                </a:rPr>
                <a:t>1</a:t>
              </a:r>
              <a:r>
                <a:rPr lang="zh-CN" altLang="en-US" sz="2400" b="1" dirty="0">
                  <a:solidFill>
                    <a:schemeClr val="tx2"/>
                  </a:solidFill>
                  <a:latin typeface="Times New Roman" panose="02020603050405020304" pitchFamily="18" charset="0"/>
                  <a:cs typeface="Times New Roman" panose="02020603050405020304" pitchFamily="18" charset="0"/>
                </a:rPr>
                <a:t>、</a:t>
              </a:r>
              <a:r>
                <a:rPr lang="en-US" altLang="zh-CN" sz="2400" b="1" i="1" dirty="0">
                  <a:solidFill>
                    <a:schemeClr val="tx2"/>
                  </a:solidFill>
                  <a:latin typeface="Symbol" panose="05050102010706020507" pitchFamily="18" charset="2"/>
                  <a:cs typeface="Times New Roman" panose="02020603050405020304" pitchFamily="18" charset="0"/>
                </a:rPr>
                <a:t>w</a:t>
              </a:r>
              <a:r>
                <a:rPr lang="en-US" altLang="zh-CN" sz="2400" b="1" baseline="-25000" dirty="0">
                  <a:solidFill>
                    <a:schemeClr val="tx2"/>
                  </a:solidFill>
                  <a:latin typeface="Times New Roman" panose="02020603050405020304" pitchFamily="18" charset="0"/>
                  <a:cs typeface="Times New Roman" panose="02020603050405020304" pitchFamily="18" charset="0"/>
                </a:rPr>
                <a:t>2</a:t>
              </a:r>
              <a:r>
                <a:rPr lang="zh-CN" altLang="en-US" sz="2400" b="1" dirty="0">
                  <a:solidFill>
                    <a:schemeClr val="tx2"/>
                  </a:solidFill>
                  <a:latin typeface="Times New Roman" panose="02020603050405020304" pitchFamily="18" charset="0"/>
                  <a:cs typeface="Times New Roman" panose="02020603050405020304" pitchFamily="18" charset="0"/>
                </a:rPr>
                <a:t>分量 </a:t>
              </a:r>
              <a:r>
                <a:rPr lang="en-US" altLang="zh-CN" sz="2400" b="1" dirty="0">
                  <a:solidFill>
                    <a:schemeClr val="tx2"/>
                  </a:solidFill>
                  <a:latin typeface="Times New Roman" panose="02020603050405020304" pitchFamily="18" charset="0"/>
                  <a:cs typeface="Times New Roman" panose="02020603050405020304" pitchFamily="18" charset="0"/>
                </a:rPr>
                <a:t>(</a:t>
              </a:r>
              <a:r>
                <a:rPr lang="en-US" altLang="zh-CN" sz="2400" b="1" i="1" dirty="0">
                  <a:solidFill>
                    <a:schemeClr val="tx2"/>
                  </a:solidFill>
                  <a:latin typeface="Symbol" panose="05050102010706020507" pitchFamily="18" charset="2"/>
                  <a:cs typeface="Times New Roman" panose="02020603050405020304" pitchFamily="18" charset="0"/>
                </a:rPr>
                <a:t>w</a:t>
              </a:r>
              <a:r>
                <a:rPr lang="en-US" altLang="zh-CN" sz="2400" b="1" baseline="-25000" dirty="0">
                  <a:solidFill>
                    <a:schemeClr val="tx2"/>
                  </a:solidFill>
                  <a:latin typeface="Times New Roman" panose="02020603050405020304" pitchFamily="18" charset="0"/>
                  <a:cs typeface="Times New Roman" panose="02020603050405020304" pitchFamily="18" charset="0"/>
                </a:rPr>
                <a:t>1</a:t>
              </a:r>
              <a:r>
                <a:rPr lang="en-US" altLang="zh-CN" sz="2400" b="1" dirty="0">
                  <a:solidFill>
                    <a:schemeClr val="tx2"/>
                  </a:solidFill>
                  <a:latin typeface="Times New Roman" panose="02020603050405020304" pitchFamily="18" charset="0"/>
                  <a:cs typeface="Times New Roman" panose="02020603050405020304" pitchFamily="18" charset="0"/>
                </a:rPr>
                <a:t>&lt;</a:t>
              </a:r>
              <a:r>
                <a:rPr lang="en-US" altLang="zh-CN" sz="2400" b="1" i="1" dirty="0">
                  <a:solidFill>
                    <a:schemeClr val="tx2"/>
                  </a:solidFill>
                  <a:latin typeface="Symbol" panose="05050102010706020507" pitchFamily="18" charset="2"/>
                  <a:cs typeface="Times New Roman" panose="02020603050405020304" pitchFamily="18" charset="0"/>
                </a:rPr>
                <a:t>w</a:t>
              </a:r>
              <a:r>
                <a:rPr lang="en-US" altLang="zh-CN" sz="2400" b="1" baseline="-25000" dirty="0">
                  <a:solidFill>
                    <a:schemeClr val="tx2"/>
                  </a:solidFill>
                  <a:latin typeface="Times New Roman" panose="02020603050405020304" pitchFamily="18" charset="0"/>
                  <a:cs typeface="Times New Roman" panose="02020603050405020304" pitchFamily="18" charset="0"/>
                </a:rPr>
                <a:t>2</a:t>
              </a:r>
              <a:r>
                <a:rPr lang="en-US" altLang="zh-CN" sz="2400" b="1" dirty="0">
                  <a:solidFill>
                    <a:schemeClr val="tx2"/>
                  </a:solidFill>
                  <a:latin typeface="Times New Roman" panose="02020603050405020304" pitchFamily="18" charset="0"/>
                  <a:cs typeface="Times New Roman" panose="02020603050405020304" pitchFamily="18" charset="0"/>
                </a:rPr>
                <a:t>)</a:t>
              </a:r>
              <a:r>
                <a:rPr lang="zh-CN" altLang="en-US" sz="2400" b="1" dirty="0">
                  <a:solidFill>
                    <a:schemeClr val="tx2"/>
                  </a:solidFill>
                  <a:latin typeface="Times New Roman" panose="02020603050405020304" pitchFamily="18" charset="0"/>
                  <a:cs typeface="Times New Roman" panose="02020603050405020304" pitchFamily="18" charset="0"/>
                </a:rPr>
                <a:t>：</a:t>
              </a:r>
            </a:p>
          </p:txBody>
        </p:sp>
        <p:sp>
          <p:nvSpPr>
            <p:cNvPr id="536581" name="Rectangle 5"/>
            <p:cNvSpPr>
              <a:spLocks noChangeArrowheads="1"/>
            </p:cNvSpPr>
            <p:nvPr/>
          </p:nvSpPr>
          <p:spPr bwMode="auto">
            <a:xfrm>
              <a:off x="586" y="1296"/>
              <a:ext cx="305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400" b="1" dirty="0">
                  <a:solidFill>
                    <a:schemeClr val="tx2"/>
                  </a:solidFill>
                  <a:latin typeface="Times New Roman" panose="02020603050405020304" pitchFamily="18" charset="0"/>
                  <a:cs typeface="Times New Roman" panose="02020603050405020304" pitchFamily="18" charset="0"/>
                </a:rPr>
                <a:t>要求响应</a:t>
              </a:r>
              <a:r>
                <a:rPr lang="en-US" altLang="zh-CN" sz="2400" b="1" i="1" dirty="0" err="1">
                  <a:solidFill>
                    <a:schemeClr val="tx2"/>
                  </a:solidFill>
                  <a:latin typeface="Times New Roman" panose="02020603050405020304" pitchFamily="18" charset="0"/>
                  <a:cs typeface="Times New Roman" panose="02020603050405020304" pitchFamily="18" charset="0"/>
                </a:rPr>
                <a:t>u</a:t>
              </a:r>
              <a:r>
                <a:rPr lang="en-US" altLang="zh-CN" sz="2400" b="1" baseline="-25000" dirty="0" err="1">
                  <a:solidFill>
                    <a:schemeClr val="tx2"/>
                  </a:solidFill>
                  <a:latin typeface="Times New Roman" panose="02020603050405020304" pitchFamily="18" charset="0"/>
                  <a:cs typeface="Times New Roman" panose="02020603050405020304" pitchFamily="18" charset="0"/>
                </a:rPr>
                <a:t>o</a:t>
              </a:r>
              <a:r>
                <a:rPr lang="en-US" altLang="zh-CN" sz="2400" b="1" dirty="0">
                  <a:solidFill>
                    <a:schemeClr val="tx2"/>
                  </a:solidFill>
                  <a:latin typeface="Times New Roman" panose="02020603050405020304" pitchFamily="18" charset="0"/>
                  <a:cs typeface="Times New Roman" panose="02020603050405020304" pitchFamily="18" charset="0"/>
                </a:rPr>
                <a:t>(</a:t>
              </a:r>
              <a:r>
                <a:rPr lang="en-US" altLang="zh-CN" sz="2400" b="1" i="1" dirty="0">
                  <a:solidFill>
                    <a:schemeClr val="tx2"/>
                  </a:solidFill>
                  <a:latin typeface="Times New Roman" panose="02020603050405020304" pitchFamily="18" charset="0"/>
                  <a:cs typeface="Times New Roman" panose="02020603050405020304" pitchFamily="18" charset="0"/>
                </a:rPr>
                <a:t>t</a:t>
              </a:r>
              <a:r>
                <a:rPr lang="en-US" altLang="zh-CN" sz="2400" b="1" dirty="0">
                  <a:solidFill>
                    <a:schemeClr val="tx2"/>
                  </a:solidFill>
                  <a:latin typeface="Times New Roman" panose="02020603050405020304" pitchFamily="18" charset="0"/>
                  <a:cs typeface="Times New Roman" panose="02020603050405020304" pitchFamily="18" charset="0"/>
                </a:rPr>
                <a:t>)</a:t>
              </a:r>
              <a:r>
                <a:rPr lang="zh-CN" altLang="en-US" sz="2400" b="1" dirty="0">
                  <a:solidFill>
                    <a:schemeClr val="tx2"/>
                  </a:solidFill>
                  <a:latin typeface="Times New Roman" panose="02020603050405020304" pitchFamily="18" charset="0"/>
                  <a:cs typeface="Times New Roman" panose="02020603050405020304" pitchFamily="18" charset="0"/>
                </a:rPr>
                <a:t>只含有</a:t>
              </a:r>
              <a:r>
                <a:rPr lang="en-US" altLang="zh-CN" sz="2400" b="1" i="1" dirty="0">
                  <a:solidFill>
                    <a:schemeClr val="tx2"/>
                  </a:solidFill>
                  <a:latin typeface="Symbol" panose="05050102010706020507" pitchFamily="18" charset="2"/>
                  <a:cs typeface="Times New Roman" panose="02020603050405020304" pitchFamily="18" charset="0"/>
                </a:rPr>
                <a:t>w</a:t>
              </a:r>
              <a:r>
                <a:rPr lang="en-US" altLang="zh-CN" sz="2400" b="1" baseline="-25000" dirty="0">
                  <a:solidFill>
                    <a:schemeClr val="tx2"/>
                  </a:solidFill>
                  <a:latin typeface="Times New Roman" panose="02020603050405020304" pitchFamily="18" charset="0"/>
                  <a:cs typeface="Times New Roman" panose="02020603050405020304" pitchFamily="18" charset="0"/>
                </a:rPr>
                <a:t>2</a:t>
              </a:r>
              <a:r>
                <a:rPr lang="zh-CN" altLang="en-US" sz="2400" b="1" dirty="0">
                  <a:solidFill>
                    <a:schemeClr val="tx2"/>
                  </a:solidFill>
                  <a:latin typeface="Times New Roman" panose="02020603050405020304" pitchFamily="18" charset="0"/>
                  <a:cs typeface="Times New Roman" panose="02020603050405020304" pitchFamily="18" charset="0"/>
                </a:rPr>
                <a:t>频率电压。</a:t>
              </a:r>
            </a:p>
          </p:txBody>
        </p:sp>
        <p:sp>
          <p:nvSpPr>
            <p:cNvPr id="536582" name="Text Box 6"/>
            <p:cNvSpPr txBox="1">
              <a:spLocks noChangeArrowheads="1"/>
            </p:cNvSpPr>
            <p:nvPr/>
          </p:nvSpPr>
          <p:spPr bwMode="auto">
            <a:xfrm>
              <a:off x="3982" y="1851"/>
              <a:ext cx="109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400" b="1" dirty="0">
                  <a:solidFill>
                    <a:schemeClr val="tx2"/>
                  </a:solidFill>
                </a:rPr>
                <a:t>如何实现？</a:t>
              </a:r>
            </a:p>
          </p:txBody>
        </p:sp>
        <p:grpSp>
          <p:nvGrpSpPr>
            <p:cNvPr id="536583" name="Group 7"/>
            <p:cNvGrpSpPr>
              <a:grpSpLocks/>
            </p:cNvGrpSpPr>
            <p:nvPr/>
          </p:nvGrpSpPr>
          <p:grpSpPr bwMode="auto">
            <a:xfrm>
              <a:off x="1272" y="1659"/>
              <a:ext cx="2464" cy="816"/>
              <a:chOff x="468" y="1500"/>
              <a:chExt cx="2464" cy="816"/>
            </a:xfrm>
          </p:grpSpPr>
          <p:sp>
            <p:nvSpPr>
              <p:cNvPr id="536584" name="Rectangle 8"/>
              <p:cNvSpPr>
                <a:spLocks noChangeArrowheads="1"/>
              </p:cNvSpPr>
              <p:nvPr/>
            </p:nvSpPr>
            <p:spPr bwMode="auto">
              <a:xfrm>
                <a:off x="1260" y="1500"/>
                <a:ext cx="576" cy="81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6585" name="Line 9"/>
              <p:cNvSpPr>
                <a:spLocks noChangeShapeType="1"/>
              </p:cNvSpPr>
              <p:nvPr/>
            </p:nvSpPr>
            <p:spPr bwMode="auto">
              <a:xfrm>
                <a:off x="1836" y="1620"/>
                <a:ext cx="52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6586" name="Line 10"/>
              <p:cNvSpPr>
                <a:spLocks noChangeShapeType="1"/>
              </p:cNvSpPr>
              <p:nvPr/>
            </p:nvSpPr>
            <p:spPr bwMode="auto">
              <a:xfrm>
                <a:off x="1836" y="2184"/>
                <a:ext cx="52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6587" name="Line 11"/>
              <p:cNvSpPr>
                <a:spLocks noChangeShapeType="1"/>
              </p:cNvSpPr>
              <p:nvPr/>
            </p:nvSpPr>
            <p:spPr bwMode="auto">
              <a:xfrm>
                <a:off x="2364" y="1620"/>
                <a:ext cx="0" cy="5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6588" name="Rectangle 12"/>
              <p:cNvSpPr>
                <a:spLocks noChangeArrowheads="1"/>
              </p:cNvSpPr>
              <p:nvPr/>
            </p:nvSpPr>
            <p:spPr bwMode="auto">
              <a:xfrm>
                <a:off x="2316" y="1764"/>
                <a:ext cx="96" cy="252"/>
              </a:xfrm>
              <a:prstGeom prst="rect">
                <a:avLst/>
              </a:prstGeom>
              <a:solidFill>
                <a:schemeClr val="bg1"/>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6589" name="Line 13"/>
              <p:cNvSpPr>
                <a:spLocks noChangeShapeType="1"/>
              </p:cNvSpPr>
              <p:nvPr/>
            </p:nvSpPr>
            <p:spPr bwMode="auto">
              <a:xfrm>
                <a:off x="732" y="1644"/>
                <a:ext cx="52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6590" name="Line 14"/>
              <p:cNvSpPr>
                <a:spLocks noChangeShapeType="1"/>
              </p:cNvSpPr>
              <p:nvPr/>
            </p:nvSpPr>
            <p:spPr bwMode="auto">
              <a:xfrm>
                <a:off x="732" y="2172"/>
                <a:ext cx="52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6591" name="Text Box 15"/>
              <p:cNvSpPr txBox="1">
                <a:spLocks noChangeArrowheads="1"/>
              </p:cNvSpPr>
              <p:nvPr/>
            </p:nvSpPr>
            <p:spPr bwMode="auto">
              <a:xfrm>
                <a:off x="492" y="1500"/>
                <a:ext cx="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a:t>
                </a:r>
              </a:p>
            </p:txBody>
          </p:sp>
          <p:sp>
            <p:nvSpPr>
              <p:cNvPr id="536592" name="Text Box 16"/>
              <p:cNvSpPr txBox="1">
                <a:spLocks noChangeArrowheads="1"/>
              </p:cNvSpPr>
              <p:nvPr/>
            </p:nvSpPr>
            <p:spPr bwMode="auto">
              <a:xfrm>
                <a:off x="494" y="192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_</a:t>
                </a:r>
              </a:p>
            </p:txBody>
          </p:sp>
          <p:sp>
            <p:nvSpPr>
              <p:cNvPr id="536593" name="Text Box 17"/>
              <p:cNvSpPr txBox="1">
                <a:spLocks noChangeArrowheads="1"/>
              </p:cNvSpPr>
              <p:nvPr/>
            </p:nvSpPr>
            <p:spPr bwMode="auto">
              <a:xfrm>
                <a:off x="468" y="1740"/>
                <a:ext cx="4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a:latin typeface="Times New Roman" panose="02020603050405020304" pitchFamily="18" charset="0"/>
                    <a:cs typeface="Times New Roman" panose="02020603050405020304" pitchFamily="18" charset="0"/>
                  </a:rPr>
                  <a:t>u</a:t>
                </a:r>
                <a:r>
                  <a:rPr lang="en-US" altLang="zh-CN" sz="2400" b="1" baseline="-25000">
                    <a:latin typeface="Times New Roman" panose="02020603050405020304" pitchFamily="18" charset="0"/>
                    <a:cs typeface="Times New Roman" panose="02020603050405020304" pitchFamily="18" charset="0"/>
                  </a:rPr>
                  <a:t>s</a:t>
                </a:r>
                <a:r>
                  <a:rPr lang="en-US" altLang="zh-CN" sz="2400" b="1">
                    <a:latin typeface="Times New Roman" panose="02020603050405020304" pitchFamily="18" charset="0"/>
                    <a:cs typeface="Times New Roman" panose="02020603050405020304" pitchFamily="18" charset="0"/>
                  </a:rPr>
                  <a:t>(</a:t>
                </a:r>
                <a:r>
                  <a:rPr lang="en-US" altLang="zh-CN" sz="2400" b="1" i="1">
                    <a:latin typeface="Times New Roman" panose="02020603050405020304" pitchFamily="18" charset="0"/>
                    <a:cs typeface="Times New Roman" panose="02020603050405020304" pitchFamily="18" charset="0"/>
                  </a:rPr>
                  <a:t>t</a:t>
                </a:r>
                <a:r>
                  <a:rPr lang="en-US" altLang="zh-CN" sz="2400" b="1">
                    <a:latin typeface="Times New Roman" panose="02020603050405020304" pitchFamily="18" charset="0"/>
                    <a:cs typeface="Times New Roman" panose="02020603050405020304" pitchFamily="18" charset="0"/>
                  </a:rPr>
                  <a:t>)</a:t>
                </a:r>
              </a:p>
            </p:txBody>
          </p:sp>
          <p:sp>
            <p:nvSpPr>
              <p:cNvPr id="536594" name="Text Box 18"/>
              <p:cNvSpPr txBox="1">
                <a:spLocks noChangeArrowheads="1"/>
              </p:cNvSpPr>
              <p:nvPr/>
            </p:nvSpPr>
            <p:spPr bwMode="auto">
              <a:xfrm>
                <a:off x="2460" y="1740"/>
                <a:ext cx="47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a:latin typeface="Times New Roman" panose="02020603050405020304" pitchFamily="18" charset="0"/>
                    <a:cs typeface="Times New Roman" panose="02020603050405020304" pitchFamily="18" charset="0"/>
                  </a:rPr>
                  <a:t>u</a:t>
                </a:r>
                <a:r>
                  <a:rPr lang="en-US" altLang="zh-CN" sz="2400" b="1" baseline="-25000">
                    <a:latin typeface="Times New Roman" panose="02020603050405020304" pitchFamily="18" charset="0"/>
                    <a:cs typeface="Times New Roman" panose="02020603050405020304" pitchFamily="18" charset="0"/>
                  </a:rPr>
                  <a:t>o</a:t>
                </a:r>
                <a:r>
                  <a:rPr lang="en-US" altLang="zh-CN" sz="2400" b="1">
                    <a:latin typeface="Times New Roman" panose="02020603050405020304" pitchFamily="18" charset="0"/>
                    <a:cs typeface="Times New Roman" panose="02020603050405020304" pitchFamily="18" charset="0"/>
                  </a:rPr>
                  <a:t>(</a:t>
                </a:r>
                <a:r>
                  <a:rPr lang="en-US" altLang="zh-CN" sz="2400" b="1" i="1">
                    <a:latin typeface="Times New Roman" panose="02020603050405020304" pitchFamily="18" charset="0"/>
                    <a:cs typeface="Times New Roman" panose="02020603050405020304" pitchFamily="18" charset="0"/>
                  </a:rPr>
                  <a:t>t</a:t>
                </a:r>
                <a:r>
                  <a:rPr lang="en-US" altLang="zh-CN" sz="2400" b="1">
                    <a:latin typeface="Times New Roman" panose="02020603050405020304" pitchFamily="18" charset="0"/>
                    <a:cs typeface="Times New Roman" panose="02020603050405020304" pitchFamily="18" charset="0"/>
                  </a:rPr>
                  <a:t>)</a:t>
                </a:r>
              </a:p>
            </p:txBody>
          </p:sp>
          <p:sp>
            <p:nvSpPr>
              <p:cNvPr id="536595" name="Oval 19"/>
              <p:cNvSpPr>
                <a:spLocks noChangeArrowheads="1"/>
              </p:cNvSpPr>
              <p:nvPr/>
            </p:nvSpPr>
            <p:spPr bwMode="auto">
              <a:xfrm>
                <a:off x="694" y="2142"/>
                <a:ext cx="45" cy="45"/>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6596" name="Oval 20"/>
              <p:cNvSpPr>
                <a:spLocks noChangeArrowheads="1"/>
              </p:cNvSpPr>
              <p:nvPr/>
            </p:nvSpPr>
            <p:spPr bwMode="auto">
              <a:xfrm>
                <a:off x="681" y="1620"/>
                <a:ext cx="45" cy="45"/>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aphicFrame>
          <p:nvGraphicFramePr>
            <p:cNvPr id="536597" name="Object 21"/>
            <p:cNvGraphicFramePr>
              <a:graphicFrameLocks noChangeAspect="1"/>
            </p:cNvGraphicFramePr>
            <p:nvPr/>
          </p:nvGraphicFramePr>
          <p:xfrm>
            <a:off x="1168" y="924"/>
            <a:ext cx="2464" cy="240"/>
          </p:xfrm>
          <a:graphic>
            <a:graphicData uri="http://schemas.openxmlformats.org/presentationml/2006/ole">
              <mc:AlternateContent xmlns:mc="http://schemas.openxmlformats.org/markup-compatibility/2006">
                <mc:Choice xmlns:v="urn:schemas-microsoft-com:vml" Requires="v">
                  <p:oleObj spid="_x0000_s121942" name="公式" r:id="rId3" imgW="3911600" imgH="381000" progId="Equation.3">
                    <p:embed/>
                  </p:oleObj>
                </mc:Choice>
                <mc:Fallback>
                  <p:oleObj name="公式" r:id="rId3" imgW="3911600" imgH="381000" progId="Equation.3">
                    <p:embed/>
                    <p:pic>
                      <p:nvPicPr>
                        <p:cNvPr id="0" name="Picture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8" y="924"/>
                          <a:ext cx="2464"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6598" name="Object 22"/>
            <p:cNvGraphicFramePr>
              <a:graphicFrameLocks noChangeAspect="1"/>
            </p:cNvGraphicFramePr>
            <p:nvPr>
              <p:extLst>
                <p:ext uri="{D42A27DB-BD31-4B8C-83A1-F6EECF244321}">
                  <p14:modId xmlns:p14="http://schemas.microsoft.com/office/powerpoint/2010/main" val="328923555"/>
                </p:ext>
              </p:extLst>
            </p:nvPr>
          </p:nvGraphicFramePr>
          <p:xfrm>
            <a:off x="3515" y="1333"/>
            <a:ext cx="1616" cy="288"/>
          </p:xfrm>
          <a:graphic>
            <a:graphicData uri="http://schemas.openxmlformats.org/presentationml/2006/ole">
              <mc:AlternateContent xmlns:mc="http://schemas.openxmlformats.org/markup-compatibility/2006">
                <mc:Choice xmlns:v="urn:schemas-microsoft-com:vml" Requires="v">
                  <p:oleObj spid="_x0000_s121943" name="Equation" r:id="rId5" imgW="1282680" imgH="228600" progId="">
                    <p:embed/>
                  </p:oleObj>
                </mc:Choice>
                <mc:Fallback>
                  <p:oleObj name="Equation" r:id="rId5" imgW="1282680" imgH="228600" progId="">
                    <p:embed/>
                    <p:pic>
                      <p:nvPicPr>
                        <p:cNvPr id="0" name="Picture 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5" y="1333"/>
                          <a:ext cx="1616"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36599" name="Object 23"/>
          <p:cNvGraphicFramePr>
            <a:graphicFrameLocks noChangeAspect="1"/>
          </p:cNvGraphicFramePr>
          <p:nvPr>
            <p:extLst>
              <p:ext uri="{D42A27DB-BD31-4B8C-83A1-F6EECF244321}">
                <p14:modId xmlns:p14="http://schemas.microsoft.com/office/powerpoint/2010/main" val="3729159713"/>
              </p:ext>
            </p:extLst>
          </p:nvPr>
        </p:nvGraphicFramePr>
        <p:xfrm>
          <a:off x="5556251" y="4201228"/>
          <a:ext cx="2616200" cy="914400"/>
        </p:xfrm>
        <a:graphic>
          <a:graphicData uri="http://schemas.openxmlformats.org/presentationml/2006/ole">
            <mc:AlternateContent xmlns:mc="http://schemas.openxmlformats.org/markup-compatibility/2006">
              <mc:Choice xmlns:v="urn:schemas-microsoft-com:vml" Requires="v">
                <p:oleObj spid="_x0000_s121944" name="Equation" r:id="rId7" imgW="1307880" imgH="457200" progId="">
                  <p:embed/>
                </p:oleObj>
              </mc:Choice>
              <mc:Fallback>
                <p:oleObj name="Equation" r:id="rId7" imgW="1307880" imgH="457200" progId="">
                  <p:embed/>
                  <p:pic>
                    <p:nvPicPr>
                      <p:cNvPr id="0" name="Picture 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6251" y="4201228"/>
                        <a:ext cx="26162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6600" name="Text Box 24"/>
          <p:cNvSpPr txBox="1">
            <a:spLocks noChangeArrowheads="1"/>
          </p:cNvSpPr>
          <p:nvPr/>
        </p:nvSpPr>
        <p:spPr bwMode="auto">
          <a:xfrm>
            <a:off x="5594622" y="5157192"/>
            <a:ext cx="214153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i="1" dirty="0">
                <a:solidFill>
                  <a:schemeClr val="tx2"/>
                </a:solidFill>
                <a:latin typeface="Times New Roman" panose="02020603050405020304" pitchFamily="18" charset="0"/>
                <a:cs typeface="Times New Roman" panose="02020603050405020304" pitchFamily="18" charset="0"/>
                <a:sym typeface="Symbol" pitchFamily="18" charset="2"/>
              </a:rPr>
              <a:t></a:t>
            </a:r>
            <a:r>
              <a:rPr lang="en-US" altLang="zh-CN" sz="2400" b="1" baseline="-25000" dirty="0">
                <a:solidFill>
                  <a:schemeClr val="tx2"/>
                </a:solidFill>
                <a:latin typeface="Times New Roman" panose="02020603050405020304" pitchFamily="18" charset="0"/>
                <a:cs typeface="Times New Roman" panose="02020603050405020304" pitchFamily="18" charset="0"/>
                <a:sym typeface="Symbol" pitchFamily="18" charset="2"/>
              </a:rPr>
              <a:t>1</a:t>
            </a:r>
            <a:r>
              <a:rPr lang="zh-CN" altLang="en-US" sz="2400" b="1" dirty="0">
                <a:solidFill>
                  <a:schemeClr val="tx2"/>
                </a:solidFill>
                <a:latin typeface="Times New Roman" panose="02020603050405020304" pitchFamily="18" charset="0"/>
                <a:cs typeface="Times New Roman" panose="02020603050405020304" pitchFamily="18" charset="0"/>
                <a:sym typeface="Symbol" pitchFamily="18" charset="2"/>
              </a:rPr>
              <a:t>信号被断开</a:t>
            </a:r>
          </a:p>
        </p:txBody>
      </p:sp>
      <p:sp>
        <p:nvSpPr>
          <p:cNvPr id="536601" name="Rectangle 25"/>
          <p:cNvSpPr>
            <a:spLocks noChangeArrowheads="1"/>
          </p:cNvSpPr>
          <p:nvPr/>
        </p:nvSpPr>
        <p:spPr bwMode="auto">
          <a:xfrm>
            <a:off x="5670822" y="5775647"/>
            <a:ext cx="214153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i="1">
                <a:solidFill>
                  <a:schemeClr val="tx2"/>
                </a:solidFill>
                <a:latin typeface="Times New Roman" panose="02020603050405020304" pitchFamily="18" charset="0"/>
                <a:cs typeface="Times New Roman" panose="02020603050405020304" pitchFamily="18" charset="0"/>
                <a:sym typeface="Symbol" pitchFamily="18" charset="2"/>
              </a:rPr>
              <a:t></a:t>
            </a:r>
            <a:r>
              <a:rPr lang="en-US" altLang="zh-CN" sz="2400" b="1" baseline="-25000">
                <a:solidFill>
                  <a:schemeClr val="tx2"/>
                </a:solidFill>
                <a:latin typeface="Times New Roman" panose="02020603050405020304" pitchFamily="18" charset="0"/>
                <a:cs typeface="Times New Roman" panose="02020603050405020304" pitchFamily="18" charset="0"/>
                <a:sym typeface="Symbol" pitchFamily="18" charset="2"/>
              </a:rPr>
              <a:t>2</a:t>
            </a:r>
            <a:r>
              <a:rPr lang="zh-CN" altLang="en-US" sz="2400" b="1">
                <a:solidFill>
                  <a:schemeClr val="tx2"/>
                </a:solidFill>
                <a:latin typeface="Times New Roman" panose="02020603050405020304" pitchFamily="18" charset="0"/>
                <a:cs typeface="Times New Roman" panose="02020603050405020304" pitchFamily="18" charset="0"/>
                <a:sym typeface="Symbol" pitchFamily="18" charset="2"/>
              </a:rPr>
              <a:t>信号被分压</a:t>
            </a:r>
          </a:p>
        </p:txBody>
      </p:sp>
      <p:grpSp>
        <p:nvGrpSpPr>
          <p:cNvPr id="536602" name="Group 26"/>
          <p:cNvGrpSpPr>
            <a:grpSpLocks/>
          </p:cNvGrpSpPr>
          <p:nvPr/>
        </p:nvGrpSpPr>
        <p:grpSpPr bwMode="auto">
          <a:xfrm>
            <a:off x="854075" y="4382136"/>
            <a:ext cx="4319588" cy="1962150"/>
            <a:chOff x="442" y="2700"/>
            <a:chExt cx="2721" cy="1236"/>
          </a:xfrm>
        </p:grpSpPr>
        <p:grpSp>
          <p:nvGrpSpPr>
            <p:cNvPr id="536603" name="Group 27"/>
            <p:cNvGrpSpPr>
              <a:grpSpLocks/>
            </p:cNvGrpSpPr>
            <p:nvPr/>
          </p:nvGrpSpPr>
          <p:grpSpPr bwMode="auto">
            <a:xfrm>
              <a:off x="471" y="2700"/>
              <a:ext cx="2692" cy="1236"/>
              <a:chOff x="775" y="2640"/>
              <a:chExt cx="2994" cy="1394"/>
            </a:xfrm>
          </p:grpSpPr>
          <p:sp>
            <p:nvSpPr>
              <p:cNvPr id="536604" name="Oval 28"/>
              <p:cNvSpPr>
                <a:spLocks noChangeArrowheads="1"/>
              </p:cNvSpPr>
              <p:nvPr/>
            </p:nvSpPr>
            <p:spPr bwMode="auto">
              <a:xfrm>
                <a:off x="1276" y="3444"/>
                <a:ext cx="288" cy="288"/>
              </a:xfrm>
              <a:prstGeom prst="ellipse">
                <a:avLst/>
              </a:prstGeom>
              <a:solidFill>
                <a:schemeClr val="bg1"/>
              </a:solidFill>
              <a:ln w="2857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6605" name="Line 29"/>
              <p:cNvSpPr>
                <a:spLocks noChangeShapeType="1"/>
              </p:cNvSpPr>
              <p:nvPr/>
            </p:nvSpPr>
            <p:spPr bwMode="auto">
              <a:xfrm>
                <a:off x="2665" y="2982"/>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6606" name="Line 30"/>
              <p:cNvSpPr>
                <a:spLocks noChangeShapeType="1"/>
              </p:cNvSpPr>
              <p:nvPr/>
            </p:nvSpPr>
            <p:spPr bwMode="auto">
              <a:xfrm flipH="1">
                <a:off x="2140" y="2976"/>
                <a:ext cx="20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6607" name="Line 31"/>
              <p:cNvSpPr>
                <a:spLocks noChangeShapeType="1"/>
              </p:cNvSpPr>
              <p:nvPr/>
            </p:nvSpPr>
            <p:spPr bwMode="auto">
              <a:xfrm>
                <a:off x="2561" y="3312"/>
                <a:ext cx="3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6608" name="Line 32"/>
              <p:cNvSpPr>
                <a:spLocks noChangeShapeType="1"/>
              </p:cNvSpPr>
              <p:nvPr/>
            </p:nvSpPr>
            <p:spPr bwMode="auto">
              <a:xfrm flipH="1">
                <a:off x="2903" y="2976"/>
                <a:ext cx="2"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6609" name="Line 33"/>
              <p:cNvSpPr>
                <a:spLocks noChangeShapeType="1"/>
              </p:cNvSpPr>
              <p:nvPr/>
            </p:nvSpPr>
            <p:spPr bwMode="auto">
              <a:xfrm flipH="1">
                <a:off x="2140" y="3312"/>
                <a:ext cx="32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6610" name="Line 34"/>
              <p:cNvSpPr>
                <a:spLocks noChangeShapeType="1"/>
              </p:cNvSpPr>
              <p:nvPr/>
            </p:nvSpPr>
            <p:spPr bwMode="auto">
              <a:xfrm>
                <a:off x="2140" y="2976"/>
                <a:ext cx="0"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6611" name="Line 35"/>
              <p:cNvSpPr>
                <a:spLocks noChangeShapeType="1"/>
              </p:cNvSpPr>
              <p:nvPr/>
            </p:nvSpPr>
            <p:spPr bwMode="auto">
              <a:xfrm>
                <a:off x="2908" y="3156"/>
                <a:ext cx="2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6612" name="Line 36"/>
              <p:cNvSpPr>
                <a:spLocks noChangeShapeType="1"/>
              </p:cNvSpPr>
              <p:nvPr/>
            </p:nvSpPr>
            <p:spPr bwMode="auto">
              <a:xfrm flipV="1">
                <a:off x="1753" y="3156"/>
                <a:ext cx="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6613" name="Line 37"/>
              <p:cNvSpPr>
                <a:spLocks noChangeShapeType="1"/>
              </p:cNvSpPr>
              <p:nvPr/>
            </p:nvSpPr>
            <p:spPr bwMode="auto">
              <a:xfrm>
                <a:off x="3196" y="3156"/>
                <a:ext cx="0" cy="8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6614" name="Line 38"/>
              <p:cNvSpPr>
                <a:spLocks noChangeShapeType="1"/>
              </p:cNvSpPr>
              <p:nvPr/>
            </p:nvSpPr>
            <p:spPr bwMode="auto">
              <a:xfrm>
                <a:off x="1420" y="3156"/>
                <a:ext cx="0" cy="8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6615" name="Line 39"/>
              <p:cNvSpPr>
                <a:spLocks noChangeShapeType="1"/>
              </p:cNvSpPr>
              <p:nvPr/>
            </p:nvSpPr>
            <p:spPr bwMode="auto">
              <a:xfrm>
                <a:off x="1420" y="4020"/>
                <a:ext cx="17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6616" name="Rectangle 40"/>
              <p:cNvSpPr>
                <a:spLocks noChangeArrowheads="1"/>
              </p:cNvSpPr>
              <p:nvPr/>
            </p:nvSpPr>
            <p:spPr bwMode="auto">
              <a:xfrm>
                <a:off x="3136" y="3456"/>
                <a:ext cx="120" cy="288"/>
              </a:xfrm>
              <a:prstGeom prst="rect">
                <a:avLst/>
              </a:prstGeom>
              <a:solidFill>
                <a:schemeClr val="bg1"/>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6618" name="Text Box 42"/>
              <p:cNvSpPr txBox="1">
                <a:spLocks noChangeArrowheads="1"/>
              </p:cNvSpPr>
              <p:nvPr/>
            </p:nvSpPr>
            <p:spPr bwMode="auto">
              <a:xfrm>
                <a:off x="2903" y="3444"/>
                <a:ext cx="273"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a:latin typeface="Times New Roman" panose="02020603050405020304" pitchFamily="18" charset="0"/>
                    <a:cs typeface="Times New Roman" panose="02020603050405020304" pitchFamily="18" charset="0"/>
                  </a:rPr>
                  <a:t>R</a:t>
                </a:r>
              </a:p>
            </p:txBody>
          </p:sp>
          <p:sp>
            <p:nvSpPr>
              <p:cNvPr id="536619" name="Text Box 43"/>
              <p:cNvSpPr txBox="1">
                <a:spLocks noChangeArrowheads="1"/>
              </p:cNvSpPr>
              <p:nvPr/>
            </p:nvSpPr>
            <p:spPr bwMode="auto">
              <a:xfrm>
                <a:off x="2336" y="3344"/>
                <a:ext cx="345"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a:latin typeface="Times New Roman" panose="02020603050405020304" pitchFamily="18" charset="0"/>
                    <a:cs typeface="Times New Roman" panose="02020603050405020304" pitchFamily="18" charset="0"/>
                  </a:rPr>
                  <a:t>C</a:t>
                </a:r>
                <a:r>
                  <a:rPr lang="en-US" altLang="zh-CN" sz="2400" b="1" baseline="-25000" dirty="0">
                    <a:latin typeface="Times New Roman" panose="02020603050405020304" pitchFamily="18" charset="0"/>
                    <a:cs typeface="Times New Roman" panose="02020603050405020304" pitchFamily="18" charset="0"/>
                  </a:rPr>
                  <a:t>2</a:t>
                </a:r>
                <a:endParaRPr lang="en-US" altLang="zh-CN" sz="2400" b="1" i="1" dirty="0">
                  <a:latin typeface="Times New Roman" panose="02020603050405020304" pitchFamily="18" charset="0"/>
                  <a:cs typeface="Times New Roman" panose="02020603050405020304" pitchFamily="18" charset="0"/>
                </a:endParaRPr>
              </a:p>
            </p:txBody>
          </p:sp>
          <p:sp>
            <p:nvSpPr>
              <p:cNvPr id="536620" name="Line 44"/>
              <p:cNvSpPr>
                <a:spLocks noChangeShapeType="1"/>
              </p:cNvSpPr>
              <p:nvPr/>
            </p:nvSpPr>
            <p:spPr bwMode="auto">
              <a:xfrm>
                <a:off x="1420" y="3156"/>
                <a:ext cx="32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6621" name="Text Box 45"/>
              <p:cNvSpPr txBox="1">
                <a:spLocks noChangeArrowheads="1"/>
              </p:cNvSpPr>
              <p:nvPr/>
            </p:nvSpPr>
            <p:spPr bwMode="auto">
              <a:xfrm>
                <a:off x="1985" y="2640"/>
                <a:ext cx="333"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a:latin typeface="Times New Roman" panose="02020603050405020304" pitchFamily="18" charset="0"/>
                    <a:cs typeface="Times New Roman" panose="02020603050405020304" pitchFamily="18" charset="0"/>
                  </a:rPr>
                  <a:t>L</a:t>
                </a:r>
                <a:r>
                  <a:rPr lang="en-US" altLang="zh-CN" sz="2400" b="1" baseline="-25000" dirty="0">
                    <a:latin typeface="Times New Roman" panose="02020603050405020304" pitchFamily="18" charset="0"/>
                    <a:cs typeface="Times New Roman" panose="02020603050405020304" pitchFamily="18" charset="0"/>
                  </a:rPr>
                  <a:t>1</a:t>
                </a:r>
                <a:endParaRPr lang="en-US" altLang="zh-CN" sz="2400" b="1" dirty="0">
                  <a:latin typeface="Times New Roman" panose="02020603050405020304" pitchFamily="18" charset="0"/>
                  <a:cs typeface="Times New Roman" panose="02020603050405020304" pitchFamily="18" charset="0"/>
                </a:endParaRPr>
              </a:p>
            </p:txBody>
          </p:sp>
          <p:grpSp>
            <p:nvGrpSpPr>
              <p:cNvPr id="536622" name="Group 46"/>
              <p:cNvGrpSpPr>
                <a:grpSpLocks/>
              </p:cNvGrpSpPr>
              <p:nvPr/>
            </p:nvGrpSpPr>
            <p:grpSpPr bwMode="auto">
              <a:xfrm>
                <a:off x="2349" y="2928"/>
                <a:ext cx="323" cy="57"/>
                <a:chOff x="1200" y="1584"/>
                <a:chExt cx="379" cy="45"/>
              </a:xfrm>
            </p:grpSpPr>
            <p:sp>
              <p:nvSpPr>
                <p:cNvPr id="536623" name="Arc 47"/>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6624" name="Arc 48"/>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6625" name="Arc 49"/>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6626" name="Arc 50"/>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6627" name="Text Box 51"/>
              <p:cNvSpPr txBox="1">
                <a:spLocks noChangeArrowheads="1"/>
              </p:cNvSpPr>
              <p:nvPr/>
            </p:nvSpPr>
            <p:spPr bwMode="auto">
              <a:xfrm>
                <a:off x="1194" y="3139"/>
                <a:ext cx="250"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a:t>+</a:t>
                </a:r>
              </a:p>
            </p:txBody>
          </p:sp>
          <p:sp>
            <p:nvSpPr>
              <p:cNvPr id="536628" name="Text Box 52"/>
              <p:cNvSpPr txBox="1">
                <a:spLocks noChangeArrowheads="1"/>
              </p:cNvSpPr>
              <p:nvPr/>
            </p:nvSpPr>
            <p:spPr bwMode="auto">
              <a:xfrm>
                <a:off x="1206" y="3613"/>
                <a:ext cx="23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_</a:t>
                </a:r>
              </a:p>
            </p:txBody>
          </p:sp>
          <p:sp>
            <p:nvSpPr>
              <p:cNvPr id="536629" name="Text Box 53"/>
              <p:cNvSpPr txBox="1">
                <a:spLocks noChangeArrowheads="1"/>
              </p:cNvSpPr>
              <p:nvPr/>
            </p:nvSpPr>
            <p:spPr bwMode="auto">
              <a:xfrm>
                <a:off x="775" y="3433"/>
                <a:ext cx="50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a:latin typeface="Times New Roman" panose="02020603050405020304" pitchFamily="18" charset="0"/>
                    <a:cs typeface="Times New Roman" panose="02020603050405020304" pitchFamily="18" charset="0"/>
                  </a:rPr>
                  <a:t>u</a:t>
                </a:r>
                <a:r>
                  <a:rPr lang="en-US" altLang="zh-CN" sz="2400" b="1" baseline="-25000" dirty="0">
                    <a:latin typeface="Times New Roman" panose="02020603050405020304" pitchFamily="18" charset="0"/>
                    <a:cs typeface="Times New Roman" panose="02020603050405020304" pitchFamily="18" charset="0"/>
                  </a:rPr>
                  <a:t>s</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t</a:t>
                </a:r>
                <a:r>
                  <a:rPr lang="en-US" altLang="zh-CN" sz="2400" b="1" dirty="0">
                    <a:latin typeface="Times New Roman" panose="02020603050405020304" pitchFamily="18" charset="0"/>
                    <a:cs typeface="Times New Roman" panose="02020603050405020304" pitchFamily="18" charset="0"/>
                  </a:rPr>
                  <a:t>)</a:t>
                </a:r>
              </a:p>
            </p:txBody>
          </p:sp>
          <p:sp>
            <p:nvSpPr>
              <p:cNvPr id="536630" name="Text Box 54"/>
              <p:cNvSpPr txBox="1">
                <a:spLocks noChangeArrowheads="1"/>
              </p:cNvSpPr>
              <p:nvPr/>
            </p:nvSpPr>
            <p:spPr bwMode="auto">
              <a:xfrm>
                <a:off x="3244" y="3150"/>
                <a:ext cx="250"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a:t>+</a:t>
                </a:r>
              </a:p>
            </p:txBody>
          </p:sp>
          <p:sp>
            <p:nvSpPr>
              <p:cNvPr id="536631" name="Text Box 55"/>
              <p:cNvSpPr txBox="1">
                <a:spLocks noChangeArrowheads="1"/>
              </p:cNvSpPr>
              <p:nvPr/>
            </p:nvSpPr>
            <p:spPr bwMode="auto">
              <a:xfrm>
                <a:off x="3268" y="3709"/>
                <a:ext cx="23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_</a:t>
                </a:r>
              </a:p>
            </p:txBody>
          </p:sp>
          <p:sp>
            <p:nvSpPr>
              <p:cNvPr id="536632" name="Text Box 56"/>
              <p:cNvSpPr txBox="1">
                <a:spLocks noChangeArrowheads="1"/>
              </p:cNvSpPr>
              <p:nvPr/>
            </p:nvSpPr>
            <p:spPr bwMode="auto">
              <a:xfrm>
                <a:off x="3244" y="3457"/>
                <a:ext cx="525"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err="1">
                    <a:latin typeface="Times New Roman" panose="02020603050405020304" pitchFamily="18" charset="0"/>
                    <a:cs typeface="Times New Roman" panose="02020603050405020304" pitchFamily="18" charset="0"/>
                  </a:rPr>
                  <a:t>u</a:t>
                </a:r>
                <a:r>
                  <a:rPr lang="en-US" altLang="zh-CN" sz="2400" b="1" baseline="-25000" dirty="0" err="1">
                    <a:latin typeface="Times New Roman" panose="02020603050405020304" pitchFamily="18" charset="0"/>
                    <a:cs typeface="Times New Roman" panose="02020603050405020304" pitchFamily="18" charset="0"/>
                  </a:rPr>
                  <a:t>o</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t</a:t>
                </a:r>
                <a:r>
                  <a:rPr lang="en-US" altLang="zh-CN" sz="2400" b="1" dirty="0">
                    <a:latin typeface="Times New Roman" panose="02020603050405020304" pitchFamily="18" charset="0"/>
                    <a:cs typeface="Times New Roman" panose="02020603050405020304" pitchFamily="18" charset="0"/>
                  </a:rPr>
                  <a:t>)</a:t>
                </a:r>
              </a:p>
            </p:txBody>
          </p:sp>
          <p:grpSp>
            <p:nvGrpSpPr>
              <p:cNvPr id="536633" name="Group 57"/>
              <p:cNvGrpSpPr>
                <a:grpSpLocks/>
              </p:cNvGrpSpPr>
              <p:nvPr/>
            </p:nvGrpSpPr>
            <p:grpSpPr bwMode="auto">
              <a:xfrm>
                <a:off x="2465" y="3175"/>
                <a:ext cx="96" cy="257"/>
                <a:chOff x="866" y="705"/>
                <a:chExt cx="96" cy="257"/>
              </a:xfrm>
            </p:grpSpPr>
            <p:sp>
              <p:nvSpPr>
                <p:cNvPr id="536634" name="Line 58"/>
                <p:cNvSpPr>
                  <a:spLocks noChangeShapeType="1"/>
                </p:cNvSpPr>
                <p:nvPr/>
              </p:nvSpPr>
              <p:spPr bwMode="auto">
                <a:xfrm rot="-5400000">
                  <a:off x="738" y="833"/>
                  <a:ext cx="25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6635" name="Line 59"/>
                <p:cNvSpPr>
                  <a:spLocks noChangeShapeType="1"/>
                </p:cNvSpPr>
                <p:nvPr/>
              </p:nvSpPr>
              <p:spPr bwMode="auto">
                <a:xfrm rot="5400000" flipH="1">
                  <a:off x="833" y="834"/>
                  <a:ext cx="25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36636" name="Text Box 60"/>
            <p:cNvSpPr txBox="1">
              <a:spLocks noChangeArrowheads="1"/>
            </p:cNvSpPr>
            <p:nvPr/>
          </p:nvSpPr>
          <p:spPr bwMode="auto">
            <a:xfrm>
              <a:off x="442" y="2903"/>
              <a:ext cx="343"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a:latin typeface="Times New Roman" panose="02020603050405020304" pitchFamily="18" charset="0"/>
                  <a:cs typeface="Times New Roman" panose="02020603050405020304" pitchFamily="18" charset="0"/>
                </a:rPr>
                <a:t>(1)</a:t>
              </a:r>
            </a:p>
          </p:txBody>
        </p:sp>
      </p:grpSp>
      <p:sp>
        <p:nvSpPr>
          <p:cNvPr id="2" name="标题 1"/>
          <p:cNvSpPr>
            <a:spLocks noGrp="1"/>
          </p:cNvSpPr>
          <p:nvPr>
            <p:ph type="title"/>
          </p:nvPr>
        </p:nvSpPr>
        <p:spPr/>
        <p:txBody>
          <a:bodyPr/>
          <a:lstStyle/>
          <a:p>
            <a:r>
              <a:rPr lang="en-US" altLang="zh-CN" i="1" dirty="0" smtClean="0"/>
              <a:t>LC</a:t>
            </a:r>
            <a:r>
              <a:rPr lang="zh-CN" altLang="en-US" dirty="0" smtClean="0"/>
              <a:t>串并联</a:t>
            </a:r>
            <a:r>
              <a:rPr lang="zh-CN" altLang="en-US" dirty="0"/>
              <a:t>电路的谐振</a:t>
            </a: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94</a:t>
            </a:fld>
            <a:endParaRPr lang="en-US" altLang="zh-CN"/>
          </a:p>
        </p:txBody>
      </p:sp>
    </p:spTree>
    <p:extLst>
      <p:ext uri="{BB962C8B-B14F-4D97-AF65-F5344CB8AC3E}">
        <p14:creationId xmlns:p14="http://schemas.microsoft.com/office/powerpoint/2010/main" val="30177615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536602"/>
                                        </p:tgtEl>
                                        <p:attrNameLst>
                                          <p:attrName>style.visibility</p:attrName>
                                        </p:attrNameLst>
                                      </p:cBhvr>
                                      <p:to>
                                        <p:strVal val="visible"/>
                                      </p:to>
                                    </p:set>
                                    <p:animEffect transition="in" filter="box(out)">
                                      <p:cBhvr>
                                        <p:cTn id="7" dur="500"/>
                                        <p:tgtEl>
                                          <p:spTgt spid="5366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536599"/>
                                        </p:tgtEl>
                                        <p:attrNameLst>
                                          <p:attrName>style.visibility</p:attrName>
                                        </p:attrNameLst>
                                      </p:cBhvr>
                                      <p:to>
                                        <p:strVal val="visible"/>
                                      </p:to>
                                    </p:set>
                                    <p:animEffect transition="in" filter="box(out)">
                                      <p:cBhvr>
                                        <p:cTn id="12" dur="500"/>
                                        <p:tgtEl>
                                          <p:spTgt spid="5365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36600">
                                            <p:txEl>
                                              <p:pRg st="0" end="0"/>
                                            </p:txEl>
                                          </p:spTgt>
                                        </p:tgtEl>
                                        <p:attrNameLst>
                                          <p:attrName>style.visibility</p:attrName>
                                        </p:attrNameLst>
                                      </p:cBhvr>
                                      <p:to>
                                        <p:strVal val="visible"/>
                                      </p:to>
                                    </p:set>
                                    <p:animEffect transition="in" filter="box(out)">
                                      <p:cBhvr>
                                        <p:cTn id="17" dur="500"/>
                                        <p:tgtEl>
                                          <p:spTgt spid="536600">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36601">
                                            <p:txEl>
                                              <p:pRg st="0" end="0"/>
                                            </p:txEl>
                                          </p:spTgt>
                                        </p:tgtEl>
                                        <p:attrNameLst>
                                          <p:attrName>style.visibility</p:attrName>
                                        </p:attrNameLst>
                                      </p:cBhvr>
                                      <p:to>
                                        <p:strVal val="visible"/>
                                      </p:to>
                                    </p:set>
                                    <p:animEffect transition="in" filter="box(out)">
                                      <p:cBhvr>
                                        <p:cTn id="22" dur="500"/>
                                        <p:tgtEl>
                                          <p:spTgt spid="53660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600" grpId="0" build="p" autoUpdateAnimBg="0"/>
      <p:bldP spid="536601" grpId="0" build="p"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7602" name="Object 2"/>
          <p:cNvGraphicFramePr>
            <a:graphicFrameLocks noChangeAspect="1"/>
          </p:cNvGraphicFramePr>
          <p:nvPr>
            <p:extLst>
              <p:ext uri="{D42A27DB-BD31-4B8C-83A1-F6EECF244321}">
                <p14:modId xmlns:p14="http://schemas.microsoft.com/office/powerpoint/2010/main" val="3804693290"/>
              </p:ext>
            </p:extLst>
          </p:nvPr>
        </p:nvGraphicFramePr>
        <p:xfrm>
          <a:off x="1944688" y="3237628"/>
          <a:ext cx="1622425" cy="839788"/>
        </p:xfrm>
        <a:graphic>
          <a:graphicData uri="http://schemas.openxmlformats.org/presentationml/2006/ole">
            <mc:AlternateContent xmlns:mc="http://schemas.openxmlformats.org/markup-compatibility/2006">
              <mc:Choice xmlns:v="urn:schemas-microsoft-com:vml" Requires="v">
                <p:oleObj spid="_x0000_s122966" name="Equation" r:id="rId3" imgW="812447" imgH="418918" progId="Equation.3">
                  <p:embed/>
                </p:oleObj>
              </mc:Choice>
              <mc:Fallback>
                <p:oleObj name="Equation" r:id="rId3" imgW="812447" imgH="418918" progId="Equation.3">
                  <p:embed/>
                  <p:pic>
                    <p:nvPicPr>
                      <p:cNvPr id="0" name="Picture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4688" y="3237628"/>
                        <a:ext cx="1622425" cy="83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7603" name="Text Box 3"/>
          <p:cNvSpPr txBox="1">
            <a:spLocks noChangeArrowheads="1"/>
          </p:cNvSpPr>
          <p:nvPr/>
        </p:nvSpPr>
        <p:spPr bwMode="auto">
          <a:xfrm>
            <a:off x="4650568" y="3480531"/>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400" b="1" dirty="0">
                <a:solidFill>
                  <a:schemeClr val="tx2"/>
                </a:solidFill>
              </a:rPr>
              <a:t>并联谐振，开路</a:t>
            </a:r>
          </a:p>
        </p:txBody>
      </p:sp>
      <p:sp>
        <p:nvSpPr>
          <p:cNvPr id="537604" name="Text Box 4"/>
          <p:cNvSpPr txBox="1">
            <a:spLocks noChangeArrowheads="1"/>
          </p:cNvSpPr>
          <p:nvPr/>
        </p:nvSpPr>
        <p:spPr bwMode="auto">
          <a:xfrm>
            <a:off x="4616450" y="4413966"/>
            <a:ext cx="23391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400" b="1" dirty="0">
                <a:solidFill>
                  <a:schemeClr val="tx2"/>
                </a:solidFill>
              </a:rPr>
              <a:t>串联谐振，短路</a:t>
            </a:r>
          </a:p>
        </p:txBody>
      </p:sp>
      <p:grpSp>
        <p:nvGrpSpPr>
          <p:cNvPr id="537605" name="Group 5"/>
          <p:cNvGrpSpPr>
            <a:grpSpLocks/>
          </p:cNvGrpSpPr>
          <p:nvPr/>
        </p:nvGrpSpPr>
        <p:grpSpPr bwMode="auto">
          <a:xfrm>
            <a:off x="444023" y="833479"/>
            <a:ext cx="5330826" cy="2190750"/>
            <a:chOff x="370" y="0"/>
            <a:chExt cx="3358" cy="1380"/>
          </a:xfrm>
        </p:grpSpPr>
        <p:sp>
          <p:nvSpPr>
            <p:cNvPr id="537606" name="Oval 6"/>
            <p:cNvSpPr>
              <a:spLocks noChangeArrowheads="1"/>
            </p:cNvSpPr>
            <p:nvPr/>
          </p:nvSpPr>
          <p:spPr bwMode="auto">
            <a:xfrm>
              <a:off x="1036" y="804"/>
              <a:ext cx="288" cy="288"/>
            </a:xfrm>
            <a:prstGeom prst="ellipse">
              <a:avLst/>
            </a:prstGeom>
            <a:solidFill>
              <a:schemeClr val="bg1"/>
            </a:solidFill>
            <a:ln w="2857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7607" name="Line 7"/>
            <p:cNvSpPr>
              <a:spLocks noChangeShapeType="1"/>
            </p:cNvSpPr>
            <p:nvPr/>
          </p:nvSpPr>
          <p:spPr bwMode="auto">
            <a:xfrm>
              <a:off x="2677" y="342"/>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7608" name="Line 8"/>
            <p:cNvSpPr>
              <a:spLocks noChangeShapeType="1"/>
            </p:cNvSpPr>
            <p:nvPr/>
          </p:nvSpPr>
          <p:spPr bwMode="auto">
            <a:xfrm flipH="1">
              <a:off x="2152" y="336"/>
              <a:ext cx="20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7609" name="Line 9"/>
            <p:cNvSpPr>
              <a:spLocks noChangeShapeType="1"/>
            </p:cNvSpPr>
            <p:nvPr/>
          </p:nvSpPr>
          <p:spPr bwMode="auto">
            <a:xfrm>
              <a:off x="2573" y="672"/>
              <a:ext cx="3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7610" name="Line 10"/>
            <p:cNvSpPr>
              <a:spLocks noChangeShapeType="1"/>
            </p:cNvSpPr>
            <p:nvPr/>
          </p:nvSpPr>
          <p:spPr bwMode="auto">
            <a:xfrm flipH="1">
              <a:off x="2915" y="336"/>
              <a:ext cx="2"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7611" name="Line 11"/>
            <p:cNvSpPr>
              <a:spLocks noChangeShapeType="1"/>
            </p:cNvSpPr>
            <p:nvPr/>
          </p:nvSpPr>
          <p:spPr bwMode="auto">
            <a:xfrm flipH="1">
              <a:off x="2152" y="672"/>
              <a:ext cx="32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7612" name="Line 12"/>
            <p:cNvSpPr>
              <a:spLocks noChangeShapeType="1"/>
            </p:cNvSpPr>
            <p:nvPr/>
          </p:nvSpPr>
          <p:spPr bwMode="auto">
            <a:xfrm>
              <a:off x="2152" y="336"/>
              <a:ext cx="0"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7613" name="Line 13"/>
            <p:cNvSpPr>
              <a:spLocks noChangeShapeType="1"/>
            </p:cNvSpPr>
            <p:nvPr/>
          </p:nvSpPr>
          <p:spPr bwMode="auto">
            <a:xfrm>
              <a:off x="2920" y="516"/>
              <a:ext cx="2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7614" name="Line 14"/>
            <p:cNvSpPr>
              <a:spLocks noChangeShapeType="1"/>
            </p:cNvSpPr>
            <p:nvPr/>
          </p:nvSpPr>
          <p:spPr bwMode="auto">
            <a:xfrm>
              <a:off x="1861" y="504"/>
              <a:ext cx="2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7615" name="Line 15"/>
            <p:cNvSpPr>
              <a:spLocks noChangeShapeType="1"/>
            </p:cNvSpPr>
            <p:nvPr/>
          </p:nvSpPr>
          <p:spPr bwMode="auto">
            <a:xfrm>
              <a:off x="3208" y="516"/>
              <a:ext cx="0" cy="8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7616" name="Line 16"/>
            <p:cNvSpPr>
              <a:spLocks noChangeShapeType="1"/>
            </p:cNvSpPr>
            <p:nvPr/>
          </p:nvSpPr>
          <p:spPr bwMode="auto">
            <a:xfrm>
              <a:off x="1180" y="516"/>
              <a:ext cx="0" cy="8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7617" name="Line 17"/>
            <p:cNvSpPr>
              <a:spLocks noChangeShapeType="1"/>
            </p:cNvSpPr>
            <p:nvPr/>
          </p:nvSpPr>
          <p:spPr bwMode="auto">
            <a:xfrm>
              <a:off x="1180" y="1380"/>
              <a:ext cx="202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7618" name="Rectangle 18"/>
            <p:cNvSpPr>
              <a:spLocks noChangeArrowheads="1"/>
            </p:cNvSpPr>
            <p:nvPr/>
          </p:nvSpPr>
          <p:spPr bwMode="auto">
            <a:xfrm>
              <a:off x="3148" y="816"/>
              <a:ext cx="120" cy="288"/>
            </a:xfrm>
            <a:prstGeom prst="rect">
              <a:avLst/>
            </a:prstGeom>
            <a:solidFill>
              <a:schemeClr val="bg1"/>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7620" name="Text Box 20"/>
            <p:cNvSpPr txBox="1">
              <a:spLocks noChangeArrowheads="1"/>
            </p:cNvSpPr>
            <p:nvPr/>
          </p:nvSpPr>
          <p:spPr bwMode="auto">
            <a:xfrm>
              <a:off x="2915" y="804"/>
              <a:ext cx="24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a:latin typeface="Times New Roman" panose="02020603050405020304" pitchFamily="18" charset="0"/>
                  <a:cs typeface="Times New Roman" panose="02020603050405020304" pitchFamily="18" charset="0"/>
                </a:rPr>
                <a:t>R</a:t>
              </a:r>
            </a:p>
          </p:txBody>
        </p:sp>
        <p:sp>
          <p:nvSpPr>
            <p:cNvPr id="537621" name="Text Box 21"/>
            <p:cNvSpPr txBox="1">
              <a:spLocks noChangeArrowheads="1"/>
            </p:cNvSpPr>
            <p:nvPr/>
          </p:nvSpPr>
          <p:spPr bwMode="auto">
            <a:xfrm>
              <a:off x="2251" y="728"/>
              <a:ext cx="31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a:latin typeface="Times New Roman" panose="02020603050405020304" pitchFamily="18" charset="0"/>
                  <a:cs typeface="Times New Roman" panose="02020603050405020304" pitchFamily="18" charset="0"/>
                </a:rPr>
                <a:t>C</a:t>
              </a:r>
              <a:r>
                <a:rPr lang="en-US" altLang="zh-CN" sz="2400" b="1" baseline="-25000" dirty="0">
                  <a:latin typeface="Times New Roman" panose="02020603050405020304" pitchFamily="18" charset="0"/>
                  <a:cs typeface="Times New Roman" panose="02020603050405020304" pitchFamily="18" charset="0"/>
                </a:rPr>
                <a:t>2</a:t>
              </a:r>
              <a:endParaRPr lang="en-US" altLang="zh-CN" sz="2400" b="1" i="1" dirty="0">
                <a:latin typeface="Times New Roman" panose="02020603050405020304" pitchFamily="18" charset="0"/>
                <a:cs typeface="Times New Roman" panose="02020603050405020304" pitchFamily="18" charset="0"/>
              </a:endParaRPr>
            </a:p>
          </p:txBody>
        </p:sp>
        <p:sp>
          <p:nvSpPr>
            <p:cNvPr id="537622" name="Line 22"/>
            <p:cNvSpPr>
              <a:spLocks noChangeShapeType="1"/>
            </p:cNvSpPr>
            <p:nvPr/>
          </p:nvSpPr>
          <p:spPr bwMode="auto">
            <a:xfrm>
              <a:off x="1180" y="516"/>
              <a:ext cx="32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7623" name="Text Box 23"/>
            <p:cNvSpPr txBox="1">
              <a:spLocks noChangeArrowheads="1"/>
            </p:cNvSpPr>
            <p:nvPr/>
          </p:nvSpPr>
          <p:spPr bwMode="auto">
            <a:xfrm>
              <a:off x="2403" y="0"/>
              <a:ext cx="29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a:latin typeface="Times New Roman" panose="02020603050405020304" pitchFamily="18" charset="0"/>
                  <a:cs typeface="Times New Roman" panose="02020603050405020304" pitchFamily="18" charset="0"/>
                </a:rPr>
                <a:t>L</a:t>
              </a:r>
              <a:r>
                <a:rPr lang="en-US" altLang="zh-CN" sz="2400" b="1" baseline="-25000">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p:txBody>
        </p:sp>
        <p:grpSp>
          <p:nvGrpSpPr>
            <p:cNvPr id="537624" name="Group 24"/>
            <p:cNvGrpSpPr>
              <a:grpSpLocks/>
            </p:cNvGrpSpPr>
            <p:nvPr/>
          </p:nvGrpSpPr>
          <p:grpSpPr bwMode="auto">
            <a:xfrm>
              <a:off x="2361" y="288"/>
              <a:ext cx="323" cy="57"/>
              <a:chOff x="1200" y="1584"/>
              <a:chExt cx="379" cy="45"/>
            </a:xfrm>
          </p:grpSpPr>
          <p:sp>
            <p:nvSpPr>
              <p:cNvPr id="537625" name="Arc 25"/>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7626" name="Arc 26"/>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7627" name="Arc 27"/>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7628" name="Arc 28"/>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7629" name="Text Box 29"/>
            <p:cNvSpPr txBox="1">
              <a:spLocks noChangeArrowheads="1"/>
            </p:cNvSpPr>
            <p:nvPr/>
          </p:nvSpPr>
          <p:spPr bwMode="auto">
            <a:xfrm>
              <a:off x="966" y="516"/>
              <a:ext cx="22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a:t>+</a:t>
              </a:r>
            </a:p>
          </p:txBody>
        </p:sp>
        <p:sp>
          <p:nvSpPr>
            <p:cNvPr id="537630" name="Text Box 30"/>
            <p:cNvSpPr txBox="1">
              <a:spLocks noChangeArrowheads="1"/>
            </p:cNvSpPr>
            <p:nvPr/>
          </p:nvSpPr>
          <p:spPr bwMode="auto">
            <a:xfrm>
              <a:off x="966" y="97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_</a:t>
              </a:r>
            </a:p>
          </p:txBody>
        </p:sp>
        <p:sp>
          <p:nvSpPr>
            <p:cNvPr id="537631" name="Text Box 31"/>
            <p:cNvSpPr txBox="1">
              <a:spLocks noChangeArrowheads="1"/>
            </p:cNvSpPr>
            <p:nvPr/>
          </p:nvSpPr>
          <p:spPr bwMode="auto">
            <a:xfrm>
              <a:off x="615" y="793"/>
              <a:ext cx="45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a:latin typeface="Times New Roman" panose="02020603050405020304" pitchFamily="18" charset="0"/>
                  <a:cs typeface="Times New Roman" panose="02020603050405020304" pitchFamily="18" charset="0"/>
                </a:rPr>
                <a:t>u</a:t>
              </a:r>
              <a:r>
                <a:rPr lang="en-US" altLang="zh-CN" sz="2400" b="1" baseline="-25000">
                  <a:latin typeface="Times New Roman" panose="02020603050405020304" pitchFamily="18" charset="0"/>
                  <a:cs typeface="Times New Roman" panose="02020603050405020304" pitchFamily="18" charset="0"/>
                </a:rPr>
                <a:t>s</a:t>
              </a:r>
              <a:r>
                <a:rPr lang="en-US" altLang="zh-CN" sz="2400" b="1">
                  <a:latin typeface="Times New Roman" panose="02020603050405020304" pitchFamily="18" charset="0"/>
                  <a:cs typeface="Times New Roman" panose="02020603050405020304" pitchFamily="18" charset="0"/>
                </a:rPr>
                <a:t>(</a:t>
              </a:r>
              <a:r>
                <a:rPr lang="en-US" altLang="zh-CN" sz="2400" b="1" i="1">
                  <a:latin typeface="Times New Roman" panose="02020603050405020304" pitchFamily="18" charset="0"/>
                  <a:cs typeface="Times New Roman" panose="02020603050405020304" pitchFamily="18" charset="0"/>
                </a:rPr>
                <a:t>t</a:t>
              </a:r>
              <a:r>
                <a:rPr lang="en-US" altLang="zh-CN" sz="2400" b="1">
                  <a:latin typeface="Times New Roman" panose="02020603050405020304" pitchFamily="18" charset="0"/>
                  <a:cs typeface="Times New Roman" panose="02020603050405020304" pitchFamily="18" charset="0"/>
                </a:rPr>
                <a:t>)</a:t>
              </a:r>
            </a:p>
          </p:txBody>
        </p:sp>
        <p:sp>
          <p:nvSpPr>
            <p:cNvPr id="537632" name="Text Box 32"/>
            <p:cNvSpPr txBox="1">
              <a:spLocks noChangeArrowheads="1"/>
            </p:cNvSpPr>
            <p:nvPr/>
          </p:nvSpPr>
          <p:spPr bwMode="auto">
            <a:xfrm>
              <a:off x="3268" y="528"/>
              <a:ext cx="22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a:t>+</a:t>
              </a:r>
            </a:p>
          </p:txBody>
        </p:sp>
        <p:sp>
          <p:nvSpPr>
            <p:cNvPr id="537633" name="Text Box 33"/>
            <p:cNvSpPr txBox="1">
              <a:spLocks noChangeArrowheads="1"/>
            </p:cNvSpPr>
            <p:nvPr/>
          </p:nvSpPr>
          <p:spPr bwMode="auto">
            <a:xfrm>
              <a:off x="3280" y="1069"/>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t>_</a:t>
              </a:r>
            </a:p>
          </p:txBody>
        </p:sp>
        <p:sp>
          <p:nvSpPr>
            <p:cNvPr id="537634" name="Text Box 34"/>
            <p:cNvSpPr txBox="1">
              <a:spLocks noChangeArrowheads="1"/>
            </p:cNvSpPr>
            <p:nvPr/>
          </p:nvSpPr>
          <p:spPr bwMode="auto">
            <a:xfrm>
              <a:off x="3256" y="816"/>
              <a:ext cx="47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a:latin typeface="Times New Roman" panose="02020603050405020304" pitchFamily="18" charset="0"/>
                  <a:cs typeface="Times New Roman" panose="02020603050405020304" pitchFamily="18" charset="0"/>
                </a:rPr>
                <a:t>u</a:t>
              </a:r>
              <a:r>
                <a:rPr lang="en-US" altLang="zh-CN" sz="2400" b="1" baseline="-25000">
                  <a:latin typeface="Times New Roman" panose="02020603050405020304" pitchFamily="18" charset="0"/>
                  <a:cs typeface="Times New Roman" panose="02020603050405020304" pitchFamily="18" charset="0"/>
                </a:rPr>
                <a:t>o</a:t>
              </a:r>
              <a:r>
                <a:rPr lang="en-US" altLang="zh-CN" sz="2400" b="1">
                  <a:latin typeface="Times New Roman" panose="02020603050405020304" pitchFamily="18" charset="0"/>
                  <a:cs typeface="Times New Roman" panose="02020603050405020304" pitchFamily="18" charset="0"/>
                </a:rPr>
                <a:t>(</a:t>
              </a:r>
              <a:r>
                <a:rPr lang="en-US" altLang="zh-CN" sz="2400" b="1" i="1">
                  <a:latin typeface="Times New Roman" panose="02020603050405020304" pitchFamily="18" charset="0"/>
                  <a:cs typeface="Times New Roman" panose="02020603050405020304" pitchFamily="18" charset="0"/>
                </a:rPr>
                <a:t>t</a:t>
              </a:r>
              <a:r>
                <a:rPr lang="en-US" altLang="zh-CN" sz="2400" b="1">
                  <a:latin typeface="Times New Roman" panose="02020603050405020304" pitchFamily="18" charset="0"/>
                  <a:cs typeface="Times New Roman" panose="02020603050405020304" pitchFamily="18" charset="0"/>
                </a:rPr>
                <a:t>)</a:t>
              </a:r>
            </a:p>
          </p:txBody>
        </p:sp>
        <p:grpSp>
          <p:nvGrpSpPr>
            <p:cNvPr id="537635" name="Group 35"/>
            <p:cNvGrpSpPr>
              <a:grpSpLocks/>
            </p:cNvGrpSpPr>
            <p:nvPr/>
          </p:nvGrpSpPr>
          <p:grpSpPr bwMode="auto">
            <a:xfrm>
              <a:off x="2477" y="535"/>
              <a:ext cx="96" cy="257"/>
              <a:chOff x="866" y="705"/>
              <a:chExt cx="96" cy="257"/>
            </a:xfrm>
          </p:grpSpPr>
          <p:sp>
            <p:nvSpPr>
              <p:cNvPr id="537636" name="Line 36"/>
              <p:cNvSpPr>
                <a:spLocks noChangeShapeType="1"/>
              </p:cNvSpPr>
              <p:nvPr/>
            </p:nvSpPr>
            <p:spPr bwMode="auto">
              <a:xfrm rot="-5400000">
                <a:off x="738" y="833"/>
                <a:ext cx="25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7637" name="Line 37"/>
              <p:cNvSpPr>
                <a:spLocks noChangeShapeType="1"/>
              </p:cNvSpPr>
              <p:nvPr/>
            </p:nvSpPr>
            <p:spPr bwMode="auto">
              <a:xfrm rot="5400000" flipH="1">
                <a:off x="833" y="834"/>
                <a:ext cx="25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7638" name="Text Box 38"/>
            <p:cNvSpPr txBox="1">
              <a:spLocks noChangeArrowheads="1"/>
            </p:cNvSpPr>
            <p:nvPr/>
          </p:nvSpPr>
          <p:spPr bwMode="auto">
            <a:xfrm>
              <a:off x="370" y="47"/>
              <a:ext cx="343"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dirty="0">
                  <a:solidFill>
                    <a:schemeClr val="tx2"/>
                  </a:solidFill>
                  <a:latin typeface="Times New Roman" panose="02020603050405020304" pitchFamily="18" charset="0"/>
                  <a:cs typeface="Times New Roman" panose="02020603050405020304" pitchFamily="18" charset="0"/>
                </a:rPr>
                <a:t>(2)</a:t>
              </a:r>
            </a:p>
          </p:txBody>
        </p:sp>
        <p:grpSp>
          <p:nvGrpSpPr>
            <p:cNvPr id="537639" name="Group 39"/>
            <p:cNvGrpSpPr>
              <a:grpSpLocks/>
            </p:cNvGrpSpPr>
            <p:nvPr/>
          </p:nvGrpSpPr>
          <p:grpSpPr bwMode="auto">
            <a:xfrm>
              <a:off x="1521" y="444"/>
              <a:ext cx="323" cy="57"/>
              <a:chOff x="1200" y="1584"/>
              <a:chExt cx="379" cy="45"/>
            </a:xfrm>
          </p:grpSpPr>
          <p:sp>
            <p:nvSpPr>
              <p:cNvPr id="537640" name="Arc 40"/>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7641" name="Arc 41"/>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7642" name="Arc 42"/>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7643" name="Arc 43"/>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7644" name="Text Box 44"/>
            <p:cNvSpPr txBox="1">
              <a:spLocks noChangeArrowheads="1"/>
            </p:cNvSpPr>
            <p:nvPr/>
          </p:nvSpPr>
          <p:spPr bwMode="auto">
            <a:xfrm>
              <a:off x="1531" y="178"/>
              <a:ext cx="29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en-US" altLang="zh-CN" sz="2400" b="1" i="1">
                  <a:latin typeface="Times New Roman" panose="02020603050405020304" pitchFamily="18" charset="0"/>
                  <a:cs typeface="Times New Roman" panose="02020603050405020304" pitchFamily="18" charset="0"/>
                </a:rPr>
                <a:t>L</a:t>
              </a:r>
              <a:r>
                <a:rPr lang="en-US" altLang="zh-CN" sz="2400" b="1" baseline="-25000">
                  <a:latin typeface="Times New Roman" panose="02020603050405020304" pitchFamily="18" charset="0"/>
                  <a:cs typeface="Times New Roman" panose="02020603050405020304" pitchFamily="18" charset="0"/>
                </a:rPr>
                <a:t>3</a:t>
              </a:r>
              <a:endParaRPr lang="en-US" altLang="zh-CN" sz="2400" b="1">
                <a:latin typeface="Times New Roman" panose="02020603050405020304" pitchFamily="18" charset="0"/>
                <a:cs typeface="Times New Roman" panose="02020603050405020304" pitchFamily="18" charset="0"/>
              </a:endParaRPr>
            </a:p>
          </p:txBody>
        </p:sp>
      </p:grpSp>
      <p:graphicFrame>
        <p:nvGraphicFramePr>
          <p:cNvPr id="537645" name="Object 45"/>
          <p:cNvGraphicFramePr>
            <a:graphicFrameLocks noChangeAspect="1"/>
          </p:cNvGraphicFramePr>
          <p:nvPr>
            <p:extLst>
              <p:ext uri="{D42A27DB-BD31-4B8C-83A1-F6EECF244321}">
                <p14:modId xmlns:p14="http://schemas.microsoft.com/office/powerpoint/2010/main" val="389199222"/>
              </p:ext>
            </p:extLst>
          </p:nvPr>
        </p:nvGraphicFramePr>
        <p:xfrm>
          <a:off x="1906588" y="4198066"/>
          <a:ext cx="2006600" cy="850900"/>
        </p:xfrm>
        <a:graphic>
          <a:graphicData uri="http://schemas.openxmlformats.org/presentationml/2006/ole">
            <mc:AlternateContent xmlns:mc="http://schemas.openxmlformats.org/markup-compatibility/2006">
              <mc:Choice xmlns:v="urn:schemas-microsoft-com:vml" Requires="v">
                <p:oleObj spid="_x0000_s122967" name="Equation" r:id="rId5" imgW="2006600" imgH="850900" progId="">
                  <p:embed/>
                </p:oleObj>
              </mc:Choice>
              <mc:Fallback>
                <p:oleObj name="Equation" r:id="rId5" imgW="2006600" imgH="850900" progId="">
                  <p:embed/>
                  <p:pic>
                    <p:nvPicPr>
                      <p:cNvPr id="0" name="Picture 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6588" y="4198066"/>
                        <a:ext cx="2006600"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7648" name="Text Box 48"/>
          <p:cNvSpPr txBox="1">
            <a:spLocks noChangeArrowheads="1"/>
          </p:cNvSpPr>
          <p:nvPr/>
        </p:nvSpPr>
        <p:spPr bwMode="auto">
          <a:xfrm>
            <a:off x="946059" y="5410866"/>
            <a:ext cx="4277133"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800" b="1" i="1" dirty="0">
                <a:solidFill>
                  <a:schemeClr val="tx2"/>
                </a:solidFill>
                <a:latin typeface="Symbol" panose="05050102010706020507" pitchFamily="18" charset="2"/>
                <a:cs typeface="Times New Roman" panose="02020603050405020304" pitchFamily="18" charset="0"/>
              </a:rPr>
              <a:t>w</a:t>
            </a:r>
            <a:r>
              <a:rPr lang="en-US" altLang="zh-CN" sz="2800" b="1" baseline="-25000" dirty="0">
                <a:solidFill>
                  <a:schemeClr val="tx2"/>
                </a:solidFill>
                <a:latin typeface="Times New Roman" panose="02020603050405020304" pitchFamily="18" charset="0"/>
                <a:cs typeface="Times New Roman" panose="02020603050405020304" pitchFamily="18" charset="0"/>
              </a:rPr>
              <a:t>2  </a:t>
            </a:r>
            <a:r>
              <a:rPr lang="zh-CN" altLang="en-US" sz="2800" b="1" dirty="0">
                <a:solidFill>
                  <a:schemeClr val="tx2"/>
                </a:solidFill>
                <a:latin typeface="Times New Roman" panose="02020603050405020304" pitchFamily="18" charset="0"/>
                <a:cs typeface="Times New Roman" panose="02020603050405020304" pitchFamily="18" charset="0"/>
              </a:rPr>
              <a:t>信号直接加到负载上。</a:t>
            </a:r>
          </a:p>
        </p:txBody>
      </p:sp>
      <p:sp>
        <p:nvSpPr>
          <p:cNvPr id="2" name="标题 1"/>
          <p:cNvSpPr>
            <a:spLocks noGrp="1"/>
          </p:cNvSpPr>
          <p:nvPr>
            <p:ph type="title"/>
          </p:nvPr>
        </p:nvSpPr>
        <p:spPr/>
        <p:txBody>
          <a:bodyPr/>
          <a:lstStyle/>
          <a:p>
            <a:r>
              <a:rPr lang="en-US" altLang="zh-CN" i="1" dirty="0" smtClean="0"/>
              <a:t>LC</a:t>
            </a:r>
            <a:r>
              <a:rPr lang="zh-CN" altLang="en-US" dirty="0" smtClean="0"/>
              <a:t>串并联</a:t>
            </a:r>
            <a:r>
              <a:rPr lang="zh-CN" altLang="en-US" dirty="0"/>
              <a:t>电路的谐振</a:t>
            </a:r>
          </a:p>
        </p:txBody>
      </p:sp>
      <p:graphicFrame>
        <p:nvGraphicFramePr>
          <p:cNvPr id="3" name="对象 2"/>
          <p:cNvGraphicFramePr>
            <a:graphicFrameLocks noChangeAspect="1"/>
          </p:cNvGraphicFramePr>
          <p:nvPr>
            <p:extLst>
              <p:ext uri="{D42A27DB-BD31-4B8C-83A1-F6EECF244321}">
                <p14:modId xmlns:p14="http://schemas.microsoft.com/office/powerpoint/2010/main" val="1123129618"/>
              </p:ext>
            </p:extLst>
          </p:nvPr>
        </p:nvGraphicFramePr>
        <p:xfrm>
          <a:off x="5820555" y="1254960"/>
          <a:ext cx="2870200" cy="965200"/>
        </p:xfrm>
        <a:graphic>
          <a:graphicData uri="http://schemas.openxmlformats.org/presentationml/2006/ole">
            <mc:AlternateContent xmlns:mc="http://schemas.openxmlformats.org/markup-compatibility/2006">
              <mc:Choice xmlns:v="urn:schemas-microsoft-com:vml" Requires="v">
                <p:oleObj spid="_x0000_s122968" name="Equation" r:id="rId7" imgW="1434960" imgH="482400" progId="">
                  <p:embed/>
                </p:oleObj>
              </mc:Choice>
              <mc:Fallback>
                <p:oleObj name="Equation" r:id="rId7" imgW="1434960" imgH="482400" progId="">
                  <p:embed/>
                  <p:pic>
                    <p:nvPicPr>
                      <p:cNvPr id="0" name="Picture 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0555" y="1254960"/>
                        <a:ext cx="2870200"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灯片编号占位符 3"/>
          <p:cNvSpPr>
            <a:spLocks noGrp="1"/>
          </p:cNvSpPr>
          <p:nvPr>
            <p:ph type="sldNum" sz="quarter" idx="12"/>
          </p:nvPr>
        </p:nvSpPr>
        <p:spPr/>
        <p:txBody>
          <a:bodyPr/>
          <a:lstStyle/>
          <a:p>
            <a:fld id="{4A392014-421B-4E0A-B18C-C510B3404A01}" type="slidenum">
              <a:rPr lang="en-US" altLang="zh-CN" smtClean="0"/>
              <a:pPr/>
              <a:t>95</a:t>
            </a:fld>
            <a:endParaRPr lang="en-US" altLang="zh-CN"/>
          </a:p>
        </p:txBody>
      </p:sp>
    </p:spTree>
    <p:extLst>
      <p:ext uri="{BB962C8B-B14F-4D97-AF65-F5344CB8AC3E}">
        <p14:creationId xmlns:p14="http://schemas.microsoft.com/office/powerpoint/2010/main" val="40437092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537605"/>
                                        </p:tgtEl>
                                        <p:attrNameLst>
                                          <p:attrName>style.visibility</p:attrName>
                                        </p:attrNameLst>
                                      </p:cBhvr>
                                      <p:to>
                                        <p:strVal val="visible"/>
                                      </p:to>
                                    </p:set>
                                    <p:animEffect transition="in" filter="box(out)">
                                      <p:cBhvr>
                                        <p:cTn id="7" dur="500"/>
                                        <p:tgtEl>
                                          <p:spTgt spid="5376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537602"/>
                                        </p:tgtEl>
                                        <p:attrNameLst>
                                          <p:attrName>style.visibility</p:attrName>
                                        </p:attrNameLst>
                                      </p:cBhvr>
                                      <p:to>
                                        <p:strVal val="visible"/>
                                      </p:to>
                                    </p:set>
                                    <p:anim calcmode="lin" valueType="num">
                                      <p:cBhvr additive="base">
                                        <p:cTn id="17" dur="500"/>
                                        <p:tgtEl>
                                          <p:spTgt spid="537602"/>
                                        </p:tgtEl>
                                        <p:attrNameLst>
                                          <p:attrName>ppt_x</p:attrName>
                                        </p:attrNameLst>
                                      </p:cBhvr>
                                      <p:tavLst>
                                        <p:tav tm="0">
                                          <p:val>
                                            <p:strVal val="#ppt_x+#ppt_w*1.125000"/>
                                          </p:val>
                                        </p:tav>
                                        <p:tav tm="100000">
                                          <p:val>
                                            <p:strVal val="#ppt_x"/>
                                          </p:val>
                                        </p:tav>
                                      </p:tavLst>
                                    </p:anim>
                                    <p:animEffect transition="in" filter="wipe(left)">
                                      <p:cBhvr>
                                        <p:cTn id="18" dur="500"/>
                                        <p:tgtEl>
                                          <p:spTgt spid="537602"/>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2" fill="hold" grpId="0" nodeType="clickEffect">
                                  <p:stCondLst>
                                    <p:cond delay="0"/>
                                  </p:stCondLst>
                                  <p:childTnLst>
                                    <p:set>
                                      <p:cBhvr>
                                        <p:cTn id="22" dur="1" fill="hold">
                                          <p:stCondLst>
                                            <p:cond delay="0"/>
                                          </p:stCondLst>
                                        </p:cTn>
                                        <p:tgtEl>
                                          <p:spTgt spid="537603"/>
                                        </p:tgtEl>
                                        <p:attrNameLst>
                                          <p:attrName>style.visibility</p:attrName>
                                        </p:attrNameLst>
                                      </p:cBhvr>
                                      <p:to>
                                        <p:strVal val="visible"/>
                                      </p:to>
                                    </p:set>
                                    <p:anim calcmode="lin" valueType="num">
                                      <p:cBhvr additive="base">
                                        <p:cTn id="23" dur="500"/>
                                        <p:tgtEl>
                                          <p:spTgt spid="537603"/>
                                        </p:tgtEl>
                                        <p:attrNameLst>
                                          <p:attrName>ppt_x</p:attrName>
                                        </p:attrNameLst>
                                      </p:cBhvr>
                                      <p:tavLst>
                                        <p:tav tm="0">
                                          <p:val>
                                            <p:strVal val="#ppt_x+#ppt_w*1.125000"/>
                                          </p:val>
                                        </p:tav>
                                        <p:tav tm="100000">
                                          <p:val>
                                            <p:strVal val="#ppt_x"/>
                                          </p:val>
                                        </p:tav>
                                      </p:tavLst>
                                    </p:anim>
                                    <p:animEffect transition="in" filter="wipe(left)">
                                      <p:cBhvr>
                                        <p:cTn id="24" dur="500"/>
                                        <p:tgtEl>
                                          <p:spTgt spid="537603"/>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32" fill="hold" nodeType="clickEffect">
                                  <p:stCondLst>
                                    <p:cond delay="0"/>
                                  </p:stCondLst>
                                  <p:childTnLst>
                                    <p:set>
                                      <p:cBhvr>
                                        <p:cTn id="28" dur="1" fill="hold">
                                          <p:stCondLst>
                                            <p:cond delay="0"/>
                                          </p:stCondLst>
                                        </p:cTn>
                                        <p:tgtEl>
                                          <p:spTgt spid="537645"/>
                                        </p:tgtEl>
                                        <p:attrNameLst>
                                          <p:attrName>style.visibility</p:attrName>
                                        </p:attrNameLst>
                                      </p:cBhvr>
                                      <p:to>
                                        <p:strVal val="visible"/>
                                      </p:to>
                                    </p:set>
                                    <p:animEffect transition="in" filter="box(out)">
                                      <p:cBhvr>
                                        <p:cTn id="29" dur="500"/>
                                        <p:tgtEl>
                                          <p:spTgt spid="537645"/>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2" fill="hold" grpId="0" nodeType="clickEffect">
                                  <p:stCondLst>
                                    <p:cond delay="0"/>
                                  </p:stCondLst>
                                  <p:childTnLst>
                                    <p:set>
                                      <p:cBhvr>
                                        <p:cTn id="33" dur="1" fill="hold">
                                          <p:stCondLst>
                                            <p:cond delay="0"/>
                                          </p:stCondLst>
                                        </p:cTn>
                                        <p:tgtEl>
                                          <p:spTgt spid="537604"/>
                                        </p:tgtEl>
                                        <p:attrNameLst>
                                          <p:attrName>style.visibility</p:attrName>
                                        </p:attrNameLst>
                                      </p:cBhvr>
                                      <p:to>
                                        <p:strVal val="visible"/>
                                      </p:to>
                                    </p:set>
                                    <p:anim calcmode="lin" valueType="num">
                                      <p:cBhvr additive="base">
                                        <p:cTn id="34" dur="500"/>
                                        <p:tgtEl>
                                          <p:spTgt spid="537604"/>
                                        </p:tgtEl>
                                        <p:attrNameLst>
                                          <p:attrName>ppt_x</p:attrName>
                                        </p:attrNameLst>
                                      </p:cBhvr>
                                      <p:tavLst>
                                        <p:tav tm="0">
                                          <p:val>
                                            <p:strVal val="#ppt_x+#ppt_w*1.125000"/>
                                          </p:val>
                                        </p:tav>
                                        <p:tav tm="100000">
                                          <p:val>
                                            <p:strVal val="#ppt_x"/>
                                          </p:val>
                                        </p:tav>
                                      </p:tavLst>
                                    </p:anim>
                                    <p:animEffect transition="in" filter="wipe(left)">
                                      <p:cBhvr>
                                        <p:cTn id="35" dur="500"/>
                                        <p:tgtEl>
                                          <p:spTgt spid="537604"/>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32" fill="hold" grpId="0" nodeType="clickEffect">
                                  <p:stCondLst>
                                    <p:cond delay="0"/>
                                  </p:stCondLst>
                                  <p:childTnLst>
                                    <p:set>
                                      <p:cBhvr>
                                        <p:cTn id="39" dur="1" fill="hold">
                                          <p:stCondLst>
                                            <p:cond delay="0"/>
                                          </p:stCondLst>
                                        </p:cTn>
                                        <p:tgtEl>
                                          <p:spTgt spid="537648">
                                            <p:txEl>
                                              <p:pRg st="0" end="0"/>
                                            </p:txEl>
                                          </p:spTgt>
                                        </p:tgtEl>
                                        <p:attrNameLst>
                                          <p:attrName>style.visibility</p:attrName>
                                        </p:attrNameLst>
                                      </p:cBhvr>
                                      <p:to>
                                        <p:strVal val="visible"/>
                                      </p:to>
                                    </p:set>
                                    <p:animEffect transition="in" filter="box(out)">
                                      <p:cBhvr>
                                        <p:cTn id="40" dur="500"/>
                                        <p:tgtEl>
                                          <p:spTgt spid="5376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603" grpId="0" autoUpdateAnimBg="0"/>
      <p:bldP spid="537604" grpId="0" autoUpdateAnimBg="0"/>
      <p:bldP spid="537648" grpId="0" build="p"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Text Box 2"/>
          <p:cNvSpPr txBox="1">
            <a:spLocks noChangeArrowheads="1"/>
          </p:cNvSpPr>
          <p:nvPr/>
        </p:nvSpPr>
        <p:spPr bwMode="auto">
          <a:xfrm>
            <a:off x="185022" y="812980"/>
            <a:ext cx="23871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b="1" dirty="0">
                <a:solidFill>
                  <a:srgbClr val="FF0000"/>
                </a:solidFill>
                <a:latin typeface="Times New Roman" panose="02020603050405020304" pitchFamily="18" charset="0"/>
                <a:cs typeface="Times New Roman" panose="02020603050405020304" pitchFamily="18" charset="0"/>
              </a:rPr>
              <a:t>3. </a:t>
            </a:r>
            <a:r>
              <a:rPr lang="zh-CN" altLang="en-US" sz="2800" b="1" dirty="0">
                <a:solidFill>
                  <a:srgbClr val="FF0000"/>
                </a:solidFill>
                <a:latin typeface="Times New Roman" panose="02020603050405020304" pitchFamily="18" charset="0"/>
                <a:cs typeface="Times New Roman" panose="02020603050405020304" pitchFamily="18" charset="0"/>
              </a:rPr>
              <a:t>串并联谐振</a:t>
            </a:r>
          </a:p>
        </p:txBody>
      </p:sp>
      <p:grpSp>
        <p:nvGrpSpPr>
          <p:cNvPr id="534531" name="Group 3"/>
          <p:cNvGrpSpPr>
            <a:grpSpLocks/>
          </p:cNvGrpSpPr>
          <p:nvPr/>
        </p:nvGrpSpPr>
        <p:grpSpPr bwMode="auto">
          <a:xfrm>
            <a:off x="2923947" y="1097376"/>
            <a:ext cx="2943225" cy="1809750"/>
            <a:chOff x="712" y="1062"/>
            <a:chExt cx="1854" cy="1140"/>
          </a:xfrm>
        </p:grpSpPr>
        <p:sp>
          <p:nvSpPr>
            <p:cNvPr id="534532" name="Line 4"/>
            <p:cNvSpPr>
              <a:spLocks noChangeShapeType="1"/>
            </p:cNvSpPr>
            <p:nvPr/>
          </p:nvSpPr>
          <p:spPr bwMode="auto">
            <a:xfrm>
              <a:off x="1680" y="1992"/>
              <a:ext cx="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33" name="Line 5"/>
            <p:cNvSpPr>
              <a:spLocks noChangeShapeType="1"/>
            </p:cNvSpPr>
            <p:nvPr/>
          </p:nvSpPr>
          <p:spPr bwMode="auto">
            <a:xfrm flipV="1">
              <a:off x="1680" y="1404"/>
              <a:ext cx="0" cy="21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34" name="Line 6"/>
            <p:cNvSpPr>
              <a:spLocks noChangeShapeType="1"/>
            </p:cNvSpPr>
            <p:nvPr/>
          </p:nvSpPr>
          <p:spPr bwMode="auto">
            <a:xfrm>
              <a:off x="1392" y="1404"/>
              <a:ext cx="76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35" name="Line 7"/>
            <p:cNvSpPr>
              <a:spLocks noChangeShapeType="1"/>
            </p:cNvSpPr>
            <p:nvPr/>
          </p:nvSpPr>
          <p:spPr bwMode="auto">
            <a:xfrm flipH="1">
              <a:off x="780" y="1410"/>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36" name="Line 8"/>
            <p:cNvSpPr>
              <a:spLocks noChangeShapeType="1"/>
            </p:cNvSpPr>
            <p:nvPr/>
          </p:nvSpPr>
          <p:spPr bwMode="auto">
            <a:xfrm>
              <a:off x="774" y="2172"/>
              <a:ext cx="139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37" name="Line 9"/>
            <p:cNvSpPr>
              <a:spLocks noChangeShapeType="1"/>
            </p:cNvSpPr>
            <p:nvPr/>
          </p:nvSpPr>
          <p:spPr bwMode="auto">
            <a:xfrm>
              <a:off x="2160" y="1404"/>
              <a:ext cx="0"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38" name="Line 10"/>
            <p:cNvSpPr>
              <a:spLocks noChangeShapeType="1"/>
            </p:cNvSpPr>
            <p:nvPr/>
          </p:nvSpPr>
          <p:spPr bwMode="auto">
            <a:xfrm>
              <a:off x="2160" y="1836"/>
              <a:ext cx="0"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39" name="Text Box 11"/>
            <p:cNvSpPr txBox="1">
              <a:spLocks noChangeArrowheads="1"/>
            </p:cNvSpPr>
            <p:nvPr/>
          </p:nvSpPr>
          <p:spPr bwMode="auto">
            <a:xfrm>
              <a:off x="1398" y="1674"/>
              <a:ext cx="29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a:latin typeface="Times New Roman" panose="02020603050405020304" pitchFamily="18" charset="0"/>
                  <a:cs typeface="Times New Roman" panose="02020603050405020304" pitchFamily="18" charset="0"/>
                </a:rPr>
                <a:t>L</a:t>
              </a:r>
              <a:r>
                <a:rPr lang="en-US" altLang="zh-CN" sz="2400" b="1" baseline="-25000">
                  <a:latin typeface="Times New Roman" panose="02020603050405020304" pitchFamily="18" charset="0"/>
                  <a:cs typeface="Times New Roman" panose="02020603050405020304" pitchFamily="18" charset="0"/>
                </a:rPr>
                <a:t>1</a:t>
              </a:r>
              <a:endParaRPr lang="en-US" altLang="zh-CN" sz="2400" b="1">
                <a:latin typeface="Times New Roman" panose="02020603050405020304" pitchFamily="18" charset="0"/>
                <a:cs typeface="Times New Roman" panose="02020603050405020304" pitchFamily="18" charset="0"/>
              </a:endParaRPr>
            </a:p>
          </p:txBody>
        </p:sp>
        <p:sp>
          <p:nvSpPr>
            <p:cNvPr id="534540" name="Text Box 12"/>
            <p:cNvSpPr txBox="1">
              <a:spLocks noChangeArrowheads="1"/>
            </p:cNvSpPr>
            <p:nvPr/>
          </p:nvSpPr>
          <p:spPr bwMode="auto">
            <a:xfrm>
              <a:off x="1056" y="1062"/>
              <a:ext cx="29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a:latin typeface="Times New Roman" panose="02020603050405020304" pitchFamily="18" charset="0"/>
                  <a:cs typeface="Times New Roman" panose="02020603050405020304" pitchFamily="18" charset="0"/>
                </a:rPr>
                <a:t>L</a:t>
              </a:r>
              <a:r>
                <a:rPr lang="en-US" altLang="zh-CN" sz="2400" b="1" baseline="-25000" dirty="0">
                  <a:latin typeface="Times New Roman" panose="02020603050405020304" pitchFamily="18" charset="0"/>
                  <a:cs typeface="Times New Roman" panose="02020603050405020304" pitchFamily="18" charset="0"/>
                </a:rPr>
                <a:t>3</a:t>
              </a:r>
              <a:endParaRPr lang="en-US" altLang="zh-CN" sz="2400" b="1" dirty="0">
                <a:latin typeface="Times New Roman" panose="02020603050405020304" pitchFamily="18" charset="0"/>
                <a:cs typeface="Times New Roman" panose="02020603050405020304" pitchFamily="18" charset="0"/>
              </a:endParaRPr>
            </a:p>
          </p:txBody>
        </p:sp>
        <p:sp>
          <p:nvSpPr>
            <p:cNvPr id="534541" name="Text Box 13"/>
            <p:cNvSpPr txBox="1">
              <a:spLocks noChangeArrowheads="1"/>
            </p:cNvSpPr>
            <p:nvPr/>
          </p:nvSpPr>
          <p:spPr bwMode="auto">
            <a:xfrm>
              <a:off x="2256" y="1644"/>
              <a:ext cx="31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a:latin typeface="Times New Roman" panose="02020603050405020304" pitchFamily="18" charset="0"/>
                  <a:cs typeface="Times New Roman" panose="02020603050405020304" pitchFamily="18" charset="0"/>
                </a:rPr>
                <a:t>C</a:t>
              </a:r>
              <a:r>
                <a:rPr lang="en-US" altLang="zh-CN" sz="2400" b="1" baseline="-25000">
                  <a:latin typeface="Times New Roman" panose="02020603050405020304" pitchFamily="18" charset="0"/>
                  <a:cs typeface="Times New Roman" panose="02020603050405020304" pitchFamily="18" charset="0"/>
                </a:rPr>
                <a:t>2</a:t>
              </a:r>
              <a:endParaRPr lang="en-US" altLang="zh-CN" sz="2400" b="1">
                <a:latin typeface="Times New Roman" panose="02020603050405020304" pitchFamily="18" charset="0"/>
                <a:cs typeface="Times New Roman" panose="02020603050405020304" pitchFamily="18" charset="0"/>
              </a:endParaRPr>
            </a:p>
          </p:txBody>
        </p:sp>
        <p:grpSp>
          <p:nvGrpSpPr>
            <p:cNvPr id="534542" name="Group 14"/>
            <p:cNvGrpSpPr>
              <a:grpSpLocks/>
            </p:cNvGrpSpPr>
            <p:nvPr/>
          </p:nvGrpSpPr>
          <p:grpSpPr bwMode="auto">
            <a:xfrm>
              <a:off x="2028" y="1743"/>
              <a:ext cx="258" cy="93"/>
              <a:chOff x="1351" y="3976"/>
              <a:chExt cx="174" cy="93"/>
            </a:xfrm>
          </p:grpSpPr>
          <p:sp>
            <p:nvSpPr>
              <p:cNvPr id="534543" name="Line 15"/>
              <p:cNvSpPr>
                <a:spLocks noChangeShapeType="1"/>
              </p:cNvSpPr>
              <p:nvPr/>
            </p:nvSpPr>
            <p:spPr bwMode="auto">
              <a:xfrm>
                <a:off x="1351" y="3976"/>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4544" name="Line 16"/>
              <p:cNvSpPr>
                <a:spLocks noChangeShapeType="1"/>
              </p:cNvSpPr>
              <p:nvPr/>
            </p:nvSpPr>
            <p:spPr bwMode="auto">
              <a:xfrm>
                <a:off x="1351" y="4068"/>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34545" name="Group 17"/>
            <p:cNvGrpSpPr>
              <a:grpSpLocks/>
            </p:cNvGrpSpPr>
            <p:nvPr/>
          </p:nvGrpSpPr>
          <p:grpSpPr bwMode="auto">
            <a:xfrm>
              <a:off x="1019" y="1362"/>
              <a:ext cx="379" cy="57"/>
              <a:chOff x="1200" y="1584"/>
              <a:chExt cx="379" cy="45"/>
            </a:xfrm>
          </p:grpSpPr>
          <p:sp>
            <p:nvSpPr>
              <p:cNvPr id="534546" name="Arc 18"/>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47" name="Arc 19"/>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48" name="Arc 20"/>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49" name="Arc 21"/>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34550" name="Oval 22"/>
            <p:cNvSpPr>
              <a:spLocks noChangeArrowheads="1"/>
            </p:cNvSpPr>
            <p:nvPr/>
          </p:nvSpPr>
          <p:spPr bwMode="auto">
            <a:xfrm>
              <a:off x="712" y="2134"/>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4551" name="Oval 23"/>
            <p:cNvSpPr>
              <a:spLocks noChangeArrowheads="1"/>
            </p:cNvSpPr>
            <p:nvPr/>
          </p:nvSpPr>
          <p:spPr bwMode="auto">
            <a:xfrm>
              <a:off x="712" y="1374"/>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534552" name="Group 24"/>
            <p:cNvGrpSpPr>
              <a:grpSpLocks/>
            </p:cNvGrpSpPr>
            <p:nvPr/>
          </p:nvGrpSpPr>
          <p:grpSpPr bwMode="auto">
            <a:xfrm rot="5400000">
              <a:off x="1518" y="1784"/>
              <a:ext cx="379" cy="57"/>
              <a:chOff x="1200" y="1584"/>
              <a:chExt cx="379" cy="45"/>
            </a:xfrm>
          </p:grpSpPr>
          <p:sp>
            <p:nvSpPr>
              <p:cNvPr id="534553" name="Arc 25"/>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54" name="Arc 26"/>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55" name="Arc 27"/>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56" name="Arc 28"/>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标题 1"/>
          <p:cNvSpPr>
            <a:spLocks noGrp="1"/>
          </p:cNvSpPr>
          <p:nvPr>
            <p:ph type="title"/>
          </p:nvPr>
        </p:nvSpPr>
        <p:spPr/>
        <p:txBody>
          <a:bodyPr/>
          <a:lstStyle/>
          <a:p>
            <a:r>
              <a:rPr lang="en-US" altLang="zh-CN" i="1" dirty="0" smtClean="0"/>
              <a:t>LC</a:t>
            </a:r>
            <a:r>
              <a:rPr lang="zh-CN" altLang="en-US" dirty="0" smtClean="0"/>
              <a:t>串并联</a:t>
            </a:r>
            <a:r>
              <a:rPr lang="zh-CN" altLang="en-US" dirty="0"/>
              <a:t>电路的谐振</a:t>
            </a:r>
          </a:p>
        </p:txBody>
      </p:sp>
      <mc:AlternateContent xmlns:mc="http://schemas.openxmlformats.org/markup-compatibility/2006" xmlns:a14="http://schemas.microsoft.com/office/drawing/2010/main">
        <mc:Choice Requires="a14">
          <p:sp>
            <p:nvSpPr>
              <p:cNvPr id="55" name="TextBox 54"/>
              <p:cNvSpPr txBox="1"/>
              <p:nvPr/>
            </p:nvSpPr>
            <p:spPr>
              <a:xfrm>
                <a:off x="435159" y="4624853"/>
                <a:ext cx="5174878" cy="629916"/>
              </a:xfrm>
              <a:prstGeom prst="rect">
                <a:avLst/>
              </a:prstGeom>
              <a:noFill/>
            </p:spPr>
            <p:txBody>
              <a:bodyPr wrap="none" rtlCol="0">
                <a:spAutoFit/>
              </a:bodyPr>
              <a:lstStyle/>
              <a:p>
                <a:r>
                  <a:rPr lang="zh-CN" altLang="en-US" sz="2800" b="1" dirty="0" smtClean="0">
                    <a:solidFill>
                      <a:srgbClr val="FF0000"/>
                    </a:solidFill>
                  </a:rPr>
                  <a:t>思考：如何得到</a:t>
                </a:r>
                <a14:m>
                  <m:oMath xmlns:m="http://schemas.openxmlformats.org/officeDocument/2006/math">
                    <m:sSub>
                      <m:sSubPr>
                        <m:ctrlPr>
                          <a:rPr lang="en-US" altLang="zh-CN" sz="2800" b="1" i="1" smtClean="0">
                            <a:solidFill>
                              <a:srgbClr val="FF0000"/>
                            </a:solidFill>
                            <a:latin typeface="Cambria Math" panose="02040503050406030204" pitchFamily="18" charset="0"/>
                          </a:rPr>
                        </m:ctrlPr>
                      </m:sSubPr>
                      <m:e>
                        <m:r>
                          <a:rPr lang="zh-CN" altLang="en-US" sz="2800" b="1" i="1" smtClean="0">
                            <a:solidFill>
                              <a:srgbClr val="FF0000"/>
                            </a:solidFill>
                            <a:latin typeface="Cambria Math" panose="02040503050406030204" pitchFamily="18" charset="0"/>
                          </a:rPr>
                          <m:t>𝝎</m:t>
                        </m:r>
                      </m:e>
                      <m:sub>
                        <m:r>
                          <a:rPr lang="en-US" altLang="zh-CN" sz="2800" b="1" i="1" smtClean="0">
                            <a:solidFill>
                              <a:srgbClr val="FF0000"/>
                            </a:solidFill>
                            <a:latin typeface="Cambria Math" panose="02040503050406030204" pitchFamily="18" charset="0"/>
                          </a:rPr>
                          <m:t>𝟎</m:t>
                        </m:r>
                        <m:r>
                          <a:rPr lang="zh-CN" altLang="en-US" sz="2800" b="1" i="1" smtClean="0">
                            <a:solidFill>
                              <a:srgbClr val="FF0000"/>
                            </a:solidFill>
                            <a:latin typeface="Cambria Math" panose="02040503050406030204" pitchFamily="18" charset="0"/>
                          </a:rPr>
                          <m:t>并</m:t>
                        </m:r>
                      </m:sub>
                    </m:sSub>
                    <m:r>
                      <a:rPr lang="en-US" altLang="zh-CN" sz="2800" b="1" i="1" smtClean="0">
                        <a:solidFill>
                          <a:srgbClr val="FF0000"/>
                        </a:solidFill>
                        <a:latin typeface="Cambria Math" panose="02040503050406030204" pitchFamily="18" charset="0"/>
                      </a:rPr>
                      <m:t>&gt;</m:t>
                    </m:r>
                    <m:sSub>
                      <m:sSubPr>
                        <m:ctrlPr>
                          <a:rPr lang="en-US" altLang="zh-CN" sz="2800" b="1" i="1">
                            <a:solidFill>
                              <a:srgbClr val="FF0000"/>
                            </a:solidFill>
                            <a:latin typeface="Cambria Math" panose="02040503050406030204" pitchFamily="18" charset="0"/>
                          </a:rPr>
                        </m:ctrlPr>
                      </m:sSubPr>
                      <m:e>
                        <m:r>
                          <a:rPr lang="zh-CN" altLang="en-US" sz="2800" b="1" i="1">
                            <a:solidFill>
                              <a:srgbClr val="FF0000"/>
                            </a:solidFill>
                            <a:latin typeface="Cambria Math" panose="02040503050406030204" pitchFamily="18" charset="0"/>
                          </a:rPr>
                          <m:t>𝝎</m:t>
                        </m:r>
                      </m:e>
                      <m:sub>
                        <m:r>
                          <a:rPr lang="en-US" altLang="zh-CN" sz="2800" b="1" i="1">
                            <a:solidFill>
                              <a:srgbClr val="FF0000"/>
                            </a:solidFill>
                            <a:latin typeface="Cambria Math" panose="02040503050406030204" pitchFamily="18" charset="0"/>
                          </a:rPr>
                          <m:t>𝟎</m:t>
                        </m:r>
                        <m:r>
                          <a:rPr lang="zh-CN" altLang="en-US" sz="2800" b="1" i="1" smtClean="0">
                            <a:solidFill>
                              <a:srgbClr val="FF0000"/>
                            </a:solidFill>
                            <a:latin typeface="Cambria Math" panose="02040503050406030204" pitchFamily="18" charset="0"/>
                          </a:rPr>
                          <m:t>串</m:t>
                        </m:r>
                      </m:sub>
                    </m:sSub>
                  </m:oMath>
                </a14:m>
                <a:r>
                  <a:rPr lang="zh-CN" altLang="en-US" sz="2800" b="1" dirty="0" smtClean="0">
                    <a:solidFill>
                      <a:srgbClr val="FF0000"/>
                    </a:solidFill>
                  </a:rPr>
                  <a:t>？</a:t>
                </a:r>
                <a:endParaRPr lang="zh-CN" altLang="en-US" sz="2800" b="1" dirty="0">
                  <a:solidFill>
                    <a:srgbClr val="FF0000"/>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435159" y="4624853"/>
                <a:ext cx="5174878" cy="629916"/>
              </a:xfrm>
              <a:prstGeom prst="rect">
                <a:avLst/>
              </a:prstGeom>
              <a:blipFill rotWithShape="0">
                <a:blip r:embed="rId3"/>
                <a:stretch>
                  <a:fillRect l="-2356" t="-13592" r="-1885" b="-6796"/>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898231028"/>
              </p:ext>
            </p:extLst>
          </p:nvPr>
        </p:nvGraphicFramePr>
        <p:xfrm>
          <a:off x="1939697" y="3175681"/>
          <a:ext cx="5346700" cy="1127125"/>
        </p:xfrm>
        <a:graphic>
          <a:graphicData uri="http://schemas.openxmlformats.org/presentationml/2006/ole">
            <mc:AlternateContent xmlns:mc="http://schemas.openxmlformats.org/markup-compatibility/2006">
              <mc:Choice xmlns:v="urn:schemas-microsoft-com:vml" Requires="v">
                <p:oleObj spid="_x0000_s123934" name="Equation" r:id="rId4" imgW="2336760" imgH="495000" progId="">
                  <p:embed/>
                </p:oleObj>
              </mc:Choice>
              <mc:Fallback>
                <p:oleObj name="Equation" r:id="rId4" imgW="2336760" imgH="495000" progId="">
                  <p:embed/>
                  <p:pic>
                    <p:nvPicPr>
                      <p:cNvPr id="0"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9697" y="3175681"/>
                        <a:ext cx="5346700" cy="1127125"/>
                      </a:xfrm>
                      <a:prstGeom prst="rect">
                        <a:avLst/>
                      </a:prstGeom>
                      <a:solidFill>
                        <a:srgbClr val="00FFCC"/>
                      </a:solidFill>
                      <a:effectLst>
                        <a:outerShdw dist="17961" dir="2700000" algn="ctr" rotWithShape="0">
                          <a:srgbClr val="00997A"/>
                        </a:outerShdw>
                      </a:effectLst>
                    </p:spPr>
                  </p:pic>
                </p:oleObj>
              </mc:Fallback>
            </mc:AlternateContent>
          </a:graphicData>
        </a:graphic>
      </p:graphicFrame>
      <p:sp>
        <p:nvSpPr>
          <p:cNvPr id="3" name="灯片编号占位符 2"/>
          <p:cNvSpPr>
            <a:spLocks noGrp="1"/>
          </p:cNvSpPr>
          <p:nvPr>
            <p:ph type="sldNum" sz="quarter" idx="12"/>
          </p:nvPr>
        </p:nvSpPr>
        <p:spPr/>
        <p:txBody>
          <a:bodyPr/>
          <a:lstStyle/>
          <a:p>
            <a:fld id="{4A392014-421B-4E0A-B18C-C510B3404A01}" type="slidenum">
              <a:rPr lang="en-US" altLang="zh-CN" smtClean="0"/>
              <a:pPr/>
              <a:t>96</a:t>
            </a:fld>
            <a:endParaRPr lang="en-US" altLang="zh-CN"/>
          </a:p>
        </p:txBody>
      </p:sp>
    </p:spTree>
    <p:extLst>
      <p:ext uri="{BB962C8B-B14F-4D97-AF65-F5344CB8AC3E}">
        <p14:creationId xmlns:p14="http://schemas.microsoft.com/office/powerpoint/2010/main" val="47459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Text Box 2"/>
          <p:cNvSpPr txBox="1">
            <a:spLocks noChangeArrowheads="1"/>
          </p:cNvSpPr>
          <p:nvPr/>
        </p:nvSpPr>
        <p:spPr bwMode="auto">
          <a:xfrm>
            <a:off x="185022" y="812980"/>
            <a:ext cx="23871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b="1" dirty="0" smtClean="0">
                <a:solidFill>
                  <a:srgbClr val="FF0000"/>
                </a:solidFill>
                <a:latin typeface="Times New Roman" panose="02020603050405020304" pitchFamily="18" charset="0"/>
                <a:cs typeface="Times New Roman" panose="02020603050405020304" pitchFamily="18" charset="0"/>
              </a:rPr>
              <a:t>4. </a:t>
            </a:r>
            <a:r>
              <a:rPr lang="zh-CN" altLang="en-US" sz="2800" b="1" dirty="0" smtClean="0">
                <a:solidFill>
                  <a:srgbClr val="FF0000"/>
                </a:solidFill>
                <a:latin typeface="Times New Roman" panose="02020603050405020304" pitchFamily="18" charset="0"/>
                <a:cs typeface="Times New Roman" panose="02020603050405020304" pitchFamily="18" charset="0"/>
              </a:rPr>
              <a:t>并串联</a:t>
            </a:r>
            <a:r>
              <a:rPr lang="zh-CN" altLang="en-US" sz="2800" b="1" dirty="0">
                <a:solidFill>
                  <a:srgbClr val="FF0000"/>
                </a:solidFill>
                <a:latin typeface="Times New Roman" panose="02020603050405020304" pitchFamily="18" charset="0"/>
                <a:cs typeface="Times New Roman" panose="02020603050405020304" pitchFamily="18" charset="0"/>
              </a:rPr>
              <a:t>谐振</a:t>
            </a:r>
          </a:p>
        </p:txBody>
      </p:sp>
      <p:graphicFrame>
        <p:nvGraphicFramePr>
          <p:cNvPr id="534557" name="Object 29"/>
          <p:cNvGraphicFramePr>
            <a:graphicFrameLocks noChangeAspect="1"/>
          </p:cNvGraphicFramePr>
          <p:nvPr>
            <p:extLst>
              <p:ext uri="{D42A27DB-BD31-4B8C-83A1-F6EECF244321}">
                <p14:modId xmlns:p14="http://schemas.microsoft.com/office/powerpoint/2010/main" val="1929347649"/>
              </p:ext>
            </p:extLst>
          </p:nvPr>
        </p:nvGraphicFramePr>
        <p:xfrm>
          <a:off x="3833813" y="1597025"/>
          <a:ext cx="1700212" cy="965200"/>
        </p:xfrm>
        <a:graphic>
          <a:graphicData uri="http://schemas.openxmlformats.org/presentationml/2006/ole">
            <mc:AlternateContent xmlns:mc="http://schemas.openxmlformats.org/markup-compatibility/2006">
              <mc:Choice xmlns:v="urn:schemas-microsoft-com:vml" Requires="v">
                <p:oleObj spid="_x0000_s125075" name="Equation" r:id="rId3" imgW="850680" imgH="482400" progId="">
                  <p:embed/>
                </p:oleObj>
              </mc:Choice>
              <mc:Fallback>
                <p:oleObj name="Equation" r:id="rId3" imgW="850680" imgH="482400" progId="">
                  <p:embed/>
                  <p:pic>
                    <p:nvPicPr>
                      <p:cNvPr id="0" name="Picture 1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3813" y="1597025"/>
                        <a:ext cx="1700212"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4558" name="Object 30"/>
          <p:cNvGraphicFramePr>
            <a:graphicFrameLocks/>
          </p:cNvGraphicFramePr>
          <p:nvPr>
            <p:extLst>
              <p:ext uri="{D42A27DB-BD31-4B8C-83A1-F6EECF244321}">
                <p14:modId xmlns:p14="http://schemas.microsoft.com/office/powerpoint/2010/main" val="470175218"/>
              </p:ext>
            </p:extLst>
          </p:nvPr>
        </p:nvGraphicFramePr>
        <p:xfrm>
          <a:off x="3820656" y="2677300"/>
          <a:ext cx="2816225" cy="1150937"/>
        </p:xfrm>
        <a:graphic>
          <a:graphicData uri="http://schemas.openxmlformats.org/presentationml/2006/ole">
            <mc:AlternateContent xmlns:mc="http://schemas.openxmlformats.org/markup-compatibility/2006">
              <mc:Choice xmlns:v="urn:schemas-microsoft-com:vml" Requires="v">
                <p:oleObj spid="_x0000_s125076" name="Equation" r:id="rId5" imgW="1231560" imgH="495000" progId="">
                  <p:embed/>
                </p:oleObj>
              </mc:Choice>
              <mc:Fallback>
                <p:oleObj name="Equation" r:id="rId5" imgW="1231560" imgH="495000" progId="">
                  <p:embed/>
                  <p:pic>
                    <p:nvPicPr>
                      <p:cNvPr id="0" name="Picture 11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0656" y="2677300"/>
                        <a:ext cx="2816225" cy="1150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4577" name="Object 49"/>
          <p:cNvGraphicFramePr>
            <a:graphicFrameLocks noChangeAspect="1"/>
          </p:cNvGraphicFramePr>
          <p:nvPr>
            <p:extLst>
              <p:ext uri="{D42A27DB-BD31-4B8C-83A1-F6EECF244321}">
                <p14:modId xmlns:p14="http://schemas.microsoft.com/office/powerpoint/2010/main" val="3875756223"/>
              </p:ext>
            </p:extLst>
          </p:nvPr>
        </p:nvGraphicFramePr>
        <p:xfrm>
          <a:off x="1174750" y="3768725"/>
          <a:ext cx="6399213" cy="1676400"/>
        </p:xfrm>
        <a:graphic>
          <a:graphicData uri="http://schemas.openxmlformats.org/presentationml/2006/ole">
            <mc:AlternateContent xmlns:mc="http://schemas.openxmlformats.org/markup-compatibility/2006">
              <mc:Choice xmlns:v="urn:schemas-microsoft-com:vml" Requires="v">
                <p:oleObj spid="_x0000_s125077" name="Equation" r:id="rId7" imgW="3200400" imgH="838080" progId="">
                  <p:embed/>
                </p:oleObj>
              </mc:Choice>
              <mc:Fallback>
                <p:oleObj name="Equation" r:id="rId7" imgW="3200400" imgH="838080" progId="">
                  <p:embed/>
                  <p:pic>
                    <p:nvPicPr>
                      <p:cNvPr id="0" name="Picture 1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4750" y="3768725"/>
                        <a:ext cx="6399213"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4578" name="Rectangle 50"/>
          <p:cNvSpPr>
            <a:spLocks noChangeArrowheads="1"/>
          </p:cNvSpPr>
          <p:nvPr/>
        </p:nvSpPr>
        <p:spPr bwMode="auto">
          <a:xfrm>
            <a:off x="453302" y="3507120"/>
            <a:ext cx="1988045"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sz="2800" b="1" dirty="0">
                <a:solidFill>
                  <a:schemeClr val="tx2"/>
                </a:solidFill>
              </a:rPr>
              <a:t>定量分析：</a:t>
            </a:r>
          </a:p>
        </p:txBody>
      </p:sp>
      <p:sp>
        <p:nvSpPr>
          <p:cNvPr id="534579" name="Rectangle 51"/>
          <p:cNvSpPr>
            <a:spLocks noChangeArrowheads="1"/>
          </p:cNvSpPr>
          <p:nvPr/>
        </p:nvSpPr>
        <p:spPr bwMode="auto">
          <a:xfrm>
            <a:off x="3216028" y="999879"/>
            <a:ext cx="1988045"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800" b="1" dirty="0">
                <a:solidFill>
                  <a:schemeClr val="tx2"/>
                </a:solidFill>
              </a:rPr>
              <a:t>定性分析：</a:t>
            </a:r>
          </a:p>
        </p:txBody>
      </p:sp>
      <p:graphicFrame>
        <p:nvGraphicFramePr>
          <p:cNvPr id="534582" name="Object 54"/>
          <p:cNvGraphicFramePr>
            <a:graphicFrameLocks noChangeAspect="1"/>
          </p:cNvGraphicFramePr>
          <p:nvPr>
            <p:extLst>
              <p:ext uri="{D42A27DB-BD31-4B8C-83A1-F6EECF244321}">
                <p14:modId xmlns:p14="http://schemas.microsoft.com/office/powerpoint/2010/main" val="1509895379"/>
              </p:ext>
            </p:extLst>
          </p:nvPr>
        </p:nvGraphicFramePr>
        <p:xfrm>
          <a:off x="1926174" y="5391150"/>
          <a:ext cx="3249612" cy="914400"/>
        </p:xfrm>
        <a:graphic>
          <a:graphicData uri="http://schemas.openxmlformats.org/presentationml/2006/ole">
            <mc:AlternateContent xmlns:mc="http://schemas.openxmlformats.org/markup-compatibility/2006">
              <mc:Choice xmlns:v="urn:schemas-microsoft-com:vml" Requires="v">
                <p:oleObj spid="_x0000_s125078" name="Equation" r:id="rId9" imgW="1625400" imgH="457200" progId="">
                  <p:embed/>
                </p:oleObj>
              </mc:Choice>
              <mc:Fallback>
                <p:oleObj name="Equation" r:id="rId9" imgW="1625400" imgH="457200" progId="">
                  <p:embed/>
                  <p:pic>
                    <p:nvPicPr>
                      <p:cNvPr id="0" name="Picture 1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6174" y="5391150"/>
                        <a:ext cx="3249612"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p:txBody>
          <a:bodyPr/>
          <a:lstStyle/>
          <a:p>
            <a:r>
              <a:rPr lang="en-US" altLang="zh-CN" i="1" dirty="0" smtClean="0"/>
              <a:t>LC</a:t>
            </a:r>
            <a:r>
              <a:rPr lang="zh-CN" altLang="en-US" dirty="0" smtClean="0"/>
              <a:t>串并联</a:t>
            </a:r>
            <a:r>
              <a:rPr lang="zh-CN" altLang="en-US" dirty="0"/>
              <a:t>电路的谐振</a:t>
            </a:r>
          </a:p>
        </p:txBody>
      </p:sp>
      <p:graphicFrame>
        <p:nvGraphicFramePr>
          <p:cNvPr id="3" name="对象 2"/>
          <p:cNvGraphicFramePr>
            <a:graphicFrameLocks/>
          </p:cNvGraphicFramePr>
          <p:nvPr>
            <p:extLst>
              <p:ext uri="{D42A27DB-BD31-4B8C-83A1-F6EECF244321}">
                <p14:modId xmlns:p14="http://schemas.microsoft.com/office/powerpoint/2010/main" val="720504927"/>
              </p:ext>
            </p:extLst>
          </p:nvPr>
        </p:nvGraphicFramePr>
        <p:xfrm>
          <a:off x="7213837" y="3075484"/>
          <a:ext cx="1190625" cy="560388"/>
        </p:xfrm>
        <a:graphic>
          <a:graphicData uri="http://schemas.openxmlformats.org/presentationml/2006/ole">
            <mc:AlternateContent xmlns:mc="http://schemas.openxmlformats.org/markup-compatibility/2006">
              <mc:Choice xmlns:v="urn:schemas-microsoft-com:vml" Requires="v">
                <p:oleObj spid="_x0000_s125079" name="Equation" r:id="rId11" imgW="520560" imgH="241200" progId="">
                  <p:embed/>
                </p:oleObj>
              </mc:Choice>
              <mc:Fallback>
                <p:oleObj name="Equation" r:id="rId11" imgW="520560" imgH="241200" progId="">
                  <p:embed/>
                  <p:pic>
                    <p:nvPicPr>
                      <p:cNvPr id="0" name="Picture 11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13837" y="3075484"/>
                        <a:ext cx="1190625" cy="560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组合 5"/>
          <p:cNvGrpSpPr/>
          <p:nvPr/>
        </p:nvGrpSpPr>
        <p:grpSpPr>
          <a:xfrm>
            <a:off x="782369" y="1568829"/>
            <a:ext cx="2008652" cy="1574800"/>
            <a:chOff x="999341" y="1630821"/>
            <a:chExt cx="2008652" cy="1574800"/>
          </a:xfrm>
        </p:grpSpPr>
        <p:grpSp>
          <p:nvGrpSpPr>
            <p:cNvPr id="55" name="Group 25"/>
            <p:cNvGrpSpPr>
              <a:grpSpLocks/>
            </p:cNvGrpSpPr>
            <p:nvPr/>
          </p:nvGrpSpPr>
          <p:grpSpPr bwMode="auto">
            <a:xfrm>
              <a:off x="1358580" y="1630821"/>
              <a:ext cx="1649413" cy="1574800"/>
              <a:chOff x="672" y="736"/>
              <a:chExt cx="1039" cy="992"/>
            </a:xfrm>
          </p:grpSpPr>
          <p:grpSp>
            <p:nvGrpSpPr>
              <p:cNvPr id="56" name="Group 26"/>
              <p:cNvGrpSpPr>
                <a:grpSpLocks/>
              </p:cNvGrpSpPr>
              <p:nvPr/>
            </p:nvGrpSpPr>
            <p:grpSpPr bwMode="auto">
              <a:xfrm>
                <a:off x="744" y="744"/>
                <a:ext cx="967" cy="948"/>
                <a:chOff x="744" y="672"/>
                <a:chExt cx="967" cy="948"/>
              </a:xfrm>
            </p:grpSpPr>
            <p:grpSp>
              <p:nvGrpSpPr>
                <p:cNvPr id="59" name="Group 27"/>
                <p:cNvGrpSpPr>
                  <a:grpSpLocks/>
                </p:cNvGrpSpPr>
                <p:nvPr/>
              </p:nvGrpSpPr>
              <p:grpSpPr bwMode="auto">
                <a:xfrm rot="5400000">
                  <a:off x="1089" y="970"/>
                  <a:ext cx="364" cy="59"/>
                  <a:chOff x="1200" y="1584"/>
                  <a:chExt cx="379" cy="45"/>
                </a:xfrm>
              </p:grpSpPr>
              <p:sp>
                <p:nvSpPr>
                  <p:cNvPr id="70" name="Arc 28"/>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Arc 29"/>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Arc 30"/>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Arc 31"/>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0" name="Group 32"/>
                <p:cNvGrpSpPr>
                  <a:grpSpLocks/>
                </p:cNvGrpSpPr>
                <p:nvPr/>
              </p:nvGrpSpPr>
              <p:grpSpPr bwMode="auto">
                <a:xfrm>
                  <a:off x="1135" y="1334"/>
                  <a:ext cx="268" cy="90"/>
                  <a:chOff x="1351" y="3976"/>
                  <a:chExt cx="174" cy="93"/>
                </a:xfrm>
              </p:grpSpPr>
              <p:sp>
                <p:nvSpPr>
                  <p:cNvPr id="68" name="Line 33"/>
                  <p:cNvSpPr>
                    <a:spLocks noChangeShapeType="1"/>
                  </p:cNvSpPr>
                  <p:nvPr/>
                </p:nvSpPr>
                <p:spPr bwMode="auto">
                  <a:xfrm>
                    <a:off x="1351" y="3976"/>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34"/>
                  <p:cNvSpPr>
                    <a:spLocks noChangeShapeType="1"/>
                  </p:cNvSpPr>
                  <p:nvPr/>
                </p:nvSpPr>
                <p:spPr bwMode="auto">
                  <a:xfrm>
                    <a:off x="1351" y="4068"/>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1" name="Text Box 35"/>
                <p:cNvSpPr txBox="1">
                  <a:spLocks noChangeArrowheads="1"/>
                </p:cNvSpPr>
                <p:nvPr/>
              </p:nvSpPr>
              <p:spPr bwMode="auto">
                <a:xfrm>
                  <a:off x="1401" y="1230"/>
                  <a:ext cx="31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smtClean="0">
                      <a:solidFill>
                        <a:schemeClr val="tx2"/>
                      </a:solidFill>
                      <a:latin typeface="Times New Roman" panose="02020603050405020304" pitchFamily="18" charset="0"/>
                      <a:cs typeface="Times New Roman" panose="02020603050405020304" pitchFamily="18" charset="0"/>
                    </a:rPr>
                    <a:t>C</a:t>
                  </a:r>
                  <a:r>
                    <a:rPr lang="en-US" altLang="zh-CN" sz="2400" b="1" baseline="-25000" dirty="0" smtClean="0">
                      <a:solidFill>
                        <a:schemeClr val="tx2"/>
                      </a:solidFill>
                      <a:latin typeface="Times New Roman" panose="02020603050405020304" pitchFamily="18" charset="0"/>
                      <a:cs typeface="Times New Roman" panose="02020603050405020304" pitchFamily="18" charset="0"/>
                    </a:rPr>
                    <a:t>2</a:t>
                  </a:r>
                  <a:endParaRPr lang="en-US" altLang="zh-CN" sz="2400" b="1" dirty="0">
                    <a:solidFill>
                      <a:schemeClr val="tx2"/>
                    </a:solidFill>
                    <a:latin typeface="Times New Roman" panose="02020603050405020304" pitchFamily="18" charset="0"/>
                    <a:cs typeface="Times New Roman" panose="02020603050405020304" pitchFamily="18" charset="0"/>
                  </a:endParaRPr>
                </a:p>
              </p:txBody>
            </p:sp>
            <p:sp>
              <p:nvSpPr>
                <p:cNvPr id="62" name="Line 36"/>
                <p:cNvSpPr>
                  <a:spLocks noChangeShapeType="1"/>
                </p:cNvSpPr>
                <p:nvPr/>
              </p:nvSpPr>
              <p:spPr bwMode="auto">
                <a:xfrm>
                  <a:off x="1248" y="1188"/>
                  <a:ext cx="0" cy="144"/>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3" name="Line 37"/>
                <p:cNvSpPr>
                  <a:spLocks noChangeShapeType="1"/>
                </p:cNvSpPr>
                <p:nvPr/>
              </p:nvSpPr>
              <p:spPr bwMode="auto">
                <a:xfrm flipV="1">
                  <a:off x="1260" y="672"/>
                  <a:ext cx="0" cy="144"/>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4" name="Line 38"/>
                <p:cNvSpPr>
                  <a:spLocks noChangeShapeType="1"/>
                </p:cNvSpPr>
                <p:nvPr/>
              </p:nvSpPr>
              <p:spPr bwMode="auto">
                <a:xfrm>
                  <a:off x="746" y="684"/>
                  <a:ext cx="516"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5" name="Line 39"/>
                <p:cNvSpPr>
                  <a:spLocks noChangeShapeType="1"/>
                </p:cNvSpPr>
                <p:nvPr/>
              </p:nvSpPr>
              <p:spPr bwMode="auto">
                <a:xfrm>
                  <a:off x="1260" y="1428"/>
                  <a:ext cx="0" cy="19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6" name="Line 40"/>
                <p:cNvSpPr>
                  <a:spLocks noChangeShapeType="1"/>
                </p:cNvSpPr>
                <p:nvPr/>
              </p:nvSpPr>
              <p:spPr bwMode="auto">
                <a:xfrm flipH="1">
                  <a:off x="744" y="1620"/>
                  <a:ext cx="516"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7" name="Rectangle 41"/>
                <p:cNvSpPr>
                  <a:spLocks noChangeArrowheads="1"/>
                </p:cNvSpPr>
                <p:nvPr/>
              </p:nvSpPr>
              <p:spPr bwMode="auto">
                <a:xfrm>
                  <a:off x="1267" y="827"/>
                  <a:ext cx="29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i="1" dirty="0" smtClean="0">
                      <a:solidFill>
                        <a:schemeClr val="tx2"/>
                      </a:solidFill>
                      <a:latin typeface="Times New Roman" panose="02020603050405020304" pitchFamily="18" charset="0"/>
                      <a:cs typeface="Times New Roman" panose="02020603050405020304" pitchFamily="18" charset="0"/>
                    </a:rPr>
                    <a:t>L</a:t>
                  </a:r>
                  <a:r>
                    <a:rPr lang="en-US" altLang="zh-CN" sz="2400" b="1" baseline="-25000" dirty="0" smtClean="0">
                      <a:solidFill>
                        <a:schemeClr val="tx2"/>
                      </a:solidFill>
                      <a:latin typeface="Times New Roman" panose="02020603050405020304" pitchFamily="18" charset="0"/>
                      <a:cs typeface="Times New Roman" panose="02020603050405020304" pitchFamily="18" charset="0"/>
                    </a:rPr>
                    <a:t>1</a:t>
                  </a:r>
                  <a:endParaRPr lang="en-US" altLang="zh-CN" sz="2400" b="1" dirty="0">
                    <a:solidFill>
                      <a:schemeClr val="tx2"/>
                    </a:solidFill>
                    <a:latin typeface="Times New Roman" panose="02020603050405020304" pitchFamily="18" charset="0"/>
                    <a:cs typeface="Times New Roman" panose="02020603050405020304" pitchFamily="18" charset="0"/>
                  </a:endParaRPr>
                </a:p>
              </p:txBody>
            </p:sp>
          </p:grpSp>
          <p:sp>
            <p:nvSpPr>
              <p:cNvPr id="57" name="Oval 42"/>
              <p:cNvSpPr>
                <a:spLocks noChangeArrowheads="1"/>
              </p:cNvSpPr>
              <p:nvPr/>
            </p:nvSpPr>
            <p:spPr bwMode="auto">
              <a:xfrm>
                <a:off x="672" y="736"/>
                <a:ext cx="56" cy="56"/>
              </a:xfrm>
              <a:prstGeom prst="ellipse">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8" name="Oval 43"/>
              <p:cNvSpPr>
                <a:spLocks noChangeArrowheads="1"/>
              </p:cNvSpPr>
              <p:nvPr/>
            </p:nvSpPr>
            <p:spPr bwMode="auto">
              <a:xfrm>
                <a:off x="684" y="1672"/>
                <a:ext cx="56" cy="56"/>
              </a:xfrm>
              <a:prstGeom prst="ellipse">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cxnSp>
          <p:nvCxnSpPr>
            <p:cNvPr id="5" name="直接连接符 4"/>
            <p:cNvCxnSpPr/>
            <p:nvPr/>
          </p:nvCxnSpPr>
          <p:spPr>
            <a:xfrm>
              <a:off x="1658618" y="1651395"/>
              <a:ext cx="3175" cy="63951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658618" y="2481261"/>
              <a:ext cx="3175" cy="63951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77" name="Line 33"/>
            <p:cNvSpPr>
              <a:spLocks noChangeShapeType="1"/>
            </p:cNvSpPr>
            <p:nvPr/>
          </p:nvSpPr>
          <p:spPr bwMode="auto">
            <a:xfrm>
              <a:off x="1447480" y="2312335"/>
              <a:ext cx="425450" cy="153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Line 34"/>
            <p:cNvSpPr>
              <a:spLocks noChangeShapeType="1"/>
            </p:cNvSpPr>
            <p:nvPr/>
          </p:nvSpPr>
          <p:spPr bwMode="auto">
            <a:xfrm>
              <a:off x="1447480" y="2453674"/>
              <a:ext cx="425450" cy="153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 name="Text Box 35"/>
            <p:cNvSpPr txBox="1">
              <a:spLocks noChangeArrowheads="1"/>
            </p:cNvSpPr>
            <p:nvPr/>
          </p:nvSpPr>
          <p:spPr bwMode="auto">
            <a:xfrm>
              <a:off x="999341" y="216957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smtClean="0">
                  <a:solidFill>
                    <a:schemeClr val="tx2"/>
                  </a:solidFill>
                  <a:latin typeface="Times New Roman" panose="02020603050405020304" pitchFamily="18" charset="0"/>
                  <a:cs typeface="Times New Roman" panose="02020603050405020304" pitchFamily="18" charset="0"/>
                </a:rPr>
                <a:t>C</a:t>
              </a:r>
              <a:r>
                <a:rPr lang="en-US" altLang="zh-CN" sz="2400" b="1" baseline="-25000" dirty="0" smtClean="0">
                  <a:solidFill>
                    <a:schemeClr val="tx2"/>
                  </a:solidFill>
                  <a:latin typeface="Times New Roman" panose="02020603050405020304" pitchFamily="18" charset="0"/>
                  <a:cs typeface="Times New Roman" panose="02020603050405020304" pitchFamily="18" charset="0"/>
                </a:rPr>
                <a:t>3</a:t>
              </a:r>
              <a:endParaRPr lang="en-US" altLang="zh-CN" sz="2400" b="1" dirty="0">
                <a:solidFill>
                  <a:schemeClr val="tx2"/>
                </a:solidFill>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6777624" y="1210054"/>
            <a:ext cx="2047608" cy="1574800"/>
            <a:chOff x="6452166" y="1210054"/>
            <a:chExt cx="2047608" cy="1574800"/>
          </a:xfrm>
        </p:grpSpPr>
        <p:grpSp>
          <p:nvGrpSpPr>
            <p:cNvPr id="91" name="Group 27"/>
            <p:cNvGrpSpPr>
              <a:grpSpLocks/>
            </p:cNvGrpSpPr>
            <p:nvPr/>
          </p:nvGrpSpPr>
          <p:grpSpPr bwMode="auto">
            <a:xfrm rot="5400000">
              <a:off x="7473393" y="1959295"/>
              <a:ext cx="577850" cy="93663"/>
              <a:chOff x="1200" y="1584"/>
              <a:chExt cx="379" cy="45"/>
            </a:xfrm>
          </p:grpSpPr>
          <p:sp>
            <p:nvSpPr>
              <p:cNvPr id="102" name="Arc 28"/>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Arc 29"/>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Arc 30"/>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Arc 31"/>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5" name="Line 37"/>
            <p:cNvSpPr>
              <a:spLocks noChangeShapeType="1"/>
            </p:cNvSpPr>
            <p:nvPr/>
          </p:nvSpPr>
          <p:spPr bwMode="auto">
            <a:xfrm flipV="1">
              <a:off x="7744855" y="1222754"/>
              <a:ext cx="0" cy="4680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6" name="Line 38"/>
            <p:cNvSpPr>
              <a:spLocks noChangeShapeType="1"/>
            </p:cNvSpPr>
            <p:nvPr/>
          </p:nvSpPr>
          <p:spPr bwMode="auto">
            <a:xfrm>
              <a:off x="6928880" y="1241804"/>
              <a:ext cx="81915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7" name="Line 39"/>
            <p:cNvSpPr>
              <a:spLocks noChangeShapeType="1"/>
            </p:cNvSpPr>
            <p:nvPr/>
          </p:nvSpPr>
          <p:spPr bwMode="auto">
            <a:xfrm>
              <a:off x="7744855" y="2267924"/>
              <a:ext cx="0" cy="4680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8" name="Line 40"/>
            <p:cNvSpPr>
              <a:spLocks noChangeShapeType="1"/>
            </p:cNvSpPr>
            <p:nvPr/>
          </p:nvSpPr>
          <p:spPr bwMode="auto">
            <a:xfrm flipH="1">
              <a:off x="6925705" y="2727704"/>
              <a:ext cx="819150"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9" name="Rectangle 41"/>
            <p:cNvSpPr>
              <a:spLocks noChangeArrowheads="1"/>
            </p:cNvSpPr>
            <p:nvPr/>
          </p:nvSpPr>
          <p:spPr bwMode="auto">
            <a:xfrm>
              <a:off x="7920769" y="1778926"/>
              <a:ext cx="57900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i="1" dirty="0" smtClean="0">
                  <a:solidFill>
                    <a:schemeClr val="tx2"/>
                  </a:solidFill>
                  <a:latin typeface="Times New Roman" panose="02020603050405020304" pitchFamily="18" charset="0"/>
                  <a:cs typeface="Times New Roman" panose="02020603050405020304" pitchFamily="18" charset="0"/>
                </a:rPr>
                <a:t>L</a:t>
              </a:r>
              <a:r>
                <a:rPr lang="zh-CN" altLang="en-US" sz="2400" b="1" baseline="-25000" dirty="0">
                  <a:solidFill>
                    <a:schemeClr val="tx2"/>
                  </a:solidFill>
                  <a:latin typeface="Times New Roman" panose="02020603050405020304" pitchFamily="18" charset="0"/>
                  <a:cs typeface="Times New Roman" panose="02020603050405020304" pitchFamily="18" charset="0"/>
                </a:rPr>
                <a:t>等</a:t>
              </a:r>
              <a:endParaRPr lang="en-US" altLang="zh-CN" sz="2400" b="1" dirty="0">
                <a:solidFill>
                  <a:schemeClr val="tx2"/>
                </a:solidFill>
                <a:latin typeface="Times New Roman" panose="02020603050405020304" pitchFamily="18" charset="0"/>
                <a:cs typeface="Times New Roman" panose="02020603050405020304" pitchFamily="18" charset="0"/>
              </a:endParaRPr>
            </a:p>
          </p:txBody>
        </p:sp>
        <p:sp>
          <p:nvSpPr>
            <p:cNvPr id="89" name="Oval 42"/>
            <p:cNvSpPr>
              <a:spLocks noChangeArrowheads="1"/>
            </p:cNvSpPr>
            <p:nvPr/>
          </p:nvSpPr>
          <p:spPr bwMode="auto">
            <a:xfrm>
              <a:off x="6811405" y="1210054"/>
              <a:ext cx="88900" cy="88900"/>
            </a:xfrm>
            <a:prstGeom prst="ellipse">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0" name="Oval 43"/>
            <p:cNvSpPr>
              <a:spLocks noChangeArrowheads="1"/>
            </p:cNvSpPr>
            <p:nvPr/>
          </p:nvSpPr>
          <p:spPr bwMode="auto">
            <a:xfrm>
              <a:off x="6830455" y="2695954"/>
              <a:ext cx="88900" cy="88900"/>
            </a:xfrm>
            <a:prstGeom prst="ellipse">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cxnSp>
          <p:nvCxnSpPr>
            <p:cNvPr id="83" name="直接连接符 82"/>
            <p:cNvCxnSpPr/>
            <p:nvPr/>
          </p:nvCxnSpPr>
          <p:spPr>
            <a:xfrm>
              <a:off x="7111443" y="1230628"/>
              <a:ext cx="3175" cy="63951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111443" y="2060494"/>
              <a:ext cx="3175" cy="63951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5" name="Line 33"/>
            <p:cNvSpPr>
              <a:spLocks noChangeShapeType="1"/>
            </p:cNvSpPr>
            <p:nvPr/>
          </p:nvSpPr>
          <p:spPr bwMode="auto">
            <a:xfrm>
              <a:off x="6900305" y="1891568"/>
              <a:ext cx="425450" cy="153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34"/>
            <p:cNvSpPr>
              <a:spLocks noChangeShapeType="1"/>
            </p:cNvSpPr>
            <p:nvPr/>
          </p:nvSpPr>
          <p:spPr bwMode="auto">
            <a:xfrm>
              <a:off x="6900305" y="2032907"/>
              <a:ext cx="425450" cy="153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Text Box 35"/>
            <p:cNvSpPr txBox="1">
              <a:spLocks noChangeArrowheads="1"/>
            </p:cNvSpPr>
            <p:nvPr/>
          </p:nvSpPr>
          <p:spPr bwMode="auto">
            <a:xfrm>
              <a:off x="6452166" y="1748807"/>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smtClean="0">
                  <a:solidFill>
                    <a:schemeClr val="tx2"/>
                  </a:solidFill>
                  <a:latin typeface="Times New Roman" panose="02020603050405020304" pitchFamily="18" charset="0"/>
                  <a:cs typeface="Times New Roman" panose="02020603050405020304" pitchFamily="18" charset="0"/>
                </a:rPr>
                <a:t>C</a:t>
              </a:r>
              <a:r>
                <a:rPr lang="en-US" altLang="zh-CN" sz="2400" b="1" baseline="-25000" dirty="0" smtClean="0">
                  <a:solidFill>
                    <a:schemeClr val="tx2"/>
                  </a:solidFill>
                  <a:latin typeface="Times New Roman" panose="02020603050405020304" pitchFamily="18" charset="0"/>
                  <a:cs typeface="Times New Roman" panose="02020603050405020304" pitchFamily="18" charset="0"/>
                </a:rPr>
                <a:t>3</a:t>
              </a:r>
              <a:endParaRPr lang="en-US" altLang="zh-CN" sz="2400" b="1" dirty="0">
                <a:solidFill>
                  <a:schemeClr val="tx2"/>
                </a:solidFill>
                <a:latin typeface="Times New Roman" panose="02020603050405020304" pitchFamily="18" charset="0"/>
                <a:cs typeface="Times New Roman" panose="02020603050405020304" pitchFamily="18" charset="0"/>
              </a:endParaRPr>
            </a:p>
          </p:txBody>
        </p:sp>
      </p:grpSp>
      <p:sp>
        <p:nvSpPr>
          <p:cNvPr id="4" name="灯片编号占位符 3"/>
          <p:cNvSpPr>
            <a:spLocks noGrp="1"/>
          </p:cNvSpPr>
          <p:nvPr>
            <p:ph type="sldNum" sz="quarter" idx="12"/>
          </p:nvPr>
        </p:nvSpPr>
        <p:spPr/>
        <p:txBody>
          <a:bodyPr/>
          <a:lstStyle/>
          <a:p>
            <a:fld id="{4A392014-421B-4E0A-B18C-C510B3404A01}" type="slidenum">
              <a:rPr lang="en-US" altLang="zh-CN" smtClean="0"/>
              <a:pPr/>
              <a:t>97</a:t>
            </a:fld>
            <a:endParaRPr lang="en-US" altLang="zh-CN"/>
          </a:p>
        </p:txBody>
      </p:sp>
    </p:spTree>
    <p:extLst>
      <p:ext uri="{BB962C8B-B14F-4D97-AF65-F5344CB8AC3E}">
        <p14:creationId xmlns:p14="http://schemas.microsoft.com/office/powerpoint/2010/main" val="1277887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5" fill="hold" grpId="0" nodeType="afterEffect">
                                  <p:stCondLst>
                                    <p:cond delay="0"/>
                                  </p:stCondLst>
                                  <p:childTnLst>
                                    <p:set>
                                      <p:cBhvr>
                                        <p:cTn id="6" dur="1" fill="hold">
                                          <p:stCondLst>
                                            <p:cond delay="0"/>
                                          </p:stCondLst>
                                        </p:cTn>
                                        <p:tgtEl>
                                          <p:spTgt spid="534530"/>
                                        </p:tgtEl>
                                        <p:attrNameLst>
                                          <p:attrName>style.visibility</p:attrName>
                                        </p:attrNameLst>
                                      </p:cBhvr>
                                      <p:to>
                                        <p:strVal val="visible"/>
                                      </p:to>
                                    </p:set>
                                    <p:animEffect transition="in" filter="checkerboard(down)">
                                      <p:cBhvr>
                                        <p:cTn id="7" dur="500"/>
                                        <p:tgtEl>
                                          <p:spTgt spid="5345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34579">
                                            <p:txEl>
                                              <p:pRg st="0" end="0"/>
                                            </p:txEl>
                                          </p:spTgt>
                                        </p:tgtEl>
                                        <p:attrNameLst>
                                          <p:attrName>style.visibility</p:attrName>
                                        </p:attrNameLst>
                                      </p:cBhvr>
                                      <p:to>
                                        <p:strVal val="visible"/>
                                      </p:to>
                                    </p:set>
                                    <p:animEffect transition="in" filter="box(out)">
                                      <p:cBhvr>
                                        <p:cTn id="12" dur="500"/>
                                        <p:tgtEl>
                                          <p:spTgt spid="53457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534557"/>
                                        </p:tgtEl>
                                        <p:attrNameLst>
                                          <p:attrName>style.visibility</p:attrName>
                                        </p:attrNameLst>
                                      </p:cBhvr>
                                      <p:to>
                                        <p:strVal val="visible"/>
                                      </p:to>
                                    </p:set>
                                    <p:animEffect transition="in" filter="box(out)">
                                      <p:cBhvr>
                                        <p:cTn id="17" dur="500"/>
                                        <p:tgtEl>
                                          <p:spTgt spid="5345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ox(ou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534558"/>
                                        </p:tgtEl>
                                        <p:attrNameLst>
                                          <p:attrName>style.visibility</p:attrName>
                                        </p:attrNameLst>
                                      </p:cBhvr>
                                      <p:to>
                                        <p:strVal val="visible"/>
                                      </p:to>
                                    </p:set>
                                    <p:animEffect transition="in" filter="box(out)">
                                      <p:cBhvr>
                                        <p:cTn id="27" dur="500"/>
                                        <p:tgtEl>
                                          <p:spTgt spid="534558"/>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534578">
                                            <p:txEl>
                                              <p:pRg st="0" end="0"/>
                                            </p:txEl>
                                          </p:spTgt>
                                        </p:tgtEl>
                                        <p:attrNameLst>
                                          <p:attrName>style.visibility</p:attrName>
                                        </p:attrNameLst>
                                      </p:cBhvr>
                                      <p:to>
                                        <p:strVal val="visible"/>
                                      </p:to>
                                    </p:set>
                                    <p:animEffect transition="in" filter="box(out)">
                                      <p:cBhvr>
                                        <p:cTn id="32" dur="500"/>
                                        <p:tgtEl>
                                          <p:spTgt spid="53457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534577"/>
                                        </p:tgtEl>
                                        <p:attrNameLst>
                                          <p:attrName>style.visibility</p:attrName>
                                        </p:attrNameLst>
                                      </p:cBhvr>
                                      <p:to>
                                        <p:strVal val="visible"/>
                                      </p:to>
                                    </p:set>
                                    <p:animEffect transition="in" filter="strips(downRight)">
                                      <p:cBhvr>
                                        <p:cTn id="37" dur="500"/>
                                        <p:tgtEl>
                                          <p:spTgt spid="534577"/>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534582"/>
                                        </p:tgtEl>
                                        <p:attrNameLst>
                                          <p:attrName>style.visibility</p:attrName>
                                        </p:attrNameLst>
                                      </p:cBhvr>
                                      <p:to>
                                        <p:strVal val="visible"/>
                                      </p:to>
                                    </p:set>
                                    <p:animEffect transition="in" filter="box(out)">
                                      <p:cBhvr>
                                        <p:cTn id="42" dur="500"/>
                                        <p:tgtEl>
                                          <p:spTgt spid="534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0" grpId="0" autoUpdateAnimBg="0"/>
      <p:bldP spid="534578" grpId="0" build="p" autoUpdateAnimBg="0"/>
      <p:bldP spid="534579"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4582" name="Object 54"/>
          <p:cNvGraphicFramePr>
            <a:graphicFrameLocks noChangeAspect="1"/>
          </p:cNvGraphicFramePr>
          <p:nvPr>
            <p:extLst>
              <p:ext uri="{D42A27DB-BD31-4B8C-83A1-F6EECF244321}">
                <p14:modId xmlns:p14="http://schemas.microsoft.com/office/powerpoint/2010/main" val="3700782802"/>
              </p:ext>
            </p:extLst>
          </p:nvPr>
        </p:nvGraphicFramePr>
        <p:xfrm>
          <a:off x="3303050" y="967484"/>
          <a:ext cx="3935412" cy="914400"/>
        </p:xfrm>
        <a:graphic>
          <a:graphicData uri="http://schemas.openxmlformats.org/presentationml/2006/ole">
            <mc:AlternateContent xmlns:mc="http://schemas.openxmlformats.org/markup-compatibility/2006">
              <mc:Choice xmlns:v="urn:schemas-microsoft-com:vml" Requires="v">
                <p:oleObj spid="_x0000_s126066" name="Equation" r:id="rId3" imgW="1968480" imgH="457200" progId="">
                  <p:embed/>
                </p:oleObj>
              </mc:Choice>
              <mc:Fallback>
                <p:oleObj name="Equation" r:id="rId3" imgW="1968480" imgH="457200" progId="">
                  <p:embed/>
                  <p:pic>
                    <p:nvPicPr>
                      <p:cNvPr id="0"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3050" y="967484"/>
                        <a:ext cx="3935412"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p:txBody>
          <a:bodyPr/>
          <a:lstStyle/>
          <a:p>
            <a:r>
              <a:rPr lang="en-US" altLang="zh-CN" i="1" dirty="0" smtClean="0"/>
              <a:t>LC</a:t>
            </a:r>
            <a:r>
              <a:rPr lang="zh-CN" altLang="en-US" dirty="0" smtClean="0"/>
              <a:t>串并联</a:t>
            </a:r>
            <a:r>
              <a:rPr lang="zh-CN" altLang="en-US" dirty="0"/>
              <a:t>电路的谐振</a:t>
            </a:r>
          </a:p>
        </p:txBody>
      </p:sp>
      <p:graphicFrame>
        <p:nvGraphicFramePr>
          <p:cNvPr id="4" name="对象 3"/>
          <p:cNvGraphicFramePr>
            <a:graphicFrameLocks noChangeAspect="1"/>
          </p:cNvGraphicFramePr>
          <p:nvPr>
            <p:extLst>
              <p:ext uri="{D42A27DB-BD31-4B8C-83A1-F6EECF244321}">
                <p14:modId xmlns:p14="http://schemas.microsoft.com/office/powerpoint/2010/main" val="770382971"/>
              </p:ext>
            </p:extLst>
          </p:nvPr>
        </p:nvGraphicFramePr>
        <p:xfrm>
          <a:off x="3287515" y="2052261"/>
          <a:ext cx="4924425" cy="914400"/>
        </p:xfrm>
        <a:graphic>
          <a:graphicData uri="http://schemas.openxmlformats.org/presentationml/2006/ole">
            <mc:AlternateContent xmlns:mc="http://schemas.openxmlformats.org/markup-compatibility/2006">
              <mc:Choice xmlns:v="urn:schemas-microsoft-com:vml" Requires="v">
                <p:oleObj spid="_x0000_s126067" name="Equation" r:id="rId5" imgW="2463480" imgH="457200" progId="">
                  <p:embed/>
                </p:oleObj>
              </mc:Choice>
              <mc:Fallback>
                <p:oleObj name="Equation" r:id="rId5" imgW="2463480" imgH="457200" progId="">
                  <p:embed/>
                  <p:pic>
                    <p:nvPicPr>
                      <p:cNvPr id="0" name="Picture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515" y="2052261"/>
                        <a:ext cx="492442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 name="Text Box 2"/>
          <p:cNvSpPr txBox="1">
            <a:spLocks noChangeArrowheads="1"/>
          </p:cNvSpPr>
          <p:nvPr/>
        </p:nvSpPr>
        <p:spPr bwMode="auto">
          <a:xfrm>
            <a:off x="180563" y="3529304"/>
            <a:ext cx="4972836"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sz="2800" b="1" dirty="0" smtClean="0">
                <a:solidFill>
                  <a:schemeClr val="tx2"/>
                </a:solidFill>
                <a:latin typeface="Times New Roman" panose="02020603050405020304" pitchFamily="18" charset="0"/>
                <a:cs typeface="Times New Roman" panose="02020603050405020304" pitchFamily="18" charset="0"/>
              </a:rPr>
              <a:t>令</a:t>
            </a:r>
            <a:r>
              <a:rPr lang="en-US" altLang="zh-CN" sz="2800" b="1" i="1" dirty="0" smtClean="0">
                <a:solidFill>
                  <a:schemeClr val="tx2"/>
                </a:solidFill>
                <a:latin typeface="Times New Roman" panose="02020603050405020304" pitchFamily="18" charset="0"/>
                <a:cs typeface="Times New Roman" panose="02020603050405020304" pitchFamily="18" charset="0"/>
              </a:rPr>
              <a:t>Z</a:t>
            </a:r>
            <a:r>
              <a:rPr lang="en-US" altLang="zh-CN" sz="2800" b="1" dirty="0" smtClean="0">
                <a:solidFill>
                  <a:schemeClr val="tx2"/>
                </a:solidFill>
                <a:latin typeface="Times New Roman" panose="02020603050405020304" pitchFamily="18" charset="0"/>
                <a:cs typeface="Times New Roman" panose="02020603050405020304" pitchFamily="18" charset="0"/>
              </a:rPr>
              <a:t>(</a:t>
            </a:r>
            <a:r>
              <a:rPr lang="en-US" altLang="zh-CN" sz="2800" b="1" i="1" dirty="0" smtClean="0">
                <a:solidFill>
                  <a:schemeClr val="tx2"/>
                </a:solidFill>
                <a:latin typeface="Symbol" panose="05050102010706020507" pitchFamily="18" charset="2"/>
                <a:cs typeface="Times New Roman" panose="02020603050405020304" pitchFamily="18" charset="0"/>
              </a:rPr>
              <a:t>w</a:t>
            </a:r>
            <a:r>
              <a:rPr lang="en-US" altLang="zh-CN" sz="2800" b="1" dirty="0" smtClean="0">
                <a:solidFill>
                  <a:schemeClr val="tx2"/>
                </a:solidFill>
                <a:latin typeface="Times New Roman" panose="02020603050405020304" pitchFamily="18" charset="0"/>
                <a:cs typeface="Times New Roman" panose="02020603050405020304" pitchFamily="18" charset="0"/>
              </a:rPr>
              <a:t> </a:t>
            </a:r>
            <a:r>
              <a:rPr lang="en-US" altLang="zh-CN" sz="2800" b="1" dirty="0">
                <a:solidFill>
                  <a:schemeClr val="tx2"/>
                </a:solidFill>
                <a:latin typeface="Times New Roman" panose="02020603050405020304" pitchFamily="18" charset="0"/>
                <a:cs typeface="Times New Roman" panose="02020603050405020304" pitchFamily="18" charset="0"/>
              </a:rPr>
              <a:t>)=0</a:t>
            </a:r>
            <a:r>
              <a:rPr lang="zh-CN" altLang="en-US" sz="2800" b="1" dirty="0" smtClean="0">
                <a:solidFill>
                  <a:schemeClr val="tx2"/>
                </a:solidFill>
                <a:latin typeface="Times New Roman" panose="02020603050405020304" pitchFamily="18" charset="0"/>
                <a:cs typeface="Times New Roman" panose="02020603050405020304" pitchFamily="18" charset="0"/>
              </a:rPr>
              <a:t>，得串联谐振频率：</a:t>
            </a:r>
            <a:endParaRPr lang="zh-CN" altLang="en-US" sz="2800" b="1" dirty="0">
              <a:solidFill>
                <a:schemeClr val="tx2"/>
              </a:solidFill>
              <a:latin typeface="Times New Roman" panose="02020603050405020304" pitchFamily="18" charset="0"/>
              <a:cs typeface="Times New Roman" panose="02020603050405020304" pitchFamily="18"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2155392233"/>
              </p:ext>
            </p:extLst>
          </p:nvPr>
        </p:nvGraphicFramePr>
        <p:xfrm>
          <a:off x="2248591" y="4006030"/>
          <a:ext cx="3933825" cy="965200"/>
        </p:xfrm>
        <a:graphic>
          <a:graphicData uri="http://schemas.openxmlformats.org/presentationml/2006/ole">
            <mc:AlternateContent xmlns:mc="http://schemas.openxmlformats.org/markup-compatibility/2006">
              <mc:Choice xmlns:v="urn:schemas-microsoft-com:vml" Requires="v">
                <p:oleObj spid="_x0000_s126068" name="Equation" r:id="rId7" imgW="1968480" imgH="482400" progId="">
                  <p:embed/>
                </p:oleObj>
              </mc:Choice>
              <mc:Fallback>
                <p:oleObj name="Equation" r:id="rId7" imgW="1968480" imgH="482400" progId="">
                  <p:embed/>
                  <p:pic>
                    <p:nvPicPr>
                      <p:cNvPr id="0" name="Picture 8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8591" y="4006030"/>
                        <a:ext cx="3933825"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 name="Text Box 2"/>
          <p:cNvSpPr txBox="1">
            <a:spLocks noChangeArrowheads="1"/>
          </p:cNvSpPr>
          <p:nvPr/>
        </p:nvSpPr>
        <p:spPr bwMode="auto">
          <a:xfrm>
            <a:off x="146987" y="4875050"/>
            <a:ext cx="502733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sz="2800" b="1" dirty="0" smtClean="0">
                <a:solidFill>
                  <a:schemeClr val="tx2"/>
                </a:solidFill>
                <a:latin typeface="Times New Roman" panose="02020603050405020304" pitchFamily="18" charset="0"/>
                <a:cs typeface="Times New Roman" panose="02020603050405020304" pitchFamily="18" charset="0"/>
              </a:rPr>
              <a:t>令</a:t>
            </a:r>
            <a:r>
              <a:rPr lang="en-US" altLang="zh-CN" sz="2800" b="1" i="1" dirty="0" smtClean="0">
                <a:solidFill>
                  <a:schemeClr val="tx2"/>
                </a:solidFill>
                <a:latin typeface="Times New Roman" panose="02020603050405020304" pitchFamily="18" charset="0"/>
                <a:cs typeface="Times New Roman" panose="02020603050405020304" pitchFamily="18" charset="0"/>
              </a:rPr>
              <a:t>Y</a:t>
            </a:r>
            <a:r>
              <a:rPr lang="en-US" altLang="zh-CN" sz="2800" b="1" dirty="0" smtClean="0">
                <a:solidFill>
                  <a:schemeClr val="tx2"/>
                </a:solidFill>
                <a:latin typeface="Times New Roman" panose="02020603050405020304" pitchFamily="18" charset="0"/>
                <a:cs typeface="Times New Roman" panose="02020603050405020304" pitchFamily="18" charset="0"/>
              </a:rPr>
              <a:t>(</a:t>
            </a:r>
            <a:r>
              <a:rPr lang="en-US" altLang="zh-CN" sz="2800" b="1" i="1" dirty="0" smtClean="0">
                <a:solidFill>
                  <a:schemeClr val="tx2"/>
                </a:solidFill>
                <a:latin typeface="Symbol" panose="05050102010706020507" pitchFamily="18" charset="2"/>
                <a:cs typeface="Times New Roman" panose="02020603050405020304" pitchFamily="18" charset="0"/>
              </a:rPr>
              <a:t>w</a:t>
            </a:r>
            <a:r>
              <a:rPr lang="en-US" altLang="zh-CN" sz="2800" b="1" dirty="0" smtClean="0">
                <a:solidFill>
                  <a:schemeClr val="tx2"/>
                </a:solidFill>
                <a:latin typeface="Symbol" panose="05050102010706020507" pitchFamily="18" charset="2"/>
                <a:cs typeface="Times New Roman" panose="02020603050405020304" pitchFamily="18" charset="0"/>
              </a:rPr>
              <a:t> </a:t>
            </a:r>
            <a:r>
              <a:rPr lang="en-US" altLang="zh-CN" sz="2800" b="1" dirty="0">
                <a:solidFill>
                  <a:schemeClr val="tx2"/>
                </a:solidFill>
                <a:latin typeface="Times New Roman" panose="02020603050405020304" pitchFamily="18" charset="0"/>
                <a:cs typeface="Times New Roman" panose="02020603050405020304" pitchFamily="18" charset="0"/>
              </a:rPr>
              <a:t>)=0</a:t>
            </a:r>
            <a:r>
              <a:rPr lang="zh-CN" altLang="en-US" sz="2800" b="1" dirty="0" smtClean="0">
                <a:solidFill>
                  <a:schemeClr val="tx2"/>
                </a:solidFill>
                <a:latin typeface="Times New Roman" panose="02020603050405020304" pitchFamily="18" charset="0"/>
                <a:cs typeface="Times New Roman" panose="02020603050405020304" pitchFamily="18" charset="0"/>
              </a:rPr>
              <a:t>，得</a:t>
            </a:r>
            <a:r>
              <a:rPr lang="zh-CN" altLang="en-US" sz="2800" b="1" dirty="0">
                <a:solidFill>
                  <a:schemeClr val="tx2"/>
                </a:solidFill>
                <a:latin typeface="Times New Roman" panose="02020603050405020304" pitchFamily="18" charset="0"/>
                <a:cs typeface="Times New Roman" panose="02020603050405020304" pitchFamily="18" charset="0"/>
              </a:rPr>
              <a:t>并</a:t>
            </a:r>
            <a:r>
              <a:rPr lang="zh-CN" altLang="en-US" sz="2800" b="1" dirty="0" smtClean="0">
                <a:solidFill>
                  <a:schemeClr val="tx2"/>
                </a:solidFill>
                <a:latin typeface="Times New Roman" panose="02020603050405020304" pitchFamily="18" charset="0"/>
                <a:cs typeface="Times New Roman" panose="02020603050405020304" pitchFamily="18" charset="0"/>
              </a:rPr>
              <a:t>联谐振频率：</a:t>
            </a:r>
            <a:endParaRPr lang="zh-CN" altLang="en-US" sz="2800" b="1" dirty="0">
              <a:solidFill>
                <a:schemeClr val="tx2"/>
              </a:solidFill>
              <a:latin typeface="Times New Roman" panose="02020603050405020304" pitchFamily="18" charset="0"/>
              <a:cs typeface="Times New Roman" panose="02020603050405020304" pitchFamily="18" charset="0"/>
            </a:endParaRPr>
          </a:p>
        </p:txBody>
      </p:sp>
      <p:graphicFrame>
        <p:nvGraphicFramePr>
          <p:cNvPr id="80" name="对象 79"/>
          <p:cNvGraphicFramePr>
            <a:graphicFrameLocks noChangeAspect="1"/>
          </p:cNvGraphicFramePr>
          <p:nvPr>
            <p:extLst>
              <p:ext uri="{D42A27DB-BD31-4B8C-83A1-F6EECF244321}">
                <p14:modId xmlns:p14="http://schemas.microsoft.com/office/powerpoint/2010/main" val="3724896727"/>
              </p:ext>
            </p:extLst>
          </p:nvPr>
        </p:nvGraphicFramePr>
        <p:xfrm>
          <a:off x="2286162" y="5366961"/>
          <a:ext cx="6521450" cy="965200"/>
        </p:xfrm>
        <a:graphic>
          <a:graphicData uri="http://schemas.openxmlformats.org/presentationml/2006/ole">
            <mc:AlternateContent xmlns:mc="http://schemas.openxmlformats.org/markup-compatibility/2006">
              <mc:Choice xmlns:v="urn:schemas-microsoft-com:vml" Requires="v">
                <p:oleObj spid="_x0000_s126069" name="Equation" r:id="rId9" imgW="3263760" imgH="482400" progId="">
                  <p:embed/>
                </p:oleObj>
              </mc:Choice>
              <mc:Fallback>
                <p:oleObj name="Equation" r:id="rId9" imgW="3263760" imgH="482400" progId="">
                  <p:embed/>
                  <p:pic>
                    <p:nvPicPr>
                      <p:cNvPr id="0" name="Picture 8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162" y="5366961"/>
                        <a:ext cx="652145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 name="Text Box 10"/>
          <p:cNvSpPr txBox="1">
            <a:spLocks noChangeArrowheads="1"/>
          </p:cNvSpPr>
          <p:nvPr/>
        </p:nvSpPr>
        <p:spPr bwMode="auto">
          <a:xfrm>
            <a:off x="6630623" y="3529304"/>
            <a:ext cx="2094921" cy="1169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zh-CN" altLang="en-US" sz="2800" b="1" dirty="0" smtClean="0">
                <a:solidFill>
                  <a:srgbClr val="FF0000"/>
                </a:solidFill>
                <a:latin typeface="Times New Roman" panose="02020603050405020304" pitchFamily="18" charset="0"/>
                <a:cs typeface="Times New Roman" panose="02020603050405020304" pitchFamily="18" charset="0"/>
              </a:rPr>
              <a:t>显然， </a:t>
            </a:r>
            <a:endParaRPr lang="en-US" altLang="zh-CN" sz="2800" b="1" dirty="0" smtClean="0">
              <a:solidFill>
                <a:srgbClr val="FF0000"/>
              </a:solidFill>
              <a:latin typeface="Times New Roman" panose="02020603050405020304" pitchFamily="18" charset="0"/>
              <a:cs typeface="Times New Roman" panose="02020603050405020304" pitchFamily="18" charset="0"/>
            </a:endParaRPr>
          </a:p>
          <a:p>
            <a:pPr>
              <a:spcBef>
                <a:spcPct val="50000"/>
              </a:spcBef>
            </a:pPr>
            <a:r>
              <a:rPr lang="en-US" altLang="zh-CN" sz="2800" b="1" i="1" dirty="0" smtClean="0">
                <a:solidFill>
                  <a:srgbClr val="FF0000"/>
                </a:solidFill>
                <a:latin typeface="Symbol" panose="05050102010706020507" pitchFamily="18" charset="2"/>
                <a:cs typeface="Times New Roman" panose="02020603050405020304" pitchFamily="18" charset="0"/>
              </a:rPr>
              <a:t>w</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0</a:t>
            </a:r>
            <a:r>
              <a:rPr lang="zh-CN" altLang="en-US" sz="2800" b="1" baseline="-25000" dirty="0" smtClean="0">
                <a:solidFill>
                  <a:srgbClr val="FF0000"/>
                </a:solidFill>
                <a:latin typeface="Times New Roman" panose="02020603050405020304" pitchFamily="18" charset="0"/>
                <a:cs typeface="Times New Roman" panose="02020603050405020304" pitchFamily="18" charset="0"/>
              </a:rPr>
              <a:t>并</a:t>
            </a:r>
            <a:r>
              <a:rPr lang="en-US" altLang="zh-CN" sz="2800" b="1" dirty="0" smtClean="0">
                <a:solidFill>
                  <a:srgbClr val="FF0000"/>
                </a:solidFill>
                <a:latin typeface="Times New Roman" panose="02020603050405020304" pitchFamily="18" charset="0"/>
                <a:cs typeface="Times New Roman" panose="02020603050405020304" pitchFamily="18" charset="0"/>
              </a:rPr>
              <a:t>&gt;</a:t>
            </a:r>
            <a:r>
              <a:rPr lang="en-US" altLang="zh-CN" sz="2800" b="1" i="1" dirty="0" smtClean="0">
                <a:solidFill>
                  <a:srgbClr val="FF0000"/>
                </a:solidFill>
                <a:latin typeface="Symbol" panose="05050102010706020507" pitchFamily="18" charset="2"/>
                <a:cs typeface="Times New Roman" panose="02020603050405020304" pitchFamily="18" charset="0"/>
              </a:rPr>
              <a:t>w</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0</a:t>
            </a:r>
            <a:r>
              <a:rPr lang="zh-CN" altLang="en-US" sz="2800" b="1" baseline="-25000" dirty="0" smtClean="0">
                <a:solidFill>
                  <a:srgbClr val="FF0000"/>
                </a:solidFill>
                <a:latin typeface="Times New Roman" panose="02020603050405020304" pitchFamily="18" charset="0"/>
                <a:cs typeface="Times New Roman" panose="02020603050405020304" pitchFamily="18" charset="0"/>
              </a:rPr>
              <a:t>串</a:t>
            </a:r>
            <a:endParaRPr lang="en-US" altLang="zh-CN" sz="2800" b="1" baseline="-25000" dirty="0" smtClean="0">
              <a:solidFill>
                <a:srgbClr val="FF0000"/>
              </a:solidFill>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4A392014-421B-4E0A-B18C-C510B3404A01}" type="slidenum">
              <a:rPr lang="en-US" altLang="zh-CN" smtClean="0"/>
              <a:pPr/>
              <a:t>98</a:t>
            </a:fld>
            <a:endParaRPr lang="en-US" altLang="zh-CN"/>
          </a:p>
        </p:txBody>
      </p:sp>
      <p:grpSp>
        <p:nvGrpSpPr>
          <p:cNvPr id="7" name="组合 6"/>
          <p:cNvGrpSpPr/>
          <p:nvPr/>
        </p:nvGrpSpPr>
        <p:grpSpPr>
          <a:xfrm>
            <a:off x="185022" y="812980"/>
            <a:ext cx="2605999" cy="2330649"/>
            <a:chOff x="185022" y="812980"/>
            <a:chExt cx="2605999" cy="2330649"/>
          </a:xfrm>
        </p:grpSpPr>
        <p:sp>
          <p:nvSpPr>
            <p:cNvPr id="37" name="Text Box 2"/>
            <p:cNvSpPr txBox="1">
              <a:spLocks noChangeArrowheads="1"/>
            </p:cNvSpPr>
            <p:nvPr/>
          </p:nvSpPr>
          <p:spPr bwMode="auto">
            <a:xfrm>
              <a:off x="185022" y="812980"/>
              <a:ext cx="23871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b="1" dirty="0" smtClean="0">
                  <a:solidFill>
                    <a:srgbClr val="FF0000"/>
                  </a:solidFill>
                  <a:latin typeface="Times New Roman" panose="02020603050405020304" pitchFamily="18" charset="0"/>
                  <a:cs typeface="Times New Roman" panose="02020603050405020304" pitchFamily="18" charset="0"/>
                </a:rPr>
                <a:t>4. </a:t>
              </a:r>
              <a:r>
                <a:rPr lang="zh-CN" altLang="en-US" sz="2800" b="1" dirty="0" smtClean="0">
                  <a:solidFill>
                    <a:srgbClr val="FF0000"/>
                  </a:solidFill>
                  <a:latin typeface="Times New Roman" panose="02020603050405020304" pitchFamily="18" charset="0"/>
                  <a:cs typeface="Times New Roman" panose="02020603050405020304" pitchFamily="18" charset="0"/>
                </a:rPr>
                <a:t>并串联</a:t>
              </a:r>
              <a:r>
                <a:rPr lang="zh-CN" altLang="en-US" sz="2800" b="1" dirty="0">
                  <a:solidFill>
                    <a:srgbClr val="FF0000"/>
                  </a:solidFill>
                  <a:latin typeface="Times New Roman" panose="02020603050405020304" pitchFamily="18" charset="0"/>
                  <a:cs typeface="Times New Roman" panose="02020603050405020304" pitchFamily="18" charset="0"/>
                </a:rPr>
                <a:t>谐振</a:t>
              </a:r>
            </a:p>
          </p:txBody>
        </p:sp>
        <p:grpSp>
          <p:nvGrpSpPr>
            <p:cNvPr id="38" name="组合 37"/>
            <p:cNvGrpSpPr/>
            <p:nvPr/>
          </p:nvGrpSpPr>
          <p:grpSpPr>
            <a:xfrm>
              <a:off x="782369" y="1568829"/>
              <a:ext cx="2008652" cy="1574800"/>
              <a:chOff x="999341" y="1630821"/>
              <a:chExt cx="2008652" cy="1574800"/>
            </a:xfrm>
          </p:grpSpPr>
          <p:grpSp>
            <p:nvGrpSpPr>
              <p:cNvPr id="39" name="Group 25"/>
              <p:cNvGrpSpPr>
                <a:grpSpLocks/>
              </p:cNvGrpSpPr>
              <p:nvPr/>
            </p:nvGrpSpPr>
            <p:grpSpPr bwMode="auto">
              <a:xfrm>
                <a:off x="1358580" y="1630821"/>
                <a:ext cx="1649413" cy="1574800"/>
                <a:chOff x="672" y="736"/>
                <a:chExt cx="1039" cy="992"/>
              </a:xfrm>
            </p:grpSpPr>
            <p:grpSp>
              <p:nvGrpSpPr>
                <p:cNvPr id="45" name="Group 26"/>
                <p:cNvGrpSpPr>
                  <a:grpSpLocks/>
                </p:cNvGrpSpPr>
                <p:nvPr/>
              </p:nvGrpSpPr>
              <p:grpSpPr bwMode="auto">
                <a:xfrm>
                  <a:off x="744" y="744"/>
                  <a:ext cx="967" cy="948"/>
                  <a:chOff x="744" y="672"/>
                  <a:chExt cx="967" cy="948"/>
                </a:xfrm>
              </p:grpSpPr>
              <p:grpSp>
                <p:nvGrpSpPr>
                  <p:cNvPr id="48" name="Group 27"/>
                  <p:cNvGrpSpPr>
                    <a:grpSpLocks/>
                  </p:cNvGrpSpPr>
                  <p:nvPr/>
                </p:nvGrpSpPr>
                <p:grpSpPr bwMode="auto">
                  <a:xfrm rot="5400000">
                    <a:off x="1089" y="970"/>
                    <a:ext cx="364" cy="59"/>
                    <a:chOff x="1200" y="1584"/>
                    <a:chExt cx="379" cy="45"/>
                  </a:xfrm>
                </p:grpSpPr>
                <p:sp>
                  <p:nvSpPr>
                    <p:cNvPr id="86" name="Arc 28"/>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Arc 29"/>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Arc 30"/>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Arc 31"/>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9" name="Group 32"/>
                  <p:cNvGrpSpPr>
                    <a:grpSpLocks/>
                  </p:cNvGrpSpPr>
                  <p:nvPr/>
                </p:nvGrpSpPr>
                <p:grpSpPr bwMode="auto">
                  <a:xfrm>
                    <a:off x="1135" y="1334"/>
                    <a:ext cx="268" cy="90"/>
                    <a:chOff x="1351" y="3976"/>
                    <a:chExt cx="174" cy="93"/>
                  </a:xfrm>
                </p:grpSpPr>
                <p:sp>
                  <p:nvSpPr>
                    <p:cNvPr id="84" name="Line 33"/>
                    <p:cNvSpPr>
                      <a:spLocks noChangeShapeType="1"/>
                    </p:cNvSpPr>
                    <p:nvPr/>
                  </p:nvSpPr>
                  <p:spPr bwMode="auto">
                    <a:xfrm>
                      <a:off x="1351" y="3976"/>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34"/>
                    <p:cNvSpPr>
                      <a:spLocks noChangeShapeType="1"/>
                    </p:cNvSpPr>
                    <p:nvPr/>
                  </p:nvSpPr>
                  <p:spPr bwMode="auto">
                    <a:xfrm>
                      <a:off x="1351" y="4068"/>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0" name="Text Box 35"/>
                  <p:cNvSpPr txBox="1">
                    <a:spLocks noChangeArrowheads="1"/>
                  </p:cNvSpPr>
                  <p:nvPr/>
                </p:nvSpPr>
                <p:spPr bwMode="auto">
                  <a:xfrm>
                    <a:off x="1401" y="1230"/>
                    <a:ext cx="31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smtClean="0">
                        <a:solidFill>
                          <a:schemeClr val="tx2"/>
                        </a:solidFill>
                        <a:latin typeface="Times New Roman" panose="02020603050405020304" pitchFamily="18" charset="0"/>
                        <a:cs typeface="Times New Roman" panose="02020603050405020304" pitchFamily="18" charset="0"/>
                      </a:rPr>
                      <a:t>C</a:t>
                    </a:r>
                    <a:r>
                      <a:rPr lang="en-US" altLang="zh-CN" sz="2400" b="1" baseline="-25000" dirty="0" smtClean="0">
                        <a:solidFill>
                          <a:schemeClr val="tx2"/>
                        </a:solidFill>
                        <a:latin typeface="Times New Roman" panose="02020603050405020304" pitchFamily="18" charset="0"/>
                        <a:cs typeface="Times New Roman" panose="02020603050405020304" pitchFamily="18" charset="0"/>
                      </a:rPr>
                      <a:t>2</a:t>
                    </a:r>
                    <a:endParaRPr lang="en-US" altLang="zh-CN" sz="2400" b="1" dirty="0">
                      <a:solidFill>
                        <a:schemeClr val="tx2"/>
                      </a:solidFill>
                      <a:latin typeface="Times New Roman" panose="02020603050405020304" pitchFamily="18" charset="0"/>
                      <a:cs typeface="Times New Roman" panose="02020603050405020304" pitchFamily="18" charset="0"/>
                    </a:endParaRPr>
                  </a:p>
                </p:txBody>
              </p:sp>
              <p:sp>
                <p:nvSpPr>
                  <p:cNvPr id="51" name="Line 36"/>
                  <p:cNvSpPr>
                    <a:spLocks noChangeShapeType="1"/>
                  </p:cNvSpPr>
                  <p:nvPr/>
                </p:nvSpPr>
                <p:spPr bwMode="auto">
                  <a:xfrm>
                    <a:off x="1248" y="1188"/>
                    <a:ext cx="0" cy="144"/>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2" name="Line 37"/>
                  <p:cNvSpPr>
                    <a:spLocks noChangeShapeType="1"/>
                  </p:cNvSpPr>
                  <p:nvPr/>
                </p:nvSpPr>
                <p:spPr bwMode="auto">
                  <a:xfrm flipV="1">
                    <a:off x="1260" y="672"/>
                    <a:ext cx="0" cy="144"/>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3" name="Line 38"/>
                  <p:cNvSpPr>
                    <a:spLocks noChangeShapeType="1"/>
                  </p:cNvSpPr>
                  <p:nvPr/>
                </p:nvSpPr>
                <p:spPr bwMode="auto">
                  <a:xfrm>
                    <a:off x="746" y="684"/>
                    <a:ext cx="516"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4" name="Line 39"/>
                  <p:cNvSpPr>
                    <a:spLocks noChangeShapeType="1"/>
                  </p:cNvSpPr>
                  <p:nvPr/>
                </p:nvSpPr>
                <p:spPr bwMode="auto">
                  <a:xfrm>
                    <a:off x="1260" y="1428"/>
                    <a:ext cx="0" cy="19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2" name="Line 40"/>
                  <p:cNvSpPr>
                    <a:spLocks noChangeShapeType="1"/>
                  </p:cNvSpPr>
                  <p:nvPr/>
                </p:nvSpPr>
                <p:spPr bwMode="auto">
                  <a:xfrm flipH="1">
                    <a:off x="744" y="1620"/>
                    <a:ext cx="516"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3" name="Rectangle 41"/>
                  <p:cNvSpPr>
                    <a:spLocks noChangeArrowheads="1"/>
                  </p:cNvSpPr>
                  <p:nvPr/>
                </p:nvSpPr>
                <p:spPr bwMode="auto">
                  <a:xfrm>
                    <a:off x="1267" y="827"/>
                    <a:ext cx="29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i="1" dirty="0" smtClean="0">
                        <a:solidFill>
                          <a:schemeClr val="tx2"/>
                        </a:solidFill>
                        <a:latin typeface="Times New Roman" panose="02020603050405020304" pitchFamily="18" charset="0"/>
                        <a:cs typeface="Times New Roman" panose="02020603050405020304" pitchFamily="18" charset="0"/>
                      </a:rPr>
                      <a:t>L</a:t>
                    </a:r>
                    <a:r>
                      <a:rPr lang="en-US" altLang="zh-CN" sz="2400" b="1" baseline="-25000" dirty="0" smtClean="0">
                        <a:solidFill>
                          <a:schemeClr val="tx2"/>
                        </a:solidFill>
                        <a:latin typeface="Times New Roman" panose="02020603050405020304" pitchFamily="18" charset="0"/>
                        <a:cs typeface="Times New Roman" panose="02020603050405020304" pitchFamily="18" charset="0"/>
                      </a:rPr>
                      <a:t>1</a:t>
                    </a:r>
                    <a:endParaRPr lang="en-US" altLang="zh-CN" sz="2400" b="1" dirty="0">
                      <a:solidFill>
                        <a:schemeClr val="tx2"/>
                      </a:solidFill>
                      <a:latin typeface="Times New Roman" panose="02020603050405020304" pitchFamily="18" charset="0"/>
                      <a:cs typeface="Times New Roman" panose="02020603050405020304" pitchFamily="18" charset="0"/>
                    </a:endParaRPr>
                  </a:p>
                </p:txBody>
              </p:sp>
            </p:grpSp>
            <p:sp>
              <p:nvSpPr>
                <p:cNvPr id="46" name="Oval 42"/>
                <p:cNvSpPr>
                  <a:spLocks noChangeArrowheads="1"/>
                </p:cNvSpPr>
                <p:nvPr/>
              </p:nvSpPr>
              <p:spPr bwMode="auto">
                <a:xfrm>
                  <a:off x="672" y="736"/>
                  <a:ext cx="56" cy="56"/>
                </a:xfrm>
                <a:prstGeom prst="ellipse">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7" name="Oval 43"/>
                <p:cNvSpPr>
                  <a:spLocks noChangeArrowheads="1"/>
                </p:cNvSpPr>
                <p:nvPr/>
              </p:nvSpPr>
              <p:spPr bwMode="auto">
                <a:xfrm>
                  <a:off x="684" y="1672"/>
                  <a:ext cx="56" cy="56"/>
                </a:xfrm>
                <a:prstGeom prst="ellipse">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cxnSp>
            <p:nvCxnSpPr>
              <p:cNvPr id="40" name="直接连接符 39"/>
              <p:cNvCxnSpPr/>
              <p:nvPr/>
            </p:nvCxnSpPr>
            <p:spPr>
              <a:xfrm>
                <a:off x="1658618" y="1651395"/>
                <a:ext cx="3175" cy="63951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658618" y="2481261"/>
                <a:ext cx="3175" cy="63951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2" name="Line 33"/>
              <p:cNvSpPr>
                <a:spLocks noChangeShapeType="1"/>
              </p:cNvSpPr>
              <p:nvPr/>
            </p:nvSpPr>
            <p:spPr bwMode="auto">
              <a:xfrm>
                <a:off x="1447480" y="2312335"/>
                <a:ext cx="425450" cy="153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34"/>
              <p:cNvSpPr>
                <a:spLocks noChangeShapeType="1"/>
              </p:cNvSpPr>
              <p:nvPr/>
            </p:nvSpPr>
            <p:spPr bwMode="auto">
              <a:xfrm>
                <a:off x="1447480" y="2453674"/>
                <a:ext cx="425450" cy="153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Text Box 35"/>
              <p:cNvSpPr txBox="1">
                <a:spLocks noChangeArrowheads="1"/>
              </p:cNvSpPr>
              <p:nvPr/>
            </p:nvSpPr>
            <p:spPr bwMode="auto">
              <a:xfrm>
                <a:off x="999341" y="216957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smtClean="0">
                    <a:solidFill>
                      <a:schemeClr val="tx2"/>
                    </a:solidFill>
                    <a:latin typeface="Times New Roman" panose="02020603050405020304" pitchFamily="18" charset="0"/>
                    <a:cs typeface="Times New Roman" panose="02020603050405020304" pitchFamily="18" charset="0"/>
                  </a:rPr>
                  <a:t>C</a:t>
                </a:r>
                <a:r>
                  <a:rPr lang="en-US" altLang="zh-CN" sz="2400" b="1" baseline="-25000" dirty="0" smtClean="0">
                    <a:solidFill>
                      <a:schemeClr val="tx2"/>
                    </a:solidFill>
                    <a:latin typeface="Times New Roman" panose="02020603050405020304" pitchFamily="18" charset="0"/>
                    <a:cs typeface="Times New Roman" panose="02020603050405020304" pitchFamily="18" charset="0"/>
                  </a:rPr>
                  <a:t>3</a:t>
                </a:r>
                <a:endParaRPr lang="en-US" altLang="zh-CN" sz="2400" b="1" dirty="0">
                  <a:solidFill>
                    <a:schemeClr val="tx2"/>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36218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strips(downRight)">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strips(downRight)">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wipe(left)">
                                      <p:cBhvr>
                                        <p:cTn id="27" dur="500"/>
                                        <p:tgtEl>
                                          <p:spTgt spid="8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strips(downRight)">
                                      <p:cBhvr>
                                        <p:cTn id="3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utoUpdateAnimBg="0"/>
      <p:bldP spid="75" grpId="0" autoUpdateAnimBg="0"/>
      <p:bldP spid="81"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i="1" dirty="0" smtClean="0"/>
              <a:t>LC</a:t>
            </a:r>
            <a:r>
              <a:rPr lang="zh-CN" altLang="en-US" dirty="0" smtClean="0"/>
              <a:t>串并联</a:t>
            </a:r>
            <a:r>
              <a:rPr lang="zh-CN" altLang="en-US" dirty="0"/>
              <a:t>电路的谐振</a:t>
            </a:r>
          </a:p>
        </p:txBody>
      </p:sp>
      <p:sp>
        <p:nvSpPr>
          <p:cNvPr id="3" name="TextBox 2"/>
          <p:cNvSpPr txBox="1"/>
          <p:nvPr/>
        </p:nvSpPr>
        <p:spPr>
          <a:xfrm>
            <a:off x="3013771" y="812980"/>
            <a:ext cx="1627369" cy="523220"/>
          </a:xfrm>
          <a:prstGeom prst="rect">
            <a:avLst/>
          </a:prstGeom>
          <a:noFill/>
        </p:spPr>
        <p:txBody>
          <a:bodyPr wrap="none" rtlCol="0">
            <a:spAutoFit/>
          </a:bodyPr>
          <a:lstStyle/>
          <a:p>
            <a:r>
              <a:rPr lang="zh-CN" altLang="en-US" sz="2800" b="1" dirty="0" smtClean="0">
                <a:solidFill>
                  <a:schemeClr val="tx2"/>
                </a:solidFill>
              </a:rPr>
              <a:t>阻抗特性</a:t>
            </a:r>
            <a:endParaRPr lang="zh-CN" altLang="en-US" sz="2800" b="1" dirty="0">
              <a:solidFill>
                <a:schemeClr val="tx2"/>
              </a:solidFill>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768402677"/>
              </p:ext>
            </p:extLst>
          </p:nvPr>
        </p:nvGraphicFramePr>
        <p:xfrm>
          <a:off x="3827455" y="1314514"/>
          <a:ext cx="4924425" cy="914400"/>
        </p:xfrm>
        <a:graphic>
          <a:graphicData uri="http://schemas.openxmlformats.org/presentationml/2006/ole">
            <mc:AlternateContent xmlns:mc="http://schemas.openxmlformats.org/markup-compatibility/2006">
              <mc:Choice xmlns:v="urn:schemas-microsoft-com:vml" Requires="v">
                <p:oleObj spid="_x0000_s127006" name="Equation" r:id="rId3" imgW="2463800" imgH="457200" progId="">
                  <p:embed/>
                </p:oleObj>
              </mc:Choice>
              <mc:Fallback>
                <p:oleObj name="Equation" r:id="rId3" imgW="2463800" imgH="457200" progId="">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7455" y="1314514"/>
                        <a:ext cx="492442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 name="组合 22"/>
          <p:cNvGrpSpPr/>
          <p:nvPr/>
        </p:nvGrpSpPr>
        <p:grpSpPr>
          <a:xfrm>
            <a:off x="3488118" y="2300196"/>
            <a:ext cx="5116331" cy="3746366"/>
            <a:chOff x="3488118" y="2300196"/>
            <a:chExt cx="5116331" cy="3746366"/>
          </a:xfrm>
        </p:grpSpPr>
        <p:grpSp>
          <p:nvGrpSpPr>
            <p:cNvPr id="14" name="组合 13"/>
            <p:cNvGrpSpPr/>
            <p:nvPr/>
          </p:nvGrpSpPr>
          <p:grpSpPr>
            <a:xfrm>
              <a:off x="3935764" y="2306511"/>
              <a:ext cx="4277533" cy="3564000"/>
              <a:chOff x="4339525" y="2075529"/>
              <a:chExt cx="4277533" cy="3564000"/>
            </a:xfrm>
          </p:grpSpPr>
          <p:cxnSp>
            <p:nvCxnSpPr>
              <p:cNvPr id="9" name="直接箭头连接符 8"/>
              <p:cNvCxnSpPr/>
              <p:nvPr/>
            </p:nvCxnSpPr>
            <p:spPr>
              <a:xfrm>
                <a:off x="4339525" y="3812584"/>
                <a:ext cx="4277533" cy="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rot="16200000">
                <a:off x="2557525" y="3857529"/>
                <a:ext cx="3564000" cy="0"/>
              </a:xfrm>
              <a:prstGeom prst="straightConnector1">
                <a:avLst/>
              </a:prstGeom>
              <a:ln w="2857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cxnSp>
          <p:nvCxnSpPr>
            <p:cNvPr id="17" name="直接连接符 16"/>
            <p:cNvCxnSpPr/>
            <p:nvPr/>
          </p:nvCxnSpPr>
          <p:spPr>
            <a:xfrm>
              <a:off x="5176435" y="2741510"/>
              <a:ext cx="0" cy="3276000"/>
            </a:xfrm>
            <a:prstGeom prst="line">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886774" y="2338562"/>
              <a:ext cx="0" cy="3708000"/>
            </a:xfrm>
            <a:prstGeom prst="line">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8" name="任意多边形 17"/>
            <p:cNvSpPr/>
            <p:nvPr/>
          </p:nvSpPr>
          <p:spPr>
            <a:xfrm>
              <a:off x="4122550" y="2300196"/>
              <a:ext cx="1715104" cy="3434175"/>
            </a:xfrm>
            <a:custGeom>
              <a:avLst/>
              <a:gdLst>
                <a:gd name="connsiteX0" fmla="*/ 1534332 w 1544098"/>
                <a:gd name="connsiteY0" fmla="*/ 0 h 3487118"/>
                <a:gd name="connsiteX1" fmla="*/ 1503336 w 1544098"/>
                <a:gd name="connsiteY1" fmla="*/ 697423 h 3487118"/>
                <a:gd name="connsiteX2" fmla="*/ 1208868 w 1544098"/>
                <a:gd name="connsiteY2" fmla="*/ 1549830 h 3487118"/>
                <a:gd name="connsiteX3" fmla="*/ 914400 w 1544098"/>
                <a:gd name="connsiteY3" fmla="*/ 1782305 h 3487118"/>
                <a:gd name="connsiteX4" fmla="*/ 495946 w 1544098"/>
                <a:gd name="connsiteY4" fmla="*/ 2216257 h 3487118"/>
                <a:gd name="connsiteX5" fmla="*/ 154983 w 1544098"/>
                <a:gd name="connsiteY5" fmla="*/ 2913681 h 3487118"/>
                <a:gd name="connsiteX6" fmla="*/ 0 w 1544098"/>
                <a:gd name="connsiteY6" fmla="*/ 3487118 h 3487118"/>
                <a:gd name="connsiteX7" fmla="*/ 0 w 1544098"/>
                <a:gd name="connsiteY7" fmla="*/ 3487118 h 3487118"/>
                <a:gd name="connsiteX0" fmla="*/ 1534332 w 1544098"/>
                <a:gd name="connsiteY0" fmla="*/ 0 h 3487118"/>
                <a:gd name="connsiteX1" fmla="*/ 1503336 w 1544098"/>
                <a:gd name="connsiteY1" fmla="*/ 697423 h 3487118"/>
                <a:gd name="connsiteX2" fmla="*/ 1208868 w 1544098"/>
                <a:gd name="connsiteY2" fmla="*/ 1549830 h 3487118"/>
                <a:gd name="connsiteX3" fmla="*/ 914400 w 1544098"/>
                <a:gd name="connsiteY3" fmla="*/ 1782305 h 3487118"/>
                <a:gd name="connsiteX4" fmla="*/ 387458 w 1544098"/>
                <a:gd name="connsiteY4" fmla="*/ 2154264 h 3487118"/>
                <a:gd name="connsiteX5" fmla="*/ 154983 w 1544098"/>
                <a:gd name="connsiteY5" fmla="*/ 2913681 h 3487118"/>
                <a:gd name="connsiteX6" fmla="*/ 0 w 1544098"/>
                <a:gd name="connsiteY6" fmla="*/ 3487118 h 3487118"/>
                <a:gd name="connsiteX7" fmla="*/ 0 w 1544098"/>
                <a:gd name="connsiteY7" fmla="*/ 3487118 h 3487118"/>
                <a:gd name="connsiteX0" fmla="*/ 1534332 w 1544098"/>
                <a:gd name="connsiteY0" fmla="*/ 0 h 3487118"/>
                <a:gd name="connsiteX1" fmla="*/ 1503336 w 1544098"/>
                <a:gd name="connsiteY1" fmla="*/ 697423 h 3487118"/>
                <a:gd name="connsiteX2" fmla="*/ 1208868 w 1544098"/>
                <a:gd name="connsiteY2" fmla="*/ 1549830 h 3487118"/>
                <a:gd name="connsiteX3" fmla="*/ 914400 w 1544098"/>
                <a:gd name="connsiteY3" fmla="*/ 1782305 h 3487118"/>
                <a:gd name="connsiteX4" fmla="*/ 387458 w 1544098"/>
                <a:gd name="connsiteY4" fmla="*/ 2154264 h 3487118"/>
                <a:gd name="connsiteX5" fmla="*/ 46495 w 1544098"/>
                <a:gd name="connsiteY5" fmla="*/ 2882685 h 3487118"/>
                <a:gd name="connsiteX6" fmla="*/ 0 w 1544098"/>
                <a:gd name="connsiteY6" fmla="*/ 3487118 h 3487118"/>
                <a:gd name="connsiteX7" fmla="*/ 0 w 1544098"/>
                <a:gd name="connsiteY7" fmla="*/ 3487118 h 3487118"/>
                <a:gd name="connsiteX0" fmla="*/ 1549830 w 1559596"/>
                <a:gd name="connsiteY0" fmla="*/ 0 h 3531890"/>
                <a:gd name="connsiteX1" fmla="*/ 1518834 w 1559596"/>
                <a:gd name="connsiteY1" fmla="*/ 697423 h 3531890"/>
                <a:gd name="connsiteX2" fmla="*/ 1224366 w 1559596"/>
                <a:gd name="connsiteY2" fmla="*/ 1549830 h 3531890"/>
                <a:gd name="connsiteX3" fmla="*/ 929898 w 1559596"/>
                <a:gd name="connsiteY3" fmla="*/ 1782305 h 3531890"/>
                <a:gd name="connsiteX4" fmla="*/ 402956 w 1559596"/>
                <a:gd name="connsiteY4" fmla="*/ 2154264 h 3531890"/>
                <a:gd name="connsiteX5" fmla="*/ 61993 w 1559596"/>
                <a:gd name="connsiteY5" fmla="*/ 2882685 h 3531890"/>
                <a:gd name="connsiteX6" fmla="*/ 15498 w 1559596"/>
                <a:gd name="connsiteY6" fmla="*/ 3487118 h 3531890"/>
                <a:gd name="connsiteX7" fmla="*/ 0 w 1559596"/>
                <a:gd name="connsiteY7" fmla="*/ 3487118 h 3531890"/>
                <a:gd name="connsiteX0" fmla="*/ 1627322 w 1637088"/>
                <a:gd name="connsiteY0" fmla="*/ 0 h 3522819"/>
                <a:gd name="connsiteX1" fmla="*/ 1596326 w 1637088"/>
                <a:gd name="connsiteY1" fmla="*/ 697423 h 3522819"/>
                <a:gd name="connsiteX2" fmla="*/ 1301858 w 1637088"/>
                <a:gd name="connsiteY2" fmla="*/ 1549830 h 3522819"/>
                <a:gd name="connsiteX3" fmla="*/ 1007390 w 1637088"/>
                <a:gd name="connsiteY3" fmla="*/ 1782305 h 3522819"/>
                <a:gd name="connsiteX4" fmla="*/ 480448 w 1637088"/>
                <a:gd name="connsiteY4" fmla="*/ 2154264 h 3522819"/>
                <a:gd name="connsiteX5" fmla="*/ 139485 w 1637088"/>
                <a:gd name="connsiteY5" fmla="*/ 2882685 h 3522819"/>
                <a:gd name="connsiteX6" fmla="*/ 92990 w 1637088"/>
                <a:gd name="connsiteY6" fmla="*/ 3487118 h 3522819"/>
                <a:gd name="connsiteX7" fmla="*/ 0 w 1637088"/>
                <a:gd name="connsiteY7" fmla="*/ 3456121 h 3522819"/>
                <a:gd name="connsiteX0" fmla="*/ 1627322 w 1637088"/>
                <a:gd name="connsiteY0" fmla="*/ 0 h 3494813"/>
                <a:gd name="connsiteX1" fmla="*/ 1596326 w 1637088"/>
                <a:gd name="connsiteY1" fmla="*/ 697423 h 3494813"/>
                <a:gd name="connsiteX2" fmla="*/ 1301858 w 1637088"/>
                <a:gd name="connsiteY2" fmla="*/ 1549830 h 3494813"/>
                <a:gd name="connsiteX3" fmla="*/ 1007390 w 1637088"/>
                <a:gd name="connsiteY3" fmla="*/ 1782305 h 3494813"/>
                <a:gd name="connsiteX4" fmla="*/ 480448 w 1637088"/>
                <a:gd name="connsiteY4" fmla="*/ 2154264 h 3494813"/>
                <a:gd name="connsiteX5" fmla="*/ 139485 w 1637088"/>
                <a:gd name="connsiteY5" fmla="*/ 2882685 h 3494813"/>
                <a:gd name="connsiteX6" fmla="*/ 30996 w 1637088"/>
                <a:gd name="connsiteY6" fmla="*/ 3285642 h 3494813"/>
                <a:gd name="connsiteX7" fmla="*/ 92990 w 1637088"/>
                <a:gd name="connsiteY7" fmla="*/ 3487118 h 3494813"/>
                <a:gd name="connsiteX8" fmla="*/ 0 w 1637088"/>
                <a:gd name="connsiteY8" fmla="*/ 3456121 h 3494813"/>
                <a:gd name="connsiteX0" fmla="*/ 1627322 w 1637088"/>
                <a:gd name="connsiteY0" fmla="*/ 0 h 3456121"/>
                <a:gd name="connsiteX1" fmla="*/ 1596326 w 1637088"/>
                <a:gd name="connsiteY1" fmla="*/ 697423 h 3456121"/>
                <a:gd name="connsiteX2" fmla="*/ 1301858 w 1637088"/>
                <a:gd name="connsiteY2" fmla="*/ 1549830 h 3456121"/>
                <a:gd name="connsiteX3" fmla="*/ 1007390 w 1637088"/>
                <a:gd name="connsiteY3" fmla="*/ 1782305 h 3456121"/>
                <a:gd name="connsiteX4" fmla="*/ 480448 w 1637088"/>
                <a:gd name="connsiteY4" fmla="*/ 2154264 h 3456121"/>
                <a:gd name="connsiteX5" fmla="*/ 139485 w 1637088"/>
                <a:gd name="connsiteY5" fmla="*/ 2882685 h 3456121"/>
                <a:gd name="connsiteX6" fmla="*/ 30996 w 1637088"/>
                <a:gd name="connsiteY6" fmla="*/ 3285642 h 3456121"/>
                <a:gd name="connsiteX7" fmla="*/ 0 w 1637088"/>
                <a:gd name="connsiteY7" fmla="*/ 3456121 h 3456121"/>
                <a:gd name="connsiteX0" fmla="*/ 1715104 w 1716524"/>
                <a:gd name="connsiteY0" fmla="*/ 0 h 3434175"/>
                <a:gd name="connsiteX1" fmla="*/ 1596326 w 1716524"/>
                <a:gd name="connsiteY1" fmla="*/ 675477 h 3434175"/>
                <a:gd name="connsiteX2" fmla="*/ 1301858 w 1716524"/>
                <a:gd name="connsiteY2" fmla="*/ 1527884 h 3434175"/>
                <a:gd name="connsiteX3" fmla="*/ 1007390 w 1716524"/>
                <a:gd name="connsiteY3" fmla="*/ 1760359 h 3434175"/>
                <a:gd name="connsiteX4" fmla="*/ 480448 w 1716524"/>
                <a:gd name="connsiteY4" fmla="*/ 2132318 h 3434175"/>
                <a:gd name="connsiteX5" fmla="*/ 139485 w 1716524"/>
                <a:gd name="connsiteY5" fmla="*/ 2860739 h 3434175"/>
                <a:gd name="connsiteX6" fmla="*/ 30996 w 1716524"/>
                <a:gd name="connsiteY6" fmla="*/ 3263696 h 3434175"/>
                <a:gd name="connsiteX7" fmla="*/ 0 w 1716524"/>
                <a:gd name="connsiteY7" fmla="*/ 3434175 h 3434175"/>
                <a:gd name="connsiteX0" fmla="*/ 1715104 w 1715104"/>
                <a:gd name="connsiteY0" fmla="*/ 0 h 3434175"/>
                <a:gd name="connsiteX1" fmla="*/ 1596326 w 1715104"/>
                <a:gd name="connsiteY1" fmla="*/ 675477 h 3434175"/>
                <a:gd name="connsiteX2" fmla="*/ 1301858 w 1715104"/>
                <a:gd name="connsiteY2" fmla="*/ 1527884 h 3434175"/>
                <a:gd name="connsiteX3" fmla="*/ 1007390 w 1715104"/>
                <a:gd name="connsiteY3" fmla="*/ 1760359 h 3434175"/>
                <a:gd name="connsiteX4" fmla="*/ 480448 w 1715104"/>
                <a:gd name="connsiteY4" fmla="*/ 2132318 h 3434175"/>
                <a:gd name="connsiteX5" fmla="*/ 139485 w 1715104"/>
                <a:gd name="connsiteY5" fmla="*/ 2860739 h 3434175"/>
                <a:gd name="connsiteX6" fmla="*/ 30996 w 1715104"/>
                <a:gd name="connsiteY6" fmla="*/ 3263696 h 3434175"/>
                <a:gd name="connsiteX7" fmla="*/ 0 w 1715104"/>
                <a:gd name="connsiteY7" fmla="*/ 3434175 h 3434175"/>
                <a:gd name="connsiteX0" fmla="*/ 1715104 w 1715104"/>
                <a:gd name="connsiteY0" fmla="*/ 0 h 3434175"/>
                <a:gd name="connsiteX1" fmla="*/ 1596326 w 1715104"/>
                <a:gd name="connsiteY1" fmla="*/ 675477 h 3434175"/>
                <a:gd name="connsiteX2" fmla="*/ 1510154 w 1715104"/>
                <a:gd name="connsiteY2" fmla="*/ 1181839 h 3434175"/>
                <a:gd name="connsiteX3" fmla="*/ 1301858 w 1715104"/>
                <a:gd name="connsiteY3" fmla="*/ 1527884 h 3434175"/>
                <a:gd name="connsiteX4" fmla="*/ 1007390 w 1715104"/>
                <a:gd name="connsiteY4" fmla="*/ 1760359 h 3434175"/>
                <a:gd name="connsiteX5" fmla="*/ 480448 w 1715104"/>
                <a:gd name="connsiteY5" fmla="*/ 2132318 h 3434175"/>
                <a:gd name="connsiteX6" fmla="*/ 139485 w 1715104"/>
                <a:gd name="connsiteY6" fmla="*/ 2860739 h 3434175"/>
                <a:gd name="connsiteX7" fmla="*/ 30996 w 1715104"/>
                <a:gd name="connsiteY7" fmla="*/ 3263696 h 3434175"/>
                <a:gd name="connsiteX8" fmla="*/ 0 w 1715104"/>
                <a:gd name="connsiteY8" fmla="*/ 3434175 h 3434175"/>
                <a:gd name="connsiteX0" fmla="*/ 1715104 w 1715104"/>
                <a:gd name="connsiteY0" fmla="*/ 0 h 3434175"/>
                <a:gd name="connsiteX1" fmla="*/ 1632902 w 1715104"/>
                <a:gd name="connsiteY1" fmla="*/ 690108 h 3434175"/>
                <a:gd name="connsiteX2" fmla="*/ 1510154 w 1715104"/>
                <a:gd name="connsiteY2" fmla="*/ 1181839 h 3434175"/>
                <a:gd name="connsiteX3" fmla="*/ 1301858 w 1715104"/>
                <a:gd name="connsiteY3" fmla="*/ 1527884 h 3434175"/>
                <a:gd name="connsiteX4" fmla="*/ 1007390 w 1715104"/>
                <a:gd name="connsiteY4" fmla="*/ 1760359 h 3434175"/>
                <a:gd name="connsiteX5" fmla="*/ 480448 w 1715104"/>
                <a:gd name="connsiteY5" fmla="*/ 2132318 h 3434175"/>
                <a:gd name="connsiteX6" fmla="*/ 139485 w 1715104"/>
                <a:gd name="connsiteY6" fmla="*/ 2860739 h 3434175"/>
                <a:gd name="connsiteX7" fmla="*/ 30996 w 1715104"/>
                <a:gd name="connsiteY7" fmla="*/ 3263696 h 3434175"/>
                <a:gd name="connsiteX8" fmla="*/ 0 w 1715104"/>
                <a:gd name="connsiteY8" fmla="*/ 3434175 h 343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104" h="3434175">
                  <a:moveTo>
                    <a:pt x="1715104" y="0"/>
                  </a:moveTo>
                  <a:cubicBezTo>
                    <a:pt x="1704782" y="219559"/>
                    <a:pt x="1667060" y="493135"/>
                    <a:pt x="1632902" y="690108"/>
                  </a:cubicBezTo>
                  <a:cubicBezTo>
                    <a:pt x="1598744" y="887081"/>
                    <a:pt x="1559232" y="1039771"/>
                    <a:pt x="1510154" y="1181839"/>
                  </a:cubicBezTo>
                  <a:cubicBezTo>
                    <a:pt x="1461076" y="1323907"/>
                    <a:pt x="1385652" y="1431464"/>
                    <a:pt x="1301858" y="1527884"/>
                  </a:cubicBezTo>
                  <a:cubicBezTo>
                    <a:pt x="1218064" y="1624304"/>
                    <a:pt x="1144292" y="1659620"/>
                    <a:pt x="1007390" y="1760359"/>
                  </a:cubicBezTo>
                  <a:cubicBezTo>
                    <a:pt x="870488" y="1861098"/>
                    <a:pt x="625099" y="1948921"/>
                    <a:pt x="480448" y="2132318"/>
                  </a:cubicBezTo>
                  <a:cubicBezTo>
                    <a:pt x="335797" y="2315715"/>
                    <a:pt x="214394" y="2672176"/>
                    <a:pt x="139485" y="2860739"/>
                  </a:cubicBezTo>
                  <a:cubicBezTo>
                    <a:pt x="64576" y="3049302"/>
                    <a:pt x="54243" y="3168123"/>
                    <a:pt x="30996" y="3263696"/>
                  </a:cubicBezTo>
                  <a:cubicBezTo>
                    <a:pt x="7749" y="3359269"/>
                    <a:pt x="6457" y="3398659"/>
                    <a:pt x="0" y="343417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5962978" y="4101599"/>
              <a:ext cx="1491712" cy="1818760"/>
            </a:xfrm>
            <a:custGeom>
              <a:avLst/>
              <a:gdLst>
                <a:gd name="connsiteX0" fmla="*/ 1528574 w 1528574"/>
                <a:gd name="connsiteY0" fmla="*/ 0 h 2045776"/>
                <a:gd name="connsiteX1" fmla="*/ 1156615 w 1528574"/>
                <a:gd name="connsiteY1" fmla="*/ 77491 h 2045776"/>
                <a:gd name="connsiteX2" fmla="*/ 614174 w 1528574"/>
                <a:gd name="connsiteY2" fmla="*/ 278969 h 2045776"/>
                <a:gd name="connsiteX3" fmla="*/ 226717 w 1528574"/>
                <a:gd name="connsiteY3" fmla="*/ 774915 h 2045776"/>
                <a:gd name="connsiteX4" fmla="*/ 25239 w 1528574"/>
                <a:gd name="connsiteY4" fmla="*/ 1766806 h 2045776"/>
                <a:gd name="connsiteX5" fmla="*/ 9740 w 1528574"/>
                <a:gd name="connsiteY5" fmla="*/ 2045776 h 2045776"/>
                <a:gd name="connsiteX0" fmla="*/ 1520626 w 1520626"/>
                <a:gd name="connsiteY0" fmla="*/ 0 h 2045776"/>
                <a:gd name="connsiteX1" fmla="*/ 1148667 w 1520626"/>
                <a:gd name="connsiteY1" fmla="*/ 77491 h 2045776"/>
                <a:gd name="connsiteX2" fmla="*/ 606226 w 1520626"/>
                <a:gd name="connsiteY2" fmla="*/ 278969 h 2045776"/>
                <a:gd name="connsiteX3" fmla="*/ 218769 w 1520626"/>
                <a:gd name="connsiteY3" fmla="*/ 774915 h 2045776"/>
                <a:gd name="connsiteX4" fmla="*/ 63786 w 1520626"/>
                <a:gd name="connsiteY4" fmla="*/ 1489413 h 2045776"/>
                <a:gd name="connsiteX5" fmla="*/ 1792 w 1520626"/>
                <a:gd name="connsiteY5" fmla="*/ 2045776 h 2045776"/>
                <a:gd name="connsiteX0" fmla="*/ 1491712 w 1491712"/>
                <a:gd name="connsiteY0" fmla="*/ 0 h 2097787"/>
                <a:gd name="connsiteX1" fmla="*/ 1119753 w 1491712"/>
                <a:gd name="connsiteY1" fmla="*/ 77491 h 2097787"/>
                <a:gd name="connsiteX2" fmla="*/ 577312 w 1491712"/>
                <a:gd name="connsiteY2" fmla="*/ 278969 h 2097787"/>
                <a:gd name="connsiteX3" fmla="*/ 189855 w 1491712"/>
                <a:gd name="connsiteY3" fmla="*/ 774915 h 2097787"/>
                <a:gd name="connsiteX4" fmla="*/ 34872 w 1491712"/>
                <a:gd name="connsiteY4" fmla="*/ 1489413 h 2097787"/>
                <a:gd name="connsiteX5" fmla="*/ 3875 w 1491712"/>
                <a:gd name="connsiteY5" fmla="*/ 2097787 h 2097787"/>
                <a:gd name="connsiteX0" fmla="*/ 1491712 w 1491712"/>
                <a:gd name="connsiteY0" fmla="*/ 6105 h 2034544"/>
                <a:gd name="connsiteX1" fmla="*/ 1119753 w 1491712"/>
                <a:gd name="connsiteY1" fmla="*/ 14248 h 2034544"/>
                <a:gd name="connsiteX2" fmla="*/ 577312 w 1491712"/>
                <a:gd name="connsiteY2" fmla="*/ 215726 h 2034544"/>
                <a:gd name="connsiteX3" fmla="*/ 189855 w 1491712"/>
                <a:gd name="connsiteY3" fmla="*/ 711672 h 2034544"/>
                <a:gd name="connsiteX4" fmla="*/ 34872 w 1491712"/>
                <a:gd name="connsiteY4" fmla="*/ 1426170 h 2034544"/>
                <a:gd name="connsiteX5" fmla="*/ 3875 w 1491712"/>
                <a:gd name="connsiteY5" fmla="*/ 2034544 h 203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1712" h="2034544">
                  <a:moveTo>
                    <a:pt x="1491712" y="6105"/>
                  </a:moveTo>
                  <a:cubicBezTo>
                    <a:pt x="1381932" y="21603"/>
                    <a:pt x="1272153" y="-20689"/>
                    <a:pt x="1119753" y="14248"/>
                  </a:cubicBezTo>
                  <a:cubicBezTo>
                    <a:pt x="967353" y="49185"/>
                    <a:pt x="732295" y="99489"/>
                    <a:pt x="577312" y="215726"/>
                  </a:cubicBezTo>
                  <a:cubicBezTo>
                    <a:pt x="422329" y="331963"/>
                    <a:pt x="280262" y="509931"/>
                    <a:pt x="189855" y="711672"/>
                  </a:cubicBezTo>
                  <a:cubicBezTo>
                    <a:pt x="99448" y="913413"/>
                    <a:pt x="65869" y="1205691"/>
                    <a:pt x="34872" y="1426170"/>
                  </a:cubicBezTo>
                  <a:cubicBezTo>
                    <a:pt x="3875" y="1646649"/>
                    <a:pt x="-6457" y="2000964"/>
                    <a:pt x="3875" y="203454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8253173" y="3733606"/>
              <a:ext cx="351276" cy="523220"/>
            </a:xfrm>
            <a:prstGeom prst="rect">
              <a:avLst/>
            </a:prstGeom>
            <a:noFill/>
          </p:spPr>
          <p:txBody>
            <a:bodyPr wrap="square" rtlCol="0">
              <a:spAutoFit/>
            </a:bodyPr>
            <a:lstStyle/>
            <a:p>
              <a:r>
                <a:rPr lang="el-GR" altLang="zh-CN" sz="2800" b="1" i="1" dirty="0" smtClean="0">
                  <a:solidFill>
                    <a:schemeClr val="tx2"/>
                  </a:solidFill>
                  <a:latin typeface="Times New Roman" panose="02020603050405020304" pitchFamily="18" charset="0"/>
                  <a:cs typeface="Times New Roman" panose="02020603050405020304" pitchFamily="18" charset="0"/>
                </a:rPr>
                <a:t>ω</a:t>
              </a:r>
              <a:endParaRPr lang="zh-CN" altLang="en-US" sz="2800" b="1" i="1" dirty="0">
                <a:solidFill>
                  <a:schemeClr val="tx2"/>
                </a:solidFill>
                <a:latin typeface="Times New Roman" panose="02020603050405020304" pitchFamily="18" charset="0"/>
                <a:cs typeface="Times New Roman" panose="02020603050405020304" pitchFamily="18" charset="0"/>
              </a:endParaRPr>
            </a:p>
          </p:txBody>
        </p:sp>
        <p:sp>
          <p:nvSpPr>
            <p:cNvPr id="54" name="TextBox 53"/>
            <p:cNvSpPr txBox="1"/>
            <p:nvPr/>
          </p:nvSpPr>
          <p:spPr>
            <a:xfrm>
              <a:off x="5755872" y="3541695"/>
              <a:ext cx="1032392" cy="461665"/>
            </a:xfrm>
            <a:prstGeom prst="rect">
              <a:avLst/>
            </a:prstGeom>
            <a:noFill/>
          </p:spPr>
          <p:txBody>
            <a:bodyPr wrap="square" rtlCol="0">
              <a:spAutoFit/>
            </a:bodyPr>
            <a:lstStyle/>
            <a:p>
              <a:r>
                <a:rPr lang="el-GR" altLang="zh-CN" sz="2400" b="1" dirty="0" smtClean="0">
                  <a:solidFill>
                    <a:schemeClr val="tx2"/>
                  </a:solidFill>
                  <a:latin typeface="Times New Roman" panose="02020603050405020304" pitchFamily="18" charset="0"/>
                  <a:cs typeface="Times New Roman" panose="02020603050405020304" pitchFamily="18" charset="0"/>
                </a:rPr>
                <a:t>ω</a:t>
              </a:r>
              <a:r>
                <a:rPr lang="en-US" altLang="zh-CN" sz="2400" b="1" baseline="-25000" dirty="0" smtClean="0">
                  <a:solidFill>
                    <a:schemeClr val="tx2"/>
                  </a:solidFill>
                  <a:latin typeface="Times New Roman" panose="02020603050405020304" pitchFamily="18" charset="0"/>
                  <a:cs typeface="Times New Roman" panose="02020603050405020304" pitchFamily="18" charset="0"/>
                </a:rPr>
                <a:t>0</a:t>
              </a:r>
              <a:r>
                <a:rPr lang="zh-CN" altLang="en-US" sz="2400" b="1" baseline="-25000" dirty="0" smtClean="0">
                  <a:solidFill>
                    <a:schemeClr val="tx2"/>
                  </a:solidFill>
                  <a:latin typeface="Times New Roman" panose="02020603050405020304" pitchFamily="18" charset="0"/>
                  <a:cs typeface="Times New Roman" panose="02020603050405020304" pitchFamily="18" charset="0"/>
                </a:rPr>
                <a:t>并</a:t>
              </a:r>
              <a:endParaRPr lang="en-US" altLang="zh-CN" sz="2400" b="1" baseline="-25000" dirty="0" smtClean="0">
                <a:solidFill>
                  <a:schemeClr val="tx2"/>
                </a:solidFill>
                <a:latin typeface="Times New Roman" panose="02020603050405020304" pitchFamily="18" charset="0"/>
                <a:cs typeface="Times New Roman" panose="02020603050405020304" pitchFamily="18" charset="0"/>
              </a:endParaRPr>
            </a:p>
          </p:txBody>
        </p:sp>
        <p:sp>
          <p:nvSpPr>
            <p:cNvPr id="82" name="TextBox 81"/>
            <p:cNvSpPr txBox="1"/>
            <p:nvPr/>
          </p:nvSpPr>
          <p:spPr>
            <a:xfrm>
              <a:off x="4283525" y="3463853"/>
              <a:ext cx="1032392" cy="461665"/>
            </a:xfrm>
            <a:prstGeom prst="rect">
              <a:avLst/>
            </a:prstGeom>
            <a:noFill/>
          </p:spPr>
          <p:txBody>
            <a:bodyPr wrap="square" rtlCol="0">
              <a:spAutoFit/>
            </a:bodyPr>
            <a:lstStyle/>
            <a:p>
              <a:r>
                <a:rPr lang="el-GR" altLang="zh-CN" sz="2400" b="1" dirty="0" smtClean="0">
                  <a:solidFill>
                    <a:schemeClr val="tx2"/>
                  </a:solidFill>
                  <a:latin typeface="Times New Roman" panose="02020603050405020304" pitchFamily="18" charset="0"/>
                  <a:cs typeface="Times New Roman" panose="02020603050405020304" pitchFamily="18" charset="0"/>
                </a:rPr>
                <a:t>ω</a:t>
              </a:r>
              <a:r>
                <a:rPr lang="en-US" altLang="zh-CN" sz="2400" b="1" baseline="-25000" dirty="0" smtClean="0">
                  <a:solidFill>
                    <a:schemeClr val="tx2"/>
                  </a:solidFill>
                  <a:latin typeface="Times New Roman" panose="02020603050405020304" pitchFamily="18" charset="0"/>
                  <a:cs typeface="Times New Roman" panose="02020603050405020304" pitchFamily="18" charset="0"/>
                </a:rPr>
                <a:t>0</a:t>
              </a:r>
              <a:r>
                <a:rPr lang="zh-CN" altLang="en-US" sz="2400" b="1" baseline="-25000" dirty="0" smtClean="0">
                  <a:solidFill>
                    <a:schemeClr val="tx2"/>
                  </a:solidFill>
                  <a:latin typeface="Times New Roman" panose="02020603050405020304" pitchFamily="18" charset="0"/>
                  <a:cs typeface="Times New Roman" panose="02020603050405020304" pitchFamily="18" charset="0"/>
                </a:rPr>
                <a:t>串</a:t>
              </a:r>
              <a:endParaRPr lang="en-US" altLang="zh-CN" sz="2400" b="1" baseline="-25000" dirty="0" smtClean="0">
                <a:solidFill>
                  <a:schemeClr val="tx2"/>
                </a:solidFill>
                <a:latin typeface="Times New Roman" panose="02020603050405020304" pitchFamily="18" charset="0"/>
                <a:cs typeface="Times New Roman" panose="02020603050405020304" pitchFamily="18" charset="0"/>
              </a:endParaRPr>
            </a:p>
          </p:txBody>
        </p:sp>
        <p:sp>
          <p:nvSpPr>
            <p:cNvPr id="22" name="TextBox 21"/>
            <p:cNvSpPr txBox="1"/>
            <p:nvPr/>
          </p:nvSpPr>
          <p:spPr>
            <a:xfrm>
              <a:off x="5201874" y="2338563"/>
              <a:ext cx="553998" cy="1001236"/>
            </a:xfrm>
            <a:prstGeom prst="rect">
              <a:avLst/>
            </a:prstGeom>
            <a:noFill/>
          </p:spPr>
          <p:txBody>
            <a:bodyPr vert="eaVert" wrap="none" rtlCol="0">
              <a:spAutoFit/>
            </a:bodyPr>
            <a:lstStyle/>
            <a:p>
              <a:r>
                <a:rPr lang="zh-CN" altLang="en-US" sz="2400" b="1" dirty="0" smtClean="0">
                  <a:solidFill>
                    <a:schemeClr val="tx2"/>
                  </a:solidFill>
                  <a:latin typeface="Times New Roman" panose="02020603050405020304" pitchFamily="18" charset="0"/>
                  <a:cs typeface="Times New Roman" panose="02020603050405020304" pitchFamily="18" charset="0"/>
                </a:rPr>
                <a:t>感性区</a:t>
              </a:r>
              <a:endParaRPr lang="en-US" altLang="zh-CN" sz="2400" b="1" dirty="0" smtClean="0">
                <a:solidFill>
                  <a:schemeClr val="tx2"/>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3488118" y="3794654"/>
              <a:ext cx="615553" cy="478529"/>
            </a:xfrm>
            <a:prstGeom prst="rect">
              <a:avLst/>
            </a:prstGeom>
            <a:noFill/>
          </p:spPr>
          <p:txBody>
            <a:bodyPr vert="eaVert" wrap="none" rtlCol="0">
              <a:spAutoFit/>
            </a:bodyPr>
            <a:lstStyle/>
            <a:p>
              <a:r>
                <a:rPr lang="en-US" altLang="zh-CN" sz="2800" i="1" dirty="0" smtClean="0">
                  <a:solidFill>
                    <a:schemeClr val="tx2"/>
                  </a:solidFill>
                </a:rPr>
                <a:t>0</a:t>
              </a:r>
            </a:p>
          </p:txBody>
        </p:sp>
      </p:grpSp>
      <p:sp>
        <p:nvSpPr>
          <p:cNvPr id="84" name="TextBox 83"/>
          <p:cNvSpPr txBox="1"/>
          <p:nvPr/>
        </p:nvSpPr>
        <p:spPr>
          <a:xfrm>
            <a:off x="131958" y="3424309"/>
            <a:ext cx="3446001" cy="2677656"/>
          </a:xfrm>
          <a:prstGeom prst="rect">
            <a:avLst/>
          </a:prstGeom>
          <a:noFill/>
        </p:spPr>
        <p:txBody>
          <a:bodyPr wrap="square" rtlCol="0">
            <a:spAutoFit/>
          </a:bodyPr>
          <a:lstStyle/>
          <a:p>
            <a:pPr algn="l">
              <a:lnSpc>
                <a:spcPct val="150000"/>
              </a:lnSpc>
            </a:pPr>
            <a:r>
              <a:rPr lang="zh-CN" altLang="en-US" sz="2800" b="1" dirty="0" smtClean="0">
                <a:solidFill>
                  <a:schemeClr val="tx2"/>
                </a:solidFill>
              </a:rPr>
              <a:t>实际上，在电子线路中广泛使用的石英晶体等效电路就是这样的结构。</a:t>
            </a:r>
            <a:endParaRPr lang="zh-CN" altLang="en-US" sz="2800" b="1" dirty="0">
              <a:solidFill>
                <a:schemeClr val="tx2"/>
              </a:solidFill>
            </a:endParaRPr>
          </a:p>
        </p:txBody>
      </p:sp>
      <p:sp>
        <p:nvSpPr>
          <p:cNvPr id="4" name="灯片编号占位符 3"/>
          <p:cNvSpPr>
            <a:spLocks noGrp="1"/>
          </p:cNvSpPr>
          <p:nvPr>
            <p:ph type="sldNum" sz="quarter" idx="12"/>
          </p:nvPr>
        </p:nvSpPr>
        <p:spPr/>
        <p:txBody>
          <a:bodyPr/>
          <a:lstStyle/>
          <a:p>
            <a:fld id="{4A392014-421B-4E0A-B18C-C510B3404A01}" type="slidenum">
              <a:rPr lang="en-US" altLang="zh-CN" smtClean="0"/>
              <a:pPr/>
              <a:t>99</a:t>
            </a:fld>
            <a:endParaRPr lang="en-US" altLang="zh-CN"/>
          </a:p>
        </p:txBody>
      </p:sp>
      <p:grpSp>
        <p:nvGrpSpPr>
          <p:cNvPr id="46" name="组合 45"/>
          <p:cNvGrpSpPr/>
          <p:nvPr/>
        </p:nvGrpSpPr>
        <p:grpSpPr>
          <a:xfrm>
            <a:off x="185022" y="812980"/>
            <a:ext cx="2605999" cy="2330649"/>
            <a:chOff x="185022" y="812980"/>
            <a:chExt cx="2605999" cy="2330649"/>
          </a:xfrm>
        </p:grpSpPr>
        <p:sp>
          <p:nvSpPr>
            <p:cNvPr id="47" name="Text Box 2"/>
            <p:cNvSpPr txBox="1">
              <a:spLocks noChangeArrowheads="1"/>
            </p:cNvSpPr>
            <p:nvPr/>
          </p:nvSpPr>
          <p:spPr bwMode="auto">
            <a:xfrm>
              <a:off x="185022" y="812980"/>
              <a:ext cx="23871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b="1" dirty="0" smtClean="0">
                  <a:solidFill>
                    <a:srgbClr val="FF0000"/>
                  </a:solidFill>
                  <a:latin typeface="Times New Roman" panose="02020603050405020304" pitchFamily="18" charset="0"/>
                  <a:cs typeface="Times New Roman" panose="02020603050405020304" pitchFamily="18" charset="0"/>
                </a:rPr>
                <a:t>4. </a:t>
              </a:r>
              <a:r>
                <a:rPr lang="zh-CN" altLang="en-US" sz="2800" b="1" dirty="0" smtClean="0">
                  <a:solidFill>
                    <a:srgbClr val="FF0000"/>
                  </a:solidFill>
                  <a:latin typeface="Times New Roman" panose="02020603050405020304" pitchFamily="18" charset="0"/>
                  <a:cs typeface="Times New Roman" panose="02020603050405020304" pitchFamily="18" charset="0"/>
                </a:rPr>
                <a:t>并串联</a:t>
              </a:r>
              <a:r>
                <a:rPr lang="zh-CN" altLang="en-US" sz="2800" b="1" dirty="0">
                  <a:solidFill>
                    <a:srgbClr val="FF0000"/>
                  </a:solidFill>
                  <a:latin typeface="Times New Roman" panose="02020603050405020304" pitchFamily="18" charset="0"/>
                  <a:cs typeface="Times New Roman" panose="02020603050405020304" pitchFamily="18" charset="0"/>
                </a:rPr>
                <a:t>谐振</a:t>
              </a:r>
            </a:p>
          </p:txBody>
        </p:sp>
        <p:grpSp>
          <p:nvGrpSpPr>
            <p:cNvPr id="49" name="组合 48"/>
            <p:cNvGrpSpPr/>
            <p:nvPr/>
          </p:nvGrpSpPr>
          <p:grpSpPr>
            <a:xfrm>
              <a:off x="782369" y="1568829"/>
              <a:ext cx="2008652" cy="1574800"/>
              <a:chOff x="999341" y="1630821"/>
              <a:chExt cx="2008652" cy="1574800"/>
            </a:xfrm>
          </p:grpSpPr>
          <p:grpSp>
            <p:nvGrpSpPr>
              <p:cNvPr id="50" name="Group 25"/>
              <p:cNvGrpSpPr>
                <a:grpSpLocks/>
              </p:cNvGrpSpPr>
              <p:nvPr/>
            </p:nvGrpSpPr>
            <p:grpSpPr bwMode="auto">
              <a:xfrm>
                <a:off x="1358580" y="1630821"/>
                <a:ext cx="1649413" cy="1574800"/>
                <a:chOff x="672" y="736"/>
                <a:chExt cx="1039" cy="992"/>
              </a:xfrm>
            </p:grpSpPr>
            <p:grpSp>
              <p:nvGrpSpPr>
                <p:cNvPr id="80" name="Group 26"/>
                <p:cNvGrpSpPr>
                  <a:grpSpLocks/>
                </p:cNvGrpSpPr>
                <p:nvPr/>
              </p:nvGrpSpPr>
              <p:grpSpPr bwMode="auto">
                <a:xfrm>
                  <a:off x="744" y="744"/>
                  <a:ext cx="967" cy="948"/>
                  <a:chOff x="744" y="672"/>
                  <a:chExt cx="967" cy="948"/>
                </a:xfrm>
              </p:grpSpPr>
              <p:grpSp>
                <p:nvGrpSpPr>
                  <p:cNvPr id="86" name="Group 27"/>
                  <p:cNvGrpSpPr>
                    <a:grpSpLocks/>
                  </p:cNvGrpSpPr>
                  <p:nvPr/>
                </p:nvGrpSpPr>
                <p:grpSpPr bwMode="auto">
                  <a:xfrm rot="5400000">
                    <a:off x="1089" y="970"/>
                    <a:ext cx="364" cy="59"/>
                    <a:chOff x="1200" y="1584"/>
                    <a:chExt cx="379" cy="45"/>
                  </a:xfrm>
                </p:grpSpPr>
                <p:sp>
                  <p:nvSpPr>
                    <p:cNvPr id="97" name="Arc 28"/>
                    <p:cNvSpPr>
                      <a:spLocks/>
                    </p:cNvSpPr>
                    <p:nvPr/>
                  </p:nvSpPr>
                  <p:spPr bwMode="auto">
                    <a:xfrm rot="5400000" flipH="1" flipV="1">
                      <a:off x="1223"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Arc 29"/>
                    <p:cNvSpPr>
                      <a:spLocks/>
                    </p:cNvSpPr>
                    <p:nvPr/>
                  </p:nvSpPr>
                  <p:spPr bwMode="auto">
                    <a:xfrm rot="5400000" flipH="1" flipV="1">
                      <a:off x="1319"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Arc 30"/>
                    <p:cNvSpPr>
                      <a:spLocks/>
                    </p:cNvSpPr>
                    <p:nvPr/>
                  </p:nvSpPr>
                  <p:spPr bwMode="auto">
                    <a:xfrm rot="5400000" flipH="1" flipV="1">
                      <a:off x="1415"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Arc 31"/>
                    <p:cNvSpPr>
                      <a:spLocks/>
                    </p:cNvSpPr>
                    <p:nvPr/>
                  </p:nvSpPr>
                  <p:spPr bwMode="auto">
                    <a:xfrm rot="5400000" flipH="1" flipV="1">
                      <a:off x="1511" y="1561"/>
                      <a:ext cx="45" cy="91"/>
                    </a:xfrm>
                    <a:custGeom>
                      <a:avLst/>
                      <a:gdLst>
                        <a:gd name="G0" fmla="+- 1123 0 0"/>
                        <a:gd name="G1" fmla="+- 21600 0 0"/>
                        <a:gd name="G2" fmla="+- 21600 0 0"/>
                        <a:gd name="T0" fmla="*/ 1123 w 22723"/>
                        <a:gd name="T1" fmla="*/ 0 h 43200"/>
                        <a:gd name="T2" fmla="*/ 0 w 22723"/>
                        <a:gd name="T3" fmla="*/ 43171 h 43200"/>
                        <a:gd name="T4" fmla="*/ 1123 w 22723"/>
                        <a:gd name="T5" fmla="*/ 21600 h 43200"/>
                      </a:gdLst>
                      <a:ahLst/>
                      <a:cxnLst>
                        <a:cxn ang="0">
                          <a:pos x="T0" y="T1"/>
                        </a:cxn>
                        <a:cxn ang="0">
                          <a:pos x="T2" y="T3"/>
                        </a:cxn>
                        <a:cxn ang="0">
                          <a:pos x="T4" y="T5"/>
                        </a:cxn>
                      </a:cxnLst>
                      <a:rect l="0" t="0" r="r" b="b"/>
                      <a:pathLst>
                        <a:path w="22723" h="43200" fill="none" extrusionOk="0">
                          <a:moveTo>
                            <a:pt x="1122" y="0"/>
                          </a:moveTo>
                          <a:cubicBezTo>
                            <a:pt x="13052" y="0"/>
                            <a:pt x="22723" y="9670"/>
                            <a:pt x="22723" y="21600"/>
                          </a:cubicBezTo>
                          <a:cubicBezTo>
                            <a:pt x="22723" y="33529"/>
                            <a:pt x="13052" y="43200"/>
                            <a:pt x="1123" y="43200"/>
                          </a:cubicBezTo>
                          <a:cubicBezTo>
                            <a:pt x="748" y="43200"/>
                            <a:pt x="374" y="43190"/>
                            <a:pt x="0" y="43170"/>
                          </a:cubicBezTo>
                        </a:path>
                        <a:path w="22723" h="43200" stroke="0" extrusionOk="0">
                          <a:moveTo>
                            <a:pt x="1122" y="0"/>
                          </a:moveTo>
                          <a:cubicBezTo>
                            <a:pt x="13052" y="0"/>
                            <a:pt x="22723" y="9670"/>
                            <a:pt x="22723" y="21600"/>
                          </a:cubicBezTo>
                          <a:cubicBezTo>
                            <a:pt x="22723" y="33529"/>
                            <a:pt x="13052" y="43200"/>
                            <a:pt x="1123" y="43200"/>
                          </a:cubicBezTo>
                          <a:cubicBezTo>
                            <a:pt x="748" y="43200"/>
                            <a:pt x="374" y="43190"/>
                            <a:pt x="0" y="43170"/>
                          </a:cubicBezTo>
                          <a:lnTo>
                            <a:pt x="1123"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7" name="Group 32"/>
                  <p:cNvGrpSpPr>
                    <a:grpSpLocks/>
                  </p:cNvGrpSpPr>
                  <p:nvPr/>
                </p:nvGrpSpPr>
                <p:grpSpPr bwMode="auto">
                  <a:xfrm>
                    <a:off x="1135" y="1334"/>
                    <a:ext cx="268" cy="90"/>
                    <a:chOff x="1351" y="3976"/>
                    <a:chExt cx="174" cy="93"/>
                  </a:xfrm>
                </p:grpSpPr>
                <p:sp>
                  <p:nvSpPr>
                    <p:cNvPr id="95" name="Line 33"/>
                    <p:cNvSpPr>
                      <a:spLocks noChangeShapeType="1"/>
                    </p:cNvSpPr>
                    <p:nvPr/>
                  </p:nvSpPr>
                  <p:spPr bwMode="auto">
                    <a:xfrm>
                      <a:off x="1351" y="3976"/>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34"/>
                    <p:cNvSpPr>
                      <a:spLocks noChangeShapeType="1"/>
                    </p:cNvSpPr>
                    <p:nvPr/>
                  </p:nvSpPr>
                  <p:spPr bwMode="auto">
                    <a:xfrm>
                      <a:off x="1351" y="4068"/>
                      <a:ext cx="17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8" name="Text Box 35"/>
                  <p:cNvSpPr txBox="1">
                    <a:spLocks noChangeArrowheads="1"/>
                  </p:cNvSpPr>
                  <p:nvPr/>
                </p:nvSpPr>
                <p:spPr bwMode="auto">
                  <a:xfrm>
                    <a:off x="1401" y="1230"/>
                    <a:ext cx="31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smtClean="0">
                        <a:solidFill>
                          <a:schemeClr val="tx2"/>
                        </a:solidFill>
                        <a:latin typeface="Times New Roman" panose="02020603050405020304" pitchFamily="18" charset="0"/>
                        <a:cs typeface="Times New Roman" panose="02020603050405020304" pitchFamily="18" charset="0"/>
                      </a:rPr>
                      <a:t>C</a:t>
                    </a:r>
                    <a:r>
                      <a:rPr lang="en-US" altLang="zh-CN" sz="2400" b="1" baseline="-25000" dirty="0" smtClean="0">
                        <a:solidFill>
                          <a:schemeClr val="tx2"/>
                        </a:solidFill>
                        <a:latin typeface="Times New Roman" panose="02020603050405020304" pitchFamily="18" charset="0"/>
                        <a:cs typeface="Times New Roman" panose="02020603050405020304" pitchFamily="18" charset="0"/>
                      </a:rPr>
                      <a:t>2</a:t>
                    </a:r>
                    <a:endParaRPr lang="en-US" altLang="zh-CN" sz="2400" b="1" dirty="0">
                      <a:solidFill>
                        <a:schemeClr val="tx2"/>
                      </a:solidFill>
                      <a:latin typeface="Times New Roman" panose="02020603050405020304" pitchFamily="18" charset="0"/>
                      <a:cs typeface="Times New Roman" panose="02020603050405020304" pitchFamily="18" charset="0"/>
                    </a:endParaRPr>
                  </a:p>
                </p:txBody>
              </p:sp>
              <p:sp>
                <p:nvSpPr>
                  <p:cNvPr id="89" name="Line 36"/>
                  <p:cNvSpPr>
                    <a:spLocks noChangeShapeType="1"/>
                  </p:cNvSpPr>
                  <p:nvPr/>
                </p:nvSpPr>
                <p:spPr bwMode="auto">
                  <a:xfrm>
                    <a:off x="1248" y="1188"/>
                    <a:ext cx="0" cy="144"/>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0" name="Line 37"/>
                  <p:cNvSpPr>
                    <a:spLocks noChangeShapeType="1"/>
                  </p:cNvSpPr>
                  <p:nvPr/>
                </p:nvSpPr>
                <p:spPr bwMode="auto">
                  <a:xfrm flipV="1">
                    <a:off x="1260" y="672"/>
                    <a:ext cx="0" cy="144"/>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1" name="Line 38"/>
                  <p:cNvSpPr>
                    <a:spLocks noChangeShapeType="1"/>
                  </p:cNvSpPr>
                  <p:nvPr/>
                </p:nvSpPr>
                <p:spPr bwMode="auto">
                  <a:xfrm>
                    <a:off x="746" y="684"/>
                    <a:ext cx="516"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2" name="Line 39"/>
                  <p:cNvSpPr>
                    <a:spLocks noChangeShapeType="1"/>
                  </p:cNvSpPr>
                  <p:nvPr/>
                </p:nvSpPr>
                <p:spPr bwMode="auto">
                  <a:xfrm>
                    <a:off x="1260" y="1428"/>
                    <a:ext cx="0" cy="19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3" name="Line 40"/>
                  <p:cNvSpPr>
                    <a:spLocks noChangeShapeType="1"/>
                  </p:cNvSpPr>
                  <p:nvPr/>
                </p:nvSpPr>
                <p:spPr bwMode="auto">
                  <a:xfrm flipH="1">
                    <a:off x="744" y="1620"/>
                    <a:ext cx="516" cy="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4" name="Rectangle 41"/>
                  <p:cNvSpPr>
                    <a:spLocks noChangeArrowheads="1"/>
                  </p:cNvSpPr>
                  <p:nvPr/>
                </p:nvSpPr>
                <p:spPr bwMode="auto">
                  <a:xfrm>
                    <a:off x="1267" y="827"/>
                    <a:ext cx="29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b="1" i="1" dirty="0" smtClean="0">
                        <a:solidFill>
                          <a:schemeClr val="tx2"/>
                        </a:solidFill>
                        <a:latin typeface="Times New Roman" panose="02020603050405020304" pitchFamily="18" charset="0"/>
                        <a:cs typeface="Times New Roman" panose="02020603050405020304" pitchFamily="18" charset="0"/>
                      </a:rPr>
                      <a:t>L</a:t>
                    </a:r>
                    <a:r>
                      <a:rPr lang="en-US" altLang="zh-CN" sz="2400" b="1" baseline="-25000" dirty="0" smtClean="0">
                        <a:solidFill>
                          <a:schemeClr val="tx2"/>
                        </a:solidFill>
                        <a:latin typeface="Times New Roman" panose="02020603050405020304" pitchFamily="18" charset="0"/>
                        <a:cs typeface="Times New Roman" panose="02020603050405020304" pitchFamily="18" charset="0"/>
                      </a:rPr>
                      <a:t>1</a:t>
                    </a:r>
                    <a:endParaRPr lang="en-US" altLang="zh-CN" sz="2400" b="1" dirty="0">
                      <a:solidFill>
                        <a:schemeClr val="tx2"/>
                      </a:solidFill>
                      <a:latin typeface="Times New Roman" panose="02020603050405020304" pitchFamily="18" charset="0"/>
                      <a:cs typeface="Times New Roman" panose="02020603050405020304" pitchFamily="18" charset="0"/>
                    </a:endParaRPr>
                  </a:p>
                </p:txBody>
              </p:sp>
            </p:grpSp>
            <p:sp>
              <p:nvSpPr>
                <p:cNvPr id="81" name="Oval 42"/>
                <p:cNvSpPr>
                  <a:spLocks noChangeArrowheads="1"/>
                </p:cNvSpPr>
                <p:nvPr/>
              </p:nvSpPr>
              <p:spPr bwMode="auto">
                <a:xfrm>
                  <a:off x="672" y="736"/>
                  <a:ext cx="56" cy="56"/>
                </a:xfrm>
                <a:prstGeom prst="ellipse">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5" name="Oval 43"/>
                <p:cNvSpPr>
                  <a:spLocks noChangeArrowheads="1"/>
                </p:cNvSpPr>
                <p:nvPr/>
              </p:nvSpPr>
              <p:spPr bwMode="auto">
                <a:xfrm>
                  <a:off x="684" y="1672"/>
                  <a:ext cx="56" cy="56"/>
                </a:xfrm>
                <a:prstGeom prst="ellipse">
                  <a:avLst/>
                </a:prstGeom>
                <a:noFill/>
                <a:ln w="28575">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cxnSp>
            <p:nvCxnSpPr>
              <p:cNvPr id="51" name="直接连接符 50"/>
              <p:cNvCxnSpPr/>
              <p:nvPr/>
            </p:nvCxnSpPr>
            <p:spPr>
              <a:xfrm>
                <a:off x="1658618" y="1651395"/>
                <a:ext cx="3175" cy="63951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658618" y="2481261"/>
                <a:ext cx="3175" cy="63951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53" name="Line 33"/>
              <p:cNvSpPr>
                <a:spLocks noChangeShapeType="1"/>
              </p:cNvSpPr>
              <p:nvPr/>
            </p:nvSpPr>
            <p:spPr bwMode="auto">
              <a:xfrm>
                <a:off x="1447480" y="2312335"/>
                <a:ext cx="425450" cy="153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34"/>
              <p:cNvSpPr>
                <a:spLocks noChangeShapeType="1"/>
              </p:cNvSpPr>
              <p:nvPr/>
            </p:nvSpPr>
            <p:spPr bwMode="auto">
              <a:xfrm>
                <a:off x="1447480" y="2453674"/>
                <a:ext cx="425450" cy="153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Text Box 35"/>
              <p:cNvSpPr txBox="1">
                <a:spLocks noChangeArrowheads="1"/>
              </p:cNvSpPr>
              <p:nvPr/>
            </p:nvSpPr>
            <p:spPr bwMode="auto">
              <a:xfrm>
                <a:off x="999341" y="216957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1" i="1" dirty="0" smtClean="0">
                    <a:solidFill>
                      <a:schemeClr val="tx2"/>
                    </a:solidFill>
                    <a:latin typeface="Times New Roman" panose="02020603050405020304" pitchFamily="18" charset="0"/>
                    <a:cs typeface="Times New Roman" panose="02020603050405020304" pitchFamily="18" charset="0"/>
                  </a:rPr>
                  <a:t>C</a:t>
                </a:r>
                <a:r>
                  <a:rPr lang="en-US" altLang="zh-CN" sz="2400" b="1" baseline="-25000" dirty="0" smtClean="0">
                    <a:solidFill>
                      <a:schemeClr val="tx2"/>
                    </a:solidFill>
                    <a:latin typeface="Times New Roman" panose="02020603050405020304" pitchFamily="18" charset="0"/>
                    <a:cs typeface="Times New Roman" panose="02020603050405020304" pitchFamily="18" charset="0"/>
                  </a:rPr>
                  <a:t>3</a:t>
                </a:r>
                <a:endParaRPr lang="en-US" altLang="zh-CN" sz="2400" b="1" dirty="0">
                  <a:solidFill>
                    <a:schemeClr val="tx2"/>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256010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wipe(up)">
                                      <p:cBhvr>
                                        <p:cTn id="24"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4" grpId="0"/>
    </p:bldLst>
  </p:timing>
</p:sld>
</file>

<file path=ppt/theme/theme1.xml><?xml version="1.0" encoding="utf-8"?>
<a:theme xmlns:a="http://schemas.openxmlformats.org/drawingml/2006/main" name="电路与模拟电子技术">
  <a:themeElements>
    <a:clrScheme name="自定义 4">
      <a:dk1>
        <a:srgbClr val="000000"/>
      </a:dk1>
      <a:lt1>
        <a:srgbClr val="FFFFFF"/>
      </a:lt1>
      <a:dk2>
        <a:srgbClr val="000000"/>
      </a:dk2>
      <a:lt2>
        <a:srgbClr val="B2B2B2"/>
      </a:lt2>
      <a:accent1>
        <a:srgbClr val="000000"/>
      </a:accent1>
      <a:accent2>
        <a:srgbClr val="FF9900"/>
      </a:accent2>
      <a:accent3>
        <a:srgbClr val="FFFFFF"/>
      </a:accent3>
      <a:accent4>
        <a:srgbClr val="174578"/>
      </a:accent4>
      <a:accent5>
        <a:srgbClr val="ADBAE0"/>
      </a:accent5>
      <a:accent6>
        <a:srgbClr val="E78A00"/>
      </a:accent6>
      <a:hlink>
        <a:srgbClr val="000000"/>
      </a:hlink>
      <a:folHlink>
        <a:srgbClr val="969696"/>
      </a:folHlink>
    </a:clrScheme>
    <a:fontScheme name="ms01_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s01_1 1">
        <a:dk1>
          <a:srgbClr val="1D528D"/>
        </a:dk1>
        <a:lt1>
          <a:srgbClr val="FFFFFF"/>
        </a:lt1>
        <a:dk2>
          <a:srgbClr val="000000"/>
        </a:dk2>
        <a:lt2>
          <a:srgbClr val="B2B2B2"/>
        </a:lt2>
        <a:accent1>
          <a:srgbClr val="2D6BC7"/>
        </a:accent1>
        <a:accent2>
          <a:srgbClr val="FF9900"/>
        </a:accent2>
        <a:accent3>
          <a:srgbClr val="FFFFFF"/>
        </a:accent3>
        <a:accent4>
          <a:srgbClr val="174578"/>
        </a:accent4>
        <a:accent5>
          <a:srgbClr val="ADBAE0"/>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ms01_1 2">
        <a:dk1>
          <a:srgbClr val="808080"/>
        </a:dk1>
        <a:lt1>
          <a:srgbClr val="FFFFFF"/>
        </a:lt1>
        <a:dk2>
          <a:srgbClr val="000000"/>
        </a:dk2>
        <a:lt2>
          <a:srgbClr val="B2B2B2"/>
        </a:lt2>
        <a:accent1>
          <a:srgbClr val="058089"/>
        </a:accent1>
        <a:accent2>
          <a:srgbClr val="66BE0E"/>
        </a:accent2>
        <a:accent3>
          <a:srgbClr val="FFFFFF"/>
        </a:accent3>
        <a:accent4>
          <a:srgbClr val="6C6C6C"/>
        </a:accent4>
        <a:accent5>
          <a:srgbClr val="AAC0C4"/>
        </a:accent5>
        <a:accent6>
          <a:srgbClr val="5CAC0C"/>
        </a:accent6>
        <a:hlink>
          <a:srgbClr val="2CA9D0"/>
        </a:hlink>
        <a:folHlink>
          <a:srgbClr val="4841D9"/>
        </a:folHlink>
      </a:clrScheme>
      <a:clrMap bg1="lt1" tx1="dk1" bg2="lt2" tx2="dk2" accent1="accent1" accent2="accent2" accent3="accent3" accent4="accent4" accent5="accent5" accent6="accent6" hlink="hlink" folHlink="folHlink"/>
    </a:extraClrScheme>
    <a:extraClrScheme>
      <a:clrScheme name="ms01_1 3">
        <a:dk1>
          <a:srgbClr val="1D528D"/>
        </a:dk1>
        <a:lt1>
          <a:srgbClr val="FFFFFF"/>
        </a:lt1>
        <a:dk2>
          <a:srgbClr val="000000"/>
        </a:dk2>
        <a:lt2>
          <a:srgbClr val="CACACA"/>
        </a:lt2>
        <a:accent1>
          <a:srgbClr val="0099CC"/>
        </a:accent1>
        <a:accent2>
          <a:srgbClr val="8BC84E"/>
        </a:accent2>
        <a:accent3>
          <a:srgbClr val="FFFFFF"/>
        </a:accent3>
        <a:accent4>
          <a:srgbClr val="174578"/>
        </a:accent4>
        <a:accent5>
          <a:srgbClr val="AACAE2"/>
        </a:accent5>
        <a:accent6>
          <a:srgbClr val="7DB546"/>
        </a:accent6>
        <a:hlink>
          <a:srgbClr val="6E81E0"/>
        </a:hlink>
        <a:folHlink>
          <a:srgbClr val="0099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电路与模拟电子技术</Template>
  <TotalTime>1579</TotalTime>
  <Words>8518</Words>
  <Application>Microsoft Office PowerPoint</Application>
  <PresentationFormat>全屏显示(4:3)</PresentationFormat>
  <Paragraphs>1733</Paragraphs>
  <Slides>165</Slides>
  <Notes>4</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3</vt:i4>
      </vt:variant>
      <vt:variant>
        <vt:lpstr>幻灯片标题</vt:lpstr>
      </vt:variant>
      <vt:variant>
        <vt:i4>165</vt:i4>
      </vt:variant>
    </vt:vector>
  </HeadingPairs>
  <TitlesOfParts>
    <vt:vector size="186" baseType="lpstr">
      <vt:lpstr>宋体</vt:lpstr>
      <vt:lpstr>楷体_GB2312</vt:lpstr>
      <vt:lpstr>Wingdings 2</vt:lpstr>
      <vt:lpstr>华文中宋</vt:lpstr>
      <vt:lpstr>Arial Unicode MS</vt:lpstr>
      <vt:lpstr>Wingdings</vt:lpstr>
      <vt:lpstr>MT Extra</vt:lpstr>
      <vt:lpstr>隶书</vt:lpstr>
      <vt:lpstr>华文新魏</vt:lpstr>
      <vt:lpstr>Symbol</vt:lpstr>
      <vt:lpstr>新宋体</vt:lpstr>
      <vt:lpstr>仿宋_GB2312</vt:lpstr>
      <vt:lpstr>Arial</vt:lpstr>
      <vt:lpstr>黑体</vt:lpstr>
      <vt:lpstr>Cambria Math</vt:lpstr>
      <vt:lpstr>Calibri</vt:lpstr>
      <vt:lpstr>Times New Roman</vt:lpstr>
      <vt:lpstr>电路与模拟电子技术</vt:lpstr>
      <vt:lpstr>Equation</vt:lpstr>
      <vt:lpstr>公式</vt:lpstr>
      <vt:lpstr>Visio</vt:lpstr>
      <vt:lpstr>第3章 交流稳态电路分析</vt:lpstr>
      <vt:lpstr>本章教学内容</vt:lpstr>
      <vt:lpstr>本章内容概述</vt:lpstr>
      <vt:lpstr>本章内容概述（续1）</vt:lpstr>
      <vt:lpstr>本章内容概述（续2）</vt:lpstr>
      <vt:lpstr>3.1 正弦量的基本概念</vt:lpstr>
      <vt:lpstr>3.1 正弦量的基本概念（续1）</vt:lpstr>
      <vt:lpstr>3.1 正弦量的基本概念（续2）</vt:lpstr>
      <vt:lpstr>3.1 正弦量的基本概念（续3）</vt:lpstr>
      <vt:lpstr>3.2正弦量的相量表示法及相量图</vt:lpstr>
      <vt:lpstr>3.2正弦量的相量表示法及相量图（续1）</vt:lpstr>
      <vt:lpstr>3.2正弦量的相量表示法及相量图（续2）</vt:lpstr>
      <vt:lpstr>3.2正弦量的相量表示法及相量图（续3）</vt:lpstr>
      <vt:lpstr>3.3 单一频率正弦稳态电路分析</vt:lpstr>
      <vt:lpstr>3.3.1 元件的相量模型</vt:lpstr>
      <vt:lpstr>3.3.1 元件的相量模型（续1）</vt:lpstr>
      <vt:lpstr>3.3.1 元件的相量模型（续2）</vt:lpstr>
      <vt:lpstr>3.3.1 元件的相量模型（续3）</vt:lpstr>
      <vt:lpstr>3.3.2 电路的相量模型</vt:lpstr>
      <vt:lpstr>3.3.3 电路定律的相量形式</vt:lpstr>
      <vt:lpstr>3.3.4 阻抗和导纳</vt:lpstr>
      <vt:lpstr>3.3.4 阻抗和导纳（续1）</vt:lpstr>
      <vt:lpstr>3.3.4 阻抗和导纳（续2）</vt:lpstr>
      <vt:lpstr>3.3.5 阻抗的串联和并联</vt:lpstr>
      <vt:lpstr>3.3.5阻抗的串联和并联（续1）</vt:lpstr>
      <vt:lpstr>3.3.5阻抗的串联和并联（续2）</vt:lpstr>
      <vt:lpstr>3.3.6正弦稳态电路的一般分析</vt:lpstr>
      <vt:lpstr>分析举例</vt:lpstr>
      <vt:lpstr>正弦稳态电路中的电路定理</vt:lpstr>
      <vt:lpstr>等效电源定理的相量域形式</vt:lpstr>
      <vt:lpstr>最大功率传输定理</vt:lpstr>
      <vt:lpstr>分析举例</vt:lpstr>
      <vt:lpstr>分析举例</vt:lpstr>
      <vt:lpstr>分析举例</vt:lpstr>
      <vt:lpstr>分析举例</vt:lpstr>
      <vt:lpstr>分析举例</vt:lpstr>
      <vt:lpstr>分析举例</vt:lpstr>
      <vt:lpstr>分析举例</vt:lpstr>
      <vt:lpstr>分析举例</vt:lpstr>
      <vt:lpstr>分析举例</vt:lpstr>
      <vt:lpstr>3.4正弦稳态电路的功率及功率因数的提高</vt:lpstr>
      <vt:lpstr>3.4正弦稳态电路的功率及功率因数的提高(续1)</vt:lpstr>
      <vt:lpstr>3.4正弦稳态电路的功率及功率因数的提高(续2)</vt:lpstr>
      <vt:lpstr>3.4正弦稳态电路的功率及功率因数的提高(续3)</vt:lpstr>
      <vt:lpstr>3.4正弦稳态电路的功率及功率因数的提高(续4)</vt:lpstr>
      <vt:lpstr>分析举例</vt:lpstr>
      <vt:lpstr>分析举例</vt:lpstr>
      <vt:lpstr>3.4正弦稳态电路的功率及功率因数的提高(续5)</vt:lpstr>
      <vt:lpstr>3.4正弦稳态电路的功率及功率因数的提高(续6)</vt:lpstr>
      <vt:lpstr>3.4正弦稳态电路的功率及功率因数的提高(续7)</vt:lpstr>
      <vt:lpstr>分析举例</vt:lpstr>
      <vt:lpstr>分析举例</vt:lpstr>
      <vt:lpstr>分析举例</vt:lpstr>
      <vt:lpstr>分析举例</vt:lpstr>
      <vt:lpstr>3.4正弦稳态电路的功率及功率因数的提高(续8)</vt:lpstr>
      <vt:lpstr>分析举例</vt:lpstr>
      <vt:lpstr>分析举例</vt:lpstr>
      <vt:lpstr>分析举例</vt:lpstr>
      <vt:lpstr>3.5正弦稳态电路中的谐振</vt:lpstr>
      <vt:lpstr>3.5正弦稳态电路中的谐振</vt:lpstr>
      <vt:lpstr>3.5正弦稳态电路中的谐振</vt:lpstr>
      <vt:lpstr>RLC串联谐振</vt:lpstr>
      <vt:lpstr>RLC串联谐振</vt:lpstr>
      <vt:lpstr>RLC串联谐振</vt:lpstr>
      <vt:lpstr>RLC串联谐振</vt:lpstr>
      <vt:lpstr>RLC串联谐振</vt:lpstr>
      <vt:lpstr>RLC串联谐振</vt:lpstr>
      <vt:lpstr>RLC串联谐振</vt:lpstr>
      <vt:lpstr>RLC串联谐振</vt:lpstr>
      <vt:lpstr>RLC串联谐振</vt:lpstr>
      <vt:lpstr>RLC串联谐振</vt:lpstr>
      <vt:lpstr>RLC串联谐振</vt:lpstr>
      <vt:lpstr>RLC串联谐振</vt:lpstr>
      <vt:lpstr>RLC串联谐振</vt:lpstr>
      <vt:lpstr>RLC串联谐振</vt:lpstr>
      <vt:lpstr>RLC串联谐振</vt:lpstr>
      <vt:lpstr>RLC串联谐振</vt:lpstr>
      <vt:lpstr>RLC串联谐振</vt:lpstr>
      <vt:lpstr>RLC串联谐振</vt:lpstr>
      <vt:lpstr>RLC串联谐振</vt:lpstr>
      <vt:lpstr>RLC串联谐振</vt:lpstr>
      <vt:lpstr>RLC串联谐振</vt:lpstr>
      <vt:lpstr>RLC串联谐振</vt:lpstr>
      <vt:lpstr>GLC并联电路的谐振</vt:lpstr>
      <vt:lpstr>GLC并联电路的谐振</vt:lpstr>
      <vt:lpstr>GLC并联电路的谐振</vt:lpstr>
      <vt:lpstr>电感线圈与电容并联电路</vt:lpstr>
      <vt:lpstr>电感线圈与电容并联电路</vt:lpstr>
      <vt:lpstr>高Q并联谐振电路转换</vt:lpstr>
      <vt:lpstr>LC串并联电路的谐振</vt:lpstr>
      <vt:lpstr>LC串并联电路的谐振</vt:lpstr>
      <vt:lpstr>LC串并联电路的谐振</vt:lpstr>
      <vt:lpstr>LC串并联电路的谐振</vt:lpstr>
      <vt:lpstr>LC串并联电路的谐振</vt:lpstr>
      <vt:lpstr>LC串并联电路的谐振</vt:lpstr>
      <vt:lpstr>LC串并联电路的谐振</vt:lpstr>
      <vt:lpstr>LC串并联电路的谐振</vt:lpstr>
      <vt:lpstr>LC串并联电路的谐振</vt:lpstr>
      <vt:lpstr>LC串并联电路的谐振</vt:lpstr>
      <vt:lpstr>石英晶体等效电路</vt:lpstr>
      <vt:lpstr>石英晶体电路</vt:lpstr>
      <vt:lpstr>石英晶体电路</vt:lpstr>
      <vt:lpstr>石英晶体电路</vt:lpstr>
      <vt:lpstr>谐振的应用</vt:lpstr>
      <vt:lpstr>3.6 三相交流电路</vt:lpstr>
      <vt:lpstr>3.6.1 三相电源</vt:lpstr>
      <vt:lpstr>3.6.1 三相电源（续1）</vt:lpstr>
      <vt:lpstr>3.6.1 三相电源（续2）</vt:lpstr>
      <vt:lpstr>3.6.1 三相电源（续3）</vt:lpstr>
      <vt:lpstr>3.6.1 三相电源（续4）</vt:lpstr>
      <vt:lpstr>3.6.1 三相电源（续5）</vt:lpstr>
      <vt:lpstr>3.6.2负载星形联结三相电路</vt:lpstr>
      <vt:lpstr>3.6.2负载星形联结三相电路（续1）</vt:lpstr>
      <vt:lpstr>3.6.2负载星形联结三相电路（续2）</vt:lpstr>
      <vt:lpstr>3.6.2负载星形联结三相电路（续3）</vt:lpstr>
      <vt:lpstr>3.6.2负载星形联结三相电路（续4）</vt:lpstr>
      <vt:lpstr>3.6.2负载星形联结三相电路（续5）</vt:lpstr>
      <vt:lpstr>3.6.3负载三角形联结的三相电路</vt:lpstr>
      <vt:lpstr>4.3 三相负载的三角形联结 （续1）</vt:lpstr>
      <vt:lpstr>4.3 三相负载的三角形联结 （续2）</vt:lpstr>
      <vt:lpstr>3.6.3负载三角形联结的三相电路（续3）</vt:lpstr>
      <vt:lpstr>3.6.3负载三角形联结的三相电路（续4）</vt:lpstr>
      <vt:lpstr>3.6.4 三相负载的功率</vt:lpstr>
      <vt:lpstr>3.6.4 三相负载的功率 （续1）</vt:lpstr>
      <vt:lpstr>3.6.4 三相负载的功率 （续2）</vt:lpstr>
      <vt:lpstr>3.6.4 三相负载的功率 （续3）</vt:lpstr>
      <vt:lpstr>3.6.4 三相负载的功率 （续4）</vt:lpstr>
      <vt:lpstr>3.7 非正弦周期交流稳态电路</vt:lpstr>
      <vt:lpstr>3.7.0  傅里叶级数复习</vt:lpstr>
      <vt:lpstr>3.7.0  傅里叶级数复习（续1）</vt:lpstr>
      <vt:lpstr>3.7.0  傅里叶级数复习（续2）</vt:lpstr>
      <vt:lpstr>3.7.0  傅里叶级数复习（续3）</vt:lpstr>
      <vt:lpstr>3.7.1  非正弦周期电压、电流的谐波分解</vt:lpstr>
      <vt:lpstr>3.7.1  非正弦周期电压、电流的谐波分解（续1）</vt:lpstr>
      <vt:lpstr>3.7.1  非正弦周期电压、电流的谐波分解（续2）</vt:lpstr>
      <vt:lpstr>3.7.1  非正弦周期电压、电流的谐波分解（续3）</vt:lpstr>
      <vt:lpstr>3.7.1  非正弦周期电压、电流的谐波分解（续4）</vt:lpstr>
      <vt:lpstr>3.7.1  非正弦周期电压、电流的谐波分解（续5）</vt:lpstr>
      <vt:lpstr>3.7.1  非正弦周期电压、电流的谐波分解（续6）</vt:lpstr>
      <vt:lpstr>3.7.2  非正弦周期交流电路的谐波分析方法</vt:lpstr>
      <vt:lpstr>3.7.2  非正弦周期交流电路的谐波分析方法</vt:lpstr>
      <vt:lpstr>3.7.3  非正弦周期量的有效值</vt:lpstr>
      <vt:lpstr>3.7.3 非正弦周期量的有效值(续1)</vt:lpstr>
      <vt:lpstr>3.7.3  非正弦周期量的有效值(续2)</vt:lpstr>
      <vt:lpstr>3.7.3  非正弦周期量的有效值(续3)</vt:lpstr>
      <vt:lpstr>3.7.4 非正弦周期交流电路的计算</vt:lpstr>
      <vt:lpstr>3.7.4 非正弦周期交流电路的计算（续1）</vt:lpstr>
      <vt:lpstr>3.7.4 非正弦周期交流电路的计算（续2）</vt:lpstr>
      <vt:lpstr>3.7.4 非正弦周期交流电路的计算（续3）</vt:lpstr>
      <vt:lpstr>3.7.4 非正弦周期交流电路的计算（续4）</vt:lpstr>
      <vt:lpstr>3.7.4 非正弦周期交流电路的计算（续5）</vt:lpstr>
      <vt:lpstr>3.7.5 非正弦周期交流电路的功率</vt:lpstr>
      <vt:lpstr>3.7.5 非正弦周期交流电路的功率（续1）</vt:lpstr>
      <vt:lpstr>3.7.5 非正弦周期交流电路的功率（续2）</vt:lpstr>
      <vt:lpstr>3.7.5 非正弦周期交流电路的功率（续3）</vt:lpstr>
      <vt:lpstr>对称三相电路中的高次谐波</vt:lpstr>
      <vt:lpstr>含高次谐波的对称三相电源</vt:lpstr>
      <vt:lpstr>对称三相电源中的二次谐波</vt:lpstr>
      <vt:lpstr>对称三相电源中的三次谐波</vt:lpstr>
      <vt:lpstr>对称三相电源中的四次谐波</vt:lpstr>
      <vt:lpstr>对称三相电源中的五次谐波</vt:lpstr>
      <vt:lpstr>对称三相电源中的六次谐波</vt:lpstr>
      <vt:lpstr>对称三相电源中的反序谐波</vt:lpstr>
      <vt:lpstr>对称三相电源中的零序谐波</vt:lpstr>
      <vt:lpstr>对称三相电源中的正序谐波</vt:lpstr>
    </vt:vector>
  </TitlesOfParts>
  <Company>South China University of Technology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电路与模拟电子技术</dc:title>
  <dc:creator>Professor Rui-Xiang Yin</dc:creator>
  <cp:lastModifiedBy>殷瑞祥</cp:lastModifiedBy>
  <cp:revision>92</cp:revision>
  <dcterms:created xsi:type="dcterms:W3CDTF">2009-01-07T14:06:16Z</dcterms:created>
  <dcterms:modified xsi:type="dcterms:W3CDTF">2015-10-04T02:04:00Z</dcterms:modified>
</cp:coreProperties>
</file>